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xlsm" ContentType="application/vnd.ms-excel.sheet.macroEnabled.12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theme/themeOverride2.xml" ContentType="application/vnd.openxmlformats-officedocument.themeOverride+xml"/>
  <Override PartName="/ppt/notesSlides/notesSlide9.xml" ContentType="application/vnd.openxmlformats-officedocument.presentationml.notesSlide+xml"/>
  <Override PartName="/ppt/charts/chart2.xml" ContentType="application/vnd.openxmlformats-officedocument.drawingml.chart+xml"/>
  <Override PartName="/ppt/theme/themeOverride3.xml" ContentType="application/vnd.openxmlformats-officedocument.themeOverride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92" r:id="rId2"/>
  </p:sldMasterIdLst>
  <p:notesMasterIdLst>
    <p:notesMasterId r:id="rId80"/>
  </p:notesMasterIdLst>
  <p:handoutMasterIdLst>
    <p:handoutMasterId r:id="rId81"/>
  </p:handoutMasterIdLst>
  <p:sldIdLst>
    <p:sldId id="308" r:id="rId3"/>
    <p:sldId id="376" r:id="rId4"/>
    <p:sldId id="498" r:id="rId5"/>
    <p:sldId id="500" r:id="rId6"/>
    <p:sldId id="499" r:id="rId7"/>
    <p:sldId id="481" r:id="rId8"/>
    <p:sldId id="461" r:id="rId9"/>
    <p:sldId id="443" r:id="rId10"/>
    <p:sldId id="484" r:id="rId11"/>
    <p:sldId id="474" r:id="rId12"/>
    <p:sldId id="479" r:id="rId13"/>
    <p:sldId id="458" r:id="rId14"/>
    <p:sldId id="377" r:id="rId15"/>
    <p:sldId id="410" r:id="rId16"/>
    <p:sldId id="417" r:id="rId17"/>
    <p:sldId id="401" r:id="rId18"/>
    <p:sldId id="482" r:id="rId19"/>
    <p:sldId id="453" r:id="rId20"/>
    <p:sldId id="429" r:id="rId21"/>
    <p:sldId id="477" r:id="rId22"/>
    <p:sldId id="472" r:id="rId23"/>
    <p:sldId id="483" r:id="rId24"/>
    <p:sldId id="433" r:id="rId25"/>
    <p:sldId id="451" r:id="rId26"/>
    <p:sldId id="488" r:id="rId27"/>
    <p:sldId id="487" r:id="rId28"/>
    <p:sldId id="436" r:id="rId29"/>
    <p:sldId id="455" r:id="rId30"/>
    <p:sldId id="310" r:id="rId31"/>
    <p:sldId id="467" r:id="rId32"/>
    <p:sldId id="491" r:id="rId33"/>
    <p:sldId id="468" r:id="rId34"/>
    <p:sldId id="485" r:id="rId35"/>
    <p:sldId id="459" r:id="rId36"/>
    <p:sldId id="446" r:id="rId37"/>
    <p:sldId id="475" r:id="rId38"/>
    <p:sldId id="495" r:id="rId39"/>
    <p:sldId id="489" r:id="rId40"/>
    <p:sldId id="454" r:id="rId41"/>
    <p:sldId id="496" r:id="rId42"/>
    <p:sldId id="397" r:id="rId43"/>
    <p:sldId id="400" r:id="rId44"/>
    <p:sldId id="501" r:id="rId45"/>
    <p:sldId id="502" r:id="rId46"/>
    <p:sldId id="503" r:id="rId47"/>
    <p:sldId id="504" r:id="rId48"/>
    <p:sldId id="322" r:id="rId49"/>
    <p:sldId id="323" r:id="rId50"/>
    <p:sldId id="324" r:id="rId51"/>
    <p:sldId id="329" r:id="rId52"/>
    <p:sldId id="330" r:id="rId53"/>
    <p:sldId id="331" r:id="rId54"/>
    <p:sldId id="339" r:id="rId55"/>
    <p:sldId id="340" r:id="rId56"/>
    <p:sldId id="332" r:id="rId57"/>
    <p:sldId id="341" r:id="rId58"/>
    <p:sldId id="405" r:id="rId59"/>
    <p:sldId id="342" r:id="rId60"/>
    <p:sldId id="343" r:id="rId61"/>
    <p:sldId id="444" r:id="rId62"/>
    <p:sldId id="347" r:id="rId63"/>
    <p:sldId id="350" r:id="rId64"/>
    <p:sldId id="351" r:id="rId65"/>
    <p:sldId id="352" r:id="rId66"/>
    <p:sldId id="505" r:id="rId67"/>
    <p:sldId id="506" r:id="rId68"/>
    <p:sldId id="355" r:id="rId69"/>
    <p:sldId id="507" r:id="rId70"/>
    <p:sldId id="357" r:id="rId71"/>
    <p:sldId id="358" r:id="rId72"/>
    <p:sldId id="359" r:id="rId73"/>
    <p:sldId id="362" r:id="rId74"/>
    <p:sldId id="364" r:id="rId75"/>
    <p:sldId id="365" r:id="rId76"/>
    <p:sldId id="366" r:id="rId77"/>
    <p:sldId id="367" r:id="rId78"/>
    <p:sldId id="379" r:id="rId7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Working" id="{33DBB3BC-6E88-2E41-8D77-4678D9CEE6BF}">
          <p14:sldIdLst>
            <p14:sldId id="308"/>
            <p14:sldId id="376"/>
            <p14:sldId id="498"/>
            <p14:sldId id="500"/>
            <p14:sldId id="499"/>
            <p14:sldId id="481"/>
            <p14:sldId id="461"/>
            <p14:sldId id="443"/>
            <p14:sldId id="484"/>
            <p14:sldId id="474"/>
            <p14:sldId id="479"/>
            <p14:sldId id="458"/>
            <p14:sldId id="377"/>
            <p14:sldId id="410"/>
            <p14:sldId id="417"/>
            <p14:sldId id="401"/>
            <p14:sldId id="482"/>
            <p14:sldId id="453"/>
            <p14:sldId id="429"/>
            <p14:sldId id="477"/>
            <p14:sldId id="472"/>
            <p14:sldId id="483"/>
            <p14:sldId id="433"/>
            <p14:sldId id="451"/>
            <p14:sldId id="488"/>
            <p14:sldId id="487"/>
            <p14:sldId id="436"/>
            <p14:sldId id="455"/>
            <p14:sldId id="310"/>
            <p14:sldId id="467"/>
            <p14:sldId id="491"/>
            <p14:sldId id="468"/>
            <p14:sldId id="485"/>
            <p14:sldId id="459"/>
            <p14:sldId id="446"/>
          </p14:sldIdLst>
        </p14:section>
        <p14:section name="Draft" id="{E14961D1-D397-944D-A6A9-FEB4206C2114}">
          <p14:sldIdLst>
            <p14:sldId id="475"/>
            <p14:sldId id="495"/>
            <p14:sldId id="489"/>
            <p14:sldId id="454"/>
            <p14:sldId id="496"/>
          </p14:sldIdLst>
        </p14:section>
        <p14:section name="Older - other" id="{1CAD4B9C-A0FF-8949-A36B-A80C5E4BA020}">
          <p14:sldIdLst>
            <p14:sldId id="397"/>
            <p14:sldId id="400"/>
          </p14:sldIdLst>
        </p14:section>
        <p14:section name="Default Section" id="{0077F117-1B76-2242-8E60-2F89F11DD5FA}">
          <p14:sldIdLst/>
        </p14:section>
        <p14:section name="Cost modeling" id="{7F2CF320-0184-794A-895E-CC7F56F3906A}">
          <p14:sldIdLst>
            <p14:sldId id="501"/>
            <p14:sldId id="502"/>
            <p14:sldId id="503"/>
            <p14:sldId id="504"/>
            <p14:sldId id="322"/>
            <p14:sldId id="323"/>
            <p14:sldId id="324"/>
            <p14:sldId id="329"/>
            <p14:sldId id="330"/>
            <p14:sldId id="331"/>
            <p14:sldId id="339"/>
            <p14:sldId id="340"/>
          </p14:sldIdLst>
        </p14:section>
        <p14:section name="Untitled Section" id="{76CAAE24-21FB-4047-BB33-BA373FAE54E3}">
          <p14:sldIdLst>
            <p14:sldId id="332"/>
            <p14:sldId id="341"/>
            <p14:sldId id="405"/>
            <p14:sldId id="342"/>
            <p14:sldId id="343"/>
            <p14:sldId id="444"/>
            <p14:sldId id="347"/>
            <p14:sldId id="350"/>
            <p14:sldId id="351"/>
            <p14:sldId id="352"/>
            <p14:sldId id="505"/>
            <p14:sldId id="506"/>
            <p14:sldId id="355"/>
            <p14:sldId id="507"/>
            <p14:sldId id="357"/>
            <p14:sldId id="358"/>
            <p14:sldId id="359"/>
            <p14:sldId id="362"/>
            <p14:sldId id="364"/>
            <p14:sldId id="365"/>
            <p14:sldId id="366"/>
            <p14:sldId id="367"/>
            <p14:sldId id="379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BD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16" autoAdjust="0"/>
    <p:restoredTop sz="90955" autoAdjust="0"/>
  </p:normalViewPr>
  <p:slideViewPr>
    <p:cSldViewPr snapToObjects="1" showGuides="1">
      <p:cViewPr varScale="1">
        <p:scale>
          <a:sx n="99" d="100"/>
          <a:sy n="99" d="100"/>
        </p:scale>
        <p:origin x="-228" y="-96"/>
      </p:cViewPr>
      <p:guideLst>
        <p:guide orient="horz" pos="3984"/>
        <p:guide pos="537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2" d="100"/>
        <a:sy n="102" d="100"/>
      </p:scale>
      <p:origin x="0" y="598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slide" Target="slides/slide74.xml"/><Relationship Id="rId84" Type="http://schemas.openxmlformats.org/officeDocument/2006/relationships/theme" Target="theme/theme1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presProps" Target="presProps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notesMaster" Target="notesMasters/notesMaster1.xml"/><Relationship Id="rId85" Type="http://schemas.openxmlformats.org/officeDocument/2006/relationships/tableStyles" Target="tableStyle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Macintosh%20HD:Users:alexluce:Dropbox:ARPA-e:Cost%20Estimate%20III-V%20sensitivity%20analysis%20v2.xlsx" TargetMode="External"/><Relationship Id="rId1" Type="http://schemas.openxmlformats.org/officeDocument/2006/relationships/themeOverride" Target="../theme/themeOverride3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Macintosh%20HD:Users:alexluce:Dropbox:ARPA-e:Cost%20Estimate%20III-V%20sensitivity%20analysis%20v2.xlsx" TargetMode="External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DOE.LOCAL\DFSFR\org_ar\ar\Technology%20to%20Market\Summer%20Scholars%202014\TEA_Luce\TEA%20Framework\TEA%20waterfall%20spreadsheet%20v1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hroop\Documents\24M\Government%20programs\BEEST\Project%20operations\Innovation%20Summit\2012\Graphics%20to%20support%20slides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</c:title>
    <c:autoTitleDeleted val="0"/>
    <c:plotArea>
      <c:layout>
        <c:manualLayout>
          <c:layoutTarget val="inner"/>
          <c:xMode val="edge"/>
          <c:yMode val="edge"/>
          <c:x val="7.8662042244719401E-4"/>
          <c:y val="2.96296296296297E-4"/>
          <c:w val="0.94814814814814796"/>
          <c:h val="0.8840000000000000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1"/>
            </a:solidFill>
            <a:ln w="3175">
              <a:solidFill>
                <a:schemeClr val="tx1"/>
              </a:solidFill>
              <a:prstDash val="solid"/>
            </a:ln>
          </c:spPr>
          <c:invertIfNegative val="0"/>
          <c:dPt>
            <c:idx val="6"/>
            <c:invertIfNegative val="0"/>
            <c:bubble3D val="0"/>
            <c:spPr>
              <a:solidFill>
                <a:srgbClr val="106D96"/>
              </a:solidFill>
              <a:ln w="3175">
                <a:solidFill>
                  <a:schemeClr val="tx1"/>
                </a:solidFill>
                <a:prstDash val="solid"/>
              </a:ln>
            </c:spPr>
          </c:dPt>
          <c:errBars>
            <c:errBarType val="both"/>
            <c:errValType val="cust"/>
            <c:noEndCap val="0"/>
            <c:plus>
              <c:numRef>
                <c:f>Sheet1!$B$3:$H$3</c:f>
                <c:numCache>
                  <c:formatCode>General</c:formatCode>
                  <c:ptCount val="7"/>
                  <c:pt idx="0">
                    <c:v>100</c:v>
                  </c:pt>
                  <c:pt idx="1">
                    <c:v>10</c:v>
                  </c:pt>
                  <c:pt idx="2">
                    <c:v>7</c:v>
                  </c:pt>
                  <c:pt idx="3">
                    <c:v>10</c:v>
                  </c:pt>
                  <c:pt idx="4">
                    <c:v>5</c:v>
                  </c:pt>
                  <c:pt idx="5">
                    <c:v>2</c:v>
                  </c:pt>
                  <c:pt idx="6">
                    <c:v>1</c:v>
                  </c:pt>
                </c:numCache>
              </c:numRef>
            </c:plus>
            <c:minus>
              <c:numRef>
                <c:f>Sheet1!$B$4:$H$4</c:f>
                <c:numCache>
                  <c:formatCode>General</c:formatCode>
                  <c:ptCount val="7"/>
                  <c:pt idx="0">
                    <c:v>8</c:v>
                  </c:pt>
                  <c:pt idx="1">
                    <c:v>60</c:v>
                  </c:pt>
                  <c:pt idx="2">
                    <c:v>30</c:v>
                  </c:pt>
                  <c:pt idx="3">
                    <c:v>6</c:v>
                  </c:pt>
                  <c:pt idx="4">
                    <c:v>5</c:v>
                  </c:pt>
                  <c:pt idx="5">
                    <c:v>2</c:v>
                  </c:pt>
                  <c:pt idx="6">
                    <c:v>1</c:v>
                  </c:pt>
                </c:numCache>
              </c:numRef>
            </c:minus>
            <c:spPr>
              <a:ln w="12700" cap="sq" cmpd="sng">
                <a:bevel/>
                <a:headEnd type="none"/>
                <a:tailEnd type="none"/>
              </a:ln>
            </c:spPr>
          </c:errBars>
          <c:cat>
            <c:strRef>
              <c:f>Sheet1!$B$1:$H$1</c:f>
              <c:strCache>
                <c:ptCount val="7"/>
                <c:pt idx="0">
                  <c:v>raw materials</c:v>
                </c:pt>
                <c:pt idx="1">
                  <c:v>specialty supplier</c:v>
                </c:pt>
                <c:pt idx="2">
                  <c:v>volume supplier</c:v>
                </c:pt>
                <c:pt idx="3">
                  <c:v>market research</c:v>
                </c:pt>
                <c:pt idx="4">
                  <c:v>published or prior work</c:v>
                </c:pt>
                <c:pt idx="5">
                  <c:v>vendor quotes</c:v>
                </c:pt>
                <c:pt idx="6">
                  <c:v>negotiated prices</c:v>
                </c:pt>
              </c:strCache>
            </c:strRef>
          </c:cat>
          <c:val>
            <c:numRef>
              <c:f>Sheet1!$B$2:$H$2</c:f>
              <c:numCache>
                <c:formatCode>General</c:formatCode>
                <c:ptCount val="7"/>
                <c:pt idx="0">
                  <c:v>10</c:v>
                </c:pt>
                <c:pt idx="1">
                  <c:v>100</c:v>
                </c:pt>
                <c:pt idx="2">
                  <c:v>70</c:v>
                </c:pt>
                <c:pt idx="3">
                  <c:v>50</c:v>
                </c:pt>
                <c:pt idx="4">
                  <c:v>40</c:v>
                </c:pt>
                <c:pt idx="5">
                  <c:v>25</c:v>
                </c:pt>
                <c:pt idx="6">
                  <c:v>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198440832"/>
        <c:axId val="198442368"/>
      </c:barChart>
      <c:catAx>
        <c:axId val="198440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12700">
            <a:solidFill>
              <a:srgbClr val="000000"/>
            </a:solidFill>
            <a:prstDash val="solid"/>
          </a:ln>
        </c:spPr>
        <c:txPr>
          <a:bodyPr rot="0" vert="horz" anchor="ctr" anchorCtr="1"/>
          <a:lstStyle/>
          <a:p>
            <a:pPr>
              <a:defRPr sz="1400" b="0" i="0" u="none" strike="noStrike" baseline="0">
                <a:solidFill>
                  <a:schemeClr val="tx1"/>
                </a:solidFill>
                <a:latin typeface="+mj-lt"/>
                <a:ea typeface="Times New Roman"/>
                <a:cs typeface="Times New Roman"/>
              </a:defRPr>
            </a:pPr>
            <a:endParaRPr lang="en-US"/>
          </a:p>
        </c:txPr>
        <c:crossAx val="198442368"/>
        <c:crossesAt val="-20"/>
        <c:auto val="1"/>
        <c:lblAlgn val="ctr"/>
        <c:lblOffset val="100"/>
        <c:tickLblSkip val="1"/>
        <c:tickMarkSkip val="1"/>
        <c:noMultiLvlLbl val="0"/>
      </c:catAx>
      <c:valAx>
        <c:axId val="198442368"/>
        <c:scaling>
          <c:orientation val="minMax"/>
          <c:min val="-10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 b="0"/>
                </a:pPr>
                <a:r>
                  <a:rPr lang="en-US" sz="1200" b="0" dirty="0" smtClean="0">
                    <a:latin typeface="+mn-lt"/>
                  </a:rPr>
                  <a:t>Uncertainty</a:t>
                </a:r>
                <a:endParaRPr lang="en-US" sz="1200" b="0" dirty="0">
                  <a:latin typeface="+mn-lt"/>
                </a:endParaRPr>
              </a:p>
            </c:rich>
          </c:tx>
          <c:layout>
            <c:manualLayout>
              <c:xMode val="edge"/>
              <c:yMode val="edge"/>
              <c:x val="1.1904761904761901E-2"/>
              <c:y val="3.8762870987280401E-2"/>
            </c:manualLayout>
          </c:layout>
          <c:overlay val="0"/>
        </c:title>
        <c:numFmt formatCode="General" sourceLinked="1"/>
        <c:majorTickMark val="out"/>
        <c:minorTickMark val="none"/>
        <c:tickLblPos val="none"/>
        <c:spPr>
          <a:ln w="9525">
            <a:solidFill>
              <a:schemeClr val="tx1"/>
            </a:solidFill>
          </a:ln>
        </c:spPr>
        <c:crossAx val="19844083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93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strRef>
          <c:f>'Reference Case'!$K$41</c:f>
          <c:strCache>
            <c:ptCount val="1"/>
            <c:pt idx="0">
              <c:v>III-V Cost/Performance Sensitivity
(baseline: 0.37 $/watt)</c:v>
            </c:pt>
          </c:strCache>
        </c:strRef>
      </c:tx>
      <c:layout>
        <c:manualLayout>
          <c:xMode val="edge"/>
          <c:yMode val="edge"/>
          <c:x val="0.149476457339771"/>
          <c:y val="1.07307328285232E-3"/>
        </c:manualLayout>
      </c:layout>
      <c:overlay val="0"/>
      <c:txPr>
        <a:bodyPr/>
        <a:lstStyle/>
        <a:p>
          <a:pPr>
            <a:defRPr sz="1600" b="1"/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04044503772353"/>
          <c:y val="0.203940439581657"/>
          <c:w val="0.66934557598904798"/>
          <c:h val="0.7490432329194820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'Reference Case'!$K$41</c:f>
              <c:strCache>
                <c:ptCount val="1"/>
                <c:pt idx="0">
                  <c:v>III-V Cost/Performance Sensitivity
(baseline: 0.37 $/watt)</c:v>
                </c:pt>
              </c:strCache>
            </c:strRef>
          </c:tx>
          <c:spPr>
            <a:solidFill>
              <a:schemeClr val="accent1"/>
            </a:solidFill>
            <a:effectLst/>
          </c:spPr>
          <c:invertIfNegative val="0"/>
          <c:dLbls>
            <c:dLbl>
              <c:idx val="0"/>
              <c:layout/>
              <c:tx>
                <c:strRef>
                  <c:f>'Reference Case'!$I$43</c:f>
                  <c:strCache>
                    <c:ptCount val="1"/>
                    <c:pt idx="0">
                      <c:v>5000</c:v>
                    </c:pt>
                  </c:strCache>
                </c:strRef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strRef>
                  <c:f>'Reference Case'!$I$45</c:f>
                  <c:strCache>
                    <c:ptCount val="1"/>
                    <c:pt idx="0">
                      <c:v>500</c:v>
                    </c:pt>
                  </c:strCache>
                </c:strRef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strRef>
                  <c:f>'Reference Case'!$J$47</c:f>
                  <c:strCache>
                    <c:ptCount val="1"/>
                    <c:pt idx="0">
                      <c:v>0.45</c:v>
                    </c:pt>
                  </c:strCache>
                </c:strRef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strRef>
                  <c:f>'Reference Case'!$I$49</c:f>
                  <c:strCache>
                    <c:ptCount val="1"/>
                    <c:pt idx="0">
                      <c:v>1.2</c:v>
                    </c:pt>
                  </c:strCache>
                </c:strRef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strRef>
                  <c:f>'Reference Case'!$I$51</c:f>
                  <c:strCache>
                    <c:ptCount val="1"/>
                    <c:pt idx="0">
                      <c:v>0.15</c:v>
                    </c:pt>
                  </c:strCache>
                </c:strRef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tx>
                <c:strRef>
                  <c:f>'Reference Case'!$I$53</c:f>
                  <c:strCache>
                    <c:ptCount val="1"/>
                    <c:pt idx="0">
                      <c:v>0.7</c:v>
                    </c:pt>
                  </c:strCache>
                </c:strRef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/>
              <c:tx>
                <c:strRef>
                  <c:f>'Reference Case'!$J$55</c:f>
                  <c:strCache>
                    <c:ptCount val="1"/>
                    <c:pt idx="0">
                      <c:v>0.92</c:v>
                    </c:pt>
                  </c:strCache>
                </c:strRef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tx>
                <c:strRef>
                  <c:f>'Reference Case'!$J$49</c:f>
                  <c:strCache>
                    <c:ptCount val="1"/>
                    <c:pt idx="0">
                      <c:v>2</c:v>
                    </c:pt>
                  </c:strCache>
                </c:strRef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tx>
                <c:strRef>
                  <c:f>'Reference Case'!$I$51</c:f>
                  <c:strCache>
                    <c:ptCount val="1"/>
                    <c:pt idx="0">
                      <c:v>0.15</c:v>
                    </c:pt>
                  </c:strCache>
                </c:strRef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tx>
                <c:strRef>
                  <c:f>'Reference Case'!$J$51</c:f>
                  <c:strCache>
                    <c:ptCount val="1"/>
                    <c:pt idx="0">
                      <c:v>0.5</c:v>
                    </c:pt>
                  </c:strCache>
                </c:strRef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tx>
                <c:strRef>
                  <c:f>'Reference Case'!$I$53</c:f>
                  <c:strCache>
                    <c:ptCount val="1"/>
                    <c:pt idx="0">
                      <c:v>0.7</c:v>
                    </c:pt>
                  </c:strCache>
                </c:strRef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tx>
                <c:strRef>
                  <c:f>'Reference Case'!$J$53</c:f>
                  <c:strCache>
                    <c:ptCount val="1"/>
                    <c:pt idx="0">
                      <c:v>0.92</c:v>
                    </c:pt>
                  </c:strCache>
                </c:strRef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tx>
                <c:strRef>
                  <c:f>'Reference Case'!$J$55</c:f>
                  <c:strCache>
                    <c:ptCount val="1"/>
                    <c:pt idx="0">
                      <c:v>0.92</c:v>
                    </c:pt>
                  </c:strCache>
                </c:strRef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tx>
                <c:strRef>
                  <c:f>'Reference Case'!$I$55</c:f>
                  <c:strCache>
                    <c:ptCount val="1"/>
                    <c:pt idx="0">
                      <c:v>0.8</c:v>
                    </c:pt>
                  </c:strCache>
                </c:strRef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('Reference Case'!$K$43,'Reference Case'!$K$45,'Reference Case'!$K$47,'Reference Case'!$K$49,'Reference Case'!$K$51,'Reference Case'!$K$53,'Reference Case'!$K$55)</c:f>
              <c:strCache>
                <c:ptCount val="7"/>
                <c:pt idx="0">
                  <c:v>III-V Cell Cost
(10000 $/m2)</c:v>
                </c:pt>
                <c:pt idx="1">
                  <c:v>Concentration
(300 x)</c:v>
                </c:pt>
                <c:pt idx="2">
                  <c:v>PV Cell Efficiency
(0.35 )</c:v>
                </c:pt>
                <c:pt idx="3">
                  <c:v>Packaging Markup
(1.5 ratio)</c:v>
                </c:pt>
                <c:pt idx="4">
                  <c:v>Optical Thickness
(0.2 cm)</c:v>
                </c:pt>
                <c:pt idx="5">
                  <c:v>Volume percent PC
(0.9 )</c:v>
                </c:pt>
                <c:pt idx="6">
                  <c:v>Optical Efficiency
(0.9 )</c:v>
                </c:pt>
              </c:strCache>
            </c:strRef>
          </c:cat>
          <c:val>
            <c:numRef>
              <c:f>('Reference Case'!$I$44,'Reference Case'!$I$46,'Reference Case'!$I$48,'Reference Case'!$I$50,'Reference Case'!$I$52,'Reference Case'!$I$54,'Reference Case'!$I$56)</c:f>
              <c:numCache>
                <c:formatCode>General</c:formatCode>
                <c:ptCount val="7"/>
                <c:pt idx="0">
                  <c:v>0.25747795414462099</c:v>
                </c:pt>
                <c:pt idx="1">
                  <c:v>0.27952380952380901</c:v>
                </c:pt>
                <c:pt idx="2">
                  <c:v>0.28599451303154999</c:v>
                </c:pt>
                <c:pt idx="3">
                  <c:v>0.29416578483245098</c:v>
                </c:pt>
                <c:pt idx="4">
                  <c:v>0.330895061728395</c:v>
                </c:pt>
                <c:pt idx="5">
                  <c:v>0.36386596119929399</c:v>
                </c:pt>
                <c:pt idx="6">
                  <c:v>0.35971359558316102</c:v>
                </c:pt>
              </c:numCache>
            </c:numRef>
          </c:val>
        </c:ser>
        <c:ser>
          <c:idx val="1"/>
          <c:order val="1"/>
          <c:spPr>
            <a:solidFill>
              <a:srgbClr val="E79B38"/>
            </a:solidFill>
            <a:effectLst/>
          </c:spPr>
          <c:invertIfNegative val="0"/>
          <c:dLbls>
            <c:dLbl>
              <c:idx val="0"/>
              <c:layout/>
              <c:tx>
                <c:strRef>
                  <c:f>'Reference Case'!$J$43</c:f>
                  <c:strCache>
                    <c:ptCount val="1"/>
                    <c:pt idx="0">
                      <c:v>60000</c:v>
                    </c:pt>
                  </c:strCache>
                </c:strRef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strRef>
                  <c:f>'Reference Case'!$J$45</c:f>
                  <c:strCache>
                    <c:ptCount val="1"/>
                    <c:pt idx="0">
                      <c:v>100</c:v>
                    </c:pt>
                  </c:strCache>
                </c:strRef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strRef>
                  <c:f>'Reference Case'!$I$47</c:f>
                  <c:strCache>
                    <c:ptCount val="1"/>
                    <c:pt idx="0">
                      <c:v>0.3</c:v>
                    </c:pt>
                  </c:strCache>
                </c:strRef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strRef>
                  <c:f>'Reference Case'!$J$49</c:f>
                  <c:strCache>
                    <c:ptCount val="1"/>
                    <c:pt idx="0">
                      <c:v>2</c:v>
                    </c:pt>
                  </c:strCache>
                </c:strRef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strRef>
                  <c:f>'Reference Case'!$J$51</c:f>
                  <c:strCache>
                    <c:ptCount val="1"/>
                    <c:pt idx="0">
                      <c:v>0.5</c:v>
                    </c:pt>
                  </c:strCache>
                </c:strRef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tx>
                <c:strRef>
                  <c:f>'Reference Case'!$J$53</c:f>
                  <c:strCache>
                    <c:ptCount val="1"/>
                    <c:pt idx="0">
                      <c:v>0.92</c:v>
                    </c:pt>
                  </c:strCache>
                </c:strRef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/>
              <c:tx>
                <c:strRef>
                  <c:f>'Reference Case'!$I$55</c:f>
                  <c:strCache>
                    <c:ptCount val="1"/>
                    <c:pt idx="0">
                      <c:v>0.8</c:v>
                    </c:pt>
                  </c:strCache>
                </c:strRef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('Reference Case'!$K$43,'Reference Case'!$K$45,'Reference Case'!$K$47,'Reference Case'!$K$49,'Reference Case'!$K$51,'Reference Case'!$K$53,'Reference Case'!$K$55)</c:f>
              <c:strCache>
                <c:ptCount val="7"/>
                <c:pt idx="0">
                  <c:v>III-V Cell Cost
(10000 $/m2)</c:v>
                </c:pt>
                <c:pt idx="1">
                  <c:v>Concentration
(300 x)</c:v>
                </c:pt>
                <c:pt idx="2">
                  <c:v>PV Cell Efficiency
(0.35 )</c:v>
                </c:pt>
                <c:pt idx="3">
                  <c:v>Packaging Markup
(1.5 ratio)</c:v>
                </c:pt>
                <c:pt idx="4">
                  <c:v>Optical Thickness
(0.2 cm)</c:v>
                </c:pt>
                <c:pt idx="5">
                  <c:v>Volume percent PC
(0.9 )</c:v>
                </c:pt>
                <c:pt idx="6">
                  <c:v>Optical Efficiency
(0.9 )</c:v>
                </c:pt>
              </c:strCache>
            </c:strRef>
          </c:cat>
          <c:val>
            <c:numRef>
              <c:f>('Reference Case'!$J$44,'Reference Case'!$J$46,'Reference Case'!$J$48,'Reference Case'!$J$50,'Reference Case'!$J$52,'Reference Case'!$J$54,'Reference Case'!$J$56)</c:f>
              <c:numCache>
                <c:formatCode>General</c:formatCode>
                <c:ptCount val="7"/>
                <c:pt idx="0">
                  <c:v>1.47</c:v>
                </c:pt>
                <c:pt idx="1">
                  <c:v>0.80862433862433802</c:v>
                </c:pt>
                <c:pt idx="2">
                  <c:v>0.42899176954732499</c:v>
                </c:pt>
                <c:pt idx="3">
                  <c:v>0.49027630805408601</c:v>
                </c:pt>
                <c:pt idx="4">
                  <c:v>0.58858024691358002</c:v>
                </c:pt>
                <c:pt idx="5">
                  <c:v>0.40611992945326297</c:v>
                </c:pt>
                <c:pt idx="6">
                  <c:v>0.41367063492063499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175135360"/>
        <c:axId val="175149440"/>
      </c:barChart>
      <c:catAx>
        <c:axId val="175135360"/>
        <c:scaling>
          <c:orientation val="maxMin"/>
        </c:scaling>
        <c:delete val="0"/>
        <c:axPos val="l"/>
        <c:majorTickMark val="none"/>
        <c:minorTickMark val="none"/>
        <c:tickLblPos val="high"/>
        <c:spPr>
          <a:ln w="19050" cmpd="sng">
            <a:solidFill>
              <a:sysClr val="windowText" lastClr="000000"/>
            </a:solidFill>
            <a:headEnd type="triangle" w="lg" len="med"/>
          </a:ln>
        </c:spPr>
        <c:crossAx val="175149440"/>
        <c:crossesAt val="0.37"/>
        <c:auto val="1"/>
        <c:lblAlgn val="ctr"/>
        <c:lblOffset val="100"/>
        <c:noMultiLvlLbl val="0"/>
      </c:catAx>
      <c:valAx>
        <c:axId val="175149440"/>
        <c:scaling>
          <c:orientation val="minMax"/>
        </c:scaling>
        <c:delete val="0"/>
        <c:axPos val="t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75135360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3240093240093205E-3"/>
          <c:y val="5.6451612903225798E-2"/>
          <c:w val="0.95337995337995296"/>
          <c:h val="0.8306451612903229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BOM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 w="3168">
              <a:solidFill>
                <a:srgbClr val="000000"/>
              </a:solidFill>
              <a:prstDash val="solid"/>
            </a:ln>
          </c:spPr>
          <c:invertIfNegative val="0"/>
          <c:dLbls>
            <c:delete val="1"/>
          </c:dLbls>
          <c:cat>
            <c:strRef>
              <c:f>Sheet1!$B$1:$F$1</c:f>
              <c:strCache>
                <c:ptCount val="5"/>
                <c:pt idx="0">
                  <c:v>Metals Processing</c:v>
                </c:pt>
                <c:pt idx="1">
                  <c:v>Fuels</c:v>
                </c:pt>
                <c:pt idx="2">
                  <c:v>Li-Ion Battery</c:v>
                </c:pt>
                <c:pt idx="3">
                  <c:v>Solar Cell</c:v>
                </c:pt>
                <c:pt idx="4">
                  <c:v>LCD Display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5"/>
                <c:pt idx="0">
                  <c:v>10</c:v>
                </c:pt>
                <c:pt idx="1">
                  <c:v>17</c:v>
                </c:pt>
                <c:pt idx="2">
                  <c:v>50</c:v>
                </c:pt>
                <c:pt idx="3">
                  <c:v>55</c:v>
                </c:pt>
                <c:pt idx="4">
                  <c:v>90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Utilities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 w="3168">
              <a:solidFill>
                <a:srgbClr val="000000"/>
              </a:solidFill>
              <a:prstDash val="solid"/>
            </a:ln>
          </c:spPr>
          <c:invertIfNegative val="0"/>
          <c:dLbls>
            <c:delete val="1"/>
          </c:dLbls>
          <c:cat>
            <c:strRef>
              <c:f>Sheet1!$B$1:$F$1</c:f>
              <c:strCache>
                <c:ptCount val="5"/>
                <c:pt idx="0">
                  <c:v>Metals Processing</c:v>
                </c:pt>
                <c:pt idx="1">
                  <c:v>Fuels</c:v>
                </c:pt>
                <c:pt idx="2">
                  <c:v>Li-Ion Battery</c:v>
                </c:pt>
                <c:pt idx="3">
                  <c:v>Solar Cell</c:v>
                </c:pt>
                <c:pt idx="4">
                  <c:v>LCD Display</c:v>
                </c:pt>
              </c:strCache>
            </c:strRef>
          </c:cat>
          <c:val>
            <c:numRef>
              <c:f>Sheet1!$B$3:$F$3</c:f>
              <c:numCache>
                <c:formatCode>General</c:formatCode>
                <c:ptCount val="5"/>
                <c:pt idx="0">
                  <c:v>80</c:v>
                </c:pt>
                <c:pt idx="1">
                  <c:v>30</c:v>
                </c:pt>
                <c:pt idx="2">
                  <c:v>9</c:v>
                </c:pt>
                <c:pt idx="3">
                  <c:v>5</c:v>
                </c:pt>
                <c:pt idx="4">
                  <c:v>5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non-BOM</c:v>
                </c:pt>
              </c:strCache>
            </c:strRef>
          </c:tx>
          <c:spPr>
            <a:solidFill>
              <a:srgbClr val="C0C0C0"/>
            </a:solidFill>
            <a:ln w="3168">
              <a:solidFill>
                <a:srgbClr val="000000"/>
              </a:solidFill>
              <a:prstDash val="solid"/>
            </a:ln>
          </c:spPr>
          <c:invertIfNegative val="0"/>
          <c:dLbls>
            <c:delete val="1"/>
          </c:dLbls>
          <c:cat>
            <c:strRef>
              <c:f>Sheet1!$B$1:$F$1</c:f>
              <c:strCache>
                <c:ptCount val="5"/>
                <c:pt idx="0">
                  <c:v>Metals Processing</c:v>
                </c:pt>
                <c:pt idx="1">
                  <c:v>Fuels</c:v>
                </c:pt>
                <c:pt idx="2">
                  <c:v>Li-Ion Battery</c:v>
                </c:pt>
                <c:pt idx="3">
                  <c:v>Solar Cell</c:v>
                </c:pt>
                <c:pt idx="4">
                  <c:v>LCD Display</c:v>
                </c:pt>
              </c:strCache>
            </c:strRef>
          </c:cat>
          <c:val>
            <c:numRef>
              <c:f>Sheet1!$B$4:$F$4</c:f>
              <c:numCache>
                <c:formatCode>General</c:formatCode>
                <c:ptCount val="5"/>
                <c:pt idx="0">
                  <c:v>10</c:v>
                </c:pt>
                <c:pt idx="1">
                  <c:v>8</c:v>
                </c:pt>
                <c:pt idx="2">
                  <c:v>41</c:v>
                </c:pt>
                <c:pt idx="3">
                  <c:v>23</c:v>
                </c:pt>
                <c:pt idx="4">
                  <c:v>5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Installation</c:v>
                </c:pt>
              </c:strCache>
            </c:strRef>
          </c:tx>
          <c:invertIfNegative val="0"/>
          <c:dLbls>
            <c:delete val="1"/>
          </c:dLbls>
          <c:cat>
            <c:strRef>
              <c:f>Sheet1!$B$1:$F$1</c:f>
              <c:strCache>
                <c:ptCount val="5"/>
                <c:pt idx="0">
                  <c:v>Metals Processing</c:v>
                </c:pt>
                <c:pt idx="1">
                  <c:v>Fuels</c:v>
                </c:pt>
                <c:pt idx="2">
                  <c:v>Li-Ion Battery</c:v>
                </c:pt>
                <c:pt idx="3">
                  <c:v>Solar Cell</c:v>
                </c:pt>
                <c:pt idx="4">
                  <c:v>LCD Display</c:v>
                </c:pt>
              </c:strCache>
            </c:strRef>
          </c:cat>
          <c:val>
            <c:numRef>
              <c:f>Sheet1!$B$5:$F$5</c:f>
              <c:numCache>
                <c:formatCode>General</c:formatCode>
                <c:ptCount val="5"/>
                <c:pt idx="3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100"/>
        <c:serLines>
          <c:spPr>
            <a:ln w="3168">
              <a:solidFill>
                <a:srgbClr val="000000"/>
              </a:solidFill>
              <a:prstDash val="sysDash"/>
            </a:ln>
          </c:spPr>
        </c:serLines>
        <c:axId val="198502272"/>
        <c:axId val="198503808"/>
      </c:barChart>
      <c:catAx>
        <c:axId val="198502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1267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73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198503808"/>
        <c:crossesAt val="0"/>
        <c:auto val="1"/>
        <c:lblAlgn val="ctr"/>
        <c:lblOffset val="100"/>
        <c:tickLblSkip val="1"/>
        <c:tickMarkSkip val="1"/>
        <c:noMultiLvlLbl val="0"/>
      </c:catAx>
      <c:valAx>
        <c:axId val="198503808"/>
        <c:scaling>
          <c:orientation val="minMax"/>
          <c:max val="1.1000000000000001"/>
          <c:min val="0"/>
        </c:scaling>
        <c:delete val="0"/>
        <c:axPos val="l"/>
        <c:numFmt formatCode="0%" sourceLinked="0"/>
        <c:majorTickMark val="none"/>
        <c:minorTickMark val="none"/>
        <c:tickLblPos val="none"/>
        <c:spPr>
          <a:ln w="9503">
            <a:noFill/>
          </a:ln>
        </c:spPr>
        <c:crossAx val="198502272"/>
        <c:crosses val="autoZero"/>
        <c:crossBetween val="between"/>
        <c:majorUnit val="0.05"/>
        <c:minorUnit val="0.01"/>
      </c:valAx>
      <c:spPr>
        <a:noFill/>
        <a:ln w="2534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73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3541118835555399"/>
          <c:y val="0.24398666087654799"/>
          <c:w val="0.58052307712747997"/>
          <c:h val="0.70899702573598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'Reference Case'!$K$41</c:f>
              <c:strCache>
                <c:ptCount val="1"/>
                <c:pt idx="0">
                  <c:v>III-V Cost/Performance Sensitivity
(baseline: 0.37 $/watt)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strRef>
              <c:f>('Reference Case'!$K$43,'Reference Case'!$K$45,'Reference Case'!$K$47,'Reference Case'!$K$49,'Reference Case'!$K$51,'Reference Case'!$K$53,'Reference Case'!$K$55)</c:f>
              <c:strCache>
                <c:ptCount val="7"/>
                <c:pt idx="0">
                  <c:v>III-V Cell Cost
(10000 $/m2)</c:v>
                </c:pt>
                <c:pt idx="1">
                  <c:v>Concentration
(300 x)</c:v>
                </c:pt>
                <c:pt idx="2">
                  <c:v>PV Cell Efficiency
(0.35 )</c:v>
                </c:pt>
                <c:pt idx="3">
                  <c:v>Packaging Markup
(1.5 ratio)</c:v>
                </c:pt>
                <c:pt idx="4">
                  <c:v>Optical Thickness
(0.2 cm)</c:v>
                </c:pt>
                <c:pt idx="5">
                  <c:v>Volume percent PC
(0.9 )</c:v>
                </c:pt>
                <c:pt idx="6">
                  <c:v>Optical Efficiency
(0.9 )</c:v>
                </c:pt>
              </c:strCache>
            </c:strRef>
          </c:cat>
          <c:val>
            <c:numRef>
              <c:f>('Reference Case'!$I$44,'Reference Case'!$I$46,'Reference Case'!$I$48,'Reference Case'!$I$50,'Reference Case'!$I$52,'Reference Case'!$I$54,'Reference Case'!$I$56)</c:f>
              <c:numCache>
                <c:formatCode>General</c:formatCode>
                <c:ptCount val="7"/>
                <c:pt idx="0">
                  <c:v>0.25747795414462099</c:v>
                </c:pt>
                <c:pt idx="1">
                  <c:v>0.27952380952380901</c:v>
                </c:pt>
                <c:pt idx="2">
                  <c:v>0.28599451303154999</c:v>
                </c:pt>
                <c:pt idx="3">
                  <c:v>0.29416578483245098</c:v>
                </c:pt>
                <c:pt idx="4">
                  <c:v>0.330895061728395</c:v>
                </c:pt>
                <c:pt idx="5">
                  <c:v>0.36386596119929399</c:v>
                </c:pt>
                <c:pt idx="6">
                  <c:v>0.35971359558316102</c:v>
                </c:pt>
              </c:numCache>
            </c:numRef>
          </c:val>
        </c:ser>
        <c:ser>
          <c:idx val="1"/>
          <c:order val="1"/>
          <c:spPr>
            <a:solidFill>
              <a:srgbClr val="E79B38"/>
            </a:solidFill>
          </c:spPr>
          <c:invertIfNegative val="0"/>
          <c:cat>
            <c:strRef>
              <c:f>('Reference Case'!$K$43,'Reference Case'!$K$45,'Reference Case'!$K$47,'Reference Case'!$K$49,'Reference Case'!$K$51,'Reference Case'!$K$53,'Reference Case'!$K$55)</c:f>
              <c:strCache>
                <c:ptCount val="7"/>
                <c:pt idx="0">
                  <c:v>III-V Cell Cost
(10000 $/m2)</c:v>
                </c:pt>
                <c:pt idx="1">
                  <c:v>Concentration
(300 x)</c:v>
                </c:pt>
                <c:pt idx="2">
                  <c:v>PV Cell Efficiency
(0.35 )</c:v>
                </c:pt>
                <c:pt idx="3">
                  <c:v>Packaging Markup
(1.5 ratio)</c:v>
                </c:pt>
                <c:pt idx="4">
                  <c:v>Optical Thickness
(0.2 cm)</c:v>
                </c:pt>
                <c:pt idx="5">
                  <c:v>Volume percent PC
(0.9 )</c:v>
                </c:pt>
                <c:pt idx="6">
                  <c:v>Optical Efficiency
(0.9 )</c:v>
                </c:pt>
              </c:strCache>
            </c:strRef>
          </c:cat>
          <c:val>
            <c:numRef>
              <c:f>('Reference Case'!$J$44,'Reference Case'!$J$46,'Reference Case'!$J$48,'Reference Case'!$J$50,'Reference Case'!$J$52,'Reference Case'!$J$54,'Reference Case'!$J$56)</c:f>
              <c:numCache>
                <c:formatCode>General</c:formatCode>
                <c:ptCount val="7"/>
                <c:pt idx="0">
                  <c:v>1.47</c:v>
                </c:pt>
                <c:pt idx="1">
                  <c:v>0.80862433862433802</c:v>
                </c:pt>
                <c:pt idx="2">
                  <c:v>0.42899176954732499</c:v>
                </c:pt>
                <c:pt idx="3">
                  <c:v>0.49027630805408601</c:v>
                </c:pt>
                <c:pt idx="4">
                  <c:v>0.58858024691358002</c:v>
                </c:pt>
                <c:pt idx="5">
                  <c:v>0.40611992945326297</c:v>
                </c:pt>
                <c:pt idx="6">
                  <c:v>0.41367063492063499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174884736"/>
        <c:axId val="174886272"/>
      </c:barChart>
      <c:catAx>
        <c:axId val="174884736"/>
        <c:scaling>
          <c:orientation val="maxMin"/>
        </c:scaling>
        <c:delete val="1"/>
        <c:axPos val="l"/>
        <c:majorTickMark val="none"/>
        <c:minorTickMark val="none"/>
        <c:tickLblPos val="high"/>
        <c:crossAx val="174886272"/>
        <c:crossesAt val="0.37"/>
        <c:auto val="1"/>
        <c:lblAlgn val="ctr"/>
        <c:lblOffset val="100"/>
        <c:noMultiLvlLbl val="0"/>
      </c:catAx>
      <c:valAx>
        <c:axId val="174886272"/>
        <c:scaling>
          <c:orientation val="minMax"/>
          <c:max val="1.5"/>
        </c:scaling>
        <c:delete val="0"/>
        <c:axPos val="t"/>
        <c:majorGridlines/>
        <c:numFmt formatCode="General" sourceLinked="1"/>
        <c:majorTickMark val="none"/>
        <c:minorTickMark val="none"/>
        <c:tickLblPos val="nextTo"/>
        <c:crossAx val="174884736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Simple Battery  Cost</a:t>
            </a:r>
          </a:p>
        </c:rich>
      </c:tx>
      <c:layout>
        <c:manualLayout>
          <c:xMode val="edge"/>
          <c:yMode val="edge"/>
          <c:x val="0.12660031867219601"/>
          <c:y val="7.1033245559228797E-2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Sheet6!$A$2:$A$6</c:f>
              <c:strCache>
                <c:ptCount val="1"/>
                <c:pt idx="0">
                  <c:v>Anode Cathode Separator Electrolyte Housing</c:v>
                </c:pt>
              </c:strCache>
            </c:strRef>
          </c:tx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Sheet6!$A$2:$A$6</c:f>
              <c:strCache>
                <c:ptCount val="5"/>
                <c:pt idx="0">
                  <c:v>Anode</c:v>
                </c:pt>
                <c:pt idx="1">
                  <c:v>Cathode</c:v>
                </c:pt>
                <c:pt idx="2">
                  <c:v>Separator</c:v>
                </c:pt>
                <c:pt idx="3">
                  <c:v>Electrolyte</c:v>
                </c:pt>
                <c:pt idx="4">
                  <c:v>Housing</c:v>
                </c:pt>
              </c:strCache>
            </c:strRef>
          </c:cat>
          <c:val>
            <c:numRef>
              <c:f>Sheet6!$F$2:$F$6</c:f>
              <c:numCache>
                <c:formatCode>General</c:formatCode>
                <c:ptCount val="5"/>
                <c:pt idx="0">
                  <c:v>100</c:v>
                </c:pt>
                <c:pt idx="1">
                  <c:v>50</c:v>
                </c:pt>
                <c:pt idx="2">
                  <c:v>5</c:v>
                </c:pt>
                <c:pt idx="3">
                  <c:v>20</c:v>
                </c:pt>
                <c:pt idx="4">
                  <c:v>12.5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8437554680664903"/>
          <c:y val="0.41327646544182001"/>
          <c:w val="0.30482182146514802"/>
          <c:h val="0.418585958005249"/>
        </c:manualLayout>
      </c:layout>
      <c:overlay val="0"/>
      <c:txPr>
        <a:bodyPr/>
        <a:lstStyle/>
        <a:p>
          <a:pPr rtl="0">
            <a:defRPr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4846788729722"/>
          <c:y val="2.82524059492563E-2"/>
          <c:w val="0.796361350915473"/>
          <c:h val="0.90206401283172899"/>
        </c:manualLayout>
      </c:layout>
      <c:barChart>
        <c:barDir val="col"/>
        <c:grouping val="stacked"/>
        <c:varyColors val="0"/>
        <c:ser>
          <c:idx val="5"/>
          <c:order val="0"/>
          <c:tx>
            <c:strRef>
              <c:f>Concepts!$C$9</c:f>
              <c:strCache>
                <c:ptCount val="1"/>
                <c:pt idx="0">
                  <c:v>Price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Lbls>
            <c:dLbl>
              <c:idx val="1"/>
              <c:layout>
                <c:manualLayout>
                  <c:x val="0.102409638554217"/>
                  <c:y val="-0.30559349533875402"/>
                </c:manualLayout>
              </c:layout>
              <c:tx>
                <c:rich>
                  <a:bodyPr/>
                  <a:lstStyle/>
                  <a:p>
                    <a:pPr>
                      <a:defRPr sz="1400" b="1">
                        <a:solidFill>
                          <a:sysClr val="windowText" lastClr="000000"/>
                        </a:solidFill>
                      </a:defRPr>
                    </a:pPr>
                    <a:r>
                      <a:rPr lang="en-US" sz="1400" dirty="0" smtClean="0">
                        <a:solidFill>
                          <a:sysClr val="windowText" lastClr="000000"/>
                        </a:solidFill>
                      </a:rPr>
                      <a:t>Price</a:t>
                    </a:r>
                    <a:r>
                      <a:rPr lang="en-US" sz="1400" baseline="0" dirty="0" smtClean="0">
                        <a:solidFill>
                          <a:sysClr val="windowText" lastClr="000000"/>
                        </a:solidFill>
                      </a:rPr>
                      <a:t> set</a:t>
                    </a:r>
                  </a:p>
                  <a:p>
                    <a:pPr>
                      <a:defRPr sz="1400" b="1">
                        <a:solidFill>
                          <a:sysClr val="windowText" lastClr="000000"/>
                        </a:solidFill>
                      </a:defRPr>
                    </a:pPr>
                    <a:r>
                      <a:rPr lang="en-US" sz="1400" baseline="0" dirty="0" smtClean="0">
                        <a:solidFill>
                          <a:sysClr val="windowText" lastClr="000000"/>
                        </a:solidFill>
                      </a:rPr>
                      <a:t>by market</a:t>
                    </a:r>
                    <a:endParaRPr lang="en-US" sz="1400" dirty="0"/>
                  </a:p>
                </c:rich>
              </c:tx>
              <c:spPr/>
              <c:showLegendKey val="0"/>
              <c:showVal val="0"/>
              <c:showCatName val="0"/>
              <c:showSerName val="1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ysClr val="windowText" lastClr="000000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Concepts!$D$9:$E$9</c:f>
              <c:numCache>
                <c:formatCode>General</c:formatCode>
                <c:ptCount val="2"/>
                <c:pt idx="1">
                  <c:v>100</c:v>
                </c:pt>
              </c:numCache>
            </c:numRef>
          </c:val>
        </c:ser>
        <c:ser>
          <c:idx val="4"/>
          <c:order val="1"/>
          <c:tx>
            <c:strRef>
              <c:f>Concepts!$C$4</c:f>
              <c:strCache>
                <c:ptCount val="1"/>
                <c:pt idx="0">
                  <c:v>Material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00401606425703E-2"/>
                  <c:y val="-0.13557288181426499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ysClr val="windowText" lastClr="000000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Concepts!$D$4:$E$4</c:f>
              <c:numCache>
                <c:formatCode>General</c:formatCode>
                <c:ptCount val="2"/>
                <c:pt idx="0">
                  <c:v>30</c:v>
                </c:pt>
              </c:numCache>
            </c:numRef>
          </c:val>
        </c:ser>
        <c:ser>
          <c:idx val="0"/>
          <c:order val="2"/>
          <c:tx>
            <c:strRef>
              <c:f>Concepts!$C$5</c:f>
              <c:strCache>
                <c:ptCount val="1"/>
                <c:pt idx="0">
                  <c:v>Depreciation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5.22088353413655E-2"/>
                  <c:y val="-0.120699118167402"/>
                </c:manualLayout>
              </c:layout>
              <c:tx>
                <c:rich>
                  <a:bodyPr/>
                  <a:lstStyle/>
                  <a:p>
                    <a:pPr>
                      <a:defRPr b="1">
                        <a:solidFill>
                          <a:sysClr val="windowText" lastClr="000000"/>
                        </a:solidFill>
                      </a:defRPr>
                    </a:pPr>
                    <a:r>
                      <a:rPr lang="en-US" b="1" dirty="0" err="1" smtClean="0">
                        <a:solidFill>
                          <a:sysClr val="windowText" lastClr="000000"/>
                        </a:solidFill>
                      </a:rPr>
                      <a:t>Depreci</a:t>
                    </a:r>
                    <a:r>
                      <a:rPr lang="en-US" b="1" dirty="0" smtClean="0">
                        <a:solidFill>
                          <a:sysClr val="windowText" lastClr="000000"/>
                        </a:solidFill>
                      </a:rPr>
                      <a:t>-</a:t>
                    </a:r>
                  </a:p>
                  <a:p>
                    <a:pPr>
                      <a:defRPr b="1">
                        <a:solidFill>
                          <a:sysClr val="windowText" lastClr="000000"/>
                        </a:solidFill>
                      </a:defRPr>
                    </a:pPr>
                    <a:r>
                      <a:rPr lang="en-US" b="1" dirty="0" err="1" smtClean="0">
                        <a:solidFill>
                          <a:sysClr val="windowText" lastClr="000000"/>
                        </a:solidFill>
                      </a:rPr>
                      <a:t>ation</a:t>
                    </a:r>
                    <a:endParaRPr lang="en-US" b="1" dirty="0">
                      <a:solidFill>
                        <a:schemeClr val="accent6"/>
                      </a:solidFill>
                    </a:endParaRPr>
                  </a:p>
                </c:rich>
              </c:tx>
              <c:spPr/>
              <c:showLegendKey val="0"/>
              <c:showVal val="1"/>
              <c:showCatName val="0"/>
              <c:showSerName val="1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ysClr val="windowText" lastClr="000000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</c:dLbls>
          <c:val>
            <c:numRef>
              <c:f>Concepts!$D$5:$E$5</c:f>
              <c:numCache>
                <c:formatCode>General</c:formatCode>
                <c:ptCount val="2"/>
                <c:pt idx="0">
                  <c:v>15</c:v>
                </c:pt>
              </c:numCache>
            </c:numRef>
          </c:val>
        </c:ser>
        <c:ser>
          <c:idx val="1"/>
          <c:order val="3"/>
          <c:tx>
            <c:strRef>
              <c:f>Concepts!$C$6</c:f>
              <c:strCache>
                <c:ptCount val="1"/>
                <c:pt idx="0">
                  <c:v>Labor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6.0242544983082303E-3"/>
                  <c:y val="-2.87632572806189E-2"/>
                </c:manualLayout>
              </c:layout>
              <c:dLblPos val="ctr"/>
              <c:showLegendKey val="0"/>
              <c:showVal val="1"/>
              <c:showCatName val="0"/>
              <c:showSerName val="1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ysClr val="windowText" lastClr="000000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1"/>
            <c:showPercent val="0"/>
            <c:showBubbleSize val="0"/>
            <c:showLeaderLines val="0"/>
          </c:dLbls>
          <c:val>
            <c:numRef>
              <c:f>Concepts!$D$6:$E$6</c:f>
              <c:numCache>
                <c:formatCode>General</c:formatCode>
                <c:ptCount val="2"/>
                <c:pt idx="0">
                  <c:v>3</c:v>
                </c:pt>
              </c:numCache>
            </c:numRef>
          </c:val>
        </c:ser>
        <c:ser>
          <c:idx val="2"/>
          <c:order val="4"/>
          <c:tx>
            <c:strRef>
              <c:f>Concepts!$C$7</c:f>
              <c:strCache>
                <c:ptCount val="1"/>
                <c:pt idx="0">
                  <c:v>Other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-4.1666666666666699E-2"/>
                </c:manualLayout>
              </c:layout>
              <c:showLegendKey val="0"/>
              <c:showVal val="1"/>
              <c:showCatName val="0"/>
              <c:showSerName val="1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ysClr val="windowText" lastClr="000000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</c:dLbls>
          <c:val>
            <c:numRef>
              <c:f>Concepts!$D$7:$E$7</c:f>
              <c:numCache>
                <c:formatCode>General</c:formatCode>
                <c:ptCount val="2"/>
                <c:pt idx="0">
                  <c:v>2</c:v>
                </c:pt>
              </c:numCache>
            </c:numRef>
          </c:val>
        </c:ser>
        <c:ser>
          <c:idx val="3"/>
          <c:order val="5"/>
          <c:tx>
            <c:strRef>
              <c:f>Concepts!$C$8</c:f>
              <c:strCache>
                <c:ptCount val="1"/>
                <c:pt idx="0">
                  <c:v>Gross Margin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7.8313253012048195E-2"/>
                  <c:y val="-9.7228747101044094E-2"/>
                </c:manualLayout>
              </c:layout>
              <c:tx>
                <c:rich>
                  <a:bodyPr/>
                  <a:lstStyle/>
                  <a:p>
                    <a:pPr>
                      <a:defRPr sz="1400" b="1">
                        <a:solidFill>
                          <a:schemeClr val="tx1"/>
                        </a:solidFill>
                      </a:defRPr>
                    </a:pPr>
                    <a:r>
                      <a:rPr lang="en-US" sz="1400" b="1" dirty="0" smtClean="0">
                        <a:solidFill>
                          <a:schemeClr val="tx1"/>
                        </a:solidFill>
                      </a:rPr>
                      <a:t>Gross </a:t>
                    </a:r>
                  </a:p>
                  <a:p>
                    <a:pPr>
                      <a:defRPr sz="1400" b="1">
                        <a:solidFill>
                          <a:schemeClr val="tx1"/>
                        </a:solidFill>
                      </a:defRPr>
                    </a:pPr>
                    <a:r>
                      <a:rPr lang="en-US" sz="1400" b="1" dirty="0" smtClean="0">
                        <a:solidFill>
                          <a:schemeClr val="tx1"/>
                        </a:solidFill>
                      </a:rPr>
                      <a:t>Margin</a:t>
                    </a:r>
                    <a:endParaRPr lang="en-US" b="1" dirty="0">
                      <a:solidFill>
                        <a:schemeClr val="accent6"/>
                      </a:solidFill>
                    </a:endParaRPr>
                  </a:p>
                </c:rich>
              </c:tx>
              <c:spPr/>
              <c:showLegendKey val="0"/>
              <c:showVal val="0"/>
              <c:showCatName val="0"/>
              <c:showSerName val="1"/>
              <c:showPercent val="0"/>
              <c:showBubbleSize val="0"/>
            </c:dLbl>
            <c:txPr>
              <a:bodyPr/>
              <a:lstStyle/>
              <a:p>
                <a:pPr>
                  <a:defRPr sz="1400"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Concepts!$D$8:$E$8</c:f>
              <c:numCache>
                <c:formatCode>General</c:formatCode>
                <c:ptCount val="2"/>
                <c:pt idx="0">
                  <c:v>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7"/>
        <c:overlap val="-100"/>
        <c:axId val="174703360"/>
        <c:axId val="174704896"/>
      </c:barChart>
      <c:catAx>
        <c:axId val="174703360"/>
        <c:scaling>
          <c:orientation val="minMax"/>
        </c:scaling>
        <c:delete val="0"/>
        <c:axPos val="b"/>
        <c:majorTickMark val="out"/>
        <c:minorTickMark val="none"/>
        <c:tickLblPos val="none"/>
        <c:crossAx val="174704896"/>
        <c:crosses val="autoZero"/>
        <c:auto val="1"/>
        <c:lblAlgn val="ctr"/>
        <c:lblOffset val="100"/>
        <c:noMultiLvlLbl val="0"/>
      </c:catAx>
      <c:valAx>
        <c:axId val="1747048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7470336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7738407699037601E-2"/>
          <c:y val="5.1400554097404502E-2"/>
          <c:w val="0.617623140857393"/>
          <c:h val="0.6716393263342079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'Sheet1 (2)'!$B$2</c:f>
              <c:strCache>
                <c:ptCount val="1"/>
                <c:pt idx="0">
                  <c:v>Running total of $</c:v>
                </c:pt>
              </c:strCache>
            </c:strRef>
          </c:tx>
          <c:spPr>
            <a:noFill/>
          </c:spPr>
          <c:invertIfNegative val="0"/>
          <c:cat>
            <c:strRef>
              <c:f>'Sheet1 (2)'!$A$3:$A$10</c:f>
              <c:strCache>
                <c:ptCount val="8"/>
                <c:pt idx="0">
                  <c:v>BOM</c:v>
                </c:pt>
                <c:pt idx="1">
                  <c:v>Waste</c:v>
                </c:pt>
                <c:pt idx="2">
                  <c:v>Depreciation</c:v>
                </c:pt>
                <c:pt idx="3">
                  <c:v>Labor</c:v>
                </c:pt>
                <c:pt idx="4">
                  <c:v>Other</c:v>
                </c:pt>
                <c:pt idx="5">
                  <c:v>Total COGS</c:v>
                </c:pt>
                <c:pt idx="6">
                  <c:v>Gross Margin</c:v>
                </c:pt>
                <c:pt idx="7">
                  <c:v>Market Price</c:v>
                </c:pt>
              </c:strCache>
            </c:strRef>
          </c:cat>
          <c:val>
            <c:numRef>
              <c:f>'Sheet1 (2)'!$B$3:$B$10</c:f>
              <c:numCache>
                <c:formatCode>General</c:formatCode>
                <c:ptCount val="8"/>
                <c:pt idx="1">
                  <c:v>20</c:v>
                </c:pt>
                <c:pt idx="2">
                  <c:v>30</c:v>
                </c:pt>
                <c:pt idx="3">
                  <c:v>50</c:v>
                </c:pt>
                <c:pt idx="4">
                  <c:v>53</c:v>
                </c:pt>
                <c:pt idx="6">
                  <c:v>55</c:v>
                </c:pt>
              </c:numCache>
            </c:numRef>
          </c:val>
        </c:ser>
        <c:ser>
          <c:idx val="1"/>
          <c:order val="1"/>
          <c:tx>
            <c:strRef>
              <c:f>'Sheet1 (2)'!$C$2</c:f>
              <c:strCache>
                <c:ptCount val="1"/>
                <c:pt idx="0">
                  <c:v>$ Amount</c:v>
                </c:pt>
              </c:strCache>
            </c:strRef>
          </c:tx>
          <c:invertIfNegative val="0"/>
          <c:cat>
            <c:strRef>
              <c:f>'Sheet1 (2)'!$A$3:$A$10</c:f>
              <c:strCache>
                <c:ptCount val="8"/>
                <c:pt idx="0">
                  <c:v>BOM</c:v>
                </c:pt>
                <c:pt idx="1">
                  <c:v>Waste</c:v>
                </c:pt>
                <c:pt idx="2">
                  <c:v>Depreciation</c:v>
                </c:pt>
                <c:pt idx="3">
                  <c:v>Labor</c:v>
                </c:pt>
                <c:pt idx="4">
                  <c:v>Other</c:v>
                </c:pt>
                <c:pt idx="5">
                  <c:v>Total COGS</c:v>
                </c:pt>
                <c:pt idx="6">
                  <c:v>Gross Margin</c:v>
                </c:pt>
                <c:pt idx="7">
                  <c:v>Market Price</c:v>
                </c:pt>
              </c:strCache>
            </c:strRef>
          </c:cat>
          <c:val>
            <c:numRef>
              <c:f>'Sheet1 (2)'!$C$3:$C$10</c:f>
              <c:numCache>
                <c:formatCode>General</c:formatCode>
                <c:ptCount val="8"/>
                <c:pt idx="0">
                  <c:v>20</c:v>
                </c:pt>
                <c:pt idx="1">
                  <c:v>10</c:v>
                </c:pt>
                <c:pt idx="2">
                  <c:v>20</c:v>
                </c:pt>
                <c:pt idx="3">
                  <c:v>3</c:v>
                </c:pt>
                <c:pt idx="4">
                  <c:v>2</c:v>
                </c:pt>
                <c:pt idx="5">
                  <c:v>55</c:v>
                </c:pt>
                <c:pt idx="6">
                  <c:v>45</c:v>
                </c:pt>
                <c:pt idx="7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75756800"/>
        <c:axId val="175758336"/>
      </c:barChart>
      <c:catAx>
        <c:axId val="175756800"/>
        <c:scaling>
          <c:orientation val="minMax"/>
        </c:scaling>
        <c:delete val="0"/>
        <c:axPos val="b"/>
        <c:majorTickMark val="out"/>
        <c:minorTickMark val="none"/>
        <c:tickLblPos val="nextTo"/>
        <c:crossAx val="175758336"/>
        <c:crosses val="autoZero"/>
        <c:auto val="1"/>
        <c:lblAlgn val="ctr"/>
        <c:lblOffset val="100"/>
        <c:noMultiLvlLbl val="0"/>
      </c:catAx>
      <c:valAx>
        <c:axId val="1757583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 b="1"/>
            </a:pPr>
            <a:endParaRPr lang="en-US"/>
          </a:p>
        </c:txPr>
        <c:crossAx val="17575680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485C838-342E-44CE-B5F5-5CB3226FC6B8}" type="doc">
      <dgm:prSet loTypeId="urn:microsoft.com/office/officeart/2005/8/layout/venn1" loCatId="relationship" qsTypeId="urn:microsoft.com/office/officeart/2005/8/quickstyle/simple1" qsCatId="simple" csTypeId="urn:microsoft.com/office/officeart/2005/8/colors/colorful1#4" csCatId="colorful" phldr="1"/>
      <dgm:spPr/>
    </dgm:pt>
    <dgm:pt modelId="{45B01FE1-5417-49F2-AB4A-AC00D04296AD}">
      <dgm:prSet phldrT="[Text]" custT="1"/>
      <dgm:spPr/>
      <dgm:t>
        <a:bodyPr/>
        <a:lstStyle/>
        <a:p>
          <a:endParaRPr lang="en-US" sz="3600" dirty="0">
            <a:solidFill>
              <a:schemeClr val="bg1"/>
            </a:solidFill>
          </a:endParaRPr>
        </a:p>
      </dgm:t>
    </dgm:pt>
    <dgm:pt modelId="{BE4CD58C-F376-4D2E-AAC2-4EABD2AEA7AD}" type="parTrans" cxnId="{E7310C51-72B8-41C0-A406-2DEAF4FABB2A}">
      <dgm:prSet/>
      <dgm:spPr/>
      <dgm:t>
        <a:bodyPr/>
        <a:lstStyle/>
        <a:p>
          <a:endParaRPr lang="en-US" sz="3600">
            <a:solidFill>
              <a:schemeClr val="bg1"/>
            </a:solidFill>
          </a:endParaRPr>
        </a:p>
      </dgm:t>
    </dgm:pt>
    <dgm:pt modelId="{520A4BEF-58AF-40B7-A2E4-AD527E9FF9C4}" type="sibTrans" cxnId="{E7310C51-72B8-41C0-A406-2DEAF4FABB2A}">
      <dgm:prSet/>
      <dgm:spPr/>
      <dgm:t>
        <a:bodyPr/>
        <a:lstStyle/>
        <a:p>
          <a:endParaRPr lang="en-US" sz="3600">
            <a:solidFill>
              <a:schemeClr val="bg1"/>
            </a:solidFill>
          </a:endParaRPr>
        </a:p>
      </dgm:t>
    </dgm:pt>
    <dgm:pt modelId="{08F007B9-A97E-4FE2-AA7E-E4F919ACB8D4}">
      <dgm:prSet phldrT="[Text]" custT="1"/>
      <dgm:spPr>
        <a:solidFill>
          <a:schemeClr val="accent3">
            <a:alpha val="50000"/>
          </a:schemeClr>
        </a:solidFill>
      </dgm:spPr>
      <dgm:t>
        <a:bodyPr/>
        <a:lstStyle/>
        <a:p>
          <a:endParaRPr lang="en-US" sz="3600" dirty="0">
            <a:solidFill>
              <a:schemeClr val="bg1"/>
            </a:solidFill>
          </a:endParaRPr>
        </a:p>
      </dgm:t>
    </dgm:pt>
    <dgm:pt modelId="{991DF52F-F4EB-4FE1-9FE8-CD4350893A4B}" type="parTrans" cxnId="{A3C9E41A-A730-4C2D-991E-4F2A56DC1EE0}">
      <dgm:prSet/>
      <dgm:spPr/>
      <dgm:t>
        <a:bodyPr/>
        <a:lstStyle/>
        <a:p>
          <a:endParaRPr lang="en-US" sz="3600">
            <a:solidFill>
              <a:schemeClr val="bg1"/>
            </a:solidFill>
          </a:endParaRPr>
        </a:p>
      </dgm:t>
    </dgm:pt>
    <dgm:pt modelId="{50926519-63E2-4E1E-8B01-0C85FEEFE426}" type="sibTrans" cxnId="{A3C9E41A-A730-4C2D-991E-4F2A56DC1EE0}">
      <dgm:prSet/>
      <dgm:spPr/>
      <dgm:t>
        <a:bodyPr/>
        <a:lstStyle/>
        <a:p>
          <a:endParaRPr lang="en-US" sz="3600">
            <a:solidFill>
              <a:schemeClr val="bg1"/>
            </a:solidFill>
          </a:endParaRPr>
        </a:p>
      </dgm:t>
    </dgm:pt>
    <dgm:pt modelId="{C766358A-8CD5-4ABA-A383-799AD604390A}" type="pres">
      <dgm:prSet presAssocID="{C485C838-342E-44CE-B5F5-5CB3226FC6B8}" presName="compositeShape" presStyleCnt="0">
        <dgm:presLayoutVars>
          <dgm:chMax val="7"/>
          <dgm:dir/>
          <dgm:resizeHandles val="exact"/>
        </dgm:presLayoutVars>
      </dgm:prSet>
      <dgm:spPr/>
    </dgm:pt>
    <dgm:pt modelId="{45FFBA1B-6518-439B-9D76-9179267D8260}" type="pres">
      <dgm:prSet presAssocID="{45B01FE1-5417-49F2-AB4A-AC00D04296AD}" presName="circ1" presStyleLbl="vennNode1" presStyleIdx="0" presStyleCnt="2"/>
      <dgm:spPr/>
      <dgm:t>
        <a:bodyPr/>
        <a:lstStyle/>
        <a:p>
          <a:endParaRPr lang="en-US"/>
        </a:p>
      </dgm:t>
    </dgm:pt>
    <dgm:pt modelId="{E2B11D35-8F7F-4891-B2D9-FAA4DA52529D}" type="pres">
      <dgm:prSet presAssocID="{45B01FE1-5417-49F2-AB4A-AC00D04296AD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5E1F69-D2D8-41CE-BB4A-69ADE2B0B108}" type="pres">
      <dgm:prSet presAssocID="{08F007B9-A97E-4FE2-AA7E-E4F919ACB8D4}" presName="circ2" presStyleLbl="vennNode1" presStyleIdx="1" presStyleCnt="2" custLinFactNeighborX="-11724" custLinFactNeighborY="1615"/>
      <dgm:spPr/>
      <dgm:t>
        <a:bodyPr/>
        <a:lstStyle/>
        <a:p>
          <a:endParaRPr lang="en-US"/>
        </a:p>
      </dgm:t>
    </dgm:pt>
    <dgm:pt modelId="{FB1CCA16-E85F-4C98-8BDF-8D0470542778}" type="pres">
      <dgm:prSet presAssocID="{08F007B9-A97E-4FE2-AA7E-E4F919ACB8D4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EA073CC-C4A2-5B40-B6C9-6269C6A5BBAA}" type="presOf" srcId="{08F007B9-A97E-4FE2-AA7E-E4F919ACB8D4}" destId="{105E1F69-D2D8-41CE-BB4A-69ADE2B0B108}" srcOrd="0" destOrd="0" presId="urn:microsoft.com/office/officeart/2005/8/layout/venn1"/>
    <dgm:cxn modelId="{E7310C51-72B8-41C0-A406-2DEAF4FABB2A}" srcId="{C485C838-342E-44CE-B5F5-5CB3226FC6B8}" destId="{45B01FE1-5417-49F2-AB4A-AC00D04296AD}" srcOrd="0" destOrd="0" parTransId="{BE4CD58C-F376-4D2E-AAC2-4EABD2AEA7AD}" sibTransId="{520A4BEF-58AF-40B7-A2E4-AD527E9FF9C4}"/>
    <dgm:cxn modelId="{A3C9E41A-A730-4C2D-991E-4F2A56DC1EE0}" srcId="{C485C838-342E-44CE-B5F5-5CB3226FC6B8}" destId="{08F007B9-A97E-4FE2-AA7E-E4F919ACB8D4}" srcOrd="1" destOrd="0" parTransId="{991DF52F-F4EB-4FE1-9FE8-CD4350893A4B}" sibTransId="{50926519-63E2-4E1E-8B01-0C85FEEFE426}"/>
    <dgm:cxn modelId="{71D4FF14-5F80-224A-9240-C6E5CA626EAE}" type="presOf" srcId="{45B01FE1-5417-49F2-AB4A-AC00D04296AD}" destId="{45FFBA1B-6518-439B-9D76-9179267D8260}" srcOrd="0" destOrd="0" presId="urn:microsoft.com/office/officeart/2005/8/layout/venn1"/>
    <dgm:cxn modelId="{7E4A4175-895E-4440-8F6F-83CBF4A7B730}" type="presOf" srcId="{08F007B9-A97E-4FE2-AA7E-E4F919ACB8D4}" destId="{FB1CCA16-E85F-4C98-8BDF-8D0470542778}" srcOrd="1" destOrd="0" presId="urn:microsoft.com/office/officeart/2005/8/layout/venn1"/>
    <dgm:cxn modelId="{273B2785-159F-724D-A211-557CA4400F1B}" type="presOf" srcId="{45B01FE1-5417-49F2-AB4A-AC00D04296AD}" destId="{E2B11D35-8F7F-4891-B2D9-FAA4DA52529D}" srcOrd="1" destOrd="0" presId="urn:microsoft.com/office/officeart/2005/8/layout/venn1"/>
    <dgm:cxn modelId="{BAEFAD7A-13DD-764D-84B4-B61C0E231CB8}" type="presOf" srcId="{C485C838-342E-44CE-B5F5-5CB3226FC6B8}" destId="{C766358A-8CD5-4ABA-A383-799AD604390A}" srcOrd="0" destOrd="0" presId="urn:microsoft.com/office/officeart/2005/8/layout/venn1"/>
    <dgm:cxn modelId="{8A77D73E-5FA7-9D4F-A4E9-C502254641D4}" type="presParOf" srcId="{C766358A-8CD5-4ABA-A383-799AD604390A}" destId="{45FFBA1B-6518-439B-9D76-9179267D8260}" srcOrd="0" destOrd="0" presId="urn:microsoft.com/office/officeart/2005/8/layout/venn1"/>
    <dgm:cxn modelId="{140D5CE0-7613-E843-88E4-98E9D088670E}" type="presParOf" srcId="{C766358A-8CD5-4ABA-A383-799AD604390A}" destId="{E2B11D35-8F7F-4891-B2D9-FAA4DA52529D}" srcOrd="1" destOrd="0" presId="urn:microsoft.com/office/officeart/2005/8/layout/venn1"/>
    <dgm:cxn modelId="{5C77386D-42C6-7340-B56B-8953268773D1}" type="presParOf" srcId="{C766358A-8CD5-4ABA-A383-799AD604390A}" destId="{105E1F69-D2D8-41CE-BB4A-69ADE2B0B108}" srcOrd="2" destOrd="0" presId="urn:microsoft.com/office/officeart/2005/8/layout/venn1"/>
    <dgm:cxn modelId="{005A0E43-6631-7C49-8175-998167DE186E}" type="presParOf" srcId="{C766358A-8CD5-4ABA-A383-799AD604390A}" destId="{FB1CCA16-E85F-4C98-8BDF-8D0470542778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FFBA1B-6518-439B-9D76-9179267D8260}">
      <dsp:nvSpPr>
        <dsp:cNvPr id="0" name=""/>
        <dsp:cNvSpPr/>
      </dsp:nvSpPr>
      <dsp:spPr>
        <a:xfrm>
          <a:off x="115122" y="30340"/>
          <a:ext cx="2839680" cy="2839680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 dirty="0">
            <a:solidFill>
              <a:schemeClr val="bg1"/>
            </a:solidFill>
          </a:endParaRPr>
        </a:p>
      </dsp:txBody>
      <dsp:txXfrm>
        <a:off x="511654" y="365199"/>
        <a:ext cx="1637293" cy="2169962"/>
      </dsp:txXfrm>
    </dsp:sp>
    <dsp:sp modelId="{105E1F69-D2D8-41CE-BB4A-69ADE2B0B108}">
      <dsp:nvSpPr>
        <dsp:cNvPr id="0" name=""/>
        <dsp:cNvSpPr/>
      </dsp:nvSpPr>
      <dsp:spPr>
        <a:xfrm>
          <a:off x="1828814" y="60681"/>
          <a:ext cx="2839680" cy="2839680"/>
        </a:xfrm>
        <a:prstGeom prst="ellipse">
          <a:avLst/>
        </a:prstGeom>
        <a:solidFill>
          <a:schemeClr val="accent3"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 dirty="0">
            <a:solidFill>
              <a:schemeClr val="bg1"/>
            </a:solidFill>
          </a:endParaRPr>
        </a:p>
      </dsp:txBody>
      <dsp:txXfrm>
        <a:off x="2634670" y="395540"/>
        <a:ext cx="1637293" cy="21699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E1146A-0D43-104A-9D7E-229DD651EFAC}" type="datetimeFigureOut">
              <a:rPr lang="en-US" smtClean="0"/>
              <a:t>8/8/2014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E64240-D4BF-0443-AD28-A25AC92B8B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47947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A2DE02-B8BA-4960-A46E-31C81515AA9E}" type="datetimeFigureOut">
              <a:rPr lang="en-US" smtClean="0"/>
              <a:t>8/8/2014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88F8E7-FF04-4FBA-B13F-75B18FC4B9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47697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Project</a:t>
            </a:r>
            <a:r>
              <a:rPr lang="en-US" baseline="0" dirty="0" smtClean="0"/>
              <a:t> descriptions should have already been provided; you can also find them under P: Technology-to-Market/Internships 2013/Project Descriptions.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6A861-09C9-544C-ADA9-11F723057841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31913" y="809625"/>
            <a:ext cx="4346575" cy="32607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6344" y="4415790"/>
            <a:ext cx="5137714" cy="418338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e-DE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88F8E7-FF04-4FBA-B13F-75B18FC4B956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1046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>
                <a:cs typeface="Arial" charset="0"/>
              </a:rPr>
              <a:t>Figure 4</a:t>
            </a:r>
            <a:r>
              <a:rPr lang="en-US" dirty="0" smtClean="0">
                <a:cs typeface="Arial" charset="0"/>
              </a:rPr>
              <a:t> </a:t>
            </a:r>
            <a:r>
              <a:rPr lang="en-US" dirty="0" smtClean="0"/>
              <a:t>The WHO Surgical Safety Checklist was tested in eight hospitals in eight different countries, representing both resource-rich and resource-poor populations 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88F8E7-FF04-4FBA-B13F-75B18FC4B956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7697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>
                <a:solidFill>
                  <a:srgbClr val="000000"/>
                </a:solidFill>
              </a:rPr>
              <a:t>“Tech SETA’s don’t have time to scrutinize all the stream tables, etc…”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88F8E7-FF04-4FBA-B13F-75B18FC4B956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5000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start</a:t>
            </a:r>
            <a:r>
              <a:rPr lang="en-US" baseline="0" dirty="0" smtClean="0"/>
              <a:t> with raw materials, add multiplicative factor, then sigma </a:t>
            </a:r>
            <a:r>
              <a:rPr lang="en-US" baseline="0" dirty="0" err="1" smtClean="0"/>
              <a:t>aldrich</a:t>
            </a:r>
            <a:r>
              <a:rPr lang="en-US" baseline="0" dirty="0" smtClean="0"/>
              <a:t>, then volume pricing, then market research, published work, then vendor quotes, then negotiated prices</a:t>
            </a:r>
          </a:p>
          <a:p>
            <a:endParaRPr lang="en-US" baseline="0" dirty="0" smtClean="0"/>
          </a:p>
          <a:p>
            <a:r>
              <a:rPr lang="en-US" baseline="0" dirty="0" smtClean="0"/>
              <a:t>graph uncertainty, illustrative example </a:t>
            </a:r>
            <a:r>
              <a:rPr lang="en-US" baseline="0" dirty="0" err="1" smtClean="0"/>
              <a:t>wawterfall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F63E80-715D-4489-8A45-37C8FFB1793A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F63E80-715D-4489-8A45-37C8FFB1793A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88F8E7-FF04-4FBA-B13F-75B18FC4B956}" type="slidenum">
              <a:rPr lang="en-US" smtClean="0"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6805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Identify specific technology improvements that affect major cost drivers.</a:t>
            </a:r>
          </a:p>
          <a:p>
            <a:r>
              <a:rPr lang="en-US" dirty="0" smtClean="0"/>
              <a:t>Determine economic viability of end product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88F8E7-FF04-4FBA-B13F-75B18FC4B95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2504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-We talked a bit about cost modeling, trying to turn a profit in future; important</a:t>
            </a:r>
            <a:r>
              <a:rPr lang="en-US" baseline="0" dirty="0" smtClean="0"/>
              <a:t> to you now because it enables R&amp;D</a:t>
            </a:r>
          </a:p>
          <a:p>
            <a:endParaRPr lang="en-US" baseline="0" dirty="0" smtClean="0"/>
          </a:p>
          <a:p>
            <a:r>
              <a:rPr lang="en-US" baseline="0" dirty="0" smtClean="0"/>
              <a:t>-Each individual calculation may be simple, the real value comes in bringing them all together into one place, efficiently study system-level impacts of technical details</a:t>
            </a:r>
          </a:p>
          <a:p>
            <a:endParaRPr lang="en-US" baseline="0" dirty="0" smtClean="0"/>
          </a:p>
          <a:p>
            <a:r>
              <a:rPr lang="en-US" baseline="0" dirty="0" smtClean="0"/>
              <a:t>-Most importantly, will identify cost drivers, use this to guide research; best use of your time when addressing cost and performance simultaneously</a:t>
            </a:r>
          </a:p>
          <a:p>
            <a:endParaRPr lang="en-US" baseline="0" dirty="0" smtClean="0"/>
          </a:p>
          <a:p>
            <a:r>
              <a:rPr lang="en-US" baseline="0" dirty="0" smtClean="0"/>
              <a:t>-Communicate with stakeholders: convince research team members; something concrete to talk about when checking your understanding with industry advisors; know the value so you can negotiate effectively with investors, customers, licensing partners; compelling case for next funding opportunity</a:t>
            </a:r>
          </a:p>
          <a:p>
            <a:endParaRPr lang="en-US" baseline="0" dirty="0" smtClean="0"/>
          </a:p>
          <a:p>
            <a:r>
              <a:rPr lang="en-US" baseline="0" dirty="0" smtClean="0"/>
              <a:t>-Mature tech companies use cost modeling extensively; once you have it you’ll never stop using it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6A861-09C9-544C-ADA9-11F723057841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0947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Consider Updating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88F8E7-FF04-4FBA-B13F-75B18FC4B95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3933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Process: </a:t>
            </a:r>
            <a:r>
              <a:rPr lang="en-US" sz="1200" dirty="0" smtClean="0">
                <a:solidFill>
                  <a:schemeClr val="tx1"/>
                </a:solidFill>
              </a:rPr>
              <a:t>Determine resources (and $$) required for at-scale production/operation; Tabulate material/component flow, labor &amp; energy use, equipment, </a:t>
            </a:r>
            <a:r>
              <a:rPr lang="en-US" sz="1200" dirty="0" err="1" smtClean="0">
                <a:solidFill>
                  <a:schemeClr val="tx1"/>
                </a:solidFill>
              </a:rPr>
              <a:t>etc</a:t>
            </a:r>
            <a:endParaRPr lang="en-US" sz="1200" dirty="0" smtClean="0">
              <a:solidFill>
                <a:schemeClr val="tx1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88F8E7-FF04-4FBA-B13F-75B18FC4B95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5368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 smtClean="0"/>
              <a:t>Scientific aspect: collecting data, defining variables, quantifying uncertainty, building a model.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88F8E7-FF04-4FBA-B13F-75B18FC4B95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8942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Traditional: http://</a:t>
            </a:r>
            <a:r>
              <a:rPr lang="en-US" dirty="0" err="1" smtClean="0"/>
              <a:t>en.wikipedia.org</a:t>
            </a:r>
            <a:r>
              <a:rPr lang="en-US" dirty="0" smtClean="0"/>
              <a:t>/wiki/</a:t>
            </a:r>
            <a:r>
              <a:rPr lang="en-US" dirty="0" err="1" smtClean="0"/>
              <a:t>Indirect_costs#Indirect_vs_direct_costs</a:t>
            </a: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Szekeley</a:t>
            </a:r>
            <a:r>
              <a:rPr lang="en-US" dirty="0" smtClean="0"/>
              <a:t>:</a:t>
            </a:r>
            <a:r>
              <a:rPr lang="en-US" baseline="0" dirty="0" smtClean="0"/>
              <a:t> </a:t>
            </a:r>
            <a:r>
              <a:rPr lang="en-US" dirty="0" smtClean="0"/>
              <a:t>http://</a:t>
            </a:r>
            <a:r>
              <a:rPr lang="en-US" dirty="0" err="1" smtClean="0"/>
              <a:t>www.tms.org</a:t>
            </a:r>
            <a:r>
              <a:rPr lang="en-US" dirty="0" smtClean="0"/>
              <a:t>/pubs/journals/</a:t>
            </a:r>
            <a:r>
              <a:rPr lang="en-US" dirty="0" err="1" smtClean="0"/>
              <a:t>jom</a:t>
            </a:r>
            <a:r>
              <a:rPr lang="en-US" dirty="0" smtClean="0"/>
              <a:t>/9612/szekely-9612.html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Field: http://</a:t>
            </a:r>
            <a:r>
              <a:rPr lang="en-US" dirty="0" err="1" smtClean="0"/>
              <a:t>ardent.mit.edu</a:t>
            </a:r>
            <a:r>
              <a:rPr lang="en-US" dirty="0" smtClean="0"/>
              <a:t>/</a:t>
            </a:r>
            <a:r>
              <a:rPr lang="en-US" dirty="0" err="1" smtClean="0"/>
              <a:t>real_options</a:t>
            </a:r>
            <a:r>
              <a:rPr lang="en-US" dirty="0" smtClean="0"/>
              <a:t>/</a:t>
            </a:r>
            <a:r>
              <a:rPr lang="en-US" dirty="0" err="1" smtClean="0"/>
              <a:t>RO_current_lectures</a:t>
            </a:r>
            <a:r>
              <a:rPr lang="en-US" dirty="0" smtClean="0"/>
              <a:t>/ESD%2003%20Slides/ProcessCostModel03.pdf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88F8E7-FF04-4FBA-B13F-75B18FC4B95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1854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start</a:t>
            </a:r>
            <a:r>
              <a:rPr lang="en-US" baseline="0" dirty="0" smtClean="0"/>
              <a:t> with raw materials, add multiplicative factor, then sigma </a:t>
            </a:r>
            <a:r>
              <a:rPr lang="en-US" baseline="0" dirty="0" err="1" smtClean="0"/>
              <a:t>aldrich</a:t>
            </a:r>
            <a:r>
              <a:rPr lang="en-US" baseline="0" dirty="0" smtClean="0"/>
              <a:t>, then volume pricing, then market research, published work, then vendor quotes, then negotiated prices</a:t>
            </a:r>
          </a:p>
          <a:p>
            <a:r>
              <a:rPr lang="en-US" dirty="0" smtClean="0"/>
              <a:t>specialty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88F8E7-FF04-4FBA-B13F-75B18FC4B95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782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-Possible concern: “It’s too early”</a:t>
            </a:r>
          </a:p>
          <a:p>
            <a:endParaRPr lang="en-US" dirty="0" smtClean="0"/>
          </a:p>
          <a:p>
            <a:r>
              <a:rPr lang="en-US" dirty="0" smtClean="0"/>
              <a:t>-Still beneficial—start simple, and with a little bit of homework get a pretty decent ballpark estimate, that</a:t>
            </a:r>
            <a:r>
              <a:rPr lang="en-US" baseline="0" dirty="0" smtClean="0"/>
              <a:t> might be enough to indicate what to work on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-See what information</a:t>
            </a:r>
            <a:r>
              <a:rPr lang="en-US" baseline="0" dirty="0" smtClean="0"/>
              <a:t> you are missing, figure out what you need to know</a:t>
            </a:r>
          </a:p>
          <a:p>
            <a:endParaRPr lang="en-US" baseline="0" dirty="0" smtClean="0"/>
          </a:p>
          <a:p>
            <a:r>
              <a:rPr lang="en-US" baseline="0" dirty="0" smtClean="0"/>
              <a:t>-Within the framework, see the relationships among all the pieces, improve your understanding of the technology and its uses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6A861-09C9-544C-ADA9-11F723057841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96610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3391" cy="68575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lIns="0" tIns="0" rIns="0" bIns="0">
            <a:normAutofit/>
          </a:bodyPr>
          <a:lstStyle>
            <a:lvl1pPr algn="l">
              <a:defRPr sz="3200" b="1" i="0">
                <a:latin typeface="+mn-lt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772400" cy="964381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5053572"/>
            <a:ext cx="2689942" cy="365125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/>
            </a:lvl1pPr>
          </a:lstStyle>
          <a:p>
            <a:r>
              <a:rPr lang="en-US" smtClean="0"/>
              <a:t>August 4,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0780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mparis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990600"/>
            <a:ext cx="8503265" cy="564620"/>
          </a:xfrm>
          <a:solidFill>
            <a:srgbClr val="D1EFFB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5935" y="2362200"/>
            <a:ext cx="3855065" cy="3666066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3000" y="2362200"/>
            <a:ext cx="3884716" cy="3666066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407400" y="6357403"/>
            <a:ext cx="417051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810000" y="6357403"/>
            <a:ext cx="4521199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 smtClean="0"/>
              <a:t>A. Luce, Techno Economic Analysis</a:t>
            </a:r>
            <a:endParaRPr lang="en-US" dirty="0"/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12"/>
          </p:nvPr>
        </p:nvSpPr>
        <p:spPr>
          <a:xfrm>
            <a:off x="1981200" y="6357403"/>
            <a:ext cx="1744134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 smtClean="0"/>
              <a:t>August 4, 2014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3"/>
          </p:nvPr>
        </p:nvSpPr>
        <p:spPr>
          <a:xfrm>
            <a:off x="381001" y="1676400"/>
            <a:ext cx="3855064" cy="457200"/>
          </a:xfrm>
        </p:spPr>
        <p:txBody>
          <a:bodyPr anchor="b">
            <a:normAutofit/>
          </a:bodyPr>
          <a:lstStyle>
            <a:lvl1pPr marL="0" indent="0" algn="ctr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81000" y="2209800"/>
            <a:ext cx="3787841" cy="0"/>
          </a:xfrm>
          <a:prstGeom prst="line">
            <a:avLst/>
          </a:prstGeom>
          <a:ln w="12700" cmpd="sng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4953108" y="2209800"/>
            <a:ext cx="3886092" cy="0"/>
          </a:xfrm>
          <a:prstGeom prst="line">
            <a:avLst/>
          </a:prstGeom>
          <a:ln w="12700" cmpd="sng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2"/>
          <p:cNvSpPr>
            <a:spLocks noGrp="1"/>
          </p:cNvSpPr>
          <p:nvPr>
            <p:ph type="body" idx="14"/>
          </p:nvPr>
        </p:nvSpPr>
        <p:spPr>
          <a:xfrm>
            <a:off x="4952877" y="1676400"/>
            <a:ext cx="3883148" cy="457200"/>
          </a:xfrm>
        </p:spPr>
        <p:txBody>
          <a:bodyPr anchor="b">
            <a:normAutofit/>
          </a:bodyPr>
          <a:lstStyle>
            <a:lvl1pPr marL="0" indent="0" algn="ctr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Isosceles Triangle 12"/>
          <p:cNvSpPr/>
          <p:nvPr userDrawn="1"/>
        </p:nvSpPr>
        <p:spPr>
          <a:xfrm rot="5400000">
            <a:off x="3200400" y="3886200"/>
            <a:ext cx="2819400" cy="228600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2211717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5935" y="1035580"/>
            <a:ext cx="4187826" cy="70479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5934" y="1888067"/>
            <a:ext cx="4187827" cy="4140199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4936" y="1035580"/>
            <a:ext cx="4189515" cy="70479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4936" y="1888067"/>
            <a:ext cx="4189516" cy="4140199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407400" y="6357403"/>
            <a:ext cx="417051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810000" y="6357403"/>
            <a:ext cx="4521199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 smtClean="0"/>
              <a:t>A. Luce, Techno Economic Analysis</a:t>
            </a:r>
            <a:endParaRPr lang="en-US" dirty="0"/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12"/>
          </p:nvPr>
        </p:nvSpPr>
        <p:spPr>
          <a:xfrm>
            <a:off x="1981200" y="6357403"/>
            <a:ext cx="1744134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 smtClean="0"/>
              <a:t>August 4,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8644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7400" y="6357403"/>
            <a:ext cx="417051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10000" y="6357403"/>
            <a:ext cx="4521199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 smtClean="0"/>
              <a:t>A. Luce, Techno Economic Analysis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1981200" y="6357403"/>
            <a:ext cx="1744134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 smtClean="0"/>
              <a:t>August 4,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9003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304800" y="880533"/>
            <a:ext cx="8559800" cy="50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7400" y="6357403"/>
            <a:ext cx="417051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10000" y="6357403"/>
            <a:ext cx="4521199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 smtClean="0"/>
              <a:t>A. Luce, Techno Economic Analysis</a:t>
            </a:r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1981200" y="6357403"/>
            <a:ext cx="1744134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 smtClean="0"/>
              <a:t>August 4,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6718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388533"/>
            <a:ext cx="3008313" cy="473763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7400" y="6357403"/>
            <a:ext cx="417051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10000" y="6357403"/>
            <a:ext cx="4521199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 smtClean="0"/>
              <a:t>A. Luce, Techno Economic Analysis</a:t>
            </a:r>
            <a:endParaRPr lang="en-US" dirty="0"/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10"/>
          </p:nvPr>
        </p:nvSpPr>
        <p:spPr>
          <a:xfrm>
            <a:off x="1981200" y="6357403"/>
            <a:ext cx="1744134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 smtClean="0"/>
              <a:t>August 4, 2014</a:t>
            </a:r>
            <a:endParaRPr lang="en-US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304800" y="880533"/>
            <a:ext cx="8559800" cy="50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49" y="372534"/>
            <a:ext cx="5249401" cy="575363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2535"/>
            <a:ext cx="3008313" cy="888998"/>
          </a:xfrm>
        </p:spPr>
        <p:txBody>
          <a:bodyPr anchor="t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88806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5333" y="4800600"/>
            <a:ext cx="6841067" cy="4826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85333" y="5367338"/>
            <a:ext cx="6841067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304800" y="880533"/>
            <a:ext cx="8559800" cy="50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7400" y="6357403"/>
            <a:ext cx="417051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10000" y="6357403"/>
            <a:ext cx="4521199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 smtClean="0"/>
              <a:t>A. Luce, Techno Economic Analysis</a:t>
            </a:r>
            <a:endParaRPr lang="en-US" dirty="0"/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10"/>
          </p:nvPr>
        </p:nvSpPr>
        <p:spPr>
          <a:xfrm>
            <a:off x="1981200" y="6357403"/>
            <a:ext cx="1744134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 smtClean="0"/>
              <a:t>August 4, 2014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85333" y="338667"/>
            <a:ext cx="6841067" cy="438890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54762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 marL="347472" indent="-347472">
              <a:buFont typeface="Lucida Grande"/>
              <a:buChar char="▾"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7400" y="6357403"/>
            <a:ext cx="417051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10000" y="6357403"/>
            <a:ext cx="4521199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 smtClean="0"/>
              <a:t>A. Luce, Techno Economic Analysis</a:t>
            </a:r>
            <a:endParaRPr lang="en-US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2"/>
          </p:nvPr>
        </p:nvSpPr>
        <p:spPr>
          <a:xfrm>
            <a:off x="1981200" y="6357403"/>
            <a:ext cx="1744134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 smtClean="0"/>
              <a:t>August 4,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79173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304800" y="880533"/>
            <a:ext cx="8559800" cy="50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35800" y="330200"/>
            <a:ext cx="1651000" cy="5621867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199" y="330200"/>
            <a:ext cx="6341533" cy="5621867"/>
          </a:xfrm>
        </p:spPr>
        <p:txBody>
          <a:bodyPr vert="eaVert"/>
          <a:lstStyle>
            <a:lvl1pPr marL="347472" indent="-347472">
              <a:buFont typeface="Lucida Grande"/>
              <a:buChar char="▾"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6934201" y="330200"/>
            <a:ext cx="0" cy="5621867"/>
          </a:xfrm>
          <a:prstGeom prst="line">
            <a:avLst/>
          </a:prstGeom>
          <a:ln w="12700" cmpd="sng">
            <a:solidFill>
              <a:srgbClr val="E79B3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7400" y="6357403"/>
            <a:ext cx="417051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10000" y="6357403"/>
            <a:ext cx="4521199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 smtClean="0"/>
              <a:t>A. Luce, Techno Economic Analysis</a:t>
            </a:r>
            <a:endParaRPr lang="en-US" dirty="0"/>
          </a:p>
        </p:txBody>
      </p:sp>
      <p:sp>
        <p:nvSpPr>
          <p:cNvPr id="21" name="Date Placeholder 3"/>
          <p:cNvSpPr>
            <a:spLocks noGrp="1"/>
          </p:cNvSpPr>
          <p:nvPr>
            <p:ph type="dt" sz="half" idx="2"/>
          </p:nvPr>
        </p:nvSpPr>
        <p:spPr>
          <a:xfrm>
            <a:off x="1981200" y="6357403"/>
            <a:ext cx="1744134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 smtClean="0"/>
              <a:t>August 4,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55315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4,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Luce, Techno Economic Analysis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E10A0-4A89-D64A-830A-AAAD6A109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1015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4,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Luce, Techno Economic Analysis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E10A0-4A89-D64A-830A-AAAD6A109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353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935" y="67341"/>
            <a:ext cx="8488517" cy="824352"/>
          </a:xfrm>
        </p:spPr>
        <p:txBody>
          <a:bodyPr lIns="0" tIns="0" rIns="0" bIns="0">
            <a:normAutofit/>
          </a:bodyPr>
          <a:lstStyle>
            <a:lvl1pPr algn="l">
              <a:defRPr sz="2400" b="1" i="0">
                <a:latin typeface="+mn-lt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935" y="1062182"/>
            <a:ext cx="8488517" cy="4811307"/>
          </a:xfrm>
        </p:spPr>
        <p:txBody>
          <a:bodyPr lIns="0" tIns="0" rIns="0" bIns="0">
            <a:normAutofit/>
          </a:bodyPr>
          <a:lstStyle>
            <a:lvl1pPr marL="256032" indent="-256032">
              <a:spcBef>
                <a:spcPts val="600"/>
              </a:spcBef>
              <a:buClr>
                <a:schemeClr val="accent2"/>
              </a:buClr>
              <a:buSzPct val="120000"/>
              <a:buFont typeface="Lucida Grande"/>
              <a:buChar char="‣"/>
              <a:defRPr sz="2400"/>
            </a:lvl1pPr>
            <a:lvl2pPr>
              <a:buClr>
                <a:schemeClr val="accent2"/>
              </a:buClr>
              <a:defRPr sz="2400"/>
            </a:lvl2pPr>
            <a:lvl3pPr>
              <a:buClr>
                <a:schemeClr val="accent2"/>
              </a:buCl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35935" y="926888"/>
            <a:ext cx="8488517" cy="0"/>
          </a:xfrm>
          <a:prstGeom prst="line">
            <a:avLst/>
          </a:prstGeom>
          <a:ln w="6350" cmpd="sng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7400" y="6357403"/>
            <a:ext cx="417051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10000" y="6357403"/>
            <a:ext cx="4521199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pPr defTabSz="457200"/>
            <a:r>
              <a:rPr lang="en-US" smtClean="0"/>
              <a:t>A. Luce, Techno Economic Analysis</a:t>
            </a:r>
            <a:endParaRPr lang="en-US" i="1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1981200" y="6357403"/>
            <a:ext cx="1744134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 smtClean="0"/>
              <a:t>August 4,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33964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4,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Luce, Techno Economic Analysis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E10A0-4A89-D64A-830A-AAAD6A109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04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4, 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Luce, Techno Economic Analysis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E10A0-4A89-D64A-830A-AAAD6A109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5804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4, 2014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Luce, Techno Economic Analysis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E10A0-4A89-D64A-830A-AAAD6A109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6948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4, 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Luce, Techno Economic Analysis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E10A0-4A89-D64A-830A-AAAD6A109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892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4, 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Luce, Techno Economic Analysis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E10A0-4A89-D64A-830A-AAAD6A109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2240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4, 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Luce, Techno Economic Analysis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E10A0-4A89-D64A-830A-AAAD6A109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3565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4, 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Luce, Techno Economic Analysis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E10A0-4A89-D64A-830A-AAAD6A109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6888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4,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Luce, Techno Economic Analysis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E10A0-4A89-D64A-830A-AAAD6A109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7537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4,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Luce, Techno Economic Analysis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E10A0-4A89-D64A-830A-AAAD6A109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169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516" y="4406900"/>
            <a:ext cx="8326284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0516" y="2906714"/>
            <a:ext cx="8326284" cy="130122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279400" y="889000"/>
            <a:ext cx="8619067" cy="4571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7400" y="6357403"/>
            <a:ext cx="417051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10000" y="6357403"/>
            <a:ext cx="4521199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 dirty="0" smtClean="0"/>
              <a:t>A. Luce, Techno Economic Analysis</a:t>
            </a:r>
            <a:endParaRPr lang="en-US" dirty="0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1981200" y="6357403"/>
            <a:ext cx="1744134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 smtClean="0"/>
              <a:t>August 4,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21822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516" y="93133"/>
            <a:ext cx="8390194" cy="770468"/>
          </a:xfrm>
        </p:spPr>
        <p:txBody>
          <a:bodyPr lIns="0" tIns="0" rIns="0" bIns="0">
            <a:normAutofit/>
          </a:bodyPr>
          <a:lstStyle>
            <a:lvl1pPr algn="l">
              <a:defRPr sz="2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0516" y="1016000"/>
            <a:ext cx="4186464" cy="5110164"/>
          </a:xfrm>
        </p:spPr>
        <p:txBody>
          <a:bodyPr lIns="0" tIns="0" rIns="0" bIns="0"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2967" y="1016000"/>
            <a:ext cx="4211483" cy="5110164"/>
          </a:xfrm>
        </p:spPr>
        <p:txBody>
          <a:bodyPr lIns="0" tIns="0" rIns="0" bIns="0"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7400" y="6357403"/>
            <a:ext cx="417051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10000" y="6357403"/>
            <a:ext cx="4521199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 smtClean="0"/>
              <a:t>A. Luce, Techno Economic Analysis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>
          <a:xfrm>
            <a:off x="1981200" y="6357403"/>
            <a:ext cx="1744134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 smtClean="0"/>
              <a:t>August 4,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6712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935" y="84667"/>
            <a:ext cx="8488517" cy="448733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5935" y="1219200"/>
            <a:ext cx="8503265" cy="4800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407400" y="6357403"/>
            <a:ext cx="417051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810000" y="6357403"/>
            <a:ext cx="4521199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 smtClean="0"/>
              <a:t>A. Luce, Techno Economic Analysis</a:t>
            </a:r>
            <a:endParaRPr lang="en-US" dirty="0"/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12"/>
          </p:nvPr>
        </p:nvSpPr>
        <p:spPr>
          <a:xfrm>
            <a:off x="1981200" y="6357403"/>
            <a:ext cx="1744134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 smtClean="0"/>
              <a:t>August 4, 2014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3"/>
          </p:nvPr>
        </p:nvSpPr>
        <p:spPr>
          <a:xfrm>
            <a:off x="381000" y="533400"/>
            <a:ext cx="8458199" cy="4572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299380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935" y="84667"/>
            <a:ext cx="8488517" cy="448733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5531380"/>
            <a:ext cx="8503265" cy="564620"/>
          </a:xfrm>
          <a:solidFill>
            <a:srgbClr val="D1EFFB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5935" y="1219200"/>
            <a:ext cx="8503265" cy="4123266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407400" y="6357403"/>
            <a:ext cx="417051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810000" y="6357403"/>
            <a:ext cx="4521199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 smtClean="0"/>
              <a:t>A. Luce, Techno Economic Analysis</a:t>
            </a:r>
            <a:endParaRPr lang="en-US" dirty="0"/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12"/>
          </p:nvPr>
        </p:nvSpPr>
        <p:spPr>
          <a:xfrm>
            <a:off x="1981200" y="6357403"/>
            <a:ext cx="1744134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 smtClean="0"/>
              <a:t>August 4, 2014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3"/>
          </p:nvPr>
        </p:nvSpPr>
        <p:spPr>
          <a:xfrm>
            <a:off x="381000" y="533400"/>
            <a:ext cx="8458199" cy="4572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624127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5531380"/>
            <a:ext cx="8503265" cy="564620"/>
          </a:xfrm>
          <a:solidFill>
            <a:srgbClr val="D1EFFB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5935" y="1676400"/>
            <a:ext cx="8503265" cy="3666066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407400" y="6357403"/>
            <a:ext cx="417051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810000" y="6357403"/>
            <a:ext cx="4521199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 smtClean="0"/>
              <a:t>A. Luce, Techno Economic Analysis</a:t>
            </a:r>
            <a:endParaRPr lang="en-US" dirty="0"/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12"/>
          </p:nvPr>
        </p:nvSpPr>
        <p:spPr>
          <a:xfrm>
            <a:off x="1981200" y="6357403"/>
            <a:ext cx="1744134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 smtClean="0"/>
              <a:t>August 4, 2014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3"/>
          </p:nvPr>
        </p:nvSpPr>
        <p:spPr>
          <a:xfrm>
            <a:off x="381000" y="990600"/>
            <a:ext cx="8458199" cy="457200"/>
          </a:xfrm>
        </p:spPr>
        <p:txBody>
          <a:bodyPr anchor="b">
            <a:normAutofit/>
          </a:bodyPr>
          <a:lstStyle>
            <a:lvl1pPr marL="0" indent="0" algn="ctr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81000" y="1524000"/>
            <a:ext cx="8458200" cy="0"/>
          </a:xfrm>
          <a:prstGeom prst="line">
            <a:avLst/>
          </a:prstGeom>
          <a:ln w="12700" cmpd="sng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091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5934" y="1035580"/>
            <a:ext cx="8503265" cy="564620"/>
          </a:xfrm>
          <a:solidFill>
            <a:srgbClr val="D1EFFB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5934" y="2362200"/>
            <a:ext cx="4187827" cy="3666066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4936" y="2362200"/>
            <a:ext cx="4189516" cy="3666066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407400" y="6357403"/>
            <a:ext cx="417051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810000" y="6357403"/>
            <a:ext cx="4521199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 smtClean="0"/>
              <a:t>A. Luce, Techno Economic Analysis</a:t>
            </a:r>
            <a:endParaRPr lang="en-US" dirty="0"/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12"/>
          </p:nvPr>
        </p:nvSpPr>
        <p:spPr>
          <a:xfrm>
            <a:off x="1981200" y="6357403"/>
            <a:ext cx="1744134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 smtClean="0"/>
              <a:t>August 4, 2014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3"/>
          </p:nvPr>
        </p:nvSpPr>
        <p:spPr>
          <a:xfrm>
            <a:off x="381000" y="1676400"/>
            <a:ext cx="4187826" cy="457200"/>
          </a:xfrm>
        </p:spPr>
        <p:txBody>
          <a:bodyPr anchor="b">
            <a:normAutofit/>
          </a:bodyPr>
          <a:lstStyle>
            <a:lvl1pPr marL="0" indent="0" algn="ctr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81000" y="2209800"/>
            <a:ext cx="4114800" cy="0"/>
          </a:xfrm>
          <a:prstGeom prst="line">
            <a:avLst/>
          </a:prstGeom>
          <a:ln w="12700" cmpd="sng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4648200" y="2209800"/>
            <a:ext cx="4191000" cy="0"/>
          </a:xfrm>
          <a:prstGeom prst="line">
            <a:avLst/>
          </a:prstGeom>
          <a:ln w="12700" cmpd="sng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2"/>
          <p:cNvSpPr>
            <a:spLocks noGrp="1"/>
          </p:cNvSpPr>
          <p:nvPr>
            <p:ph type="body" idx="14"/>
          </p:nvPr>
        </p:nvSpPr>
        <p:spPr>
          <a:xfrm>
            <a:off x="4648200" y="1676400"/>
            <a:ext cx="4187826" cy="457200"/>
          </a:xfrm>
        </p:spPr>
        <p:txBody>
          <a:bodyPr anchor="b">
            <a:normAutofit/>
          </a:bodyPr>
          <a:lstStyle>
            <a:lvl1pPr marL="0" indent="0" algn="ctr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381129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5531380"/>
            <a:ext cx="8503265" cy="564620"/>
          </a:xfrm>
          <a:solidFill>
            <a:srgbClr val="D1EFFB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5935" y="1676400"/>
            <a:ext cx="3855065" cy="3666066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3000" y="1676400"/>
            <a:ext cx="3884716" cy="3666066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407400" y="6357403"/>
            <a:ext cx="417051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810000" y="6357403"/>
            <a:ext cx="4521199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 smtClean="0"/>
              <a:t>A. Luce, Techno Economic Analysis</a:t>
            </a:r>
            <a:endParaRPr lang="en-US" dirty="0"/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12"/>
          </p:nvPr>
        </p:nvSpPr>
        <p:spPr>
          <a:xfrm>
            <a:off x="1981200" y="6357403"/>
            <a:ext cx="1744134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 smtClean="0"/>
              <a:t>August 4, 2014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3"/>
          </p:nvPr>
        </p:nvSpPr>
        <p:spPr>
          <a:xfrm>
            <a:off x="381001" y="990600"/>
            <a:ext cx="3855064" cy="457200"/>
          </a:xfrm>
        </p:spPr>
        <p:txBody>
          <a:bodyPr anchor="b">
            <a:normAutofit/>
          </a:bodyPr>
          <a:lstStyle>
            <a:lvl1pPr marL="0" indent="0" algn="ctr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81000" y="1524000"/>
            <a:ext cx="3787841" cy="0"/>
          </a:xfrm>
          <a:prstGeom prst="line">
            <a:avLst/>
          </a:prstGeom>
          <a:ln w="12700" cmpd="sng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4953108" y="1524000"/>
            <a:ext cx="3886092" cy="0"/>
          </a:xfrm>
          <a:prstGeom prst="line">
            <a:avLst/>
          </a:prstGeom>
          <a:ln w="12700" cmpd="sng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2"/>
          <p:cNvSpPr>
            <a:spLocks noGrp="1"/>
          </p:cNvSpPr>
          <p:nvPr>
            <p:ph type="body" idx="14"/>
          </p:nvPr>
        </p:nvSpPr>
        <p:spPr>
          <a:xfrm>
            <a:off x="4952877" y="990600"/>
            <a:ext cx="3883148" cy="457200"/>
          </a:xfrm>
        </p:spPr>
        <p:txBody>
          <a:bodyPr anchor="b">
            <a:normAutofit/>
          </a:bodyPr>
          <a:lstStyle>
            <a:lvl1pPr marL="0" indent="0" algn="ctr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Isosceles Triangle 12"/>
          <p:cNvSpPr/>
          <p:nvPr userDrawn="1"/>
        </p:nvSpPr>
        <p:spPr>
          <a:xfrm rot="5400000">
            <a:off x="3200400" y="3200400"/>
            <a:ext cx="2819400" cy="228600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67538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PT_Subpage-02.png"/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" y="6086899"/>
            <a:ext cx="9143391" cy="69489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7" cy="253593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5935" y="84667"/>
            <a:ext cx="8488517" cy="778933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5935" y="1049867"/>
            <a:ext cx="8488517" cy="4799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35935" y="926888"/>
            <a:ext cx="8488517" cy="0"/>
          </a:xfrm>
          <a:prstGeom prst="line">
            <a:avLst/>
          </a:prstGeom>
          <a:ln w="6350" cmpd="sng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7400" y="6357403"/>
            <a:ext cx="417051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pPr defTabSz="457200"/>
            <a:fld id="{F49B8720-E526-BD45-92D7-B4028BF31DDE}" type="slidenum">
              <a:rPr lang="en-US" smtClean="0"/>
              <a:pPr defTabSz="457200"/>
              <a:t>‹#›</a:t>
            </a:fld>
            <a:endParaRPr lang="en-US" dirty="0"/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10000" y="6357403"/>
            <a:ext cx="4521199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pPr defTabSz="457200"/>
            <a:r>
              <a:rPr lang="en-US" smtClean="0"/>
              <a:t>A. Luce, Techno Economic Analysis</a:t>
            </a:r>
            <a:endParaRPr lang="en-US" i="1" dirty="0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1981200" y="6357403"/>
            <a:ext cx="1744134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pPr defTabSz="457200"/>
            <a:r>
              <a:rPr lang="en-US" smtClean="0"/>
              <a:t>August 4,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229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90" r:id="rId5"/>
    <p:sldLayoutId id="2147483691" r:id="rId6"/>
    <p:sldLayoutId id="2147483689" r:id="rId7"/>
    <p:sldLayoutId id="2147483686" r:id="rId8"/>
    <p:sldLayoutId id="2147483687" r:id="rId9"/>
    <p:sldLayoutId id="2147483688" r:id="rId10"/>
    <p:sldLayoutId id="2147483677" r:id="rId11"/>
    <p:sldLayoutId id="2147483678" r:id="rId12"/>
    <p:sldLayoutId id="2147483679" r:id="rId13"/>
    <p:sldLayoutId id="2147483680" r:id="rId14"/>
    <p:sldLayoutId id="2147483681" r:id="rId15"/>
    <p:sldLayoutId id="2147483682" r:id="rId16"/>
    <p:sldLayoutId id="2147483683" r:id="rId17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latinLnBrk="0" hangingPunct="1">
        <a:spcBef>
          <a:spcPct val="0"/>
        </a:spcBef>
        <a:buNone/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6032" indent="-256032" algn="l" defTabSz="457200" rtl="0" eaLnBrk="1" latinLnBrk="0" hangingPunct="1">
        <a:spcBef>
          <a:spcPct val="20000"/>
        </a:spcBef>
        <a:buClr>
          <a:schemeClr val="accent2"/>
        </a:buClr>
        <a:buSzPct val="120000"/>
        <a:buFont typeface="Lucida Grande"/>
        <a:buChar char="▸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2"/>
        </a:buClr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2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2"/>
        </a:buClr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2"/>
        </a:buClr>
        <a:buFont typeface="Arial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August 4,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A. Luce, Techno Economic Analysis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DE10A0-4A89-D64A-830A-AAAD6A109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007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.bin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6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8.png"/><Relationship Id="rId4" Type="http://schemas.openxmlformats.org/officeDocument/2006/relationships/package" Target="../embeddings/Microsoft_Excel_Macro-Enabled_Worksheet3.xlsm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e.anl.gov/batpac/index.html" TargetMode="External"/><Relationship Id="rId2" Type="http://schemas.openxmlformats.org/officeDocument/2006/relationships/hyperlink" Target="http://www.nrel.gov/extranet/biorefinery/aspen_models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pv.mit.edu/tma/" TargetMode="Externa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hyperlink" Target="http://guides.library.tamu.edu/content.php?pid=216817&amp;sid=1802700" TargetMode="Externa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Techno-Economic Analysis </a:t>
            </a:r>
            <a:br>
              <a:rPr lang="en-US" dirty="0" smtClean="0"/>
            </a:br>
            <a:r>
              <a:rPr lang="en-US" dirty="0" smtClean="0"/>
              <a:t>for ARPA-E Performers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Alex </a:t>
            </a:r>
            <a:r>
              <a:rPr lang="en-US" dirty="0" smtClean="0"/>
              <a:t>Luce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4, 2014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33370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TEA: Solar PV Panel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1219200"/>
            <a:ext cx="7924800" cy="412326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800" dirty="0" smtClean="0"/>
              <a:t>Key Metric: </a:t>
            </a:r>
          </a:p>
          <a:p>
            <a:pPr marL="0" indent="0">
              <a:buNone/>
            </a:pPr>
            <a:r>
              <a:rPr lang="en-US" sz="1800" dirty="0"/>
              <a:t>	</a:t>
            </a:r>
            <a:r>
              <a:rPr lang="en-US" sz="1600" strike="sngStrike" dirty="0" smtClean="0"/>
              <a:t>$/watt </a:t>
            </a:r>
            <a:r>
              <a:rPr lang="en-US" sz="1600" dirty="0" smtClean="0">
                <a:sym typeface="Wingdings"/>
              </a:rPr>
              <a:t></a:t>
            </a:r>
            <a:r>
              <a:rPr lang="en-US" sz="1600" dirty="0" smtClean="0"/>
              <a:t>  …</a:t>
            </a:r>
            <a:r>
              <a:rPr lang="en-US" sz="1600" b="1" dirty="0" smtClean="0"/>
              <a:t>LCOE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 smtClean="0"/>
              <a:t>System costs: </a:t>
            </a:r>
          </a:p>
          <a:p>
            <a:pPr marL="0" indent="0">
              <a:buNone/>
            </a:pPr>
            <a:r>
              <a:rPr lang="en-US" sz="1800" dirty="0"/>
              <a:t>	</a:t>
            </a:r>
            <a:r>
              <a:rPr lang="en-US" sz="1600" dirty="0" smtClean="0"/>
              <a:t>$/m</a:t>
            </a:r>
            <a:r>
              <a:rPr lang="en-US" sz="1600" baseline="30000" dirty="0" smtClean="0"/>
              <a:t>2 </a:t>
            </a:r>
            <a:r>
              <a:rPr lang="en-US" sz="1600" dirty="0" smtClean="0"/>
              <a:t>(cell components) + $m</a:t>
            </a:r>
            <a:r>
              <a:rPr lang="en-US" sz="1600" baseline="30000" dirty="0" smtClean="0"/>
              <a:t>2 </a:t>
            </a:r>
            <a:r>
              <a:rPr lang="en-US" sz="1600" dirty="0" smtClean="0"/>
              <a:t>(hardware components) + $/kW (inverter)</a:t>
            </a:r>
          </a:p>
          <a:p>
            <a:pPr marL="0" indent="0">
              <a:buNone/>
            </a:pPr>
            <a:r>
              <a:rPr lang="en-US" sz="1600" dirty="0"/>
              <a:t>	</a:t>
            </a:r>
            <a:r>
              <a:rPr lang="en-US" sz="2000" b="1" dirty="0" smtClean="0"/>
              <a:t>/</a:t>
            </a:r>
            <a:r>
              <a:rPr lang="en-US" sz="1600" dirty="0" smtClean="0"/>
              <a:t>system lifetime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 smtClean="0"/>
              <a:t>Unknowns:</a:t>
            </a:r>
          </a:p>
          <a:p>
            <a:pPr marL="0" indent="0">
              <a:buNone/>
            </a:pPr>
            <a:r>
              <a:rPr lang="en-US" sz="1800" dirty="0"/>
              <a:t>	</a:t>
            </a:r>
            <a:r>
              <a:rPr lang="en-US" sz="1600" dirty="0" smtClean="0"/>
              <a:t>Degradation, temperature coefficient</a:t>
            </a:r>
          </a:p>
          <a:p>
            <a:pPr marL="0" indent="0">
              <a:buNone/>
            </a:pPr>
            <a:r>
              <a:rPr lang="en-US" sz="1600" dirty="0" smtClean="0"/>
              <a:t>	Manufacturing processes</a:t>
            </a:r>
          </a:p>
          <a:p>
            <a:pPr marL="0" indent="0">
              <a:buNone/>
            </a:pPr>
            <a:r>
              <a:rPr lang="en-US" sz="1800" dirty="0" smtClean="0"/>
              <a:t>	</a:t>
            </a:r>
            <a:r>
              <a:rPr lang="en-US" sz="1600" dirty="0" smtClean="0"/>
              <a:t>Cost of raw materials and labor</a:t>
            </a:r>
          </a:p>
          <a:p>
            <a:pPr marL="0" indent="0">
              <a:buNone/>
            </a:pPr>
            <a:r>
              <a:rPr lang="en-US" sz="1600" dirty="0"/>
              <a:t>	</a:t>
            </a:r>
            <a:r>
              <a:rPr lang="en-US" sz="1600" dirty="0" smtClean="0"/>
              <a:t>Installation, permitting</a:t>
            </a:r>
          </a:p>
          <a:p>
            <a:pPr marL="0" indent="0">
              <a:buNone/>
            </a:pPr>
            <a:r>
              <a:rPr lang="en-US" sz="1600" dirty="0" smtClean="0"/>
              <a:t>	Taxes</a:t>
            </a:r>
            <a:endParaRPr lang="en-US" sz="1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9B8720-E526-BD45-92D7-B4028BF31DDE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Luce, Techno Economic Analysis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August 4, 2014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dirty="0" smtClean="0"/>
              <a:t>…at </a:t>
            </a:r>
            <a:r>
              <a:rPr lang="en-US" dirty="0"/>
              <a:t>the end of the day it’s </a:t>
            </a:r>
            <a:r>
              <a:rPr lang="en-US" dirty="0" smtClean="0"/>
              <a:t>all about LCOE (</a:t>
            </a:r>
            <a:r>
              <a:rPr lang="en-US" i="1" dirty="0" smtClean="0"/>
              <a:t>the cost of electricity produced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019800" y="3625500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Now</a:t>
            </a:r>
            <a:endParaRPr lang="en-US" b="1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6678955" y="3994832"/>
            <a:ext cx="761226" cy="732081"/>
          </a:xfrm>
          <a:prstGeom prst="straightConnector1">
            <a:avLst/>
          </a:prstGeom>
          <a:ln>
            <a:prstDash val="sysDash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440181" y="4726913"/>
            <a:ext cx="967219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$1/watt</a:t>
            </a:r>
          </a:p>
          <a:p>
            <a:r>
              <a:rPr lang="en-US" sz="1600" dirty="0" smtClean="0"/>
              <a:t>(goal)</a:t>
            </a:r>
            <a:endParaRPr lang="en-US" sz="1600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6678955" y="4000873"/>
            <a:ext cx="483845" cy="418727"/>
          </a:xfrm>
          <a:prstGeom prst="straightConnector1">
            <a:avLst/>
          </a:prstGeom>
          <a:ln>
            <a:tailEnd type="arrow"/>
          </a:ln>
          <a:effec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7162800" y="4419600"/>
            <a:ext cx="236189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6" name="Text Placeholder 2"/>
          <p:cNvSpPr>
            <a:spLocks noGrp="1"/>
          </p:cNvSpPr>
          <p:nvPr>
            <p:ph type="body" idx="1"/>
          </p:nvPr>
        </p:nvSpPr>
        <p:spPr>
          <a:xfrm>
            <a:off x="304800" y="5531380"/>
            <a:ext cx="8503265" cy="564620"/>
          </a:xfrm>
        </p:spPr>
        <p:txBody>
          <a:bodyPr>
            <a:normAutofit/>
          </a:bodyPr>
          <a:lstStyle/>
          <a:p>
            <a:r>
              <a:rPr lang="en-US" sz="1600" dirty="0" smtClean="0"/>
              <a:t>TEA goes beyond cost modeling by connecting research outcomes to economic factors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233776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Basics of a technical cost/performance model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Design tradeoffs affect both cost and performance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9B8720-E526-BD45-92D7-B4028BF31DDE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Luce, Techno Economic Analysis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August 4, 2014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dirty="0"/>
              <a:t>Technical Cost Modeling combines cost modeling with physical process </a:t>
            </a:r>
            <a:r>
              <a:rPr lang="en-US" dirty="0" smtClean="0"/>
              <a:t>models</a:t>
            </a:r>
            <a:endParaRPr lang="en-US" dirty="0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685800" y="1612489"/>
            <a:ext cx="1690688" cy="62865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72000" tIns="72000" rIns="72000" bIns="7200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External</a:t>
            </a:r>
          </a:p>
          <a:p>
            <a:pPr algn="ctr"/>
            <a:r>
              <a:rPr lang="en-US" dirty="0" smtClean="0">
                <a:solidFill>
                  <a:srgbClr val="000000"/>
                </a:solidFill>
              </a:rPr>
              <a:t>Inputs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8" name="Rectangle 26"/>
          <p:cNvSpPr>
            <a:spLocks noChangeArrowheads="1"/>
          </p:cNvSpPr>
          <p:nvPr/>
        </p:nvSpPr>
        <p:spPr bwMode="auto">
          <a:xfrm>
            <a:off x="1008918" y="3836576"/>
            <a:ext cx="128587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000" tIns="72000" rIns="72000" bIns="72000" anchor="ctr"/>
          <a:lstStyle/>
          <a:p>
            <a:pPr algn="ctr"/>
            <a:endParaRPr lang="en-US" sz="1000">
              <a:solidFill>
                <a:srgbClr val="000000"/>
              </a:solidFill>
              <a:latin typeface="Verdana" charset="0"/>
            </a:endParaRPr>
          </a:p>
        </p:txBody>
      </p:sp>
      <p:sp>
        <p:nvSpPr>
          <p:cNvPr id="20" name="Rectangle 31"/>
          <p:cNvSpPr>
            <a:spLocks noChangeArrowheads="1"/>
          </p:cNvSpPr>
          <p:nvPr/>
        </p:nvSpPr>
        <p:spPr bwMode="auto">
          <a:xfrm>
            <a:off x="2247899" y="3838164"/>
            <a:ext cx="128588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000" tIns="72000" rIns="72000" bIns="72000" anchor="ctr"/>
          <a:lstStyle/>
          <a:p>
            <a:pPr algn="ctr"/>
            <a:endParaRPr lang="en-US" sz="1000">
              <a:solidFill>
                <a:srgbClr val="000000"/>
              </a:solidFill>
              <a:latin typeface="Verdana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50218" y="2586152"/>
            <a:ext cx="122383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Part Size</a:t>
            </a:r>
          </a:p>
          <a:p>
            <a:endParaRPr lang="en-US" dirty="0"/>
          </a:p>
          <a:p>
            <a:r>
              <a:rPr lang="en-US" dirty="0" smtClean="0"/>
              <a:t>Material</a:t>
            </a:r>
          </a:p>
          <a:p>
            <a:endParaRPr lang="en-US" dirty="0"/>
          </a:p>
          <a:p>
            <a:r>
              <a:rPr lang="en-US" dirty="0" smtClean="0"/>
              <a:t>Volume/</a:t>
            </a:r>
            <a:r>
              <a:rPr lang="en-US" dirty="0" err="1" smtClean="0"/>
              <a:t>yr</a:t>
            </a:r>
            <a:endParaRPr lang="en-US" dirty="0"/>
          </a:p>
        </p:txBody>
      </p:sp>
      <p:sp>
        <p:nvSpPr>
          <p:cNvPr id="27" name="Rectangle 4"/>
          <p:cNvSpPr>
            <a:spLocks noChangeArrowheads="1"/>
          </p:cNvSpPr>
          <p:nvPr/>
        </p:nvSpPr>
        <p:spPr bwMode="auto">
          <a:xfrm>
            <a:off x="3165259" y="1612489"/>
            <a:ext cx="1690688" cy="62865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72000" tIns="72000" rIns="72000" bIns="7200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Predicted</a:t>
            </a:r>
          </a:p>
          <a:p>
            <a:pPr algn="ctr"/>
            <a:r>
              <a:rPr lang="en-US" dirty="0" smtClean="0">
                <a:solidFill>
                  <a:srgbClr val="000000"/>
                </a:solidFill>
              </a:rPr>
              <a:t>Parameters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8" name="Rectangle 26"/>
          <p:cNvSpPr>
            <a:spLocks noChangeArrowheads="1"/>
          </p:cNvSpPr>
          <p:nvPr/>
        </p:nvSpPr>
        <p:spPr bwMode="auto">
          <a:xfrm>
            <a:off x="3566896" y="3877280"/>
            <a:ext cx="128587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000" tIns="72000" rIns="72000" bIns="72000" anchor="ctr"/>
          <a:lstStyle/>
          <a:p>
            <a:pPr algn="ctr"/>
            <a:endParaRPr lang="en-US" sz="1000">
              <a:solidFill>
                <a:srgbClr val="000000"/>
              </a:solidFill>
              <a:latin typeface="Verdana" charset="0"/>
            </a:endParaRPr>
          </a:p>
        </p:txBody>
      </p:sp>
      <p:sp>
        <p:nvSpPr>
          <p:cNvPr id="29" name="Rectangle 31"/>
          <p:cNvSpPr>
            <a:spLocks noChangeArrowheads="1"/>
          </p:cNvSpPr>
          <p:nvPr/>
        </p:nvSpPr>
        <p:spPr bwMode="auto">
          <a:xfrm>
            <a:off x="4727358" y="3878868"/>
            <a:ext cx="128588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000" tIns="72000" rIns="72000" bIns="72000" anchor="ctr"/>
          <a:lstStyle/>
          <a:p>
            <a:pPr algn="ctr"/>
            <a:endParaRPr lang="en-US" sz="1000">
              <a:solidFill>
                <a:srgbClr val="000000"/>
              </a:solidFill>
              <a:latin typeface="Verdana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040856" y="2638298"/>
            <a:ext cx="235300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Gas Composition</a:t>
            </a:r>
          </a:p>
          <a:p>
            <a:endParaRPr lang="en-US" dirty="0"/>
          </a:p>
          <a:p>
            <a:r>
              <a:rPr lang="en-US" dirty="0" smtClean="0"/>
              <a:t>Deposition Rate</a:t>
            </a:r>
          </a:p>
          <a:p>
            <a:endParaRPr lang="en-US" dirty="0"/>
          </a:p>
          <a:p>
            <a:r>
              <a:rPr lang="en-US" dirty="0" smtClean="0"/>
              <a:t>Equipment Utilization</a:t>
            </a:r>
            <a:endParaRPr lang="en-US" dirty="0"/>
          </a:p>
        </p:txBody>
      </p:sp>
      <p:sp>
        <p:nvSpPr>
          <p:cNvPr id="31" name="Rectangle 4"/>
          <p:cNvSpPr>
            <a:spLocks noChangeArrowheads="1"/>
          </p:cNvSpPr>
          <p:nvPr/>
        </p:nvSpPr>
        <p:spPr bwMode="auto">
          <a:xfrm>
            <a:off x="5822335" y="1612489"/>
            <a:ext cx="2483465" cy="62865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72000" tIns="72000" rIns="72000" bIns="7200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Cost &amp; Performance Outputs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2" name="Rectangle 26"/>
          <p:cNvSpPr>
            <a:spLocks noChangeArrowheads="1"/>
          </p:cNvSpPr>
          <p:nvPr/>
        </p:nvSpPr>
        <p:spPr bwMode="auto">
          <a:xfrm>
            <a:off x="6452572" y="3877280"/>
            <a:ext cx="128587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000" tIns="72000" rIns="72000" bIns="72000" anchor="ctr"/>
          <a:lstStyle/>
          <a:p>
            <a:pPr algn="ctr"/>
            <a:endParaRPr lang="en-US" sz="1000">
              <a:solidFill>
                <a:srgbClr val="000000"/>
              </a:solidFill>
              <a:latin typeface="Verdana" charset="0"/>
            </a:endParaRPr>
          </a:p>
        </p:txBody>
      </p:sp>
      <p:sp>
        <p:nvSpPr>
          <p:cNvPr id="33" name="Rectangle 31"/>
          <p:cNvSpPr>
            <a:spLocks noChangeArrowheads="1"/>
          </p:cNvSpPr>
          <p:nvPr/>
        </p:nvSpPr>
        <p:spPr bwMode="auto">
          <a:xfrm>
            <a:off x="7613034" y="3878868"/>
            <a:ext cx="128588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000" tIns="72000" rIns="72000" bIns="72000" anchor="ctr"/>
          <a:lstStyle/>
          <a:p>
            <a:pPr algn="ctr"/>
            <a:endParaRPr lang="en-US" sz="1000">
              <a:solidFill>
                <a:srgbClr val="000000"/>
              </a:solidFill>
              <a:latin typeface="Verdana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135570" y="2644676"/>
            <a:ext cx="201806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Material Costs</a:t>
            </a:r>
          </a:p>
          <a:p>
            <a:endParaRPr lang="en-US" dirty="0"/>
          </a:p>
          <a:p>
            <a:r>
              <a:rPr lang="en-US" dirty="0" smtClean="0"/>
              <a:t>Energy Costs</a:t>
            </a:r>
          </a:p>
          <a:p>
            <a:endParaRPr lang="en-US" dirty="0"/>
          </a:p>
          <a:p>
            <a:r>
              <a:rPr lang="en-US" dirty="0" smtClean="0"/>
              <a:t>Equipment Costs</a:t>
            </a:r>
          </a:p>
          <a:p>
            <a:endParaRPr lang="en-US" dirty="0"/>
          </a:p>
          <a:p>
            <a:r>
              <a:rPr lang="en-US" dirty="0" smtClean="0"/>
              <a:t>Performance Metrics</a:t>
            </a:r>
            <a:endParaRPr lang="en-US" dirty="0"/>
          </a:p>
        </p:txBody>
      </p:sp>
      <p:cxnSp>
        <p:nvCxnSpPr>
          <p:cNvPr id="36" name="Straight Arrow Connector 35"/>
          <p:cNvCxnSpPr>
            <a:stCxn id="11" idx="3"/>
            <a:endCxn id="27" idx="1"/>
          </p:cNvCxnSpPr>
          <p:nvPr/>
        </p:nvCxnSpPr>
        <p:spPr>
          <a:xfrm>
            <a:off x="2376488" y="1926814"/>
            <a:ext cx="788771" cy="0"/>
          </a:xfrm>
          <a:prstGeom prst="straightConnector1">
            <a:avLst/>
          </a:prstGeom>
          <a:ln w="19050" cmpd="sng">
            <a:solidFill>
              <a:srgbClr val="000000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27" idx="3"/>
            <a:endCxn id="31" idx="1"/>
          </p:cNvCxnSpPr>
          <p:nvPr/>
        </p:nvCxnSpPr>
        <p:spPr>
          <a:xfrm>
            <a:off x="4855947" y="1926814"/>
            <a:ext cx="966388" cy="0"/>
          </a:xfrm>
          <a:prstGeom prst="straightConnector1">
            <a:avLst/>
          </a:prstGeom>
          <a:ln w="19050" cmpd="sng">
            <a:solidFill>
              <a:srgbClr val="000000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2052575" y="2842801"/>
            <a:ext cx="788771" cy="0"/>
          </a:xfrm>
          <a:prstGeom prst="straightConnector1">
            <a:avLst/>
          </a:prstGeom>
          <a:ln w="19050" cmpd="sng">
            <a:solidFill>
              <a:srgbClr val="000000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2052575" y="3940553"/>
            <a:ext cx="788771" cy="0"/>
          </a:xfrm>
          <a:prstGeom prst="straightConnector1">
            <a:avLst/>
          </a:prstGeom>
          <a:ln w="19050" cmpd="sng">
            <a:solidFill>
              <a:srgbClr val="000000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2052575" y="3376201"/>
            <a:ext cx="788771" cy="0"/>
          </a:xfrm>
          <a:prstGeom prst="straightConnector1">
            <a:avLst/>
          </a:prstGeom>
          <a:ln w="19050" cmpd="sng">
            <a:solidFill>
              <a:srgbClr val="000000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Rectangle 31"/>
          <p:cNvSpPr>
            <a:spLocks noChangeArrowheads="1"/>
          </p:cNvSpPr>
          <p:nvPr/>
        </p:nvSpPr>
        <p:spPr bwMode="auto">
          <a:xfrm>
            <a:off x="5623273" y="3884978"/>
            <a:ext cx="128588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000" tIns="72000" rIns="72000" bIns="72000" anchor="ctr"/>
          <a:lstStyle/>
          <a:p>
            <a:pPr algn="ctr"/>
            <a:endParaRPr lang="en-US" sz="1000">
              <a:solidFill>
                <a:srgbClr val="000000"/>
              </a:solidFill>
              <a:latin typeface="Verdana" charset="0"/>
            </a:endParaRPr>
          </a:p>
        </p:txBody>
      </p:sp>
      <p:cxnSp>
        <p:nvCxnSpPr>
          <p:cNvPr id="46" name="Straight Arrow Connector 45"/>
          <p:cNvCxnSpPr/>
          <p:nvPr/>
        </p:nvCxnSpPr>
        <p:spPr>
          <a:xfrm>
            <a:off x="5161070" y="2889615"/>
            <a:ext cx="788771" cy="0"/>
          </a:xfrm>
          <a:prstGeom prst="straightConnector1">
            <a:avLst/>
          </a:prstGeom>
          <a:ln w="19050" cmpd="sng">
            <a:solidFill>
              <a:srgbClr val="000000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5393859" y="3987367"/>
            <a:ext cx="555982" cy="0"/>
          </a:xfrm>
          <a:prstGeom prst="straightConnector1">
            <a:avLst/>
          </a:prstGeom>
          <a:ln w="19050" cmpd="sng">
            <a:solidFill>
              <a:srgbClr val="000000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5161070" y="3423015"/>
            <a:ext cx="788771" cy="0"/>
          </a:xfrm>
          <a:prstGeom prst="straightConnector1">
            <a:avLst/>
          </a:prstGeom>
          <a:ln w="19050" cmpd="sng">
            <a:solidFill>
              <a:srgbClr val="000000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2052575" y="2842801"/>
            <a:ext cx="690625" cy="381000"/>
          </a:xfrm>
          <a:prstGeom prst="straightConnector1">
            <a:avLst/>
          </a:prstGeom>
          <a:ln w="19050" cmpd="sng">
            <a:solidFill>
              <a:srgbClr val="000000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5161070" y="3423015"/>
            <a:ext cx="690625" cy="381000"/>
          </a:xfrm>
          <a:prstGeom prst="straightConnector1">
            <a:avLst/>
          </a:prstGeom>
          <a:ln w="19050" cmpd="sng">
            <a:solidFill>
              <a:srgbClr val="000000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828800" y="6624108"/>
            <a:ext cx="544251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Source: </a:t>
            </a:r>
            <a:r>
              <a:rPr lang="en-US" sz="1000" dirty="0" err="1" smtClean="0"/>
              <a:t>Szekeley</a:t>
            </a:r>
            <a:r>
              <a:rPr lang="en-US" sz="1000" dirty="0" smtClean="0"/>
              <a:t>, JOM (1996) http</a:t>
            </a:r>
            <a:r>
              <a:rPr lang="en-US" sz="1000" dirty="0"/>
              <a:t>://</a:t>
            </a:r>
            <a:r>
              <a:rPr lang="en-US" sz="1000" dirty="0" err="1"/>
              <a:t>www.tms.org</a:t>
            </a:r>
            <a:r>
              <a:rPr lang="en-US" sz="1000" dirty="0"/>
              <a:t>/pubs/journals/</a:t>
            </a:r>
            <a:r>
              <a:rPr lang="en-US" sz="1000" dirty="0" err="1"/>
              <a:t>jom</a:t>
            </a:r>
            <a:r>
              <a:rPr lang="en-US" sz="1000" dirty="0"/>
              <a:t>/9612/szekely-9612.html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1919" y="1085220"/>
            <a:ext cx="11468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Example: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784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TEA modeling interrelationships</a:t>
            </a:r>
            <a:endParaRPr lang="en-US" dirty="0">
              <a:latin typeface="+mn-lt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Multi-scale, systems model, </a:t>
            </a:r>
          </a:p>
          <a:p>
            <a:r>
              <a:rPr lang="en-US" dirty="0"/>
              <a:t>C</a:t>
            </a:r>
            <a:r>
              <a:rPr lang="en-US" dirty="0" smtClean="0"/>
              <a:t>onnects: physical performance to production, operation cost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9B8720-E526-BD45-92D7-B4028BF31DDE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Luce, Techno Economic Analysis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August 4, 2014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dirty="0"/>
              <a:t>R</a:t>
            </a:r>
            <a:r>
              <a:rPr lang="en-US" dirty="0" smtClean="0"/>
              <a:t>equires several interconnected models</a:t>
            </a:r>
            <a:endParaRPr lang="en-US" dirty="0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844550" y="2303463"/>
            <a:ext cx="2155825" cy="62865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72000" tIns="72000" rIns="72000" bIns="7200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Performance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3492500" y="2303463"/>
            <a:ext cx="2154238" cy="62865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72000" tIns="72000" rIns="72000" bIns="7200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Cost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6172200" y="2303463"/>
            <a:ext cx="2157413" cy="62865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72000" tIns="72000" rIns="72000" bIns="7200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Financial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 flipH="1">
            <a:off x="981075" y="4035425"/>
            <a:ext cx="860425" cy="514350"/>
          </a:xfrm>
          <a:prstGeom prst="rect">
            <a:avLst/>
          </a:prstGeom>
          <a:solidFill>
            <a:schemeClr val="bg1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0" tIns="46800" rIns="0" anchor="ctr"/>
          <a:lstStyle/>
          <a:p>
            <a:pPr algn="ctr">
              <a:spcBef>
                <a:spcPct val="10000"/>
              </a:spcBef>
            </a:pPr>
            <a:r>
              <a:rPr lang="en-US" sz="1200" dirty="0" smtClean="0">
                <a:solidFill>
                  <a:srgbClr val="000000"/>
                </a:solidFill>
              </a:rPr>
              <a:t>electrical</a:t>
            </a:r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 flipH="1">
            <a:off x="2141538" y="4035425"/>
            <a:ext cx="858837" cy="514350"/>
          </a:xfrm>
          <a:prstGeom prst="rect">
            <a:avLst/>
          </a:prstGeom>
          <a:solidFill>
            <a:schemeClr val="bg1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0" tIns="46800" rIns="0" anchor="ctr"/>
          <a:lstStyle/>
          <a:p>
            <a:pPr algn="ctr">
              <a:spcBef>
                <a:spcPct val="10000"/>
              </a:spcBef>
            </a:pPr>
            <a:r>
              <a:rPr lang="en-US" sz="1200" dirty="0" smtClean="0">
                <a:solidFill>
                  <a:srgbClr val="000000"/>
                </a:solidFill>
              </a:rPr>
              <a:t>structural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15" name="Rectangle 12"/>
          <p:cNvSpPr>
            <a:spLocks noChangeArrowheads="1"/>
          </p:cNvSpPr>
          <p:nvPr/>
        </p:nvSpPr>
        <p:spPr bwMode="auto">
          <a:xfrm flipH="1">
            <a:off x="844550" y="3235325"/>
            <a:ext cx="996950" cy="514350"/>
          </a:xfrm>
          <a:prstGeom prst="rect">
            <a:avLst/>
          </a:prstGeom>
          <a:solidFill>
            <a:schemeClr val="bg1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0" tIns="46800" rIns="0" anchor="ctr"/>
          <a:lstStyle/>
          <a:p>
            <a:pPr algn="ctr">
              <a:spcBef>
                <a:spcPct val="10000"/>
              </a:spcBef>
            </a:pPr>
            <a:r>
              <a:rPr lang="en-US" sz="1200" dirty="0">
                <a:solidFill>
                  <a:srgbClr val="000000"/>
                </a:solidFill>
              </a:rPr>
              <a:t>c</a:t>
            </a:r>
            <a:r>
              <a:rPr lang="en-US" sz="1200" dirty="0" smtClean="0">
                <a:solidFill>
                  <a:srgbClr val="000000"/>
                </a:solidFill>
              </a:rPr>
              <a:t>hemical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16" name="Rectangle 13"/>
          <p:cNvSpPr>
            <a:spLocks noChangeArrowheads="1"/>
          </p:cNvSpPr>
          <p:nvPr/>
        </p:nvSpPr>
        <p:spPr bwMode="auto">
          <a:xfrm flipH="1">
            <a:off x="2003425" y="3235325"/>
            <a:ext cx="996950" cy="514350"/>
          </a:xfrm>
          <a:prstGeom prst="rect">
            <a:avLst/>
          </a:prstGeom>
          <a:solidFill>
            <a:schemeClr val="bg1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0" tIns="46800" rIns="0" anchor="ctr"/>
          <a:lstStyle/>
          <a:p>
            <a:pPr algn="ctr">
              <a:spcBef>
                <a:spcPct val="10000"/>
              </a:spcBef>
            </a:pPr>
            <a:r>
              <a:rPr lang="en-US" sz="1200" dirty="0" smtClean="0">
                <a:solidFill>
                  <a:srgbClr val="000000"/>
                </a:solidFill>
              </a:rPr>
              <a:t>mechanical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17" name="Rectangle 14"/>
          <p:cNvSpPr>
            <a:spLocks noChangeArrowheads="1"/>
          </p:cNvSpPr>
          <p:nvPr/>
        </p:nvSpPr>
        <p:spPr bwMode="auto">
          <a:xfrm>
            <a:off x="3686175" y="3243263"/>
            <a:ext cx="1960563" cy="514350"/>
          </a:xfrm>
          <a:prstGeom prst="rect">
            <a:avLst/>
          </a:prstGeom>
          <a:solidFill>
            <a:schemeClr val="bg1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0" tIns="46800" rIns="0" anchor="ctr"/>
          <a:lstStyle/>
          <a:p>
            <a:pPr algn="ctr">
              <a:spcBef>
                <a:spcPct val="10000"/>
              </a:spcBef>
            </a:pPr>
            <a:r>
              <a:rPr lang="en-US" sz="1200" dirty="0">
                <a:solidFill>
                  <a:srgbClr val="000000"/>
                </a:solidFill>
              </a:rPr>
              <a:t>b</a:t>
            </a:r>
            <a:r>
              <a:rPr lang="en-US" sz="1200" dirty="0" smtClean="0">
                <a:solidFill>
                  <a:srgbClr val="000000"/>
                </a:solidFill>
              </a:rPr>
              <a:t>ill of materials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18" name="Rectangle 15"/>
          <p:cNvSpPr>
            <a:spLocks noChangeArrowheads="1"/>
          </p:cNvSpPr>
          <p:nvPr/>
        </p:nvSpPr>
        <p:spPr bwMode="auto">
          <a:xfrm>
            <a:off x="6324600" y="3657600"/>
            <a:ext cx="1960563" cy="51435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72000" tIns="72000" rIns="72000" bIns="7200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Market</a:t>
            </a:r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19" name="Rectangle 16"/>
          <p:cNvSpPr>
            <a:spLocks noChangeArrowheads="1"/>
          </p:cNvSpPr>
          <p:nvPr/>
        </p:nvSpPr>
        <p:spPr bwMode="auto">
          <a:xfrm>
            <a:off x="6324600" y="4572000"/>
            <a:ext cx="1960563" cy="514350"/>
          </a:xfrm>
          <a:prstGeom prst="rect">
            <a:avLst/>
          </a:prstGeom>
          <a:solidFill>
            <a:schemeClr val="bg1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0" tIns="46800" rIns="0" anchor="ctr"/>
          <a:lstStyle/>
          <a:p>
            <a:pPr algn="ctr">
              <a:spcBef>
                <a:spcPct val="10000"/>
              </a:spcBef>
            </a:pPr>
            <a:r>
              <a:rPr lang="en-US" sz="1000" dirty="0" smtClean="0">
                <a:solidFill>
                  <a:srgbClr val="000000"/>
                </a:solidFill>
              </a:rPr>
              <a:t>Capital</a:t>
            </a:r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20" name="Rectangle 17"/>
          <p:cNvSpPr>
            <a:spLocks noChangeArrowheads="1"/>
          </p:cNvSpPr>
          <p:nvPr/>
        </p:nvSpPr>
        <p:spPr bwMode="auto">
          <a:xfrm>
            <a:off x="3686175" y="4851400"/>
            <a:ext cx="1960563" cy="514350"/>
          </a:xfrm>
          <a:prstGeom prst="rect">
            <a:avLst/>
          </a:prstGeom>
          <a:solidFill>
            <a:schemeClr val="bg1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0" tIns="46800" rIns="0" anchor="ctr"/>
          <a:lstStyle/>
          <a:p>
            <a:pPr algn="ctr">
              <a:spcBef>
                <a:spcPct val="10000"/>
              </a:spcBef>
            </a:pPr>
            <a:r>
              <a:rPr lang="en-US" sz="1200" dirty="0" smtClean="0">
                <a:solidFill>
                  <a:srgbClr val="000000"/>
                </a:solidFill>
              </a:rPr>
              <a:t>capital</a:t>
            </a:r>
            <a:endParaRPr lang="en-US" sz="1200" dirty="0">
              <a:solidFill>
                <a:srgbClr val="000000"/>
              </a:solidFill>
            </a:endParaRPr>
          </a:p>
        </p:txBody>
      </p:sp>
      <p:cxnSp>
        <p:nvCxnSpPr>
          <p:cNvPr id="22" name="AutoShape 19"/>
          <p:cNvCxnSpPr>
            <a:cxnSpLocks noChangeShapeType="1"/>
            <a:stCxn id="10" idx="2"/>
            <a:endCxn id="16" idx="0"/>
          </p:cNvCxnSpPr>
          <p:nvPr/>
        </p:nvCxnSpPr>
        <p:spPr bwMode="auto">
          <a:xfrm rot="16200000" flipH="1">
            <a:off x="2060576" y="2794000"/>
            <a:ext cx="303212" cy="579437"/>
          </a:xfrm>
          <a:prstGeom prst="bentConnector3">
            <a:avLst>
              <a:gd name="adj1" fmla="val 49736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" name="Rectangle 20"/>
          <p:cNvSpPr>
            <a:spLocks noChangeArrowheads="1"/>
          </p:cNvSpPr>
          <p:nvPr/>
        </p:nvSpPr>
        <p:spPr bwMode="auto">
          <a:xfrm>
            <a:off x="3686175" y="4038600"/>
            <a:ext cx="1960563" cy="514350"/>
          </a:xfrm>
          <a:prstGeom prst="rect">
            <a:avLst/>
          </a:prstGeom>
          <a:solidFill>
            <a:schemeClr val="bg1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0" tIns="46800" rIns="0" anchor="ctr"/>
          <a:lstStyle/>
          <a:p>
            <a:pPr algn="ctr">
              <a:spcBef>
                <a:spcPct val="10000"/>
              </a:spcBef>
            </a:pPr>
            <a:r>
              <a:rPr lang="en-US" sz="1200" dirty="0">
                <a:solidFill>
                  <a:srgbClr val="000000"/>
                </a:solidFill>
              </a:rPr>
              <a:t>o</a:t>
            </a:r>
            <a:r>
              <a:rPr lang="en-US" sz="1200" dirty="0" smtClean="0">
                <a:solidFill>
                  <a:srgbClr val="000000"/>
                </a:solidFill>
              </a:rPr>
              <a:t>perations</a:t>
            </a:r>
            <a:endParaRPr lang="en-US" sz="1200" dirty="0">
              <a:solidFill>
                <a:srgbClr val="000000"/>
              </a:solidFill>
            </a:endParaRPr>
          </a:p>
        </p:txBody>
      </p:sp>
      <p:cxnSp>
        <p:nvCxnSpPr>
          <p:cNvPr id="24" name="AutoShape 21"/>
          <p:cNvCxnSpPr>
            <a:cxnSpLocks noChangeShapeType="1"/>
            <a:stCxn id="10" idx="2"/>
            <a:endCxn id="15" idx="0"/>
          </p:cNvCxnSpPr>
          <p:nvPr/>
        </p:nvCxnSpPr>
        <p:spPr bwMode="auto">
          <a:xfrm rot="5400000">
            <a:off x="1481138" y="2794000"/>
            <a:ext cx="303212" cy="579438"/>
          </a:xfrm>
          <a:prstGeom prst="bentConnector3">
            <a:avLst>
              <a:gd name="adj1" fmla="val 49736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" name="Rectangle 24"/>
          <p:cNvSpPr>
            <a:spLocks noChangeArrowheads="1"/>
          </p:cNvSpPr>
          <p:nvPr/>
        </p:nvSpPr>
        <p:spPr bwMode="auto">
          <a:xfrm>
            <a:off x="2501901" y="1371600"/>
            <a:ext cx="4114800" cy="628650"/>
          </a:xfrm>
          <a:prstGeom prst="rect">
            <a:avLst/>
          </a:prstGeom>
          <a:solidFill>
            <a:schemeClr val="accent2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72000" tIns="72000" rIns="72000" bIns="72000" anchor="ctr"/>
          <a:lstStyle/>
          <a:p>
            <a:pPr algn="ctr"/>
            <a:r>
              <a:rPr lang="en-US" sz="1600" b="1" dirty="0" smtClean="0">
                <a:solidFill>
                  <a:srgbClr val="FFFFFF"/>
                </a:solidFill>
              </a:rPr>
              <a:t>Techno economic analysis</a:t>
            </a:r>
            <a:endParaRPr lang="en-US" sz="1600" b="1" dirty="0">
              <a:solidFill>
                <a:srgbClr val="FFFFFF"/>
              </a:solidFill>
            </a:endParaRPr>
          </a:p>
        </p:txBody>
      </p:sp>
      <p:sp>
        <p:nvSpPr>
          <p:cNvPr id="28" name="Rectangle 26"/>
          <p:cNvSpPr>
            <a:spLocks noChangeArrowheads="1"/>
          </p:cNvSpPr>
          <p:nvPr/>
        </p:nvSpPr>
        <p:spPr bwMode="auto">
          <a:xfrm>
            <a:off x="782638" y="3584575"/>
            <a:ext cx="128587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000" tIns="72000" rIns="72000" bIns="72000" anchor="ctr"/>
          <a:lstStyle/>
          <a:p>
            <a:pPr algn="ctr"/>
            <a:endParaRPr lang="en-US" sz="1000">
              <a:solidFill>
                <a:srgbClr val="000000"/>
              </a:solidFill>
            </a:endParaRPr>
          </a:p>
        </p:txBody>
      </p:sp>
      <p:cxnSp>
        <p:nvCxnSpPr>
          <p:cNvPr id="29" name="AutoShape 27"/>
          <p:cNvCxnSpPr>
            <a:cxnSpLocks noChangeShapeType="1"/>
            <a:stCxn id="28" idx="2"/>
            <a:endCxn id="13" idx="3"/>
          </p:cNvCxnSpPr>
          <p:nvPr/>
        </p:nvCxnSpPr>
        <p:spPr bwMode="auto">
          <a:xfrm rot="16200000" flipH="1">
            <a:off x="646112" y="3954463"/>
            <a:ext cx="538163" cy="134938"/>
          </a:xfrm>
          <a:prstGeom prst="bentConnector2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" name="Rectangle 31"/>
          <p:cNvSpPr>
            <a:spLocks noChangeArrowheads="1"/>
          </p:cNvSpPr>
          <p:nvPr/>
        </p:nvSpPr>
        <p:spPr bwMode="auto">
          <a:xfrm>
            <a:off x="1943100" y="3586163"/>
            <a:ext cx="128588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000" tIns="72000" rIns="72000" bIns="72000" anchor="ctr"/>
          <a:lstStyle/>
          <a:p>
            <a:pPr algn="ctr"/>
            <a:endParaRPr lang="en-US" sz="1000">
              <a:solidFill>
                <a:srgbClr val="000000"/>
              </a:solidFill>
            </a:endParaRPr>
          </a:p>
        </p:txBody>
      </p:sp>
      <p:sp>
        <p:nvSpPr>
          <p:cNvPr id="31" name="Rectangle 32"/>
          <p:cNvSpPr>
            <a:spLocks noChangeArrowheads="1"/>
          </p:cNvSpPr>
          <p:nvPr/>
        </p:nvSpPr>
        <p:spPr bwMode="auto">
          <a:xfrm>
            <a:off x="3427413" y="2774950"/>
            <a:ext cx="128587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000" tIns="72000" rIns="72000" bIns="72000" anchor="ctr"/>
          <a:lstStyle/>
          <a:p>
            <a:pPr algn="ctr"/>
            <a:endParaRPr lang="en-US" sz="1000">
              <a:solidFill>
                <a:srgbClr val="000000"/>
              </a:solidFill>
            </a:endParaRPr>
          </a:p>
        </p:txBody>
      </p:sp>
      <p:sp>
        <p:nvSpPr>
          <p:cNvPr id="32" name="Rectangle 33"/>
          <p:cNvSpPr>
            <a:spLocks noChangeArrowheads="1"/>
          </p:cNvSpPr>
          <p:nvPr/>
        </p:nvSpPr>
        <p:spPr bwMode="auto">
          <a:xfrm>
            <a:off x="6072188" y="2773363"/>
            <a:ext cx="128587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000" tIns="72000" rIns="72000" bIns="72000" anchor="ctr"/>
          <a:lstStyle/>
          <a:p>
            <a:pPr algn="ctr"/>
            <a:endParaRPr lang="en-US" sz="1000">
              <a:solidFill>
                <a:srgbClr val="000000"/>
              </a:solidFill>
            </a:endParaRPr>
          </a:p>
        </p:txBody>
      </p:sp>
      <p:cxnSp>
        <p:nvCxnSpPr>
          <p:cNvPr id="33" name="AutoShape 34"/>
          <p:cNvCxnSpPr>
            <a:cxnSpLocks noChangeShapeType="1"/>
            <a:stCxn id="30" idx="2"/>
            <a:endCxn id="14" idx="3"/>
          </p:cNvCxnSpPr>
          <p:nvPr/>
        </p:nvCxnSpPr>
        <p:spPr bwMode="auto">
          <a:xfrm rot="16200000" flipH="1">
            <a:off x="1807369" y="3955257"/>
            <a:ext cx="536575" cy="134937"/>
          </a:xfrm>
          <a:prstGeom prst="bentConnector2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" name="AutoShape 36"/>
          <p:cNvCxnSpPr>
            <a:cxnSpLocks noChangeShapeType="1"/>
            <a:stCxn id="31" idx="2"/>
            <a:endCxn id="17" idx="1"/>
          </p:cNvCxnSpPr>
          <p:nvPr/>
        </p:nvCxnSpPr>
        <p:spPr bwMode="auto">
          <a:xfrm rot="16200000" flipH="1">
            <a:off x="3310731" y="3124994"/>
            <a:ext cx="557213" cy="193675"/>
          </a:xfrm>
          <a:prstGeom prst="bentConnector2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" name="AutoShape 37"/>
          <p:cNvCxnSpPr>
            <a:cxnSpLocks noChangeShapeType="1"/>
            <a:stCxn id="31" idx="2"/>
            <a:endCxn id="23" idx="1"/>
          </p:cNvCxnSpPr>
          <p:nvPr/>
        </p:nvCxnSpPr>
        <p:spPr bwMode="auto">
          <a:xfrm rot="16200000" flipH="1">
            <a:off x="2913063" y="3522662"/>
            <a:ext cx="1352550" cy="193675"/>
          </a:xfrm>
          <a:prstGeom prst="bentConnector2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" name="AutoShape 38"/>
          <p:cNvCxnSpPr>
            <a:cxnSpLocks noChangeShapeType="1"/>
            <a:stCxn id="31" idx="2"/>
            <a:endCxn id="20" idx="1"/>
          </p:cNvCxnSpPr>
          <p:nvPr/>
        </p:nvCxnSpPr>
        <p:spPr bwMode="auto">
          <a:xfrm rot="16200000" flipH="1">
            <a:off x="2506663" y="3929062"/>
            <a:ext cx="2165350" cy="193675"/>
          </a:xfrm>
          <a:prstGeom prst="bentConnector2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" name="AutoShape 39"/>
          <p:cNvCxnSpPr>
            <a:cxnSpLocks noChangeShapeType="1"/>
            <a:stCxn id="32" idx="2"/>
            <a:endCxn id="18" idx="1"/>
          </p:cNvCxnSpPr>
          <p:nvPr/>
        </p:nvCxnSpPr>
        <p:spPr bwMode="auto">
          <a:xfrm rot="16200000" flipH="1">
            <a:off x="5743973" y="3334147"/>
            <a:ext cx="973137" cy="188118"/>
          </a:xfrm>
          <a:prstGeom prst="bentConnector2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" name="AutoShape 40"/>
          <p:cNvCxnSpPr>
            <a:cxnSpLocks noChangeShapeType="1"/>
            <a:stCxn id="32" idx="2"/>
            <a:endCxn id="19" idx="1"/>
          </p:cNvCxnSpPr>
          <p:nvPr/>
        </p:nvCxnSpPr>
        <p:spPr bwMode="auto">
          <a:xfrm rot="16200000" flipH="1">
            <a:off x="5286773" y="3791347"/>
            <a:ext cx="1887537" cy="188118"/>
          </a:xfrm>
          <a:prstGeom prst="bentConnector2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3" name="TextBox 42"/>
          <p:cNvSpPr txBox="1"/>
          <p:nvPr/>
        </p:nvSpPr>
        <p:spPr>
          <a:xfrm>
            <a:off x="457200" y="5181600"/>
            <a:ext cx="16644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Source: Dan </a:t>
            </a:r>
            <a:r>
              <a:rPr lang="en-US" sz="1200" dirty="0" err="1" smtClean="0"/>
              <a:t>Matuzak</a:t>
            </a:r>
            <a:endParaRPr lang="en-US" sz="1200" dirty="0"/>
          </a:p>
        </p:txBody>
      </p:sp>
      <p:cxnSp>
        <p:nvCxnSpPr>
          <p:cNvPr id="39" name="Straight Arrow Connector 38"/>
          <p:cNvCxnSpPr>
            <a:stCxn id="10" idx="3"/>
            <a:endCxn id="11" idx="1"/>
          </p:cNvCxnSpPr>
          <p:nvPr/>
        </p:nvCxnSpPr>
        <p:spPr>
          <a:xfrm>
            <a:off x="3000375" y="2617788"/>
            <a:ext cx="492125" cy="0"/>
          </a:xfrm>
          <a:prstGeom prst="straightConnector1">
            <a:avLst/>
          </a:prstGeom>
          <a:ln w="12700" cmpd="sng">
            <a:solidFill>
              <a:schemeClr val="tx1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11" idx="3"/>
            <a:endCxn id="12" idx="1"/>
          </p:cNvCxnSpPr>
          <p:nvPr/>
        </p:nvCxnSpPr>
        <p:spPr>
          <a:xfrm>
            <a:off x="5646738" y="2617788"/>
            <a:ext cx="525462" cy="0"/>
          </a:xfrm>
          <a:prstGeom prst="straightConnector1">
            <a:avLst/>
          </a:prstGeom>
          <a:ln w="12700" cmpd="sng">
            <a:solidFill>
              <a:schemeClr val="tx1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7144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ARPA-E </a:t>
            </a:r>
            <a:r>
              <a:rPr lang="en-US" dirty="0"/>
              <a:t>P</a:t>
            </a:r>
            <a:r>
              <a:rPr lang="en-US" dirty="0" smtClean="0"/>
              <a:t>erformers use TEA models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Crucial tool for technical and business decision making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914400" y="1219200"/>
            <a:ext cx="7924800" cy="412326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  <a:tabLst>
                <a:tab pos="911225" algn="l"/>
              </a:tabLst>
            </a:pPr>
            <a:r>
              <a:rPr lang="en-US" sz="1800" dirty="0" smtClean="0"/>
              <a:t>Integrate calculations together for holistic consideration</a:t>
            </a:r>
          </a:p>
          <a:p>
            <a:pPr marL="0" indent="0">
              <a:buNone/>
              <a:tabLst>
                <a:tab pos="911225" algn="l"/>
              </a:tabLst>
            </a:pPr>
            <a:endParaRPr lang="en-US" sz="1800" dirty="0" smtClean="0"/>
          </a:p>
          <a:p>
            <a:pPr marL="0" indent="0">
              <a:buNone/>
              <a:tabLst>
                <a:tab pos="911225" algn="l"/>
              </a:tabLst>
            </a:pPr>
            <a:endParaRPr lang="en-US" sz="1800" dirty="0" smtClean="0"/>
          </a:p>
          <a:p>
            <a:pPr marL="0" indent="0">
              <a:buNone/>
              <a:tabLst>
                <a:tab pos="911225" algn="l"/>
              </a:tabLst>
            </a:pPr>
            <a:r>
              <a:rPr lang="en-US" sz="1800" dirty="0" smtClean="0"/>
              <a:t>Identify cost, performance  drivers </a:t>
            </a:r>
            <a:r>
              <a:rPr lang="en-US" sz="1800" dirty="0" smtClean="0">
                <a:sym typeface="Wingdings" pitchFamily="2" charset="2"/>
              </a:rPr>
              <a:t> steer research</a:t>
            </a:r>
          </a:p>
          <a:p>
            <a:pPr marL="0" indent="0">
              <a:buNone/>
              <a:tabLst>
                <a:tab pos="911225" algn="l"/>
              </a:tabLst>
            </a:pPr>
            <a:endParaRPr lang="en-US" sz="1800" dirty="0" smtClean="0"/>
          </a:p>
          <a:p>
            <a:pPr marL="0" indent="0">
              <a:buNone/>
              <a:tabLst>
                <a:tab pos="911225" algn="l"/>
              </a:tabLst>
            </a:pPr>
            <a:endParaRPr lang="en-US" sz="1800" dirty="0" smtClean="0"/>
          </a:p>
          <a:p>
            <a:pPr marL="0" indent="0">
              <a:buNone/>
              <a:tabLst>
                <a:tab pos="911225" algn="l"/>
              </a:tabLst>
            </a:pPr>
            <a:r>
              <a:rPr lang="en-US" sz="1800" dirty="0" smtClean="0"/>
              <a:t>Communicate results with stakeholders</a:t>
            </a:r>
          </a:p>
          <a:p>
            <a:pPr marL="457200" lvl="1" indent="0">
              <a:buNone/>
              <a:tabLst>
                <a:tab pos="911225" algn="l"/>
              </a:tabLst>
            </a:pPr>
            <a:r>
              <a:rPr lang="en-US" sz="1800" dirty="0" smtClean="0"/>
              <a:t>Internal: </a:t>
            </a:r>
            <a:r>
              <a:rPr lang="en-US" sz="1800" i="1" dirty="0" smtClean="0"/>
              <a:t>R&amp;D</a:t>
            </a:r>
            <a:r>
              <a:rPr lang="en-US" sz="1800" dirty="0" smtClean="0"/>
              <a:t>, </a:t>
            </a:r>
            <a:r>
              <a:rPr lang="en-US" sz="1800" i="1" dirty="0" smtClean="0"/>
              <a:t>Management</a:t>
            </a:r>
            <a:r>
              <a:rPr lang="en-US" sz="1800" dirty="0" smtClean="0"/>
              <a:t>, </a:t>
            </a:r>
            <a:r>
              <a:rPr lang="en-US" sz="1800" i="1" dirty="0" smtClean="0"/>
              <a:t>Marketing</a:t>
            </a:r>
          </a:p>
          <a:p>
            <a:pPr marL="457200" lvl="1" indent="0">
              <a:buNone/>
              <a:tabLst>
                <a:tab pos="911225" algn="l"/>
              </a:tabLst>
            </a:pPr>
            <a:r>
              <a:rPr lang="en-US" sz="1800" dirty="0" smtClean="0"/>
              <a:t>External: </a:t>
            </a:r>
            <a:r>
              <a:rPr lang="en-US" sz="1800" i="1" dirty="0"/>
              <a:t>Industry </a:t>
            </a:r>
            <a:r>
              <a:rPr lang="en-US" sz="1800" i="1" dirty="0" smtClean="0"/>
              <a:t>Advisors, Investors</a:t>
            </a:r>
            <a:r>
              <a:rPr lang="en-US" sz="1800" dirty="0" smtClean="0"/>
              <a:t>, </a:t>
            </a:r>
            <a:r>
              <a:rPr lang="en-US" sz="1800" i="1" dirty="0" smtClean="0"/>
              <a:t>Customers</a:t>
            </a:r>
            <a:r>
              <a:rPr lang="en-US" sz="1800" dirty="0" smtClean="0"/>
              <a:t>, </a:t>
            </a:r>
            <a:r>
              <a:rPr lang="en-US" sz="1800" i="1" dirty="0" smtClean="0"/>
              <a:t>Licensing Partners</a:t>
            </a:r>
            <a:endParaRPr lang="en-US" sz="18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9B8720-E526-BD45-92D7-B4028BF31DDE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August 4, 2014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dirty="0" smtClean="0">
                <a:sym typeface="Wingdings" pitchFamily="2" charset="2"/>
              </a:rPr>
              <a:t>Study s</a:t>
            </a:r>
            <a:r>
              <a:rPr lang="en-US" dirty="0" smtClean="0"/>
              <a:t>ystem</a:t>
            </a:r>
            <a:r>
              <a:rPr lang="en-US" dirty="0"/>
              <a:t>-level impacts of technical </a:t>
            </a:r>
            <a:r>
              <a:rPr lang="en-US" dirty="0" smtClean="0"/>
              <a:t>details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Luce, Techno Economic Analysis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1003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TEA use at ARPA-E depends on program stage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347870" y="1752600"/>
            <a:ext cx="8796130" cy="3352800"/>
            <a:chOff x="336550" y="2063894"/>
            <a:chExt cx="8488363" cy="2808000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9" name="Right Arrow 8"/>
            <p:cNvSpPr/>
            <p:nvPr/>
          </p:nvSpPr>
          <p:spPr>
            <a:xfrm>
              <a:off x="336550" y="2063894"/>
              <a:ext cx="8488363" cy="2808000"/>
            </a:xfrm>
            <a:prstGeom prst="rightArrow">
              <a:avLst>
                <a:gd name="adj1" fmla="val 100000"/>
                <a:gd name="adj2" fmla="val 12482"/>
              </a:avLst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10" name="Freeform 9"/>
            <p:cNvSpPr/>
            <p:nvPr/>
          </p:nvSpPr>
          <p:spPr>
            <a:xfrm>
              <a:off x="6776183" y="2765894"/>
              <a:ext cx="1199893" cy="1404000"/>
            </a:xfrm>
            <a:custGeom>
              <a:avLst/>
              <a:gdLst>
                <a:gd name="connsiteX0" fmla="*/ 0 w 1199893"/>
                <a:gd name="connsiteY0" fmla="*/ 0 h 1404000"/>
                <a:gd name="connsiteX1" fmla="*/ 1199893 w 1199893"/>
                <a:gd name="connsiteY1" fmla="*/ 0 h 1404000"/>
                <a:gd name="connsiteX2" fmla="*/ 1199893 w 1199893"/>
                <a:gd name="connsiteY2" fmla="*/ 1404000 h 1404000"/>
                <a:gd name="connsiteX3" fmla="*/ 0 w 1199893"/>
                <a:gd name="connsiteY3" fmla="*/ 1404000 h 1404000"/>
                <a:gd name="connsiteX4" fmla="*/ 0 w 1199893"/>
                <a:gd name="connsiteY4" fmla="*/ 0 h 140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99893" h="1404000">
                  <a:moveTo>
                    <a:pt x="0" y="0"/>
                  </a:moveTo>
                  <a:lnTo>
                    <a:pt x="1199893" y="0"/>
                  </a:lnTo>
                  <a:lnTo>
                    <a:pt x="1199893" y="1404000"/>
                  </a:lnTo>
                  <a:lnTo>
                    <a:pt x="0" y="1404000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396240" rIns="0" bIns="396240" numCol="1" spcCol="1270" anchor="ctr" anchorCtr="0">
              <a:noAutofit/>
            </a:bodyPr>
            <a:lstStyle/>
            <a:p>
              <a:pPr lvl="0" algn="ctr" defTabSz="1733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900" kern="1200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5336311" y="2765894"/>
              <a:ext cx="1199893" cy="1404000"/>
            </a:xfrm>
            <a:custGeom>
              <a:avLst/>
              <a:gdLst>
                <a:gd name="connsiteX0" fmla="*/ 0 w 1199893"/>
                <a:gd name="connsiteY0" fmla="*/ 0 h 1404000"/>
                <a:gd name="connsiteX1" fmla="*/ 1199893 w 1199893"/>
                <a:gd name="connsiteY1" fmla="*/ 0 h 1404000"/>
                <a:gd name="connsiteX2" fmla="*/ 1199893 w 1199893"/>
                <a:gd name="connsiteY2" fmla="*/ 1404000 h 1404000"/>
                <a:gd name="connsiteX3" fmla="*/ 0 w 1199893"/>
                <a:gd name="connsiteY3" fmla="*/ 1404000 h 1404000"/>
                <a:gd name="connsiteX4" fmla="*/ 0 w 1199893"/>
                <a:gd name="connsiteY4" fmla="*/ 0 h 140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99893" h="1404000">
                  <a:moveTo>
                    <a:pt x="0" y="0"/>
                  </a:moveTo>
                  <a:lnTo>
                    <a:pt x="1199893" y="0"/>
                  </a:lnTo>
                  <a:lnTo>
                    <a:pt x="1199893" y="1404000"/>
                  </a:lnTo>
                  <a:lnTo>
                    <a:pt x="0" y="1404000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396240" rIns="0" bIns="396240" numCol="1" spcCol="1270" anchor="ctr" anchorCtr="0">
              <a:noAutofit/>
            </a:bodyPr>
            <a:lstStyle/>
            <a:p>
              <a:pPr lvl="0" algn="ctr" defTabSz="1733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900" kern="1200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3896440" y="2765894"/>
              <a:ext cx="1199893" cy="1404000"/>
            </a:xfrm>
            <a:custGeom>
              <a:avLst/>
              <a:gdLst>
                <a:gd name="connsiteX0" fmla="*/ 0 w 1199893"/>
                <a:gd name="connsiteY0" fmla="*/ 0 h 1404000"/>
                <a:gd name="connsiteX1" fmla="*/ 1199893 w 1199893"/>
                <a:gd name="connsiteY1" fmla="*/ 0 h 1404000"/>
                <a:gd name="connsiteX2" fmla="*/ 1199893 w 1199893"/>
                <a:gd name="connsiteY2" fmla="*/ 1404000 h 1404000"/>
                <a:gd name="connsiteX3" fmla="*/ 0 w 1199893"/>
                <a:gd name="connsiteY3" fmla="*/ 1404000 h 1404000"/>
                <a:gd name="connsiteX4" fmla="*/ 0 w 1199893"/>
                <a:gd name="connsiteY4" fmla="*/ 0 h 140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99893" h="1404000">
                  <a:moveTo>
                    <a:pt x="0" y="0"/>
                  </a:moveTo>
                  <a:lnTo>
                    <a:pt x="1199893" y="0"/>
                  </a:lnTo>
                  <a:lnTo>
                    <a:pt x="1199893" y="1404000"/>
                  </a:lnTo>
                  <a:lnTo>
                    <a:pt x="0" y="1404000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396240" rIns="0" bIns="396240" numCol="1" spcCol="1270" anchor="ctr" anchorCtr="0">
              <a:noAutofit/>
            </a:bodyPr>
            <a:lstStyle/>
            <a:p>
              <a:pPr lvl="0" algn="ctr" defTabSz="1733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900" kern="1200" dirty="0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2456568" y="2765894"/>
              <a:ext cx="1199893" cy="1404000"/>
            </a:xfrm>
            <a:custGeom>
              <a:avLst/>
              <a:gdLst>
                <a:gd name="connsiteX0" fmla="*/ 0 w 1199893"/>
                <a:gd name="connsiteY0" fmla="*/ 0 h 1404000"/>
                <a:gd name="connsiteX1" fmla="*/ 1199893 w 1199893"/>
                <a:gd name="connsiteY1" fmla="*/ 0 h 1404000"/>
                <a:gd name="connsiteX2" fmla="*/ 1199893 w 1199893"/>
                <a:gd name="connsiteY2" fmla="*/ 1404000 h 1404000"/>
                <a:gd name="connsiteX3" fmla="*/ 0 w 1199893"/>
                <a:gd name="connsiteY3" fmla="*/ 1404000 h 1404000"/>
                <a:gd name="connsiteX4" fmla="*/ 0 w 1199893"/>
                <a:gd name="connsiteY4" fmla="*/ 0 h 140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99893" h="1404000">
                  <a:moveTo>
                    <a:pt x="0" y="0"/>
                  </a:moveTo>
                  <a:lnTo>
                    <a:pt x="1199893" y="0"/>
                  </a:lnTo>
                  <a:lnTo>
                    <a:pt x="1199893" y="1404000"/>
                  </a:lnTo>
                  <a:lnTo>
                    <a:pt x="0" y="1404000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396240" rIns="0" bIns="396240" numCol="1" spcCol="1270" anchor="ctr" anchorCtr="0">
              <a:noAutofit/>
            </a:bodyPr>
            <a:lstStyle/>
            <a:p>
              <a:pPr lvl="0" algn="ctr" defTabSz="1733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900" kern="1200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1016696" y="2765894"/>
              <a:ext cx="1199893" cy="1404000"/>
            </a:xfrm>
            <a:custGeom>
              <a:avLst/>
              <a:gdLst>
                <a:gd name="connsiteX0" fmla="*/ 0 w 1199893"/>
                <a:gd name="connsiteY0" fmla="*/ 0 h 1404000"/>
                <a:gd name="connsiteX1" fmla="*/ 1199893 w 1199893"/>
                <a:gd name="connsiteY1" fmla="*/ 0 h 1404000"/>
                <a:gd name="connsiteX2" fmla="*/ 1199893 w 1199893"/>
                <a:gd name="connsiteY2" fmla="*/ 1404000 h 1404000"/>
                <a:gd name="connsiteX3" fmla="*/ 0 w 1199893"/>
                <a:gd name="connsiteY3" fmla="*/ 1404000 h 1404000"/>
                <a:gd name="connsiteX4" fmla="*/ 0 w 1199893"/>
                <a:gd name="connsiteY4" fmla="*/ 0 h 140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99893" h="1404000">
                  <a:moveTo>
                    <a:pt x="0" y="0"/>
                  </a:moveTo>
                  <a:lnTo>
                    <a:pt x="1199893" y="0"/>
                  </a:lnTo>
                  <a:lnTo>
                    <a:pt x="1199893" y="1404000"/>
                  </a:lnTo>
                  <a:lnTo>
                    <a:pt x="0" y="1404000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396240" rIns="0" bIns="396240" numCol="1" spcCol="1270" anchor="ctr" anchorCtr="0">
              <a:noAutofit/>
            </a:bodyPr>
            <a:lstStyle/>
            <a:p>
              <a:pPr lvl="0" algn="ctr" defTabSz="1733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900" kern="1200"/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49B8720-E526-BD45-92D7-B4028BF31DDE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A. Luce, Techno Economic Analysis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August 4, 2014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28600" y="12192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Pre-FOA</a:t>
            </a:r>
            <a:endParaRPr 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6705600" y="1219200"/>
            <a:ext cx="1668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Award Period</a:t>
            </a:r>
            <a:endParaRPr lang="en-US" b="1" dirty="0"/>
          </a:p>
        </p:txBody>
      </p:sp>
      <p:sp>
        <p:nvSpPr>
          <p:cNvPr id="17" name="Right Arrow 16"/>
          <p:cNvSpPr/>
          <p:nvPr/>
        </p:nvSpPr>
        <p:spPr>
          <a:xfrm>
            <a:off x="152401" y="1600200"/>
            <a:ext cx="2133599" cy="3429000"/>
          </a:xfrm>
          <a:prstGeom prst="rightArrow">
            <a:avLst>
              <a:gd name="adj1" fmla="val 100000"/>
              <a:gd name="adj2" fmla="val 12482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t"/>
          <a:lstStyle/>
          <a:p>
            <a:r>
              <a:rPr lang="en-US" sz="1600" dirty="0" smtClean="0">
                <a:solidFill>
                  <a:schemeClr val="tx1"/>
                </a:solidFill>
              </a:rPr>
              <a:t>Program scoping:</a:t>
            </a:r>
          </a:p>
          <a:p>
            <a:r>
              <a:rPr lang="en-US" sz="1400" i="1" dirty="0">
                <a:solidFill>
                  <a:schemeClr val="tx1"/>
                </a:solidFill>
              </a:rPr>
              <a:t>D</a:t>
            </a:r>
            <a:r>
              <a:rPr lang="en-US" sz="1400" i="1" dirty="0" smtClean="0">
                <a:solidFill>
                  <a:schemeClr val="tx1"/>
                </a:solidFill>
              </a:rPr>
              <a:t>oes this make sense?</a:t>
            </a:r>
          </a:p>
          <a:p>
            <a:pPr marL="285750" indent="-285750">
              <a:buFont typeface="Arial"/>
              <a:buChar char="•"/>
            </a:pPr>
            <a:endParaRPr lang="en-US" sz="1600" i="1" dirty="0" smtClean="0">
              <a:solidFill>
                <a:schemeClr val="tx1"/>
              </a:solidFill>
            </a:endParaRPr>
          </a:p>
          <a:p>
            <a:r>
              <a:rPr lang="en-US" sz="1600" dirty="0" smtClean="0">
                <a:solidFill>
                  <a:schemeClr val="tx1"/>
                </a:solidFill>
              </a:rPr>
              <a:t>Practical implications</a:t>
            </a:r>
          </a:p>
          <a:p>
            <a:r>
              <a:rPr lang="en-US" sz="1400" i="1" dirty="0" smtClean="0">
                <a:solidFill>
                  <a:schemeClr val="tx1"/>
                </a:solidFill>
              </a:rPr>
              <a:t>If we do this- will it matter?</a:t>
            </a:r>
          </a:p>
          <a:p>
            <a:r>
              <a:rPr lang="en-US" sz="1400" i="1" dirty="0" smtClean="0">
                <a:solidFill>
                  <a:schemeClr val="tx1"/>
                </a:solidFill>
              </a:rPr>
              <a:t>What ideas to actually focus on?</a:t>
            </a:r>
            <a:endParaRPr lang="en-US" sz="1600" i="1" dirty="0">
              <a:solidFill>
                <a:schemeClr val="tx1"/>
              </a:solidFill>
            </a:endParaRPr>
          </a:p>
          <a:p>
            <a:endParaRPr lang="en-US" sz="1600" dirty="0">
              <a:solidFill>
                <a:schemeClr val="tx1"/>
              </a:solidFill>
            </a:endParaRPr>
          </a:p>
          <a:p>
            <a:r>
              <a:rPr lang="en-US" sz="1600" dirty="0" smtClean="0">
                <a:solidFill>
                  <a:schemeClr val="tx1"/>
                </a:solidFill>
              </a:rPr>
              <a:t>Pitch - program justification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8" name="Right Arrow 17"/>
          <p:cNvSpPr/>
          <p:nvPr/>
        </p:nvSpPr>
        <p:spPr>
          <a:xfrm>
            <a:off x="6629400" y="1600200"/>
            <a:ext cx="2209800" cy="3429000"/>
          </a:xfrm>
          <a:prstGeom prst="rightArrow">
            <a:avLst>
              <a:gd name="adj1" fmla="val 100000"/>
              <a:gd name="adj2" fmla="val 12482"/>
            </a:avLst>
          </a:prstGeom>
          <a:solidFill>
            <a:schemeClr val="bg2">
              <a:lumMod val="40000"/>
              <a:lumOff val="60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r>
              <a:rPr lang="en-US" sz="1600" dirty="0" smtClean="0">
                <a:solidFill>
                  <a:srgbClr val="000000"/>
                </a:solidFill>
              </a:rPr>
              <a:t>Develop high-fidelity tech-specific model</a:t>
            </a:r>
          </a:p>
          <a:p>
            <a:endParaRPr lang="en-US" sz="1600" dirty="0">
              <a:solidFill>
                <a:srgbClr val="000000"/>
              </a:solidFill>
            </a:endParaRPr>
          </a:p>
          <a:p>
            <a:r>
              <a:rPr lang="en-US" sz="1600" dirty="0" smtClean="0">
                <a:solidFill>
                  <a:srgbClr val="000000"/>
                </a:solidFill>
              </a:rPr>
              <a:t>Inform technical and business decisions</a:t>
            </a:r>
          </a:p>
          <a:p>
            <a:endParaRPr lang="en-US" sz="1600" dirty="0">
              <a:solidFill>
                <a:srgbClr val="000000"/>
              </a:solidFill>
            </a:endParaRPr>
          </a:p>
          <a:p>
            <a:r>
              <a:rPr lang="en-US" sz="1600" dirty="0" smtClean="0">
                <a:solidFill>
                  <a:srgbClr val="000000"/>
                </a:solidFill>
              </a:rPr>
              <a:t>Keep performers on track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19" name="Right Arrow 18"/>
          <p:cNvSpPr/>
          <p:nvPr/>
        </p:nvSpPr>
        <p:spPr>
          <a:xfrm>
            <a:off x="2286000" y="1600200"/>
            <a:ext cx="2133599" cy="3429000"/>
          </a:xfrm>
          <a:prstGeom prst="rightArrow">
            <a:avLst>
              <a:gd name="adj1" fmla="val 100000"/>
              <a:gd name="adj2" fmla="val 12482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r>
              <a:rPr lang="en-US" sz="1600" dirty="0" smtClean="0">
                <a:solidFill>
                  <a:srgbClr val="000000"/>
                </a:solidFill>
              </a:rPr>
              <a:t>Program criteria</a:t>
            </a:r>
          </a:p>
          <a:p>
            <a:r>
              <a:rPr lang="en-US" sz="1400" i="1" dirty="0" smtClean="0">
                <a:solidFill>
                  <a:srgbClr val="000000"/>
                </a:solidFill>
              </a:rPr>
              <a:t>FOA targets</a:t>
            </a:r>
          </a:p>
          <a:p>
            <a:endParaRPr lang="en-US" sz="1600" dirty="0">
              <a:solidFill>
                <a:srgbClr val="000000"/>
              </a:solidFill>
            </a:endParaRPr>
          </a:p>
          <a:p>
            <a:r>
              <a:rPr lang="en-US" sz="1600" dirty="0" smtClean="0">
                <a:solidFill>
                  <a:srgbClr val="000000"/>
                </a:solidFill>
              </a:rPr>
              <a:t>Evaluate proposals:</a:t>
            </a:r>
          </a:p>
          <a:p>
            <a:pPr lvl="0"/>
            <a:r>
              <a:rPr lang="en-US" sz="1400" i="1" dirty="0" smtClean="0">
                <a:solidFill>
                  <a:srgbClr val="000000"/>
                </a:solidFill>
              </a:rPr>
              <a:t>Will this hit FOA target?</a:t>
            </a:r>
            <a:endParaRPr lang="en-US" sz="1400" i="1" dirty="0">
              <a:solidFill>
                <a:srgbClr val="000000"/>
              </a:solidFill>
            </a:endParaRPr>
          </a:p>
          <a:p>
            <a:endParaRPr lang="en-US" sz="1400" dirty="0" smtClean="0">
              <a:solidFill>
                <a:srgbClr val="000000"/>
              </a:solidFill>
            </a:endParaRPr>
          </a:p>
          <a:p>
            <a:endParaRPr lang="en-US" sz="1600" dirty="0">
              <a:solidFill>
                <a:srgbClr val="000000"/>
              </a:solidFill>
            </a:endParaRPr>
          </a:p>
          <a:p>
            <a:r>
              <a:rPr lang="en-US" sz="1600" dirty="0" smtClean="0">
                <a:solidFill>
                  <a:srgbClr val="000000"/>
                </a:solidFill>
              </a:rPr>
              <a:t>Compare applications relative to each other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514600" y="12192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FOA</a:t>
            </a:r>
            <a:endParaRPr lang="en-US" b="1" dirty="0"/>
          </a:p>
        </p:txBody>
      </p:sp>
      <p:sp>
        <p:nvSpPr>
          <p:cNvPr id="21" name="Right Arrow 20"/>
          <p:cNvSpPr/>
          <p:nvPr/>
        </p:nvSpPr>
        <p:spPr>
          <a:xfrm>
            <a:off x="4419600" y="1600200"/>
            <a:ext cx="2209800" cy="3429000"/>
          </a:xfrm>
          <a:prstGeom prst="rightArrow">
            <a:avLst>
              <a:gd name="adj1" fmla="val 100000"/>
              <a:gd name="adj2" fmla="val 12482"/>
            </a:avLst>
          </a:prstGeom>
          <a:solidFill>
            <a:schemeClr val="bg2">
              <a:lumMod val="40000"/>
              <a:lumOff val="60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r>
              <a:rPr lang="en-US" sz="1600" dirty="0" smtClean="0">
                <a:solidFill>
                  <a:srgbClr val="000000"/>
                </a:solidFill>
              </a:rPr>
              <a:t>Establish scientific and technical milestones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572000" y="1219200"/>
            <a:ext cx="15825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Negotiations</a:t>
            </a:r>
            <a:endParaRPr lang="en-US" b="1" dirty="0"/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381000" y="5334000"/>
            <a:ext cx="8458200" cy="0"/>
          </a:xfrm>
          <a:prstGeom prst="straightConnector1">
            <a:avLst/>
          </a:prstGeom>
          <a:ln w="1270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3733800" y="5334000"/>
            <a:ext cx="12196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Program Stage</a:t>
            </a:r>
            <a:endParaRPr lang="en-US" sz="1200" dirty="0"/>
          </a:p>
        </p:txBody>
      </p:sp>
      <p:sp>
        <p:nvSpPr>
          <p:cNvPr id="23" name="TextBox 22"/>
          <p:cNvSpPr txBox="1"/>
          <p:nvPr/>
        </p:nvSpPr>
        <p:spPr>
          <a:xfrm>
            <a:off x="228600" y="5334000"/>
            <a:ext cx="5182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early</a:t>
            </a:r>
            <a:endParaRPr lang="en-US" sz="1200" dirty="0"/>
          </a:p>
        </p:txBody>
      </p:sp>
      <p:sp>
        <p:nvSpPr>
          <p:cNvPr id="25" name="TextBox 24"/>
          <p:cNvSpPr txBox="1"/>
          <p:nvPr/>
        </p:nvSpPr>
        <p:spPr>
          <a:xfrm>
            <a:off x="7848600" y="5334000"/>
            <a:ext cx="8520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advanced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49599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 evolution during award period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49B8720-E526-BD45-92D7-B4028BF31DDE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A. Luce, Techno Economic Analysis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August 4, 2014</a:t>
            </a:r>
            <a:endParaRPr lang="en-US" dirty="0"/>
          </a:p>
        </p:txBody>
      </p:sp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1066800" y="1219200"/>
            <a:ext cx="142862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 dirty="0">
                <a:solidFill>
                  <a:schemeClr val="accent2"/>
                </a:solidFill>
              </a:rPr>
              <a:t>Technical </a:t>
            </a:r>
            <a:r>
              <a:rPr lang="en-US" sz="1400" b="1" dirty="0" smtClean="0">
                <a:solidFill>
                  <a:schemeClr val="accent2"/>
                </a:solidFill>
              </a:rPr>
              <a:t>Risk</a:t>
            </a:r>
            <a:endParaRPr lang="en-US" sz="1400" b="1" dirty="0">
              <a:solidFill>
                <a:schemeClr val="accent2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762000" y="5486400"/>
            <a:ext cx="7620000" cy="0"/>
          </a:xfrm>
          <a:prstGeom prst="straightConnector1">
            <a:avLst/>
          </a:prstGeom>
          <a:ln w="1270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429000" y="5638800"/>
            <a:ext cx="20173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Award Period (months)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685800" y="5638800"/>
            <a:ext cx="2845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0</a:t>
            </a: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2819400" y="5638800"/>
            <a:ext cx="3843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12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6096000" y="5638800"/>
            <a:ext cx="3843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24</a:t>
            </a:r>
            <a:endParaRPr lang="en-US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8153400" y="5638800"/>
            <a:ext cx="3843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36</a:t>
            </a:r>
            <a:endParaRPr lang="en-US" sz="1400" dirty="0"/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762000" y="1676400"/>
            <a:ext cx="0" cy="3810000"/>
          </a:xfrm>
          <a:prstGeom prst="straightConnector1">
            <a:avLst/>
          </a:prstGeom>
          <a:ln w="1270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 rot="16200000">
            <a:off x="-160713" y="3546041"/>
            <a:ext cx="13003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Model Fidelity</a:t>
            </a:r>
            <a:endParaRPr lang="en-US" sz="1400" dirty="0"/>
          </a:p>
        </p:txBody>
      </p:sp>
      <p:sp>
        <p:nvSpPr>
          <p:cNvPr id="21" name="Rectangle 20"/>
          <p:cNvSpPr/>
          <p:nvPr/>
        </p:nvSpPr>
        <p:spPr>
          <a:xfrm>
            <a:off x="1066800" y="4038600"/>
            <a:ext cx="1600200" cy="1219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600" b="1" dirty="0" smtClean="0">
                <a:solidFill>
                  <a:schemeClr val="tx1"/>
                </a:solidFill>
              </a:rPr>
              <a:t>Basic BOM</a:t>
            </a:r>
          </a:p>
          <a:p>
            <a:r>
              <a:rPr lang="en-US" sz="1400" i="1" dirty="0" smtClean="0">
                <a:solidFill>
                  <a:schemeClr val="tx1"/>
                </a:solidFill>
              </a:rPr>
              <a:t>Ingredients? </a:t>
            </a:r>
            <a:endParaRPr lang="en-US" i="1" dirty="0" smtClean="0">
              <a:solidFill>
                <a:schemeClr val="tx1"/>
              </a:solidFill>
            </a:endParaRPr>
          </a:p>
          <a:p>
            <a:r>
              <a:rPr lang="en-US" sz="1400" dirty="0">
                <a:solidFill>
                  <a:schemeClr val="tx1"/>
                </a:solidFill>
              </a:rPr>
              <a:t>link to performance data or predictions</a:t>
            </a:r>
          </a:p>
        </p:txBody>
      </p:sp>
      <p:sp>
        <p:nvSpPr>
          <p:cNvPr id="28" name="Rectangle 27"/>
          <p:cNvSpPr/>
          <p:nvPr/>
        </p:nvSpPr>
        <p:spPr>
          <a:xfrm>
            <a:off x="4724400" y="2819400"/>
            <a:ext cx="1600200" cy="2438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600" b="1" dirty="0" smtClean="0">
                <a:solidFill>
                  <a:schemeClr val="tx1"/>
                </a:solidFill>
              </a:rPr>
              <a:t>Process cost model </a:t>
            </a:r>
          </a:p>
          <a:p>
            <a:pPr marL="0" lvl="1"/>
            <a:r>
              <a:rPr lang="en-US" sz="1400" i="1" dirty="0">
                <a:solidFill>
                  <a:srgbClr val="000000"/>
                </a:solidFill>
              </a:rPr>
              <a:t>R</a:t>
            </a:r>
            <a:r>
              <a:rPr lang="en-US" sz="1400" i="1" dirty="0" smtClean="0">
                <a:solidFill>
                  <a:srgbClr val="000000"/>
                </a:solidFill>
              </a:rPr>
              <a:t>esources required to produce </a:t>
            </a:r>
            <a:r>
              <a:rPr lang="en-US" sz="1400" i="1" dirty="0">
                <a:solidFill>
                  <a:srgbClr val="000000"/>
                </a:solidFill>
              </a:rPr>
              <a:t>at </a:t>
            </a:r>
            <a:r>
              <a:rPr lang="en-US" sz="1400" i="1" dirty="0" smtClean="0">
                <a:solidFill>
                  <a:srgbClr val="000000"/>
                </a:solidFill>
              </a:rPr>
              <a:t>scale?</a:t>
            </a:r>
          </a:p>
          <a:p>
            <a:pPr marL="0" lvl="1"/>
            <a:r>
              <a:rPr lang="en-US" sz="1400" dirty="0" smtClean="0">
                <a:solidFill>
                  <a:srgbClr val="000000"/>
                </a:solidFill>
              </a:rPr>
              <a:t>10-20 tab version</a:t>
            </a:r>
            <a:endParaRPr lang="en-US" sz="1400" dirty="0">
              <a:solidFill>
                <a:srgbClr val="000000"/>
              </a:solidFill>
            </a:endParaRPr>
          </a:p>
          <a:p>
            <a:pPr marL="0" lvl="1"/>
            <a:r>
              <a:rPr lang="en-US" sz="1400" dirty="0">
                <a:solidFill>
                  <a:srgbClr val="000000"/>
                </a:solidFill>
              </a:rPr>
              <a:t>80% of teams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934200" y="1447800"/>
            <a:ext cx="1752600" cy="3810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600" b="1" dirty="0" smtClean="0">
                <a:solidFill>
                  <a:schemeClr val="tx1"/>
                </a:solidFill>
              </a:rPr>
              <a:t>Full financial</a:t>
            </a:r>
          </a:p>
          <a:p>
            <a:r>
              <a:rPr lang="en-US" sz="1600" b="1" dirty="0">
                <a:solidFill>
                  <a:schemeClr val="tx1"/>
                </a:solidFill>
              </a:rPr>
              <a:t>company </a:t>
            </a:r>
            <a:r>
              <a:rPr lang="en-US" sz="1600" b="1" dirty="0" smtClean="0">
                <a:solidFill>
                  <a:schemeClr val="tx1"/>
                </a:solidFill>
              </a:rPr>
              <a:t> model</a:t>
            </a:r>
          </a:p>
          <a:p>
            <a:r>
              <a:rPr lang="en-US" sz="1400" i="1" dirty="0">
                <a:solidFill>
                  <a:schemeClr val="tx1"/>
                </a:solidFill>
              </a:rPr>
              <a:t>H</a:t>
            </a:r>
            <a:r>
              <a:rPr lang="en-US" sz="1400" i="1" dirty="0" smtClean="0">
                <a:solidFill>
                  <a:schemeClr val="tx1"/>
                </a:solidFill>
              </a:rPr>
              <a:t>ow do we make money?</a:t>
            </a:r>
          </a:p>
          <a:p>
            <a:r>
              <a:rPr lang="en-US" sz="1400" dirty="0" smtClean="0">
                <a:solidFill>
                  <a:schemeClr val="tx1"/>
                </a:solidFill>
              </a:rPr>
              <a:t>Advanced stage</a:t>
            </a:r>
          </a:p>
          <a:p>
            <a:r>
              <a:rPr lang="en-US" sz="1400" dirty="0" smtClean="0">
                <a:solidFill>
                  <a:schemeClr val="tx1"/>
                </a:solidFill>
              </a:rPr>
              <a:t>20% of teams get here</a:t>
            </a:r>
          </a:p>
          <a:p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7" name="Freeform 21"/>
          <p:cNvSpPr>
            <a:spLocks/>
          </p:cNvSpPr>
          <p:nvPr/>
        </p:nvSpPr>
        <p:spPr bwMode="auto">
          <a:xfrm>
            <a:off x="1219200" y="1676400"/>
            <a:ext cx="7086600" cy="3581400"/>
          </a:xfrm>
          <a:custGeom>
            <a:avLst/>
            <a:gdLst>
              <a:gd name="T0" fmla="*/ 0 w 4871"/>
              <a:gd name="T1" fmla="*/ 2485 h 2502"/>
              <a:gd name="T2" fmla="*/ 728 w 4871"/>
              <a:gd name="T3" fmla="*/ 2436 h 2502"/>
              <a:gd name="T4" fmla="*/ 1020 w 4871"/>
              <a:gd name="T5" fmla="*/ 2089 h 2502"/>
              <a:gd name="T6" fmla="*/ 1978 w 4871"/>
              <a:gd name="T7" fmla="*/ 2062 h 2502"/>
              <a:gd name="T8" fmla="*/ 2255 w 4871"/>
              <a:gd name="T9" fmla="*/ 1617 h 2502"/>
              <a:gd name="T10" fmla="*/ 3331 w 4871"/>
              <a:gd name="T11" fmla="*/ 1569 h 2502"/>
              <a:gd name="T12" fmla="*/ 3726 w 4871"/>
              <a:gd name="T13" fmla="*/ 396 h 2502"/>
              <a:gd name="T14" fmla="*/ 4642 w 4871"/>
              <a:gd name="T15" fmla="*/ 188 h 2502"/>
              <a:gd name="T16" fmla="*/ 4871 w 4871"/>
              <a:gd name="T17" fmla="*/ 0 h 25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871" h="2502">
                <a:moveTo>
                  <a:pt x="0" y="2485"/>
                </a:moveTo>
                <a:cubicBezTo>
                  <a:pt x="279" y="2493"/>
                  <a:pt x="558" y="2502"/>
                  <a:pt x="728" y="2436"/>
                </a:cubicBezTo>
                <a:cubicBezTo>
                  <a:pt x="898" y="2370"/>
                  <a:pt x="812" y="2151"/>
                  <a:pt x="1020" y="2089"/>
                </a:cubicBezTo>
                <a:cubicBezTo>
                  <a:pt x="1228" y="2027"/>
                  <a:pt x="1772" y="2141"/>
                  <a:pt x="1978" y="2062"/>
                </a:cubicBezTo>
                <a:cubicBezTo>
                  <a:pt x="2184" y="1983"/>
                  <a:pt x="2030" y="1699"/>
                  <a:pt x="2255" y="1617"/>
                </a:cubicBezTo>
                <a:cubicBezTo>
                  <a:pt x="2480" y="1535"/>
                  <a:pt x="3086" y="1772"/>
                  <a:pt x="3331" y="1569"/>
                </a:cubicBezTo>
                <a:cubicBezTo>
                  <a:pt x="3576" y="1366"/>
                  <a:pt x="3508" y="626"/>
                  <a:pt x="3726" y="396"/>
                </a:cubicBezTo>
                <a:cubicBezTo>
                  <a:pt x="3944" y="166"/>
                  <a:pt x="4451" y="254"/>
                  <a:pt x="4642" y="188"/>
                </a:cubicBezTo>
                <a:cubicBezTo>
                  <a:pt x="4833" y="122"/>
                  <a:pt x="4852" y="61"/>
                  <a:pt x="4871" y="0"/>
                </a:cubicBezTo>
              </a:path>
            </a:pathLst>
          </a:custGeom>
          <a:noFill/>
          <a:ln w="38100" cap="flat" cmpd="sng">
            <a:solidFill>
              <a:schemeClr val="accent2"/>
            </a:solidFill>
            <a:prstDash val="solid"/>
            <a:round/>
            <a:headEnd/>
            <a:tailEnd type="stealth" w="med" len="med"/>
          </a:ln>
          <a:effectLst/>
          <a:scene3d>
            <a:camera prst="orthographicFront">
              <a:rot lat="0" lon="10799999" rev="10799999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89803" dir="2700000" algn="ctr" rotWithShape="0">
                    <a:srgbClr val="C9CFCB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ea typeface="ＭＳ Ｐゴシック" charset="-128"/>
              <a:cs typeface="+mn-cs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895600" y="3276600"/>
            <a:ext cx="1600200" cy="1981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600" b="1" dirty="0">
                <a:solidFill>
                  <a:schemeClr val="tx1"/>
                </a:solidFill>
              </a:rPr>
              <a:t>C</a:t>
            </a:r>
            <a:r>
              <a:rPr lang="en-US" sz="1600" b="1" dirty="0" smtClean="0">
                <a:solidFill>
                  <a:schemeClr val="tx1"/>
                </a:solidFill>
              </a:rPr>
              <a:t>ost/performance model</a:t>
            </a:r>
          </a:p>
          <a:p>
            <a:r>
              <a:rPr lang="en-US" sz="1400" i="1" dirty="0" smtClean="0">
                <a:solidFill>
                  <a:schemeClr val="tx1"/>
                </a:solidFill>
              </a:rPr>
              <a:t>Key drivers?</a:t>
            </a:r>
          </a:p>
          <a:p>
            <a:r>
              <a:rPr lang="en-US" sz="1400" dirty="0" smtClean="0">
                <a:solidFill>
                  <a:schemeClr val="tx1"/>
                </a:solidFill>
              </a:rPr>
              <a:t>Block diagram </a:t>
            </a:r>
            <a:r>
              <a:rPr lang="en-US" sz="1400" b="1" dirty="0" smtClean="0">
                <a:solidFill>
                  <a:schemeClr val="tx1"/>
                </a:solidFill>
              </a:rPr>
              <a:t>– </a:t>
            </a:r>
          </a:p>
          <a:p>
            <a:r>
              <a:rPr lang="en-US" sz="1400" dirty="0" smtClean="0">
                <a:solidFill>
                  <a:schemeClr val="tx1"/>
                </a:solidFill>
              </a:rPr>
              <a:t>process flow</a:t>
            </a:r>
            <a:r>
              <a:rPr lang="en-US" sz="1400" b="1" dirty="0" smtClean="0">
                <a:solidFill>
                  <a:schemeClr val="tx1"/>
                </a:solidFill>
              </a:rPr>
              <a:t> </a:t>
            </a:r>
          </a:p>
          <a:p>
            <a:r>
              <a:rPr lang="en-US" sz="1400" dirty="0" smtClean="0">
                <a:solidFill>
                  <a:schemeClr val="tx1"/>
                </a:solidFill>
              </a:rPr>
              <a:t>simple, 1-2 tabs</a:t>
            </a:r>
          </a:p>
          <a:p>
            <a:r>
              <a:rPr lang="en-US" sz="1400" dirty="0" smtClean="0">
                <a:solidFill>
                  <a:schemeClr val="tx1"/>
                </a:solidFill>
              </a:rPr>
              <a:t>All teams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666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 is a discussion tool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lvl="1" algn="ctr" defTabSz="914400">
              <a:spcBef>
                <a:spcPts val="0"/>
              </a:spcBef>
              <a:buClrTx/>
              <a:defRPr/>
            </a:pPr>
            <a:r>
              <a:rPr lang="en-US" sz="1600" dirty="0" smtClean="0"/>
              <a:t>Scientifically driven approach: </a:t>
            </a:r>
            <a:r>
              <a:rPr lang="en-US" sz="1600" dirty="0"/>
              <a:t>collecting data, defining variables, </a:t>
            </a:r>
            <a:endParaRPr lang="en-US" sz="1600" dirty="0" smtClean="0"/>
          </a:p>
          <a:p>
            <a:pPr marL="0" lvl="1" algn="ctr" defTabSz="914400">
              <a:spcBef>
                <a:spcPts val="0"/>
              </a:spcBef>
              <a:buClrTx/>
              <a:defRPr/>
            </a:pPr>
            <a:r>
              <a:rPr lang="en-US" sz="1600" dirty="0" smtClean="0"/>
              <a:t>quantifying </a:t>
            </a:r>
            <a:r>
              <a:rPr lang="en-US" sz="1600" dirty="0"/>
              <a:t>uncertainty, </a:t>
            </a:r>
            <a:r>
              <a:rPr lang="en-US" sz="1600" dirty="0" smtClean="0"/>
              <a:t>testing hypotheses.</a:t>
            </a:r>
            <a:r>
              <a:rPr lang="en-US" sz="1800" dirty="0" smtClean="0"/>
              <a:t> 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9B8720-E526-BD45-92D7-B4028BF31DDE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Luce, Techno Economic Analysis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August 4, 2014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dirty="0" smtClean="0"/>
              <a:t>Building model is iterative and scientifically driven process</a:t>
            </a:r>
            <a:endParaRPr lang="en-US" dirty="0"/>
          </a:p>
        </p:txBody>
      </p:sp>
      <p:sp>
        <p:nvSpPr>
          <p:cNvPr id="10" name="Circular Arrow 9"/>
          <p:cNvSpPr/>
          <p:nvPr/>
        </p:nvSpPr>
        <p:spPr>
          <a:xfrm>
            <a:off x="2209800" y="457200"/>
            <a:ext cx="4813276" cy="4813276"/>
          </a:xfrm>
          <a:prstGeom prst="circularArrow">
            <a:avLst>
              <a:gd name="adj1" fmla="val 9487"/>
              <a:gd name="adj2" fmla="val 685353"/>
              <a:gd name="adj3" fmla="val 7848835"/>
              <a:gd name="adj4" fmla="val 2265811"/>
              <a:gd name="adj5" fmla="val 11068"/>
            </a:avLst>
          </a:prstGeom>
          <a:solidFill>
            <a:schemeClr val="tx2"/>
          </a:solidFill>
          <a:ln>
            <a:solidFill>
              <a:srgbClr val="000000"/>
            </a:solidFill>
          </a:ln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2" name="Circular Arrow 11"/>
          <p:cNvSpPr/>
          <p:nvPr/>
        </p:nvSpPr>
        <p:spPr>
          <a:xfrm>
            <a:off x="2174093" y="1061256"/>
            <a:ext cx="4813276" cy="4813276"/>
          </a:xfrm>
          <a:prstGeom prst="circularArrow">
            <a:avLst>
              <a:gd name="adj1" fmla="val 9487"/>
              <a:gd name="adj2" fmla="val 685353"/>
              <a:gd name="adj3" fmla="val 18648835"/>
              <a:gd name="adj4" fmla="val 13065811"/>
              <a:gd name="adj5" fmla="val 11068"/>
            </a:avLst>
          </a:prstGeom>
          <a:solidFill>
            <a:schemeClr val="tx2"/>
          </a:solidFill>
          <a:ln>
            <a:solidFill>
              <a:srgbClr val="000000"/>
            </a:solidFill>
          </a:ln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3" name="TextBox 12"/>
          <p:cNvSpPr txBox="1"/>
          <p:nvPr/>
        </p:nvSpPr>
        <p:spPr>
          <a:xfrm>
            <a:off x="457200" y="1371600"/>
            <a:ext cx="236220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ARPA-E</a:t>
            </a:r>
          </a:p>
          <a:p>
            <a:r>
              <a:rPr lang="en-US" dirty="0" smtClean="0"/>
              <a:t>Program Directors</a:t>
            </a:r>
          </a:p>
          <a:p>
            <a:r>
              <a:rPr lang="en-US" dirty="0" smtClean="0"/>
              <a:t>T2M Team</a:t>
            </a:r>
          </a:p>
          <a:p>
            <a:endParaRPr lang="en-US" sz="1600" dirty="0"/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Provide feedback, insight, industry knowledge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Critical review of model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/>
              <a:t>S</a:t>
            </a:r>
            <a:r>
              <a:rPr lang="en-US" sz="1600" dirty="0" smtClean="0"/>
              <a:t>ounding board for assumptions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Guidance and comparison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Significant costs?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400800" y="1371600"/>
            <a:ext cx="259080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Performers</a:t>
            </a:r>
            <a:endParaRPr lang="en-US" sz="2400" b="1" dirty="0" smtClean="0"/>
          </a:p>
          <a:p>
            <a:r>
              <a:rPr lang="en-US" dirty="0" smtClean="0"/>
              <a:t>PI’s, Scientists, Biz </a:t>
            </a:r>
            <a:r>
              <a:rPr lang="en-US" dirty="0" err="1" smtClean="0"/>
              <a:t>Dev</a:t>
            </a:r>
            <a:endParaRPr lang="en-US" dirty="0" smtClean="0"/>
          </a:p>
          <a:p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Build model to inform technical and business decisions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/>
              <a:t>V</a:t>
            </a:r>
            <a:r>
              <a:rPr lang="en-US" sz="1600" dirty="0" smtClean="0"/>
              <a:t>alidate numbers through discussion with industry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/>
              <a:t>B</a:t>
            </a:r>
            <a:r>
              <a:rPr lang="en-US" sz="1600" dirty="0" smtClean="0"/>
              <a:t>egin to establish supplier relationships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Evaluate impact on potential purchasing decisions</a:t>
            </a:r>
          </a:p>
          <a:p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3581400" y="2514600"/>
            <a:ext cx="2328979" cy="121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TEA enables focused dialog regarding technology and cost drivers</a:t>
            </a:r>
          </a:p>
        </p:txBody>
      </p:sp>
    </p:spTree>
    <p:extLst>
      <p:ext uri="{BB962C8B-B14F-4D97-AF65-F5344CB8AC3E}">
        <p14:creationId xmlns:p14="http://schemas.microsoft.com/office/powerpoint/2010/main" val="3467003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currently exists?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Resources, examples, state of the art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49B8720-E526-BD45-92D7-B4028BF31DDE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A. Luce, Techno Economic Analysis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August 4,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681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 of manufacturing cost estimation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296003285"/>
              </p:ext>
            </p:extLst>
          </p:nvPr>
        </p:nvGraphicFramePr>
        <p:xfrm>
          <a:off x="304800" y="1219200"/>
          <a:ext cx="8686801" cy="471170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1277218"/>
                <a:gridCol w="2307501"/>
                <a:gridCol w="1825481"/>
                <a:gridCol w="801466"/>
                <a:gridCol w="646334"/>
                <a:gridCol w="838200"/>
                <a:gridCol w="990601"/>
              </a:tblGrid>
              <a:tr h="304800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Type</a:t>
                      </a:r>
                      <a:endParaRPr lang="en-US" sz="1200" b="1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Description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Used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Fidelity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smtClean="0"/>
                        <a:t>Ease </a:t>
                      </a:r>
                    </a:p>
                    <a:p>
                      <a:r>
                        <a:rPr lang="en-US" sz="1200" smtClean="0"/>
                        <a:t>of use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ARPA-e</a:t>
                      </a:r>
                      <a:r>
                        <a:rPr lang="en-US" sz="1200" baseline="0" dirty="0" smtClean="0"/>
                        <a:t> </a:t>
                      </a:r>
                    </a:p>
                    <a:p>
                      <a:r>
                        <a:rPr lang="en-US" sz="1200" baseline="0" dirty="0" smtClean="0"/>
                        <a:t>Suitable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Resources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850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Traditional</a:t>
                      </a:r>
                      <a:r>
                        <a:rPr lang="en-US" sz="1200" baseline="0" dirty="0" smtClean="0"/>
                        <a:t> Cost Accounting</a:t>
                      </a:r>
                      <a:endParaRPr lang="en-US" sz="1200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indirect</a:t>
                      </a:r>
                      <a:r>
                        <a:rPr lang="en-US" sz="1200" i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cost = 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i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(arbitrary %)*direct cost</a:t>
                      </a:r>
                      <a:endParaRPr lang="en-US" sz="1200" i="1" dirty="0" smtClean="0"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General</a:t>
                      </a:r>
                      <a:r>
                        <a:rPr lang="en-US" sz="1200" baseline="0" dirty="0" smtClean="0"/>
                        <a:t> a</a:t>
                      </a:r>
                      <a:r>
                        <a:rPr lang="en-US" sz="1200" dirty="0" smtClean="0"/>
                        <a:t>ccounting, all over,</a:t>
                      </a:r>
                      <a:r>
                        <a:rPr lang="en-US" sz="1200" baseline="0" dirty="0" smtClean="0"/>
                        <a:t> outdated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850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Cost of Ownership</a:t>
                      </a:r>
                      <a:r>
                        <a:rPr lang="en-US" sz="1200" baseline="0" dirty="0" smtClean="0"/>
                        <a:t> (COO)</a:t>
                      </a:r>
                      <a:endParaRPr lang="en-US" sz="1200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dirty="0" smtClean="0"/>
                    </a:p>
                    <a:p>
                      <a:endParaRPr lang="en-US" sz="1100" dirty="0" smtClean="0"/>
                    </a:p>
                    <a:p>
                      <a:r>
                        <a:rPr lang="en-US" sz="1050" i="1" dirty="0" smtClean="0"/>
                        <a:t>per</a:t>
                      </a:r>
                      <a:r>
                        <a:rPr lang="en-US" sz="1050" i="1" baseline="0" dirty="0" smtClean="0"/>
                        <a:t> piece of equipment, per lifetime of equipment</a:t>
                      </a:r>
                      <a:endParaRPr lang="en-US" sz="1050" i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Intel, </a:t>
                      </a:r>
                      <a:r>
                        <a:rPr lang="en-US" sz="1200" dirty="0" err="1" smtClean="0"/>
                        <a:t>Sematech</a:t>
                      </a:r>
                      <a:r>
                        <a:rPr lang="en-US" sz="1200" dirty="0" smtClean="0"/>
                        <a:t>, microelectronics industry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850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Activity Based Costing (ABC) </a:t>
                      </a:r>
                      <a:r>
                        <a:rPr lang="en-US" sz="1200" baseline="30000" dirty="0" smtClean="0"/>
                        <a:t>1</a:t>
                      </a:r>
                      <a:endParaRPr lang="en-US" sz="1200" baseline="30000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Identify direct</a:t>
                      </a:r>
                      <a:r>
                        <a:rPr lang="en-US" sz="1200" baseline="0" dirty="0" smtClean="0"/>
                        <a:t> and indirect cost of production activities;</a:t>
                      </a:r>
                    </a:p>
                    <a:p>
                      <a:r>
                        <a:rPr lang="en-US" sz="1200" baseline="0" dirty="0" smtClean="0"/>
                        <a:t>Allocate cost per activity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Management</a:t>
                      </a:r>
                      <a:r>
                        <a:rPr lang="en-US" sz="1200" baseline="0" dirty="0" smtClean="0"/>
                        <a:t> accounting;</a:t>
                      </a:r>
                    </a:p>
                    <a:p>
                      <a:r>
                        <a:rPr lang="en-US" sz="1200" baseline="0" dirty="0" smtClean="0"/>
                        <a:t>large firms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850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Technical Cost</a:t>
                      </a:r>
                      <a:r>
                        <a:rPr lang="en-US" sz="1200" baseline="0" dirty="0" smtClean="0"/>
                        <a:t> Modeling </a:t>
                      </a:r>
                      <a:r>
                        <a:rPr lang="en-US" sz="1200" baseline="30000" dirty="0" smtClean="0"/>
                        <a:t>2</a:t>
                      </a:r>
                      <a:endParaRPr lang="en-US" sz="1200" baseline="30000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Couple descriptive cost model </a:t>
                      </a:r>
                      <a:r>
                        <a:rPr lang="en-US" sz="1200" baseline="0" dirty="0" smtClean="0"/>
                        <a:t>+ predictive technical model 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Materials production:</a:t>
                      </a:r>
                    </a:p>
                    <a:p>
                      <a:r>
                        <a:rPr lang="en-US" sz="1200" i="1" dirty="0" smtClean="0"/>
                        <a:t>process/product oriented</a:t>
                      </a:r>
                      <a:endParaRPr lang="en-US" sz="1200" i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69850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Process</a:t>
                      </a:r>
                      <a:r>
                        <a:rPr lang="en-US" sz="1200" baseline="0" dirty="0" smtClean="0"/>
                        <a:t> Based Cost Modeling (PBCM) </a:t>
                      </a:r>
                      <a:r>
                        <a:rPr lang="en-US" sz="1200" baseline="30000" dirty="0" smtClean="0"/>
                        <a:t>3,4</a:t>
                      </a:r>
                      <a:endParaRPr lang="en-US" sz="1200" baseline="30000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Maps technology description to process cost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Operations research, </a:t>
                      </a:r>
                      <a:r>
                        <a:rPr lang="en-US" sz="1200" dirty="0" err="1" smtClean="0"/>
                        <a:t>mfc</a:t>
                      </a:r>
                      <a:r>
                        <a:rPr lang="en-US" sz="1200" dirty="0" smtClean="0"/>
                        <a:t>./ process</a:t>
                      </a:r>
                      <a:r>
                        <a:rPr lang="en-US" sz="1200" baseline="0" dirty="0" smtClean="0"/>
                        <a:t> optimization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69850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</a:t>
                      </a:r>
                      <a:r>
                        <a:rPr lang="en-US" sz="1200" baseline="30000" dirty="0" smtClean="0"/>
                        <a:t>th</a:t>
                      </a:r>
                      <a:r>
                        <a:rPr lang="en-US" sz="1200" dirty="0" smtClean="0"/>
                        <a:t> Order, Research Approach </a:t>
                      </a:r>
                      <a:r>
                        <a:rPr lang="en-US" sz="1200" baseline="30000" dirty="0" smtClean="0"/>
                        <a:t>5</a:t>
                      </a:r>
                      <a:endParaRPr lang="en-US" sz="1200" baseline="30000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1) Consider implications for materials targets, performance tradeoffs;</a:t>
                      </a:r>
                      <a:r>
                        <a:rPr lang="en-US" sz="1200" baseline="0" dirty="0" smtClean="0"/>
                        <a:t> build iterative model.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Internally,</a:t>
                      </a:r>
                      <a:r>
                        <a:rPr lang="en-US" sz="1200" baseline="0" dirty="0" smtClean="0"/>
                        <a:t> ad-hoc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5601" name="Rectangle 6"/>
          <p:cNvSpPr>
            <a:spLocks noGrp="1" noChangeArrowheads="1"/>
          </p:cNvSpPr>
          <p:nvPr>
            <p:ph type="sldNum" sz="quarter" idx="10"/>
          </p:nvPr>
        </p:nvSpPr>
        <p:spPr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94EA493-B73E-8D4B-A46E-DA24DC94146D}" type="slidenum">
              <a:rPr lang="en-GB" sz="900">
                <a:solidFill>
                  <a:srgbClr val="005C43"/>
                </a:solidFill>
                <a:latin typeface="Verdana" charset="0"/>
              </a:rPr>
              <a:pPr eaLnBrk="1" hangingPunct="1"/>
              <a:t>18</a:t>
            </a:fld>
            <a:endParaRPr lang="en-GB" sz="900">
              <a:solidFill>
                <a:srgbClr val="005C43"/>
              </a:solidFill>
              <a:latin typeface="Verdana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Traditional methods can’t </a:t>
            </a:r>
            <a:r>
              <a:rPr lang="en-US" dirty="0"/>
              <a:t>forecast </a:t>
            </a:r>
            <a:r>
              <a:rPr lang="en-US" dirty="0" smtClean="0"/>
              <a:t>cost </a:t>
            </a:r>
            <a:r>
              <a:rPr lang="en-US" dirty="0"/>
              <a:t>of new designs, materials, or architectures </a:t>
            </a:r>
          </a:p>
        </p:txBody>
      </p:sp>
      <p:sp>
        <p:nvSpPr>
          <p:cNvPr id="25672" name="Text Box 70"/>
          <p:cNvSpPr txBox="1">
            <a:spLocks noChangeArrowheads="1"/>
          </p:cNvSpPr>
          <p:nvPr/>
        </p:nvSpPr>
        <p:spPr bwMode="auto">
          <a:xfrm>
            <a:off x="2286000" y="6491745"/>
            <a:ext cx="48006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b">
            <a:spAutoFit/>
          </a:bodyPr>
          <a:lstStyle>
            <a:lvl1pPr eaLnBrk="0" hangingPunct="0">
              <a:tabLst>
                <a:tab pos="762000" algn="l"/>
                <a:tab pos="1333500" algn="l"/>
                <a:tab pos="19050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762000" algn="l"/>
                <a:tab pos="1333500" algn="l"/>
                <a:tab pos="19050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762000" algn="l"/>
                <a:tab pos="1333500" algn="l"/>
                <a:tab pos="19050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762000" algn="l"/>
                <a:tab pos="1333500" algn="l"/>
                <a:tab pos="19050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762000" algn="l"/>
                <a:tab pos="1333500" algn="l"/>
                <a:tab pos="19050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0" algn="l"/>
                <a:tab pos="1333500" algn="l"/>
                <a:tab pos="19050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0" algn="l"/>
                <a:tab pos="1333500" algn="l"/>
                <a:tab pos="19050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0" algn="l"/>
                <a:tab pos="1333500" algn="l"/>
                <a:tab pos="19050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0" algn="l"/>
                <a:tab pos="1333500" algn="l"/>
                <a:tab pos="19050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 sz="1000" dirty="0">
                <a:solidFill>
                  <a:srgbClr val="000000"/>
                </a:solidFill>
                <a:latin typeface="Verdana" charset="0"/>
              </a:rPr>
              <a:t>Source</a:t>
            </a:r>
            <a:r>
              <a:rPr lang="de-DE" sz="1000" dirty="0" smtClean="0">
                <a:solidFill>
                  <a:srgbClr val="000000"/>
                </a:solidFill>
                <a:latin typeface="Verdana" charset="0"/>
              </a:rPr>
              <a:t>: 1) Kaplan </a:t>
            </a:r>
            <a:r>
              <a:rPr lang="de-DE" sz="1000" dirty="0" err="1" smtClean="0">
                <a:solidFill>
                  <a:srgbClr val="000000"/>
                </a:solidFill>
                <a:latin typeface="Verdana" charset="0"/>
              </a:rPr>
              <a:t>and</a:t>
            </a:r>
            <a:r>
              <a:rPr lang="de-DE" sz="1000" dirty="0" smtClean="0">
                <a:solidFill>
                  <a:srgbClr val="000000"/>
                </a:solidFill>
                <a:latin typeface="Verdana" charset="0"/>
              </a:rPr>
              <a:t> Burns (1987), 2) </a:t>
            </a:r>
            <a:r>
              <a:rPr lang="de-DE" sz="1000" dirty="0" err="1" smtClean="0">
                <a:solidFill>
                  <a:srgbClr val="000000"/>
                </a:solidFill>
                <a:latin typeface="Verdana" charset="0"/>
              </a:rPr>
              <a:t>Szekeley</a:t>
            </a:r>
            <a:r>
              <a:rPr lang="de-DE" sz="1000" dirty="0" smtClean="0">
                <a:solidFill>
                  <a:srgbClr val="000000"/>
                </a:solidFill>
                <a:latin typeface="Verdana" charset="0"/>
              </a:rPr>
              <a:t> (1997), 3) Field (2007), 4) Fuchs (2010), 5) Gur (2014)</a:t>
            </a:r>
            <a:endParaRPr lang="en-US" sz="1000" dirty="0">
              <a:solidFill>
                <a:srgbClr val="000000"/>
              </a:solidFill>
              <a:latin typeface="Verdana" charset="0"/>
            </a:endParaRPr>
          </a:p>
        </p:txBody>
      </p:sp>
      <p:grpSp>
        <p:nvGrpSpPr>
          <p:cNvPr id="25678" name="Group 104"/>
          <p:cNvGrpSpPr>
            <a:grpSpLocks/>
          </p:cNvGrpSpPr>
          <p:nvPr/>
        </p:nvGrpSpPr>
        <p:grpSpPr bwMode="auto">
          <a:xfrm>
            <a:off x="5943600" y="4724400"/>
            <a:ext cx="304800" cy="327949"/>
            <a:chOff x="2215" y="1152"/>
            <a:chExt cx="211" cy="210"/>
          </a:xfrm>
        </p:grpSpPr>
        <p:sp>
          <p:nvSpPr>
            <p:cNvPr id="25709" name="Oval 105"/>
            <p:cNvSpPr>
              <a:spLocks noChangeArrowheads="1"/>
            </p:cNvSpPr>
            <p:nvPr/>
          </p:nvSpPr>
          <p:spPr bwMode="auto">
            <a:xfrm>
              <a:off x="2215" y="1152"/>
              <a:ext cx="209" cy="20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lIns="72000" tIns="72000" rIns="72000" bIns="72000" anchor="ctr"/>
            <a:lstStyle/>
            <a:p>
              <a:pPr algn="ctr"/>
              <a:endParaRPr lang="en-US" sz="1000">
                <a:solidFill>
                  <a:srgbClr val="000000"/>
                </a:solidFill>
                <a:latin typeface="Verdana" charset="0"/>
              </a:endParaRPr>
            </a:p>
          </p:txBody>
        </p:sp>
        <p:sp>
          <p:nvSpPr>
            <p:cNvPr id="25710" name="Arc 106"/>
            <p:cNvSpPr>
              <a:spLocks/>
            </p:cNvSpPr>
            <p:nvPr/>
          </p:nvSpPr>
          <p:spPr bwMode="auto">
            <a:xfrm flipH="1">
              <a:off x="2216" y="1152"/>
              <a:ext cx="210" cy="210"/>
            </a:xfrm>
            <a:custGeom>
              <a:avLst/>
              <a:gdLst>
                <a:gd name="T0" fmla="*/ 0 w 43196"/>
                <a:gd name="T1" fmla="*/ 0 h 43185"/>
                <a:gd name="T2" fmla="*/ 0 w 43196"/>
                <a:gd name="T3" fmla="*/ 0 h 43185"/>
                <a:gd name="T4" fmla="*/ 0 w 43196"/>
                <a:gd name="T5" fmla="*/ 0 h 43185"/>
                <a:gd name="T6" fmla="*/ 0 60000 65536"/>
                <a:gd name="T7" fmla="*/ 0 60000 65536"/>
                <a:gd name="T8" fmla="*/ 0 60000 65536"/>
                <a:gd name="T9" fmla="*/ 0 w 43196"/>
                <a:gd name="T10" fmla="*/ 0 h 43185"/>
                <a:gd name="T11" fmla="*/ 43196 w 43196"/>
                <a:gd name="T12" fmla="*/ 43185 h 4318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196" h="43185" fill="none" extrusionOk="0">
                  <a:moveTo>
                    <a:pt x="43196" y="21987"/>
                  </a:moveTo>
                  <a:cubicBezTo>
                    <a:pt x="42977" y="33757"/>
                    <a:pt x="33372" y="43184"/>
                    <a:pt x="21600" y="43185"/>
                  </a:cubicBezTo>
                  <a:cubicBezTo>
                    <a:pt x="9670" y="43185"/>
                    <a:pt x="0" y="33514"/>
                    <a:pt x="0" y="21585"/>
                  </a:cubicBezTo>
                  <a:cubicBezTo>
                    <a:pt x="-1" y="9969"/>
                    <a:pt x="9185" y="434"/>
                    <a:pt x="20793" y="0"/>
                  </a:cubicBezTo>
                </a:path>
                <a:path w="43196" h="43185" stroke="0" extrusionOk="0">
                  <a:moveTo>
                    <a:pt x="43196" y="21987"/>
                  </a:moveTo>
                  <a:cubicBezTo>
                    <a:pt x="42977" y="33757"/>
                    <a:pt x="33372" y="43184"/>
                    <a:pt x="21600" y="43185"/>
                  </a:cubicBezTo>
                  <a:cubicBezTo>
                    <a:pt x="9670" y="43185"/>
                    <a:pt x="0" y="33514"/>
                    <a:pt x="0" y="21585"/>
                  </a:cubicBezTo>
                  <a:cubicBezTo>
                    <a:pt x="-1" y="9969"/>
                    <a:pt x="9185" y="434"/>
                    <a:pt x="20793" y="0"/>
                  </a:cubicBezTo>
                  <a:lnTo>
                    <a:pt x="21600" y="21585"/>
                  </a:lnTo>
                  <a:lnTo>
                    <a:pt x="43196" y="21987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lIns="72000" tIns="72000" rIns="72000" bIns="72000" anchor="ctr"/>
            <a:lstStyle/>
            <a:p>
              <a:endParaRPr lang="en-US"/>
            </a:p>
          </p:txBody>
        </p:sp>
      </p:grpSp>
      <p:sp>
        <p:nvSpPr>
          <p:cNvPr id="25679" name="Text Box 113"/>
          <p:cNvSpPr txBox="1">
            <a:spLocks noChangeArrowheads="1"/>
          </p:cNvSpPr>
          <p:nvPr/>
        </p:nvSpPr>
        <p:spPr bwMode="auto">
          <a:xfrm>
            <a:off x="6324600" y="5334000"/>
            <a:ext cx="487363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tabLst>
                <a:tab pos="762000" algn="l"/>
                <a:tab pos="1333500" algn="l"/>
                <a:tab pos="19050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762000" algn="l"/>
                <a:tab pos="1333500" algn="l"/>
                <a:tab pos="19050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762000" algn="l"/>
                <a:tab pos="1333500" algn="l"/>
                <a:tab pos="19050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762000" algn="l"/>
                <a:tab pos="1333500" algn="l"/>
                <a:tab pos="19050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762000" algn="l"/>
                <a:tab pos="1333500" algn="l"/>
                <a:tab pos="19050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0" algn="l"/>
                <a:tab pos="1333500" algn="l"/>
                <a:tab pos="19050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0" algn="l"/>
                <a:tab pos="1333500" algn="l"/>
                <a:tab pos="19050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0" algn="l"/>
                <a:tab pos="1333500" algn="l"/>
                <a:tab pos="19050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0" algn="l"/>
                <a:tab pos="1333500" algn="l"/>
                <a:tab pos="19050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 sz="1000" dirty="0" smtClean="0">
                <a:solidFill>
                  <a:srgbClr val="000000"/>
                </a:solidFill>
                <a:latin typeface="Verdana" charset="0"/>
              </a:rPr>
              <a:t>*</a:t>
            </a:r>
            <a:endParaRPr lang="en-US" sz="1000" dirty="0">
              <a:solidFill>
                <a:srgbClr val="000000"/>
              </a:solidFill>
              <a:latin typeface="Verdana" charset="0"/>
            </a:endParaRPr>
          </a:p>
        </p:txBody>
      </p:sp>
      <p:sp>
        <p:nvSpPr>
          <p:cNvPr id="25680" name="Text Box 114"/>
          <p:cNvSpPr txBox="1">
            <a:spLocks noChangeArrowheads="1"/>
          </p:cNvSpPr>
          <p:nvPr/>
        </p:nvSpPr>
        <p:spPr bwMode="auto">
          <a:xfrm>
            <a:off x="5536910" y="6026150"/>
            <a:ext cx="4016670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tabLst>
                <a:tab pos="762000" algn="l"/>
                <a:tab pos="1333500" algn="l"/>
                <a:tab pos="19050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762000" algn="l"/>
                <a:tab pos="1333500" algn="l"/>
                <a:tab pos="19050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762000" algn="l"/>
                <a:tab pos="1333500" algn="l"/>
                <a:tab pos="19050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762000" algn="l"/>
                <a:tab pos="1333500" algn="l"/>
                <a:tab pos="19050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762000" algn="l"/>
                <a:tab pos="1333500" algn="l"/>
                <a:tab pos="19050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0" algn="l"/>
                <a:tab pos="1333500" algn="l"/>
                <a:tab pos="19050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0" algn="l"/>
                <a:tab pos="1333500" algn="l"/>
                <a:tab pos="19050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0" algn="l"/>
                <a:tab pos="1333500" algn="l"/>
                <a:tab pos="19050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0" algn="l"/>
                <a:tab pos="1333500" algn="l"/>
                <a:tab pos="19050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 sz="1000" dirty="0" smtClean="0">
                <a:solidFill>
                  <a:srgbClr val="000000"/>
                </a:solidFill>
                <a:latin typeface="Verdana" charset="0"/>
              </a:rPr>
              <a:t>* </a:t>
            </a:r>
            <a:r>
              <a:rPr lang="de-DE" sz="1000" dirty="0" err="1">
                <a:solidFill>
                  <a:srgbClr val="000000"/>
                </a:solidFill>
                <a:latin typeface="Verdana" charset="0"/>
              </a:rPr>
              <a:t>D</a:t>
            </a:r>
            <a:r>
              <a:rPr lang="de-DE" sz="1000" dirty="0" err="1" smtClean="0">
                <a:solidFill>
                  <a:srgbClr val="000000"/>
                </a:solidFill>
                <a:latin typeface="Verdana" charset="0"/>
              </a:rPr>
              <a:t>ependent</a:t>
            </a:r>
            <a:r>
              <a:rPr lang="de-DE" sz="1000" dirty="0" smtClean="0">
                <a:solidFill>
                  <a:srgbClr val="000000"/>
                </a:solidFill>
                <a:latin typeface="Verdana" charset="0"/>
              </a:rPr>
              <a:t> on </a:t>
            </a:r>
            <a:r>
              <a:rPr lang="de-DE" sz="1000" dirty="0" err="1" smtClean="0">
                <a:solidFill>
                  <a:srgbClr val="000000"/>
                </a:solidFill>
                <a:latin typeface="Verdana" charset="0"/>
              </a:rPr>
              <a:t>maturity</a:t>
            </a:r>
            <a:r>
              <a:rPr lang="de-DE" sz="1000" dirty="0" smtClean="0">
                <a:solidFill>
                  <a:srgbClr val="000000"/>
                </a:solidFill>
                <a:latin typeface="Verdana" charset="0"/>
              </a:rPr>
              <a:t>, </a:t>
            </a:r>
            <a:r>
              <a:rPr lang="de-DE" sz="1000" dirty="0" err="1" smtClean="0">
                <a:solidFill>
                  <a:srgbClr val="000000"/>
                </a:solidFill>
                <a:latin typeface="Verdana" charset="0"/>
              </a:rPr>
              <a:t>assumptions</a:t>
            </a:r>
            <a:r>
              <a:rPr lang="de-DE" sz="1000" dirty="0" smtClean="0">
                <a:solidFill>
                  <a:srgbClr val="000000"/>
                </a:solidFill>
                <a:latin typeface="Verdana" charset="0"/>
              </a:rPr>
              <a:t>, </a:t>
            </a:r>
            <a:r>
              <a:rPr lang="de-DE" sz="1000" dirty="0" err="1" smtClean="0">
                <a:solidFill>
                  <a:srgbClr val="000000"/>
                </a:solidFill>
                <a:latin typeface="Verdana" charset="0"/>
              </a:rPr>
              <a:t>and</a:t>
            </a:r>
            <a:r>
              <a:rPr lang="de-DE" sz="1000" dirty="0" smtClean="0">
                <a:solidFill>
                  <a:srgbClr val="000000"/>
                </a:solidFill>
                <a:latin typeface="Verdana" charset="0"/>
              </a:rPr>
              <a:t> </a:t>
            </a:r>
            <a:r>
              <a:rPr lang="de-DE" sz="1000" dirty="0" err="1" smtClean="0">
                <a:solidFill>
                  <a:srgbClr val="000000"/>
                </a:solidFill>
                <a:latin typeface="Verdana" charset="0"/>
              </a:rPr>
              <a:t>stage</a:t>
            </a:r>
            <a:r>
              <a:rPr lang="de-DE" sz="1000" dirty="0" smtClean="0">
                <a:solidFill>
                  <a:srgbClr val="000000"/>
                </a:solidFill>
                <a:latin typeface="Verdana" charset="0"/>
              </a:rPr>
              <a:t>.</a:t>
            </a:r>
            <a:endParaRPr lang="en-US" sz="1000" dirty="0">
              <a:solidFill>
                <a:srgbClr val="000000"/>
              </a:solidFill>
              <a:latin typeface="Verdana" charset="0"/>
            </a:endParaRPr>
          </a:p>
        </p:txBody>
      </p:sp>
      <p:sp>
        <p:nvSpPr>
          <p:cNvPr id="50" name="Oval 68"/>
          <p:cNvSpPr>
            <a:spLocks noChangeArrowheads="1"/>
          </p:cNvSpPr>
          <p:nvPr/>
        </p:nvSpPr>
        <p:spPr bwMode="auto">
          <a:xfrm>
            <a:off x="6705600" y="1828800"/>
            <a:ext cx="277946" cy="303213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lIns="72000" tIns="72000" rIns="72000" bIns="72000" anchor="ctr"/>
          <a:lstStyle/>
          <a:p>
            <a:pPr algn="ctr"/>
            <a:endParaRPr lang="en-US" sz="1000">
              <a:solidFill>
                <a:srgbClr val="000000"/>
              </a:solidFill>
              <a:latin typeface="Verdana" charset="0"/>
            </a:endParaRPr>
          </a:p>
        </p:txBody>
      </p:sp>
      <p:grpSp>
        <p:nvGrpSpPr>
          <p:cNvPr id="55" name="Group 73"/>
          <p:cNvGrpSpPr>
            <a:grpSpLocks/>
          </p:cNvGrpSpPr>
          <p:nvPr/>
        </p:nvGrpSpPr>
        <p:grpSpPr bwMode="auto">
          <a:xfrm>
            <a:off x="6705600" y="4724400"/>
            <a:ext cx="277947" cy="306824"/>
            <a:chOff x="1948" y="1152"/>
            <a:chExt cx="209" cy="210"/>
          </a:xfrm>
        </p:grpSpPr>
        <p:sp>
          <p:nvSpPr>
            <p:cNvPr id="56" name="Oval 74"/>
            <p:cNvSpPr>
              <a:spLocks noChangeArrowheads="1"/>
            </p:cNvSpPr>
            <p:nvPr/>
          </p:nvSpPr>
          <p:spPr bwMode="auto">
            <a:xfrm>
              <a:off x="1948" y="1152"/>
              <a:ext cx="209" cy="20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lIns="72000" tIns="72000" rIns="72000" bIns="72000" anchor="ctr"/>
            <a:lstStyle/>
            <a:p>
              <a:pPr algn="ctr"/>
              <a:endParaRPr lang="en-US" sz="1000">
                <a:solidFill>
                  <a:srgbClr val="000000"/>
                </a:solidFill>
                <a:latin typeface="Verdana" charset="0"/>
              </a:endParaRPr>
            </a:p>
          </p:txBody>
        </p:sp>
        <p:sp>
          <p:nvSpPr>
            <p:cNvPr id="57" name="Arc 75"/>
            <p:cNvSpPr>
              <a:spLocks/>
            </p:cNvSpPr>
            <p:nvPr/>
          </p:nvSpPr>
          <p:spPr bwMode="auto">
            <a:xfrm flipH="1">
              <a:off x="2052" y="1152"/>
              <a:ext cx="105" cy="210"/>
            </a:xfrm>
            <a:custGeom>
              <a:avLst/>
              <a:gdLst>
                <a:gd name="T0" fmla="*/ 0 w 21600"/>
                <a:gd name="T1" fmla="*/ 0 h 43176"/>
                <a:gd name="T2" fmla="*/ 0 w 21600"/>
                <a:gd name="T3" fmla="*/ 0 h 43176"/>
                <a:gd name="T4" fmla="*/ 0 w 21600"/>
                <a:gd name="T5" fmla="*/ 0 h 43176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176"/>
                <a:gd name="T11" fmla="*/ 21600 w 21600"/>
                <a:gd name="T12" fmla="*/ 43176 h 431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176" fill="none" extrusionOk="0">
                  <a:moveTo>
                    <a:pt x="20982" y="43176"/>
                  </a:moveTo>
                  <a:cubicBezTo>
                    <a:pt x="9298" y="42842"/>
                    <a:pt x="0" y="33274"/>
                    <a:pt x="0" y="21585"/>
                  </a:cubicBezTo>
                  <a:cubicBezTo>
                    <a:pt x="-1" y="9969"/>
                    <a:pt x="9185" y="434"/>
                    <a:pt x="20793" y="0"/>
                  </a:cubicBezTo>
                </a:path>
                <a:path w="21600" h="43176" stroke="0" extrusionOk="0">
                  <a:moveTo>
                    <a:pt x="20982" y="43176"/>
                  </a:moveTo>
                  <a:cubicBezTo>
                    <a:pt x="9298" y="42842"/>
                    <a:pt x="0" y="33274"/>
                    <a:pt x="0" y="21585"/>
                  </a:cubicBezTo>
                  <a:cubicBezTo>
                    <a:pt x="-1" y="9969"/>
                    <a:pt x="9185" y="434"/>
                    <a:pt x="20793" y="0"/>
                  </a:cubicBezTo>
                  <a:lnTo>
                    <a:pt x="21600" y="21585"/>
                  </a:lnTo>
                  <a:lnTo>
                    <a:pt x="20982" y="43176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lIns="72000" tIns="72000" rIns="72000" bIns="72000" anchor="ctr"/>
            <a:lstStyle/>
            <a:p>
              <a:endParaRPr lang="en-US"/>
            </a:p>
          </p:txBody>
        </p:sp>
      </p:grpSp>
      <p:sp>
        <p:nvSpPr>
          <p:cNvPr id="61" name="Oval 79"/>
          <p:cNvSpPr>
            <a:spLocks noChangeArrowheads="1"/>
          </p:cNvSpPr>
          <p:nvPr/>
        </p:nvSpPr>
        <p:spPr bwMode="auto">
          <a:xfrm>
            <a:off x="6705600" y="3367549"/>
            <a:ext cx="277946" cy="30321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lIns="72000" tIns="72000" rIns="72000" bIns="72000" anchor="ctr"/>
          <a:lstStyle/>
          <a:p>
            <a:pPr algn="ctr"/>
            <a:endParaRPr lang="en-US" sz="1000">
              <a:solidFill>
                <a:srgbClr val="000000"/>
              </a:solidFill>
              <a:latin typeface="Verdana" charset="0"/>
            </a:endParaRPr>
          </a:p>
        </p:txBody>
      </p:sp>
      <p:sp>
        <p:nvSpPr>
          <p:cNvPr id="62" name="Oval 80"/>
          <p:cNvSpPr>
            <a:spLocks noChangeArrowheads="1"/>
          </p:cNvSpPr>
          <p:nvPr/>
        </p:nvSpPr>
        <p:spPr bwMode="auto">
          <a:xfrm>
            <a:off x="7437437" y="1828800"/>
            <a:ext cx="277946" cy="30321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lIns="72000" tIns="72000" rIns="72000" bIns="72000" anchor="ctr"/>
          <a:lstStyle/>
          <a:p>
            <a:pPr algn="ctr"/>
            <a:endParaRPr lang="en-US" sz="1000">
              <a:solidFill>
                <a:srgbClr val="000000"/>
              </a:solidFill>
              <a:latin typeface="Verdana" charset="0"/>
            </a:endParaRPr>
          </a:p>
        </p:txBody>
      </p:sp>
      <p:grpSp>
        <p:nvGrpSpPr>
          <p:cNvPr id="66" name="Group 84"/>
          <p:cNvGrpSpPr>
            <a:grpSpLocks/>
          </p:cNvGrpSpPr>
          <p:nvPr/>
        </p:nvGrpSpPr>
        <p:grpSpPr bwMode="auto">
          <a:xfrm>
            <a:off x="7437437" y="4722939"/>
            <a:ext cx="277947" cy="306824"/>
            <a:chOff x="1948" y="1152"/>
            <a:chExt cx="209" cy="210"/>
          </a:xfrm>
        </p:grpSpPr>
        <p:sp>
          <p:nvSpPr>
            <p:cNvPr id="67" name="Oval 85"/>
            <p:cNvSpPr>
              <a:spLocks noChangeArrowheads="1"/>
            </p:cNvSpPr>
            <p:nvPr/>
          </p:nvSpPr>
          <p:spPr bwMode="auto">
            <a:xfrm>
              <a:off x="1948" y="1152"/>
              <a:ext cx="209" cy="20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lIns="72000" tIns="72000" rIns="72000" bIns="72000" anchor="ctr"/>
            <a:lstStyle/>
            <a:p>
              <a:pPr algn="ctr"/>
              <a:endParaRPr lang="en-US" sz="1000">
                <a:solidFill>
                  <a:srgbClr val="000000"/>
                </a:solidFill>
                <a:latin typeface="Verdana" charset="0"/>
              </a:endParaRPr>
            </a:p>
          </p:txBody>
        </p:sp>
        <p:sp>
          <p:nvSpPr>
            <p:cNvPr id="68" name="Arc 86"/>
            <p:cNvSpPr>
              <a:spLocks/>
            </p:cNvSpPr>
            <p:nvPr/>
          </p:nvSpPr>
          <p:spPr bwMode="auto">
            <a:xfrm flipH="1">
              <a:off x="2052" y="1152"/>
              <a:ext cx="105" cy="210"/>
            </a:xfrm>
            <a:custGeom>
              <a:avLst/>
              <a:gdLst>
                <a:gd name="T0" fmla="*/ 0 w 21600"/>
                <a:gd name="T1" fmla="*/ 0 h 43176"/>
                <a:gd name="T2" fmla="*/ 0 w 21600"/>
                <a:gd name="T3" fmla="*/ 0 h 43176"/>
                <a:gd name="T4" fmla="*/ 0 w 21600"/>
                <a:gd name="T5" fmla="*/ 0 h 43176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176"/>
                <a:gd name="T11" fmla="*/ 21600 w 21600"/>
                <a:gd name="T12" fmla="*/ 43176 h 431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176" fill="none" extrusionOk="0">
                  <a:moveTo>
                    <a:pt x="20982" y="43176"/>
                  </a:moveTo>
                  <a:cubicBezTo>
                    <a:pt x="9298" y="42842"/>
                    <a:pt x="0" y="33274"/>
                    <a:pt x="0" y="21585"/>
                  </a:cubicBezTo>
                  <a:cubicBezTo>
                    <a:pt x="-1" y="9969"/>
                    <a:pt x="9185" y="434"/>
                    <a:pt x="20793" y="0"/>
                  </a:cubicBezTo>
                </a:path>
                <a:path w="21600" h="43176" stroke="0" extrusionOk="0">
                  <a:moveTo>
                    <a:pt x="20982" y="43176"/>
                  </a:moveTo>
                  <a:cubicBezTo>
                    <a:pt x="9298" y="42842"/>
                    <a:pt x="0" y="33274"/>
                    <a:pt x="0" y="21585"/>
                  </a:cubicBezTo>
                  <a:cubicBezTo>
                    <a:pt x="-1" y="9969"/>
                    <a:pt x="9185" y="434"/>
                    <a:pt x="20793" y="0"/>
                  </a:cubicBezTo>
                  <a:lnTo>
                    <a:pt x="21600" y="21585"/>
                  </a:lnTo>
                  <a:lnTo>
                    <a:pt x="20982" y="43176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lIns="72000" tIns="72000" rIns="72000" bIns="72000" anchor="ctr"/>
            <a:lstStyle/>
            <a:p>
              <a:endParaRPr lang="en-US"/>
            </a:p>
          </p:txBody>
        </p:sp>
      </p:grpSp>
      <p:grpSp>
        <p:nvGrpSpPr>
          <p:cNvPr id="72" name="Group 107"/>
          <p:cNvGrpSpPr>
            <a:grpSpLocks/>
          </p:cNvGrpSpPr>
          <p:nvPr/>
        </p:nvGrpSpPr>
        <p:grpSpPr bwMode="auto">
          <a:xfrm>
            <a:off x="7437437" y="3367549"/>
            <a:ext cx="277946" cy="303213"/>
            <a:chOff x="1645" y="1152"/>
            <a:chExt cx="209" cy="209"/>
          </a:xfrm>
        </p:grpSpPr>
        <p:sp>
          <p:nvSpPr>
            <p:cNvPr id="73" name="Oval 108"/>
            <p:cNvSpPr>
              <a:spLocks noChangeArrowheads="1"/>
            </p:cNvSpPr>
            <p:nvPr/>
          </p:nvSpPr>
          <p:spPr bwMode="auto">
            <a:xfrm>
              <a:off x="1645" y="1152"/>
              <a:ext cx="209" cy="20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lIns="72000" tIns="72000" rIns="72000" bIns="72000" anchor="ctr"/>
            <a:lstStyle/>
            <a:p>
              <a:pPr algn="ctr"/>
              <a:endParaRPr lang="en-US" sz="1000">
                <a:solidFill>
                  <a:srgbClr val="000000"/>
                </a:solidFill>
                <a:latin typeface="Verdana" charset="0"/>
              </a:endParaRPr>
            </a:p>
          </p:txBody>
        </p:sp>
        <p:sp>
          <p:nvSpPr>
            <p:cNvPr id="74" name="Arc 109"/>
            <p:cNvSpPr>
              <a:spLocks/>
            </p:cNvSpPr>
            <p:nvPr/>
          </p:nvSpPr>
          <p:spPr bwMode="auto">
            <a:xfrm flipH="1">
              <a:off x="1749" y="1152"/>
              <a:ext cx="105" cy="105"/>
            </a:xfrm>
            <a:custGeom>
              <a:avLst/>
              <a:gdLst>
                <a:gd name="T0" fmla="*/ 0 w 21597"/>
                <a:gd name="T1" fmla="*/ 0 h 21585"/>
                <a:gd name="T2" fmla="*/ 0 w 21597"/>
                <a:gd name="T3" fmla="*/ 0 h 21585"/>
                <a:gd name="T4" fmla="*/ 0 w 21597"/>
                <a:gd name="T5" fmla="*/ 0 h 21585"/>
                <a:gd name="T6" fmla="*/ 0 60000 65536"/>
                <a:gd name="T7" fmla="*/ 0 60000 65536"/>
                <a:gd name="T8" fmla="*/ 0 60000 65536"/>
                <a:gd name="T9" fmla="*/ 0 w 21597"/>
                <a:gd name="T10" fmla="*/ 0 h 21585"/>
                <a:gd name="T11" fmla="*/ 21597 w 21597"/>
                <a:gd name="T12" fmla="*/ 21585 h 2158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97" h="21585" fill="none" extrusionOk="0">
                  <a:moveTo>
                    <a:pt x="-1" y="21251"/>
                  </a:moveTo>
                  <a:cubicBezTo>
                    <a:pt x="176" y="9766"/>
                    <a:pt x="9311" y="429"/>
                    <a:pt x="20790" y="0"/>
                  </a:cubicBezTo>
                </a:path>
                <a:path w="21597" h="21585" stroke="0" extrusionOk="0">
                  <a:moveTo>
                    <a:pt x="-1" y="21251"/>
                  </a:moveTo>
                  <a:cubicBezTo>
                    <a:pt x="176" y="9766"/>
                    <a:pt x="9311" y="429"/>
                    <a:pt x="20790" y="0"/>
                  </a:cubicBezTo>
                  <a:lnTo>
                    <a:pt x="21597" y="21585"/>
                  </a:lnTo>
                  <a:lnTo>
                    <a:pt x="-1" y="21251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lIns="72000" tIns="72000" rIns="72000" bIns="72000" anchor="ctr"/>
            <a:lstStyle/>
            <a:p>
              <a:endParaRPr lang="en-US"/>
            </a:p>
          </p:txBody>
        </p:sp>
      </p:grp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8092605"/>
              </p:ext>
            </p:extLst>
          </p:nvPr>
        </p:nvGraphicFramePr>
        <p:xfrm>
          <a:off x="1676400" y="2362200"/>
          <a:ext cx="19812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8" name="Equation" r:id="rId4" imgW="1981200" imgH="431800" progId="Equation.3">
                  <p:embed/>
                </p:oleObj>
              </mc:Choice>
              <mc:Fallback>
                <p:oleObj name="Equation" r:id="rId4" imgW="19812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76400" y="2362200"/>
                        <a:ext cx="1981200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" name="Oval 69"/>
          <p:cNvSpPr>
            <a:spLocks noChangeArrowheads="1"/>
          </p:cNvSpPr>
          <p:nvPr/>
        </p:nvSpPr>
        <p:spPr bwMode="auto">
          <a:xfrm>
            <a:off x="5943600" y="3367549"/>
            <a:ext cx="274638" cy="299604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lIns="72000" tIns="72000" rIns="72000" bIns="72000" anchor="ctr"/>
          <a:lstStyle/>
          <a:p>
            <a:pPr algn="ctr"/>
            <a:endParaRPr lang="en-US" sz="1000">
              <a:solidFill>
                <a:srgbClr val="000000"/>
              </a:solidFill>
              <a:latin typeface="Verdana" charset="0"/>
            </a:endParaRPr>
          </a:p>
        </p:txBody>
      </p:sp>
      <p:grpSp>
        <p:nvGrpSpPr>
          <p:cNvPr id="83" name="Group 76"/>
          <p:cNvGrpSpPr>
            <a:grpSpLocks/>
          </p:cNvGrpSpPr>
          <p:nvPr/>
        </p:nvGrpSpPr>
        <p:grpSpPr bwMode="auto">
          <a:xfrm>
            <a:off x="6705600" y="5412214"/>
            <a:ext cx="304800" cy="336465"/>
            <a:chOff x="1948" y="1152"/>
            <a:chExt cx="209" cy="210"/>
          </a:xfrm>
        </p:grpSpPr>
        <p:sp>
          <p:nvSpPr>
            <p:cNvPr id="84" name="Oval 77"/>
            <p:cNvSpPr>
              <a:spLocks noChangeArrowheads="1"/>
            </p:cNvSpPr>
            <p:nvPr/>
          </p:nvSpPr>
          <p:spPr bwMode="auto">
            <a:xfrm>
              <a:off x="1948" y="1152"/>
              <a:ext cx="209" cy="20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lIns="72000" tIns="72000" rIns="72000" bIns="72000" anchor="ctr"/>
            <a:lstStyle/>
            <a:p>
              <a:pPr algn="ctr"/>
              <a:endParaRPr lang="en-US" sz="1000">
                <a:solidFill>
                  <a:srgbClr val="000000"/>
                </a:solidFill>
                <a:latin typeface="Verdana" charset="0"/>
              </a:endParaRPr>
            </a:p>
          </p:txBody>
        </p:sp>
        <p:sp>
          <p:nvSpPr>
            <p:cNvPr id="85" name="Arc 78"/>
            <p:cNvSpPr>
              <a:spLocks/>
            </p:cNvSpPr>
            <p:nvPr/>
          </p:nvSpPr>
          <p:spPr bwMode="auto">
            <a:xfrm flipH="1">
              <a:off x="2052" y="1152"/>
              <a:ext cx="105" cy="210"/>
            </a:xfrm>
            <a:custGeom>
              <a:avLst/>
              <a:gdLst>
                <a:gd name="T0" fmla="*/ 0 w 21600"/>
                <a:gd name="T1" fmla="*/ 0 h 43176"/>
                <a:gd name="T2" fmla="*/ 0 w 21600"/>
                <a:gd name="T3" fmla="*/ 0 h 43176"/>
                <a:gd name="T4" fmla="*/ 0 w 21600"/>
                <a:gd name="T5" fmla="*/ 0 h 43176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176"/>
                <a:gd name="T11" fmla="*/ 21600 w 21600"/>
                <a:gd name="T12" fmla="*/ 43176 h 431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176" fill="none" extrusionOk="0">
                  <a:moveTo>
                    <a:pt x="20982" y="43176"/>
                  </a:moveTo>
                  <a:cubicBezTo>
                    <a:pt x="9298" y="42842"/>
                    <a:pt x="0" y="33274"/>
                    <a:pt x="0" y="21585"/>
                  </a:cubicBezTo>
                  <a:cubicBezTo>
                    <a:pt x="-1" y="9969"/>
                    <a:pt x="9185" y="434"/>
                    <a:pt x="20793" y="0"/>
                  </a:cubicBezTo>
                </a:path>
                <a:path w="21600" h="43176" stroke="0" extrusionOk="0">
                  <a:moveTo>
                    <a:pt x="20982" y="43176"/>
                  </a:moveTo>
                  <a:cubicBezTo>
                    <a:pt x="9298" y="42842"/>
                    <a:pt x="0" y="33274"/>
                    <a:pt x="0" y="21585"/>
                  </a:cubicBezTo>
                  <a:cubicBezTo>
                    <a:pt x="-1" y="9969"/>
                    <a:pt x="9185" y="434"/>
                    <a:pt x="20793" y="0"/>
                  </a:cubicBezTo>
                  <a:lnTo>
                    <a:pt x="21600" y="21585"/>
                  </a:lnTo>
                  <a:lnTo>
                    <a:pt x="20982" y="43176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lIns="72000" tIns="72000" rIns="72000" bIns="72000" anchor="ctr"/>
            <a:lstStyle/>
            <a:p>
              <a:endParaRPr lang="en-US"/>
            </a:p>
          </p:txBody>
        </p:sp>
      </p:grpSp>
      <p:grpSp>
        <p:nvGrpSpPr>
          <p:cNvPr id="86" name="Group 107"/>
          <p:cNvGrpSpPr>
            <a:grpSpLocks/>
          </p:cNvGrpSpPr>
          <p:nvPr/>
        </p:nvGrpSpPr>
        <p:grpSpPr bwMode="auto">
          <a:xfrm>
            <a:off x="7437437" y="2590800"/>
            <a:ext cx="277946" cy="303213"/>
            <a:chOff x="1645" y="1152"/>
            <a:chExt cx="209" cy="209"/>
          </a:xfrm>
        </p:grpSpPr>
        <p:sp>
          <p:nvSpPr>
            <p:cNvPr id="87" name="Oval 108"/>
            <p:cNvSpPr>
              <a:spLocks noChangeArrowheads="1"/>
            </p:cNvSpPr>
            <p:nvPr/>
          </p:nvSpPr>
          <p:spPr bwMode="auto">
            <a:xfrm>
              <a:off x="1645" y="1152"/>
              <a:ext cx="209" cy="20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lIns="72000" tIns="72000" rIns="72000" bIns="72000" anchor="ctr"/>
            <a:lstStyle/>
            <a:p>
              <a:pPr algn="ctr"/>
              <a:endParaRPr lang="en-US" sz="1000">
                <a:solidFill>
                  <a:srgbClr val="000000"/>
                </a:solidFill>
                <a:latin typeface="Verdana" charset="0"/>
              </a:endParaRPr>
            </a:p>
          </p:txBody>
        </p:sp>
        <p:sp>
          <p:nvSpPr>
            <p:cNvPr id="88" name="Arc 109"/>
            <p:cNvSpPr>
              <a:spLocks/>
            </p:cNvSpPr>
            <p:nvPr/>
          </p:nvSpPr>
          <p:spPr bwMode="auto">
            <a:xfrm flipH="1">
              <a:off x="1749" y="1152"/>
              <a:ext cx="105" cy="105"/>
            </a:xfrm>
            <a:custGeom>
              <a:avLst/>
              <a:gdLst>
                <a:gd name="T0" fmla="*/ 0 w 21597"/>
                <a:gd name="T1" fmla="*/ 0 h 21585"/>
                <a:gd name="T2" fmla="*/ 0 w 21597"/>
                <a:gd name="T3" fmla="*/ 0 h 21585"/>
                <a:gd name="T4" fmla="*/ 0 w 21597"/>
                <a:gd name="T5" fmla="*/ 0 h 21585"/>
                <a:gd name="T6" fmla="*/ 0 60000 65536"/>
                <a:gd name="T7" fmla="*/ 0 60000 65536"/>
                <a:gd name="T8" fmla="*/ 0 60000 65536"/>
                <a:gd name="T9" fmla="*/ 0 w 21597"/>
                <a:gd name="T10" fmla="*/ 0 h 21585"/>
                <a:gd name="T11" fmla="*/ 21597 w 21597"/>
                <a:gd name="T12" fmla="*/ 21585 h 2158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97" h="21585" fill="none" extrusionOk="0">
                  <a:moveTo>
                    <a:pt x="-1" y="21251"/>
                  </a:moveTo>
                  <a:cubicBezTo>
                    <a:pt x="176" y="9766"/>
                    <a:pt x="9311" y="429"/>
                    <a:pt x="20790" y="0"/>
                  </a:cubicBezTo>
                </a:path>
                <a:path w="21597" h="21585" stroke="0" extrusionOk="0">
                  <a:moveTo>
                    <a:pt x="-1" y="21251"/>
                  </a:moveTo>
                  <a:cubicBezTo>
                    <a:pt x="176" y="9766"/>
                    <a:pt x="9311" y="429"/>
                    <a:pt x="20790" y="0"/>
                  </a:cubicBezTo>
                  <a:lnTo>
                    <a:pt x="21597" y="21585"/>
                  </a:lnTo>
                  <a:lnTo>
                    <a:pt x="-1" y="21251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lIns="72000" tIns="72000" rIns="72000" bIns="72000" anchor="ctr"/>
            <a:lstStyle/>
            <a:p>
              <a:endParaRPr lang="en-US"/>
            </a:p>
          </p:txBody>
        </p:sp>
      </p:grpSp>
      <p:grpSp>
        <p:nvGrpSpPr>
          <p:cNvPr id="92" name="Group 107"/>
          <p:cNvGrpSpPr>
            <a:grpSpLocks/>
          </p:cNvGrpSpPr>
          <p:nvPr/>
        </p:nvGrpSpPr>
        <p:grpSpPr bwMode="auto">
          <a:xfrm>
            <a:off x="5943600" y="2590800"/>
            <a:ext cx="277946" cy="303213"/>
            <a:chOff x="1645" y="1152"/>
            <a:chExt cx="209" cy="209"/>
          </a:xfrm>
        </p:grpSpPr>
        <p:sp>
          <p:nvSpPr>
            <p:cNvPr id="93" name="Oval 108"/>
            <p:cNvSpPr>
              <a:spLocks noChangeArrowheads="1"/>
            </p:cNvSpPr>
            <p:nvPr/>
          </p:nvSpPr>
          <p:spPr bwMode="auto">
            <a:xfrm>
              <a:off x="1645" y="1152"/>
              <a:ext cx="209" cy="20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lIns="72000" tIns="72000" rIns="72000" bIns="72000" anchor="ctr"/>
            <a:lstStyle/>
            <a:p>
              <a:pPr algn="ctr"/>
              <a:endParaRPr lang="en-US" sz="1000">
                <a:solidFill>
                  <a:srgbClr val="000000"/>
                </a:solidFill>
                <a:latin typeface="Verdana" charset="0"/>
              </a:endParaRPr>
            </a:p>
          </p:txBody>
        </p:sp>
        <p:sp>
          <p:nvSpPr>
            <p:cNvPr id="94" name="Arc 109"/>
            <p:cNvSpPr>
              <a:spLocks/>
            </p:cNvSpPr>
            <p:nvPr/>
          </p:nvSpPr>
          <p:spPr bwMode="auto">
            <a:xfrm flipH="1">
              <a:off x="1749" y="1152"/>
              <a:ext cx="105" cy="105"/>
            </a:xfrm>
            <a:custGeom>
              <a:avLst/>
              <a:gdLst>
                <a:gd name="T0" fmla="*/ 0 w 21597"/>
                <a:gd name="T1" fmla="*/ 0 h 21585"/>
                <a:gd name="T2" fmla="*/ 0 w 21597"/>
                <a:gd name="T3" fmla="*/ 0 h 21585"/>
                <a:gd name="T4" fmla="*/ 0 w 21597"/>
                <a:gd name="T5" fmla="*/ 0 h 21585"/>
                <a:gd name="T6" fmla="*/ 0 60000 65536"/>
                <a:gd name="T7" fmla="*/ 0 60000 65536"/>
                <a:gd name="T8" fmla="*/ 0 60000 65536"/>
                <a:gd name="T9" fmla="*/ 0 w 21597"/>
                <a:gd name="T10" fmla="*/ 0 h 21585"/>
                <a:gd name="T11" fmla="*/ 21597 w 21597"/>
                <a:gd name="T12" fmla="*/ 21585 h 2158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97" h="21585" fill="none" extrusionOk="0">
                  <a:moveTo>
                    <a:pt x="-1" y="21251"/>
                  </a:moveTo>
                  <a:cubicBezTo>
                    <a:pt x="176" y="9766"/>
                    <a:pt x="9311" y="429"/>
                    <a:pt x="20790" y="0"/>
                  </a:cubicBezTo>
                </a:path>
                <a:path w="21597" h="21585" stroke="0" extrusionOk="0">
                  <a:moveTo>
                    <a:pt x="-1" y="21251"/>
                  </a:moveTo>
                  <a:cubicBezTo>
                    <a:pt x="176" y="9766"/>
                    <a:pt x="9311" y="429"/>
                    <a:pt x="20790" y="0"/>
                  </a:cubicBezTo>
                  <a:lnTo>
                    <a:pt x="21597" y="21585"/>
                  </a:lnTo>
                  <a:lnTo>
                    <a:pt x="-1" y="21251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lIns="72000" tIns="72000" rIns="72000" bIns="72000" anchor="ctr"/>
            <a:lstStyle/>
            <a:p>
              <a:endParaRPr lang="en-US"/>
            </a:p>
          </p:txBody>
        </p:sp>
      </p:grpSp>
      <p:sp>
        <p:nvSpPr>
          <p:cNvPr id="95" name="Oval 80"/>
          <p:cNvSpPr>
            <a:spLocks noChangeArrowheads="1"/>
          </p:cNvSpPr>
          <p:nvPr/>
        </p:nvSpPr>
        <p:spPr bwMode="auto">
          <a:xfrm>
            <a:off x="5943600" y="1828800"/>
            <a:ext cx="277946" cy="30321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lIns="72000" tIns="72000" rIns="72000" bIns="72000" anchor="ctr"/>
          <a:lstStyle/>
          <a:p>
            <a:pPr algn="ctr"/>
            <a:endParaRPr lang="en-US" sz="1000">
              <a:solidFill>
                <a:srgbClr val="000000"/>
              </a:solidFill>
              <a:latin typeface="Verdana" charset="0"/>
            </a:endParaRPr>
          </a:p>
        </p:txBody>
      </p:sp>
      <p:grpSp>
        <p:nvGrpSpPr>
          <p:cNvPr id="96" name="Group 107"/>
          <p:cNvGrpSpPr>
            <a:grpSpLocks/>
          </p:cNvGrpSpPr>
          <p:nvPr/>
        </p:nvGrpSpPr>
        <p:grpSpPr bwMode="auto">
          <a:xfrm>
            <a:off x="6705600" y="2590800"/>
            <a:ext cx="277946" cy="303213"/>
            <a:chOff x="1645" y="1152"/>
            <a:chExt cx="209" cy="209"/>
          </a:xfrm>
        </p:grpSpPr>
        <p:sp>
          <p:nvSpPr>
            <p:cNvPr id="97" name="Oval 108"/>
            <p:cNvSpPr>
              <a:spLocks noChangeArrowheads="1"/>
            </p:cNvSpPr>
            <p:nvPr/>
          </p:nvSpPr>
          <p:spPr bwMode="auto">
            <a:xfrm>
              <a:off x="1645" y="1152"/>
              <a:ext cx="209" cy="20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lIns="72000" tIns="72000" rIns="72000" bIns="72000" anchor="ctr"/>
            <a:lstStyle/>
            <a:p>
              <a:pPr algn="ctr"/>
              <a:endParaRPr lang="en-US" sz="1000">
                <a:solidFill>
                  <a:srgbClr val="000000"/>
                </a:solidFill>
                <a:latin typeface="Verdana" charset="0"/>
              </a:endParaRPr>
            </a:p>
          </p:txBody>
        </p:sp>
        <p:sp>
          <p:nvSpPr>
            <p:cNvPr id="98" name="Arc 109"/>
            <p:cNvSpPr>
              <a:spLocks/>
            </p:cNvSpPr>
            <p:nvPr/>
          </p:nvSpPr>
          <p:spPr bwMode="auto">
            <a:xfrm flipH="1">
              <a:off x="1749" y="1152"/>
              <a:ext cx="105" cy="105"/>
            </a:xfrm>
            <a:custGeom>
              <a:avLst/>
              <a:gdLst>
                <a:gd name="T0" fmla="*/ 0 w 21597"/>
                <a:gd name="T1" fmla="*/ 0 h 21585"/>
                <a:gd name="T2" fmla="*/ 0 w 21597"/>
                <a:gd name="T3" fmla="*/ 0 h 21585"/>
                <a:gd name="T4" fmla="*/ 0 w 21597"/>
                <a:gd name="T5" fmla="*/ 0 h 21585"/>
                <a:gd name="T6" fmla="*/ 0 60000 65536"/>
                <a:gd name="T7" fmla="*/ 0 60000 65536"/>
                <a:gd name="T8" fmla="*/ 0 60000 65536"/>
                <a:gd name="T9" fmla="*/ 0 w 21597"/>
                <a:gd name="T10" fmla="*/ 0 h 21585"/>
                <a:gd name="T11" fmla="*/ 21597 w 21597"/>
                <a:gd name="T12" fmla="*/ 21585 h 2158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97" h="21585" fill="none" extrusionOk="0">
                  <a:moveTo>
                    <a:pt x="-1" y="21251"/>
                  </a:moveTo>
                  <a:cubicBezTo>
                    <a:pt x="176" y="9766"/>
                    <a:pt x="9311" y="429"/>
                    <a:pt x="20790" y="0"/>
                  </a:cubicBezTo>
                </a:path>
                <a:path w="21597" h="21585" stroke="0" extrusionOk="0">
                  <a:moveTo>
                    <a:pt x="-1" y="21251"/>
                  </a:moveTo>
                  <a:cubicBezTo>
                    <a:pt x="176" y="9766"/>
                    <a:pt x="9311" y="429"/>
                    <a:pt x="20790" y="0"/>
                  </a:cubicBezTo>
                  <a:lnTo>
                    <a:pt x="21597" y="21585"/>
                  </a:lnTo>
                  <a:lnTo>
                    <a:pt x="-1" y="21251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lIns="72000" tIns="72000" rIns="72000" bIns="72000" anchor="ctr"/>
            <a:lstStyle/>
            <a:p>
              <a:endParaRPr lang="en-US"/>
            </a:p>
          </p:txBody>
        </p:sp>
      </p:grpSp>
      <p:grpSp>
        <p:nvGrpSpPr>
          <p:cNvPr id="99" name="Group 107"/>
          <p:cNvGrpSpPr>
            <a:grpSpLocks noChangeAspect="1"/>
          </p:cNvGrpSpPr>
          <p:nvPr/>
        </p:nvGrpSpPr>
        <p:grpSpPr bwMode="auto">
          <a:xfrm>
            <a:off x="5816600" y="5486400"/>
            <a:ext cx="279400" cy="304799"/>
            <a:chOff x="1645" y="1152"/>
            <a:chExt cx="209" cy="209"/>
          </a:xfrm>
        </p:grpSpPr>
        <p:sp>
          <p:nvSpPr>
            <p:cNvPr id="100" name="Oval 108"/>
            <p:cNvSpPr>
              <a:spLocks noChangeArrowheads="1"/>
            </p:cNvSpPr>
            <p:nvPr/>
          </p:nvSpPr>
          <p:spPr bwMode="auto">
            <a:xfrm>
              <a:off x="1645" y="1152"/>
              <a:ext cx="209" cy="20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lIns="72000" tIns="72000" rIns="72000" bIns="72000" anchor="ctr"/>
            <a:lstStyle/>
            <a:p>
              <a:pPr algn="ctr"/>
              <a:endParaRPr lang="en-US" sz="1000">
                <a:solidFill>
                  <a:srgbClr val="000000"/>
                </a:solidFill>
                <a:latin typeface="Verdana" charset="0"/>
              </a:endParaRPr>
            </a:p>
          </p:txBody>
        </p:sp>
        <p:sp>
          <p:nvSpPr>
            <p:cNvPr id="101" name="Arc 109"/>
            <p:cNvSpPr>
              <a:spLocks/>
            </p:cNvSpPr>
            <p:nvPr/>
          </p:nvSpPr>
          <p:spPr bwMode="auto">
            <a:xfrm flipH="1">
              <a:off x="1749" y="1152"/>
              <a:ext cx="105" cy="105"/>
            </a:xfrm>
            <a:custGeom>
              <a:avLst/>
              <a:gdLst>
                <a:gd name="T0" fmla="*/ 0 w 21597"/>
                <a:gd name="T1" fmla="*/ 0 h 21585"/>
                <a:gd name="T2" fmla="*/ 0 w 21597"/>
                <a:gd name="T3" fmla="*/ 0 h 21585"/>
                <a:gd name="T4" fmla="*/ 0 w 21597"/>
                <a:gd name="T5" fmla="*/ 0 h 21585"/>
                <a:gd name="T6" fmla="*/ 0 60000 65536"/>
                <a:gd name="T7" fmla="*/ 0 60000 65536"/>
                <a:gd name="T8" fmla="*/ 0 60000 65536"/>
                <a:gd name="T9" fmla="*/ 0 w 21597"/>
                <a:gd name="T10" fmla="*/ 0 h 21585"/>
                <a:gd name="T11" fmla="*/ 21597 w 21597"/>
                <a:gd name="T12" fmla="*/ 21585 h 2158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97" h="21585" fill="none" extrusionOk="0">
                  <a:moveTo>
                    <a:pt x="-1" y="21251"/>
                  </a:moveTo>
                  <a:cubicBezTo>
                    <a:pt x="176" y="9766"/>
                    <a:pt x="9311" y="429"/>
                    <a:pt x="20790" y="0"/>
                  </a:cubicBezTo>
                </a:path>
                <a:path w="21597" h="21585" stroke="0" extrusionOk="0">
                  <a:moveTo>
                    <a:pt x="-1" y="21251"/>
                  </a:moveTo>
                  <a:cubicBezTo>
                    <a:pt x="176" y="9766"/>
                    <a:pt x="9311" y="429"/>
                    <a:pt x="20790" y="0"/>
                  </a:cubicBezTo>
                  <a:lnTo>
                    <a:pt x="21597" y="21585"/>
                  </a:lnTo>
                  <a:lnTo>
                    <a:pt x="-1" y="21251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lIns="72000" tIns="72000" rIns="72000" bIns="72000" anchor="ctr"/>
            <a:lstStyle/>
            <a:p>
              <a:endParaRPr lang="en-US"/>
            </a:p>
          </p:txBody>
        </p:sp>
      </p:grpSp>
      <p:sp>
        <p:nvSpPr>
          <p:cNvPr id="106" name="Oval 69"/>
          <p:cNvSpPr>
            <a:spLocks noChangeAspect="1" noChangeArrowheads="1"/>
          </p:cNvSpPr>
          <p:nvPr/>
        </p:nvSpPr>
        <p:spPr bwMode="auto">
          <a:xfrm>
            <a:off x="6121400" y="5486401"/>
            <a:ext cx="279400" cy="304799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lIns="72000" tIns="72000" rIns="72000" bIns="72000" anchor="ctr"/>
          <a:lstStyle/>
          <a:p>
            <a:pPr algn="ctr"/>
            <a:endParaRPr lang="en-US" sz="1000">
              <a:solidFill>
                <a:srgbClr val="000000"/>
              </a:solidFill>
              <a:latin typeface="Verdana" charset="0"/>
            </a:endParaRPr>
          </a:p>
        </p:txBody>
      </p:sp>
      <p:sp>
        <p:nvSpPr>
          <p:cNvPr id="107" name="Text Box 113"/>
          <p:cNvSpPr txBox="1">
            <a:spLocks noChangeArrowheads="1"/>
          </p:cNvSpPr>
          <p:nvPr/>
        </p:nvSpPr>
        <p:spPr bwMode="auto">
          <a:xfrm>
            <a:off x="7010400" y="5334000"/>
            <a:ext cx="487363" cy="16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tabLst>
                <a:tab pos="762000" algn="l"/>
                <a:tab pos="1333500" algn="l"/>
                <a:tab pos="19050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762000" algn="l"/>
                <a:tab pos="1333500" algn="l"/>
                <a:tab pos="19050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762000" algn="l"/>
                <a:tab pos="1333500" algn="l"/>
                <a:tab pos="19050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762000" algn="l"/>
                <a:tab pos="1333500" algn="l"/>
                <a:tab pos="19050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762000" algn="l"/>
                <a:tab pos="1333500" algn="l"/>
                <a:tab pos="19050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0" algn="l"/>
                <a:tab pos="1333500" algn="l"/>
                <a:tab pos="19050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0" algn="l"/>
                <a:tab pos="1333500" algn="l"/>
                <a:tab pos="19050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0" algn="l"/>
                <a:tab pos="1333500" algn="l"/>
                <a:tab pos="19050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0" algn="l"/>
                <a:tab pos="1333500" algn="l"/>
                <a:tab pos="19050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 sz="1000" dirty="0" smtClean="0">
                <a:solidFill>
                  <a:srgbClr val="000000"/>
                </a:solidFill>
                <a:latin typeface="Verdana" charset="0"/>
              </a:rPr>
              <a:t>*</a:t>
            </a:r>
            <a:endParaRPr lang="en-US" sz="1000" dirty="0">
              <a:solidFill>
                <a:srgbClr val="000000"/>
              </a:solidFill>
              <a:latin typeface="Verdana" charset="0"/>
            </a:endParaRPr>
          </a:p>
        </p:txBody>
      </p:sp>
      <p:grpSp>
        <p:nvGrpSpPr>
          <p:cNvPr id="108" name="Group 104"/>
          <p:cNvGrpSpPr>
            <a:grpSpLocks/>
          </p:cNvGrpSpPr>
          <p:nvPr/>
        </p:nvGrpSpPr>
        <p:grpSpPr bwMode="auto">
          <a:xfrm>
            <a:off x="7391400" y="5420730"/>
            <a:ext cx="304800" cy="327949"/>
            <a:chOff x="2215" y="1152"/>
            <a:chExt cx="211" cy="210"/>
          </a:xfrm>
        </p:grpSpPr>
        <p:sp>
          <p:nvSpPr>
            <p:cNvPr id="109" name="Oval 105"/>
            <p:cNvSpPr>
              <a:spLocks noChangeArrowheads="1"/>
            </p:cNvSpPr>
            <p:nvPr/>
          </p:nvSpPr>
          <p:spPr bwMode="auto">
            <a:xfrm>
              <a:off x="2215" y="1152"/>
              <a:ext cx="209" cy="20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lIns="72000" tIns="72000" rIns="72000" bIns="72000" anchor="ctr"/>
            <a:lstStyle/>
            <a:p>
              <a:pPr algn="ctr"/>
              <a:endParaRPr lang="en-US" sz="1000">
                <a:solidFill>
                  <a:srgbClr val="000000"/>
                </a:solidFill>
                <a:latin typeface="Verdana" charset="0"/>
              </a:endParaRPr>
            </a:p>
          </p:txBody>
        </p:sp>
        <p:sp>
          <p:nvSpPr>
            <p:cNvPr id="110" name="Arc 106"/>
            <p:cNvSpPr>
              <a:spLocks/>
            </p:cNvSpPr>
            <p:nvPr/>
          </p:nvSpPr>
          <p:spPr bwMode="auto">
            <a:xfrm flipH="1">
              <a:off x="2216" y="1152"/>
              <a:ext cx="210" cy="210"/>
            </a:xfrm>
            <a:custGeom>
              <a:avLst/>
              <a:gdLst>
                <a:gd name="T0" fmla="*/ 0 w 43196"/>
                <a:gd name="T1" fmla="*/ 0 h 43185"/>
                <a:gd name="T2" fmla="*/ 0 w 43196"/>
                <a:gd name="T3" fmla="*/ 0 h 43185"/>
                <a:gd name="T4" fmla="*/ 0 w 43196"/>
                <a:gd name="T5" fmla="*/ 0 h 43185"/>
                <a:gd name="T6" fmla="*/ 0 60000 65536"/>
                <a:gd name="T7" fmla="*/ 0 60000 65536"/>
                <a:gd name="T8" fmla="*/ 0 60000 65536"/>
                <a:gd name="T9" fmla="*/ 0 w 43196"/>
                <a:gd name="T10" fmla="*/ 0 h 43185"/>
                <a:gd name="T11" fmla="*/ 43196 w 43196"/>
                <a:gd name="T12" fmla="*/ 43185 h 4318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196" h="43185" fill="none" extrusionOk="0">
                  <a:moveTo>
                    <a:pt x="43196" y="21987"/>
                  </a:moveTo>
                  <a:cubicBezTo>
                    <a:pt x="42977" y="33757"/>
                    <a:pt x="33372" y="43184"/>
                    <a:pt x="21600" y="43185"/>
                  </a:cubicBezTo>
                  <a:cubicBezTo>
                    <a:pt x="9670" y="43185"/>
                    <a:pt x="0" y="33514"/>
                    <a:pt x="0" y="21585"/>
                  </a:cubicBezTo>
                  <a:cubicBezTo>
                    <a:pt x="-1" y="9969"/>
                    <a:pt x="9185" y="434"/>
                    <a:pt x="20793" y="0"/>
                  </a:cubicBezTo>
                </a:path>
                <a:path w="43196" h="43185" stroke="0" extrusionOk="0">
                  <a:moveTo>
                    <a:pt x="43196" y="21987"/>
                  </a:moveTo>
                  <a:cubicBezTo>
                    <a:pt x="42977" y="33757"/>
                    <a:pt x="33372" y="43184"/>
                    <a:pt x="21600" y="43185"/>
                  </a:cubicBezTo>
                  <a:cubicBezTo>
                    <a:pt x="9670" y="43185"/>
                    <a:pt x="0" y="33514"/>
                    <a:pt x="0" y="21585"/>
                  </a:cubicBezTo>
                  <a:cubicBezTo>
                    <a:pt x="-1" y="9969"/>
                    <a:pt x="9185" y="434"/>
                    <a:pt x="20793" y="0"/>
                  </a:cubicBezTo>
                  <a:lnTo>
                    <a:pt x="21600" y="21585"/>
                  </a:lnTo>
                  <a:lnTo>
                    <a:pt x="43196" y="21987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lIns="72000" tIns="72000" rIns="72000" bIns="72000" anchor="ctr"/>
            <a:lstStyle/>
            <a:p>
              <a:endParaRPr lang="en-US"/>
            </a:p>
          </p:txBody>
        </p:sp>
      </p:grpSp>
      <p:sp>
        <p:nvSpPr>
          <p:cNvPr id="111" name="Oval 68"/>
          <p:cNvSpPr>
            <a:spLocks noChangeArrowheads="1"/>
          </p:cNvSpPr>
          <p:nvPr/>
        </p:nvSpPr>
        <p:spPr bwMode="auto">
          <a:xfrm>
            <a:off x="8268427" y="1829593"/>
            <a:ext cx="277946" cy="303213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lIns="72000" tIns="72000" rIns="72000" bIns="72000" anchor="ctr"/>
          <a:lstStyle/>
          <a:p>
            <a:pPr algn="ctr"/>
            <a:endParaRPr lang="en-US" sz="1000">
              <a:solidFill>
                <a:srgbClr val="000000"/>
              </a:solidFill>
              <a:latin typeface="Verdana" charset="0"/>
            </a:endParaRPr>
          </a:p>
        </p:txBody>
      </p:sp>
      <p:sp>
        <p:nvSpPr>
          <p:cNvPr id="112" name="Oval 68"/>
          <p:cNvSpPr>
            <a:spLocks noChangeArrowheads="1"/>
          </p:cNvSpPr>
          <p:nvPr/>
        </p:nvSpPr>
        <p:spPr bwMode="auto">
          <a:xfrm>
            <a:off x="8268427" y="2590800"/>
            <a:ext cx="277946" cy="303213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lIns="72000" tIns="72000" rIns="72000" bIns="72000" anchor="ctr"/>
          <a:lstStyle/>
          <a:p>
            <a:pPr algn="ctr"/>
            <a:endParaRPr lang="en-US" sz="1000">
              <a:solidFill>
                <a:srgbClr val="000000"/>
              </a:solidFill>
              <a:latin typeface="Verdana" charset="0"/>
            </a:endParaRPr>
          </a:p>
        </p:txBody>
      </p:sp>
      <p:grpSp>
        <p:nvGrpSpPr>
          <p:cNvPr id="113" name="Group 104"/>
          <p:cNvGrpSpPr>
            <a:grpSpLocks/>
          </p:cNvGrpSpPr>
          <p:nvPr/>
        </p:nvGrpSpPr>
        <p:grpSpPr bwMode="auto">
          <a:xfrm>
            <a:off x="8268689" y="3352800"/>
            <a:ext cx="304800" cy="327949"/>
            <a:chOff x="2215" y="1152"/>
            <a:chExt cx="211" cy="210"/>
          </a:xfrm>
        </p:grpSpPr>
        <p:sp>
          <p:nvSpPr>
            <p:cNvPr id="114" name="Oval 105"/>
            <p:cNvSpPr>
              <a:spLocks noChangeArrowheads="1"/>
            </p:cNvSpPr>
            <p:nvPr/>
          </p:nvSpPr>
          <p:spPr bwMode="auto">
            <a:xfrm>
              <a:off x="2215" y="1152"/>
              <a:ext cx="209" cy="20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lIns="72000" tIns="72000" rIns="72000" bIns="72000" anchor="ctr"/>
            <a:lstStyle/>
            <a:p>
              <a:pPr algn="ctr"/>
              <a:endParaRPr lang="en-US" sz="1000">
                <a:solidFill>
                  <a:srgbClr val="000000"/>
                </a:solidFill>
                <a:latin typeface="Verdana" charset="0"/>
              </a:endParaRPr>
            </a:p>
          </p:txBody>
        </p:sp>
        <p:sp>
          <p:nvSpPr>
            <p:cNvPr id="115" name="Arc 106"/>
            <p:cNvSpPr>
              <a:spLocks/>
            </p:cNvSpPr>
            <p:nvPr/>
          </p:nvSpPr>
          <p:spPr bwMode="auto">
            <a:xfrm flipH="1">
              <a:off x="2216" y="1152"/>
              <a:ext cx="210" cy="210"/>
            </a:xfrm>
            <a:custGeom>
              <a:avLst/>
              <a:gdLst>
                <a:gd name="T0" fmla="*/ 0 w 43196"/>
                <a:gd name="T1" fmla="*/ 0 h 43185"/>
                <a:gd name="T2" fmla="*/ 0 w 43196"/>
                <a:gd name="T3" fmla="*/ 0 h 43185"/>
                <a:gd name="T4" fmla="*/ 0 w 43196"/>
                <a:gd name="T5" fmla="*/ 0 h 43185"/>
                <a:gd name="T6" fmla="*/ 0 60000 65536"/>
                <a:gd name="T7" fmla="*/ 0 60000 65536"/>
                <a:gd name="T8" fmla="*/ 0 60000 65536"/>
                <a:gd name="T9" fmla="*/ 0 w 43196"/>
                <a:gd name="T10" fmla="*/ 0 h 43185"/>
                <a:gd name="T11" fmla="*/ 43196 w 43196"/>
                <a:gd name="T12" fmla="*/ 43185 h 4318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196" h="43185" fill="none" extrusionOk="0">
                  <a:moveTo>
                    <a:pt x="43196" y="21987"/>
                  </a:moveTo>
                  <a:cubicBezTo>
                    <a:pt x="42977" y="33757"/>
                    <a:pt x="33372" y="43184"/>
                    <a:pt x="21600" y="43185"/>
                  </a:cubicBezTo>
                  <a:cubicBezTo>
                    <a:pt x="9670" y="43185"/>
                    <a:pt x="0" y="33514"/>
                    <a:pt x="0" y="21585"/>
                  </a:cubicBezTo>
                  <a:cubicBezTo>
                    <a:pt x="-1" y="9969"/>
                    <a:pt x="9185" y="434"/>
                    <a:pt x="20793" y="0"/>
                  </a:cubicBezTo>
                </a:path>
                <a:path w="43196" h="43185" stroke="0" extrusionOk="0">
                  <a:moveTo>
                    <a:pt x="43196" y="21987"/>
                  </a:moveTo>
                  <a:cubicBezTo>
                    <a:pt x="42977" y="33757"/>
                    <a:pt x="33372" y="43184"/>
                    <a:pt x="21600" y="43185"/>
                  </a:cubicBezTo>
                  <a:cubicBezTo>
                    <a:pt x="9670" y="43185"/>
                    <a:pt x="0" y="33514"/>
                    <a:pt x="0" y="21585"/>
                  </a:cubicBezTo>
                  <a:cubicBezTo>
                    <a:pt x="-1" y="9969"/>
                    <a:pt x="9185" y="434"/>
                    <a:pt x="20793" y="0"/>
                  </a:cubicBezTo>
                  <a:lnTo>
                    <a:pt x="21600" y="21585"/>
                  </a:lnTo>
                  <a:lnTo>
                    <a:pt x="43196" y="21987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lIns="72000" tIns="72000" rIns="72000" bIns="72000" anchor="ctr"/>
            <a:lstStyle/>
            <a:p>
              <a:endParaRPr lang="en-US"/>
            </a:p>
          </p:txBody>
        </p:sp>
      </p:grpSp>
      <p:grpSp>
        <p:nvGrpSpPr>
          <p:cNvPr id="116" name="Group 84"/>
          <p:cNvGrpSpPr>
            <a:grpSpLocks/>
          </p:cNvGrpSpPr>
          <p:nvPr/>
        </p:nvGrpSpPr>
        <p:grpSpPr bwMode="auto">
          <a:xfrm>
            <a:off x="8268426" y="4724400"/>
            <a:ext cx="277947" cy="306824"/>
            <a:chOff x="1948" y="1152"/>
            <a:chExt cx="209" cy="210"/>
          </a:xfrm>
        </p:grpSpPr>
        <p:sp>
          <p:nvSpPr>
            <p:cNvPr id="117" name="Oval 85"/>
            <p:cNvSpPr>
              <a:spLocks noChangeArrowheads="1"/>
            </p:cNvSpPr>
            <p:nvPr/>
          </p:nvSpPr>
          <p:spPr bwMode="auto">
            <a:xfrm>
              <a:off x="1948" y="1152"/>
              <a:ext cx="209" cy="20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lIns="72000" tIns="72000" rIns="72000" bIns="72000" anchor="ctr"/>
            <a:lstStyle/>
            <a:p>
              <a:pPr algn="ctr"/>
              <a:endParaRPr lang="en-US" sz="1000">
                <a:solidFill>
                  <a:srgbClr val="000000"/>
                </a:solidFill>
                <a:latin typeface="Verdana" charset="0"/>
              </a:endParaRPr>
            </a:p>
          </p:txBody>
        </p:sp>
        <p:sp>
          <p:nvSpPr>
            <p:cNvPr id="118" name="Arc 86"/>
            <p:cNvSpPr>
              <a:spLocks/>
            </p:cNvSpPr>
            <p:nvPr/>
          </p:nvSpPr>
          <p:spPr bwMode="auto">
            <a:xfrm flipH="1">
              <a:off x="2052" y="1152"/>
              <a:ext cx="105" cy="210"/>
            </a:xfrm>
            <a:custGeom>
              <a:avLst/>
              <a:gdLst>
                <a:gd name="T0" fmla="*/ 0 w 21600"/>
                <a:gd name="T1" fmla="*/ 0 h 43176"/>
                <a:gd name="T2" fmla="*/ 0 w 21600"/>
                <a:gd name="T3" fmla="*/ 0 h 43176"/>
                <a:gd name="T4" fmla="*/ 0 w 21600"/>
                <a:gd name="T5" fmla="*/ 0 h 43176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176"/>
                <a:gd name="T11" fmla="*/ 21600 w 21600"/>
                <a:gd name="T12" fmla="*/ 43176 h 431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176" fill="none" extrusionOk="0">
                  <a:moveTo>
                    <a:pt x="20982" y="43176"/>
                  </a:moveTo>
                  <a:cubicBezTo>
                    <a:pt x="9298" y="42842"/>
                    <a:pt x="0" y="33274"/>
                    <a:pt x="0" y="21585"/>
                  </a:cubicBezTo>
                  <a:cubicBezTo>
                    <a:pt x="-1" y="9969"/>
                    <a:pt x="9185" y="434"/>
                    <a:pt x="20793" y="0"/>
                  </a:cubicBezTo>
                </a:path>
                <a:path w="21600" h="43176" stroke="0" extrusionOk="0">
                  <a:moveTo>
                    <a:pt x="20982" y="43176"/>
                  </a:moveTo>
                  <a:cubicBezTo>
                    <a:pt x="9298" y="42842"/>
                    <a:pt x="0" y="33274"/>
                    <a:pt x="0" y="21585"/>
                  </a:cubicBezTo>
                  <a:cubicBezTo>
                    <a:pt x="-1" y="9969"/>
                    <a:pt x="9185" y="434"/>
                    <a:pt x="20793" y="0"/>
                  </a:cubicBezTo>
                  <a:lnTo>
                    <a:pt x="21600" y="21585"/>
                  </a:lnTo>
                  <a:lnTo>
                    <a:pt x="20982" y="43176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lIns="72000" tIns="72000" rIns="72000" bIns="72000" anchor="ctr"/>
            <a:lstStyle/>
            <a:p>
              <a:endParaRPr lang="en-US"/>
            </a:p>
          </p:txBody>
        </p:sp>
      </p:grpSp>
      <p:grpSp>
        <p:nvGrpSpPr>
          <p:cNvPr id="119" name="Group 107"/>
          <p:cNvGrpSpPr>
            <a:grpSpLocks/>
          </p:cNvGrpSpPr>
          <p:nvPr/>
        </p:nvGrpSpPr>
        <p:grpSpPr bwMode="auto">
          <a:xfrm>
            <a:off x="8295805" y="5432373"/>
            <a:ext cx="277946" cy="303213"/>
            <a:chOff x="1645" y="1152"/>
            <a:chExt cx="209" cy="209"/>
          </a:xfrm>
        </p:grpSpPr>
        <p:sp>
          <p:nvSpPr>
            <p:cNvPr id="120" name="Oval 108"/>
            <p:cNvSpPr>
              <a:spLocks noChangeArrowheads="1"/>
            </p:cNvSpPr>
            <p:nvPr/>
          </p:nvSpPr>
          <p:spPr bwMode="auto">
            <a:xfrm>
              <a:off x="1645" y="1152"/>
              <a:ext cx="209" cy="20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lIns="72000" tIns="72000" rIns="72000" bIns="72000" anchor="ctr"/>
            <a:lstStyle/>
            <a:p>
              <a:pPr algn="ctr"/>
              <a:endParaRPr lang="en-US" sz="1000">
                <a:solidFill>
                  <a:srgbClr val="000000"/>
                </a:solidFill>
                <a:latin typeface="Verdana" charset="0"/>
              </a:endParaRPr>
            </a:p>
          </p:txBody>
        </p:sp>
        <p:sp>
          <p:nvSpPr>
            <p:cNvPr id="121" name="Arc 109"/>
            <p:cNvSpPr>
              <a:spLocks/>
            </p:cNvSpPr>
            <p:nvPr/>
          </p:nvSpPr>
          <p:spPr bwMode="auto">
            <a:xfrm flipH="1">
              <a:off x="1749" y="1152"/>
              <a:ext cx="105" cy="105"/>
            </a:xfrm>
            <a:custGeom>
              <a:avLst/>
              <a:gdLst>
                <a:gd name="T0" fmla="*/ 0 w 21597"/>
                <a:gd name="T1" fmla="*/ 0 h 21585"/>
                <a:gd name="T2" fmla="*/ 0 w 21597"/>
                <a:gd name="T3" fmla="*/ 0 h 21585"/>
                <a:gd name="T4" fmla="*/ 0 w 21597"/>
                <a:gd name="T5" fmla="*/ 0 h 21585"/>
                <a:gd name="T6" fmla="*/ 0 60000 65536"/>
                <a:gd name="T7" fmla="*/ 0 60000 65536"/>
                <a:gd name="T8" fmla="*/ 0 60000 65536"/>
                <a:gd name="T9" fmla="*/ 0 w 21597"/>
                <a:gd name="T10" fmla="*/ 0 h 21585"/>
                <a:gd name="T11" fmla="*/ 21597 w 21597"/>
                <a:gd name="T12" fmla="*/ 21585 h 2158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97" h="21585" fill="none" extrusionOk="0">
                  <a:moveTo>
                    <a:pt x="-1" y="21251"/>
                  </a:moveTo>
                  <a:cubicBezTo>
                    <a:pt x="176" y="9766"/>
                    <a:pt x="9311" y="429"/>
                    <a:pt x="20790" y="0"/>
                  </a:cubicBezTo>
                </a:path>
                <a:path w="21597" h="21585" stroke="0" extrusionOk="0">
                  <a:moveTo>
                    <a:pt x="-1" y="21251"/>
                  </a:moveTo>
                  <a:cubicBezTo>
                    <a:pt x="176" y="9766"/>
                    <a:pt x="9311" y="429"/>
                    <a:pt x="20790" y="0"/>
                  </a:cubicBezTo>
                  <a:lnTo>
                    <a:pt x="21597" y="21585"/>
                  </a:lnTo>
                  <a:lnTo>
                    <a:pt x="-1" y="21251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lIns="72000" tIns="72000" rIns="72000" bIns="72000" anchor="ctr"/>
            <a:lstStyle/>
            <a:p>
              <a:endParaRPr lang="en-US"/>
            </a:p>
          </p:txBody>
        </p:sp>
      </p:grpSp>
      <p:grpSp>
        <p:nvGrpSpPr>
          <p:cNvPr id="122" name="Group 73"/>
          <p:cNvGrpSpPr>
            <a:grpSpLocks/>
          </p:cNvGrpSpPr>
          <p:nvPr/>
        </p:nvGrpSpPr>
        <p:grpSpPr bwMode="auto">
          <a:xfrm>
            <a:off x="5967564" y="4074723"/>
            <a:ext cx="277947" cy="306824"/>
            <a:chOff x="1948" y="1152"/>
            <a:chExt cx="209" cy="210"/>
          </a:xfrm>
        </p:grpSpPr>
        <p:sp>
          <p:nvSpPr>
            <p:cNvPr id="123" name="Oval 74"/>
            <p:cNvSpPr>
              <a:spLocks noChangeArrowheads="1"/>
            </p:cNvSpPr>
            <p:nvPr/>
          </p:nvSpPr>
          <p:spPr bwMode="auto">
            <a:xfrm>
              <a:off x="1948" y="1152"/>
              <a:ext cx="209" cy="20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lIns="72000" tIns="72000" rIns="72000" bIns="72000" anchor="ctr"/>
            <a:lstStyle/>
            <a:p>
              <a:pPr algn="ctr"/>
              <a:endParaRPr lang="en-US" sz="1000">
                <a:solidFill>
                  <a:srgbClr val="000000"/>
                </a:solidFill>
                <a:latin typeface="Verdana" charset="0"/>
              </a:endParaRPr>
            </a:p>
          </p:txBody>
        </p:sp>
        <p:sp>
          <p:nvSpPr>
            <p:cNvPr id="124" name="Arc 75"/>
            <p:cNvSpPr>
              <a:spLocks/>
            </p:cNvSpPr>
            <p:nvPr/>
          </p:nvSpPr>
          <p:spPr bwMode="auto">
            <a:xfrm flipH="1">
              <a:off x="2052" y="1152"/>
              <a:ext cx="105" cy="210"/>
            </a:xfrm>
            <a:custGeom>
              <a:avLst/>
              <a:gdLst>
                <a:gd name="T0" fmla="*/ 0 w 21600"/>
                <a:gd name="T1" fmla="*/ 0 h 43176"/>
                <a:gd name="T2" fmla="*/ 0 w 21600"/>
                <a:gd name="T3" fmla="*/ 0 h 43176"/>
                <a:gd name="T4" fmla="*/ 0 w 21600"/>
                <a:gd name="T5" fmla="*/ 0 h 43176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176"/>
                <a:gd name="T11" fmla="*/ 21600 w 21600"/>
                <a:gd name="T12" fmla="*/ 43176 h 431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176" fill="none" extrusionOk="0">
                  <a:moveTo>
                    <a:pt x="20982" y="43176"/>
                  </a:moveTo>
                  <a:cubicBezTo>
                    <a:pt x="9298" y="42842"/>
                    <a:pt x="0" y="33274"/>
                    <a:pt x="0" y="21585"/>
                  </a:cubicBezTo>
                  <a:cubicBezTo>
                    <a:pt x="-1" y="9969"/>
                    <a:pt x="9185" y="434"/>
                    <a:pt x="20793" y="0"/>
                  </a:cubicBezTo>
                </a:path>
                <a:path w="21600" h="43176" stroke="0" extrusionOk="0">
                  <a:moveTo>
                    <a:pt x="20982" y="43176"/>
                  </a:moveTo>
                  <a:cubicBezTo>
                    <a:pt x="9298" y="42842"/>
                    <a:pt x="0" y="33274"/>
                    <a:pt x="0" y="21585"/>
                  </a:cubicBezTo>
                  <a:cubicBezTo>
                    <a:pt x="-1" y="9969"/>
                    <a:pt x="9185" y="434"/>
                    <a:pt x="20793" y="0"/>
                  </a:cubicBezTo>
                  <a:lnTo>
                    <a:pt x="21600" y="21585"/>
                  </a:lnTo>
                  <a:lnTo>
                    <a:pt x="20982" y="43176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lIns="72000" tIns="72000" rIns="72000" bIns="72000" anchor="ctr"/>
            <a:lstStyle/>
            <a:p>
              <a:endParaRPr lang="en-US"/>
            </a:p>
          </p:txBody>
        </p:sp>
      </p:grpSp>
      <p:grpSp>
        <p:nvGrpSpPr>
          <p:cNvPr id="125" name="Group 73"/>
          <p:cNvGrpSpPr>
            <a:grpSpLocks/>
          </p:cNvGrpSpPr>
          <p:nvPr/>
        </p:nvGrpSpPr>
        <p:grpSpPr bwMode="auto">
          <a:xfrm>
            <a:off x="6672989" y="4038600"/>
            <a:ext cx="277947" cy="306824"/>
            <a:chOff x="1948" y="1152"/>
            <a:chExt cx="209" cy="210"/>
          </a:xfrm>
        </p:grpSpPr>
        <p:sp>
          <p:nvSpPr>
            <p:cNvPr id="126" name="Oval 74"/>
            <p:cNvSpPr>
              <a:spLocks noChangeArrowheads="1"/>
            </p:cNvSpPr>
            <p:nvPr/>
          </p:nvSpPr>
          <p:spPr bwMode="auto">
            <a:xfrm>
              <a:off x="1948" y="1152"/>
              <a:ext cx="209" cy="20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lIns="72000" tIns="72000" rIns="72000" bIns="72000" anchor="ctr"/>
            <a:lstStyle/>
            <a:p>
              <a:pPr algn="ctr"/>
              <a:endParaRPr lang="en-US" sz="1000">
                <a:solidFill>
                  <a:srgbClr val="000000"/>
                </a:solidFill>
                <a:latin typeface="Verdana" charset="0"/>
              </a:endParaRPr>
            </a:p>
          </p:txBody>
        </p:sp>
        <p:sp>
          <p:nvSpPr>
            <p:cNvPr id="127" name="Arc 75"/>
            <p:cNvSpPr>
              <a:spLocks/>
            </p:cNvSpPr>
            <p:nvPr/>
          </p:nvSpPr>
          <p:spPr bwMode="auto">
            <a:xfrm flipH="1">
              <a:off x="2052" y="1152"/>
              <a:ext cx="105" cy="210"/>
            </a:xfrm>
            <a:custGeom>
              <a:avLst/>
              <a:gdLst>
                <a:gd name="T0" fmla="*/ 0 w 21600"/>
                <a:gd name="T1" fmla="*/ 0 h 43176"/>
                <a:gd name="T2" fmla="*/ 0 w 21600"/>
                <a:gd name="T3" fmla="*/ 0 h 43176"/>
                <a:gd name="T4" fmla="*/ 0 w 21600"/>
                <a:gd name="T5" fmla="*/ 0 h 43176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176"/>
                <a:gd name="T11" fmla="*/ 21600 w 21600"/>
                <a:gd name="T12" fmla="*/ 43176 h 431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176" fill="none" extrusionOk="0">
                  <a:moveTo>
                    <a:pt x="20982" y="43176"/>
                  </a:moveTo>
                  <a:cubicBezTo>
                    <a:pt x="9298" y="42842"/>
                    <a:pt x="0" y="33274"/>
                    <a:pt x="0" y="21585"/>
                  </a:cubicBezTo>
                  <a:cubicBezTo>
                    <a:pt x="-1" y="9969"/>
                    <a:pt x="9185" y="434"/>
                    <a:pt x="20793" y="0"/>
                  </a:cubicBezTo>
                </a:path>
                <a:path w="21600" h="43176" stroke="0" extrusionOk="0">
                  <a:moveTo>
                    <a:pt x="20982" y="43176"/>
                  </a:moveTo>
                  <a:cubicBezTo>
                    <a:pt x="9298" y="42842"/>
                    <a:pt x="0" y="33274"/>
                    <a:pt x="0" y="21585"/>
                  </a:cubicBezTo>
                  <a:cubicBezTo>
                    <a:pt x="-1" y="9969"/>
                    <a:pt x="9185" y="434"/>
                    <a:pt x="20793" y="0"/>
                  </a:cubicBezTo>
                  <a:lnTo>
                    <a:pt x="21600" y="21585"/>
                  </a:lnTo>
                  <a:lnTo>
                    <a:pt x="20982" y="43176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lIns="72000" tIns="72000" rIns="72000" bIns="72000" anchor="ctr"/>
            <a:lstStyle/>
            <a:p>
              <a:endParaRPr lang="en-US"/>
            </a:p>
          </p:txBody>
        </p:sp>
      </p:grpSp>
      <p:grpSp>
        <p:nvGrpSpPr>
          <p:cNvPr id="128" name="Group 84"/>
          <p:cNvGrpSpPr>
            <a:grpSpLocks/>
          </p:cNvGrpSpPr>
          <p:nvPr/>
        </p:nvGrpSpPr>
        <p:grpSpPr bwMode="auto">
          <a:xfrm>
            <a:off x="8295956" y="4066784"/>
            <a:ext cx="277947" cy="306824"/>
            <a:chOff x="1948" y="1152"/>
            <a:chExt cx="209" cy="210"/>
          </a:xfrm>
        </p:grpSpPr>
        <p:sp>
          <p:nvSpPr>
            <p:cNvPr id="129" name="Oval 85"/>
            <p:cNvSpPr>
              <a:spLocks noChangeArrowheads="1"/>
            </p:cNvSpPr>
            <p:nvPr/>
          </p:nvSpPr>
          <p:spPr bwMode="auto">
            <a:xfrm>
              <a:off x="1948" y="1152"/>
              <a:ext cx="209" cy="20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lIns="72000" tIns="72000" rIns="72000" bIns="72000" anchor="ctr"/>
            <a:lstStyle/>
            <a:p>
              <a:pPr algn="ctr"/>
              <a:endParaRPr lang="en-US" sz="1000">
                <a:solidFill>
                  <a:srgbClr val="000000"/>
                </a:solidFill>
                <a:latin typeface="Verdana" charset="0"/>
              </a:endParaRPr>
            </a:p>
          </p:txBody>
        </p:sp>
        <p:sp>
          <p:nvSpPr>
            <p:cNvPr id="130" name="Arc 86"/>
            <p:cNvSpPr>
              <a:spLocks/>
            </p:cNvSpPr>
            <p:nvPr/>
          </p:nvSpPr>
          <p:spPr bwMode="auto">
            <a:xfrm flipH="1">
              <a:off x="2052" y="1152"/>
              <a:ext cx="105" cy="210"/>
            </a:xfrm>
            <a:custGeom>
              <a:avLst/>
              <a:gdLst>
                <a:gd name="T0" fmla="*/ 0 w 21600"/>
                <a:gd name="T1" fmla="*/ 0 h 43176"/>
                <a:gd name="T2" fmla="*/ 0 w 21600"/>
                <a:gd name="T3" fmla="*/ 0 h 43176"/>
                <a:gd name="T4" fmla="*/ 0 w 21600"/>
                <a:gd name="T5" fmla="*/ 0 h 43176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176"/>
                <a:gd name="T11" fmla="*/ 21600 w 21600"/>
                <a:gd name="T12" fmla="*/ 43176 h 431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176" fill="none" extrusionOk="0">
                  <a:moveTo>
                    <a:pt x="20982" y="43176"/>
                  </a:moveTo>
                  <a:cubicBezTo>
                    <a:pt x="9298" y="42842"/>
                    <a:pt x="0" y="33274"/>
                    <a:pt x="0" y="21585"/>
                  </a:cubicBezTo>
                  <a:cubicBezTo>
                    <a:pt x="-1" y="9969"/>
                    <a:pt x="9185" y="434"/>
                    <a:pt x="20793" y="0"/>
                  </a:cubicBezTo>
                </a:path>
                <a:path w="21600" h="43176" stroke="0" extrusionOk="0">
                  <a:moveTo>
                    <a:pt x="20982" y="43176"/>
                  </a:moveTo>
                  <a:cubicBezTo>
                    <a:pt x="9298" y="42842"/>
                    <a:pt x="0" y="33274"/>
                    <a:pt x="0" y="21585"/>
                  </a:cubicBezTo>
                  <a:cubicBezTo>
                    <a:pt x="-1" y="9969"/>
                    <a:pt x="9185" y="434"/>
                    <a:pt x="20793" y="0"/>
                  </a:cubicBezTo>
                  <a:lnTo>
                    <a:pt x="21600" y="21585"/>
                  </a:lnTo>
                  <a:lnTo>
                    <a:pt x="20982" y="43176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lIns="72000" tIns="72000" rIns="72000" bIns="72000" anchor="ctr"/>
            <a:lstStyle/>
            <a:p>
              <a:endParaRPr lang="en-US"/>
            </a:p>
          </p:txBody>
        </p:sp>
      </p:grpSp>
      <p:grpSp>
        <p:nvGrpSpPr>
          <p:cNvPr id="131" name="Group 84"/>
          <p:cNvGrpSpPr>
            <a:grpSpLocks/>
          </p:cNvGrpSpPr>
          <p:nvPr/>
        </p:nvGrpSpPr>
        <p:grpSpPr bwMode="auto">
          <a:xfrm>
            <a:off x="7437437" y="4068118"/>
            <a:ext cx="277947" cy="306824"/>
            <a:chOff x="1948" y="1152"/>
            <a:chExt cx="209" cy="210"/>
          </a:xfrm>
        </p:grpSpPr>
        <p:sp>
          <p:nvSpPr>
            <p:cNvPr id="132" name="Oval 85"/>
            <p:cNvSpPr>
              <a:spLocks noChangeArrowheads="1"/>
            </p:cNvSpPr>
            <p:nvPr/>
          </p:nvSpPr>
          <p:spPr bwMode="auto">
            <a:xfrm>
              <a:off x="1948" y="1152"/>
              <a:ext cx="209" cy="20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lIns="72000" tIns="72000" rIns="72000" bIns="72000" anchor="ctr"/>
            <a:lstStyle/>
            <a:p>
              <a:pPr algn="ctr"/>
              <a:endParaRPr lang="en-US" sz="1000">
                <a:solidFill>
                  <a:srgbClr val="000000"/>
                </a:solidFill>
                <a:latin typeface="Verdana" charset="0"/>
              </a:endParaRPr>
            </a:p>
          </p:txBody>
        </p:sp>
        <p:sp>
          <p:nvSpPr>
            <p:cNvPr id="133" name="Arc 86"/>
            <p:cNvSpPr>
              <a:spLocks/>
            </p:cNvSpPr>
            <p:nvPr/>
          </p:nvSpPr>
          <p:spPr bwMode="auto">
            <a:xfrm flipH="1">
              <a:off x="2052" y="1152"/>
              <a:ext cx="105" cy="210"/>
            </a:xfrm>
            <a:custGeom>
              <a:avLst/>
              <a:gdLst>
                <a:gd name="T0" fmla="*/ 0 w 21600"/>
                <a:gd name="T1" fmla="*/ 0 h 43176"/>
                <a:gd name="T2" fmla="*/ 0 w 21600"/>
                <a:gd name="T3" fmla="*/ 0 h 43176"/>
                <a:gd name="T4" fmla="*/ 0 w 21600"/>
                <a:gd name="T5" fmla="*/ 0 h 43176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176"/>
                <a:gd name="T11" fmla="*/ 21600 w 21600"/>
                <a:gd name="T12" fmla="*/ 43176 h 431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176" fill="none" extrusionOk="0">
                  <a:moveTo>
                    <a:pt x="20982" y="43176"/>
                  </a:moveTo>
                  <a:cubicBezTo>
                    <a:pt x="9298" y="42842"/>
                    <a:pt x="0" y="33274"/>
                    <a:pt x="0" y="21585"/>
                  </a:cubicBezTo>
                  <a:cubicBezTo>
                    <a:pt x="-1" y="9969"/>
                    <a:pt x="9185" y="434"/>
                    <a:pt x="20793" y="0"/>
                  </a:cubicBezTo>
                </a:path>
                <a:path w="21600" h="43176" stroke="0" extrusionOk="0">
                  <a:moveTo>
                    <a:pt x="20982" y="43176"/>
                  </a:moveTo>
                  <a:cubicBezTo>
                    <a:pt x="9298" y="42842"/>
                    <a:pt x="0" y="33274"/>
                    <a:pt x="0" y="21585"/>
                  </a:cubicBezTo>
                  <a:cubicBezTo>
                    <a:pt x="-1" y="9969"/>
                    <a:pt x="9185" y="434"/>
                    <a:pt x="20793" y="0"/>
                  </a:cubicBezTo>
                  <a:lnTo>
                    <a:pt x="21600" y="21585"/>
                  </a:lnTo>
                  <a:lnTo>
                    <a:pt x="20982" y="43176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lIns="72000" tIns="72000" rIns="72000" bIns="7200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472923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/>
          <p:cNvSpPr/>
          <p:nvPr/>
        </p:nvSpPr>
        <p:spPr>
          <a:xfrm>
            <a:off x="1066800" y="3529407"/>
            <a:ext cx="3657600" cy="2078616"/>
          </a:xfrm>
          <a:prstGeom prst="rect">
            <a:avLst/>
          </a:prstGeom>
          <a:noFill/>
          <a:ln>
            <a:solidFill>
              <a:schemeClr val="accent5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6099048" y="3538954"/>
            <a:ext cx="835152" cy="804446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 model landscape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August 4, 2014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066800" y="5605046"/>
            <a:ext cx="6934200" cy="0"/>
          </a:xfrm>
          <a:prstGeom prst="straightConnector1">
            <a:avLst/>
          </a:prstGeom>
          <a:ln w="12700" cmpd="sng">
            <a:solidFill>
              <a:srgbClr val="000000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8077200" y="5407223"/>
            <a:ext cx="7617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Fidelity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990600" y="5681246"/>
            <a:ext cx="5140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Low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7391400" y="5681246"/>
            <a:ext cx="5539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High</a:t>
            </a:r>
            <a:endParaRPr lang="en-US" sz="1400" dirty="0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1066800" y="1795046"/>
            <a:ext cx="0" cy="3810000"/>
          </a:xfrm>
          <a:prstGeom prst="straightConnector1">
            <a:avLst/>
          </a:prstGeom>
          <a:ln w="12700" cmpd="sng">
            <a:solidFill>
              <a:srgbClr val="000000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38646" y="1263918"/>
            <a:ext cx="17677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Transformational</a:t>
            </a:r>
          </a:p>
          <a:p>
            <a:r>
              <a:rPr lang="en-US" sz="1400" dirty="0" smtClean="0"/>
              <a:t>(ARPA-e relevance)</a:t>
            </a:r>
            <a:endParaRPr lang="en-US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5105400" y="914400"/>
            <a:ext cx="33795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Size of bubble = applicability to multiple teams</a:t>
            </a:r>
            <a:endParaRPr lang="en-US" sz="1200" dirty="0"/>
          </a:p>
        </p:txBody>
      </p:sp>
      <p:sp>
        <p:nvSpPr>
          <p:cNvPr id="18" name="TextBox 17"/>
          <p:cNvSpPr txBox="1"/>
          <p:nvPr/>
        </p:nvSpPr>
        <p:spPr>
          <a:xfrm>
            <a:off x="457200" y="5300246"/>
            <a:ext cx="5140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Low</a:t>
            </a:r>
            <a:endParaRPr lang="en-US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381000" y="1795046"/>
            <a:ext cx="5539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High</a:t>
            </a:r>
            <a:endParaRPr lang="en-US" sz="1400" dirty="0"/>
          </a:p>
        </p:txBody>
      </p:sp>
      <p:sp>
        <p:nvSpPr>
          <p:cNvPr id="20" name="Oval 19"/>
          <p:cNvSpPr>
            <a:spLocks noChangeAspect="1"/>
          </p:cNvSpPr>
          <p:nvPr/>
        </p:nvSpPr>
        <p:spPr>
          <a:xfrm>
            <a:off x="5257800" y="1219200"/>
            <a:ext cx="152400" cy="152400"/>
          </a:xfrm>
          <a:prstGeom prst="ellipse">
            <a:avLst/>
          </a:prstGeom>
          <a:solidFill>
            <a:srgbClr val="1AB0E9"/>
          </a:solidFill>
          <a:ln>
            <a:solidFill>
              <a:schemeClr val="accent5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1749623" y="2740223"/>
            <a:ext cx="612577" cy="612577"/>
          </a:xfrm>
          <a:prstGeom prst="ellipse">
            <a:avLst/>
          </a:prstGeom>
          <a:solidFill>
            <a:srgbClr val="1AB0E9"/>
          </a:solidFill>
          <a:ln>
            <a:solidFill>
              <a:schemeClr val="accent5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723246" y="4267200"/>
            <a:ext cx="363354" cy="338554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7010400" y="4222314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Argonne Li-ion</a:t>
            </a:r>
          </a:p>
          <a:p>
            <a:r>
              <a:rPr lang="en-US" sz="1200" dirty="0"/>
              <a:t>battery model</a:t>
            </a:r>
          </a:p>
        </p:txBody>
      </p:sp>
      <p:sp>
        <p:nvSpPr>
          <p:cNvPr id="24" name="Oval 23"/>
          <p:cNvSpPr/>
          <p:nvPr/>
        </p:nvSpPr>
        <p:spPr>
          <a:xfrm>
            <a:off x="6096000" y="4538246"/>
            <a:ext cx="183827" cy="186154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5465192" y="4641339"/>
            <a:ext cx="1676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MIT PV Cost Calc.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438400" y="2557046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Example</a:t>
            </a:r>
          </a:p>
          <a:p>
            <a:r>
              <a:rPr lang="en-US" sz="1200" dirty="0" smtClean="0"/>
              <a:t>production cost model</a:t>
            </a:r>
          </a:p>
          <a:p>
            <a:endParaRPr lang="en-US" sz="1200" dirty="0"/>
          </a:p>
        </p:txBody>
      </p:sp>
      <p:sp>
        <p:nvSpPr>
          <p:cNvPr id="27" name="Oval 26"/>
          <p:cNvSpPr/>
          <p:nvPr/>
        </p:nvSpPr>
        <p:spPr>
          <a:xfrm>
            <a:off x="5334000" y="2404646"/>
            <a:ext cx="457200" cy="457200"/>
          </a:xfrm>
          <a:prstGeom prst="ellipse">
            <a:avLst/>
          </a:prstGeom>
          <a:solidFill>
            <a:schemeClr val="tx2"/>
          </a:solidFill>
          <a:ln>
            <a:solidFill>
              <a:schemeClr val="accent5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6019800" y="2325469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METALS </a:t>
            </a:r>
          </a:p>
          <a:p>
            <a:r>
              <a:rPr lang="en-US" sz="1200" dirty="0" smtClean="0"/>
              <a:t>calculator</a:t>
            </a:r>
          </a:p>
          <a:p>
            <a:endParaRPr lang="en-US" sz="1200" dirty="0"/>
          </a:p>
        </p:txBody>
      </p:sp>
      <p:sp>
        <p:nvSpPr>
          <p:cNvPr id="29" name="Oval 28"/>
          <p:cNvSpPr/>
          <p:nvPr/>
        </p:nvSpPr>
        <p:spPr>
          <a:xfrm>
            <a:off x="5715000" y="2023646"/>
            <a:ext cx="457200" cy="457200"/>
          </a:xfrm>
          <a:prstGeom prst="ellipse">
            <a:avLst/>
          </a:prstGeom>
          <a:solidFill>
            <a:schemeClr val="tx2"/>
          </a:solidFill>
          <a:ln>
            <a:solidFill>
              <a:schemeClr val="accent5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5638800" y="2738735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REMOTE</a:t>
            </a:r>
          </a:p>
          <a:p>
            <a:r>
              <a:rPr lang="en-US" sz="1200" dirty="0" smtClean="0"/>
              <a:t>calculator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009086" y="3529406"/>
            <a:ext cx="1676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NREL SAM</a:t>
            </a:r>
          </a:p>
        </p:txBody>
      </p:sp>
      <p:sp>
        <p:nvSpPr>
          <p:cNvPr id="33" name="Oval 32"/>
          <p:cNvSpPr/>
          <p:nvPr/>
        </p:nvSpPr>
        <p:spPr>
          <a:xfrm>
            <a:off x="4267200" y="4038600"/>
            <a:ext cx="457200" cy="4572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4724400" y="3957935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Process-based</a:t>
            </a:r>
          </a:p>
          <a:p>
            <a:r>
              <a:rPr lang="en-US" sz="1200" dirty="0" smtClean="0"/>
              <a:t>cost model</a:t>
            </a:r>
          </a:p>
        </p:txBody>
      </p:sp>
      <p:sp>
        <p:nvSpPr>
          <p:cNvPr id="35" name="Oval 34"/>
          <p:cNvSpPr/>
          <p:nvPr/>
        </p:nvSpPr>
        <p:spPr>
          <a:xfrm>
            <a:off x="6324600" y="1947446"/>
            <a:ext cx="304800" cy="301823"/>
          </a:xfrm>
          <a:prstGeom prst="ellipse">
            <a:avLst/>
          </a:prstGeom>
          <a:solidFill>
            <a:schemeClr val="tx2"/>
          </a:solidFill>
          <a:ln>
            <a:solidFill>
              <a:schemeClr val="accent5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6553200" y="1942981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Electrofuels</a:t>
            </a:r>
            <a:endParaRPr lang="en-US" sz="1200" dirty="0" smtClean="0"/>
          </a:p>
          <a:p>
            <a:r>
              <a:rPr lang="en-US" sz="1200" dirty="0" smtClean="0"/>
              <a:t>model</a:t>
            </a:r>
            <a:endParaRPr lang="en-US" sz="1200" dirty="0"/>
          </a:p>
        </p:txBody>
      </p:sp>
      <p:sp>
        <p:nvSpPr>
          <p:cNvPr id="37" name="Oval 36"/>
          <p:cNvSpPr/>
          <p:nvPr/>
        </p:nvSpPr>
        <p:spPr>
          <a:xfrm>
            <a:off x="1219200" y="4614446"/>
            <a:ext cx="838200" cy="8382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2057400" y="4800600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Investment financial models</a:t>
            </a:r>
          </a:p>
          <a:p>
            <a:endParaRPr lang="en-US" sz="1200" dirty="0"/>
          </a:p>
        </p:txBody>
      </p:sp>
      <p:sp>
        <p:nvSpPr>
          <p:cNvPr id="41" name="TextBox 40"/>
          <p:cNvSpPr txBox="1"/>
          <p:nvPr/>
        </p:nvSpPr>
        <p:spPr>
          <a:xfrm>
            <a:off x="5410200" y="1143000"/>
            <a:ext cx="18154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= ARPA-E         = others</a:t>
            </a:r>
            <a:endParaRPr lang="en-US" sz="1200" dirty="0"/>
          </a:p>
        </p:txBody>
      </p:sp>
      <p:sp>
        <p:nvSpPr>
          <p:cNvPr id="42" name="Oval 41"/>
          <p:cNvSpPr>
            <a:spLocks noChangeAspect="1"/>
          </p:cNvSpPr>
          <p:nvPr/>
        </p:nvSpPr>
        <p:spPr>
          <a:xfrm>
            <a:off x="6321552" y="1219200"/>
            <a:ext cx="155448" cy="141316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>
            <a:spLocks noChangeAspect="1"/>
          </p:cNvSpPr>
          <p:nvPr/>
        </p:nvSpPr>
        <p:spPr>
          <a:xfrm>
            <a:off x="7293365" y="4893338"/>
            <a:ext cx="155448" cy="141316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7112899" y="4953000"/>
            <a:ext cx="1676400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NREL </a:t>
            </a:r>
            <a:r>
              <a:rPr lang="en-US" sz="1200" dirty="0" err="1" smtClean="0"/>
              <a:t>Biorefinery</a:t>
            </a:r>
            <a:endParaRPr lang="en-US" sz="1200" dirty="0" smtClean="0"/>
          </a:p>
          <a:p>
            <a:r>
              <a:rPr lang="en-US" sz="1050" dirty="0" smtClean="0"/>
              <a:t>(Aspen Plus)</a:t>
            </a:r>
            <a:endParaRPr lang="en-US" sz="1050" dirty="0"/>
          </a:p>
        </p:txBody>
      </p:sp>
      <p:sp>
        <p:nvSpPr>
          <p:cNvPr id="43" name="Oval 42"/>
          <p:cNvSpPr>
            <a:spLocks noChangeAspect="1"/>
          </p:cNvSpPr>
          <p:nvPr/>
        </p:nvSpPr>
        <p:spPr>
          <a:xfrm>
            <a:off x="3200400" y="2362200"/>
            <a:ext cx="152400" cy="152400"/>
          </a:xfrm>
          <a:prstGeom prst="ellipse">
            <a:avLst/>
          </a:prstGeom>
          <a:solidFill>
            <a:srgbClr val="1AB0E9"/>
          </a:solidFill>
          <a:ln>
            <a:solidFill>
              <a:schemeClr val="accent5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3352800" y="2173069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early-stage</a:t>
            </a:r>
          </a:p>
          <a:p>
            <a:r>
              <a:rPr lang="en-US" sz="1200" dirty="0" smtClean="0"/>
              <a:t>performer models</a:t>
            </a:r>
          </a:p>
          <a:p>
            <a:endParaRPr lang="en-US" sz="1200" dirty="0"/>
          </a:p>
        </p:txBody>
      </p:sp>
      <p:sp>
        <p:nvSpPr>
          <p:cNvPr id="3" name="Rectangle 2"/>
          <p:cNvSpPr/>
          <p:nvPr/>
        </p:nvSpPr>
        <p:spPr>
          <a:xfrm>
            <a:off x="4724400" y="1795047"/>
            <a:ext cx="3276600" cy="1734360"/>
          </a:xfrm>
          <a:prstGeom prst="rect">
            <a:avLst/>
          </a:prstGeom>
          <a:noFill/>
          <a:ln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A. Luce, Techno Economic Analysis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49B8720-E526-BD45-92D7-B4028BF31DDE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2461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1800" dirty="0" smtClean="0"/>
              <a:t>Motivation</a:t>
            </a:r>
          </a:p>
          <a:p>
            <a:pPr lvl="2"/>
            <a:r>
              <a:rPr lang="en-US" sz="1600" dirty="0" smtClean="0"/>
              <a:t>Techno-Economic Analysis (TEA) is essential tool for ARPA-e team &amp; Performers</a:t>
            </a:r>
          </a:p>
          <a:p>
            <a:pPr lvl="2"/>
            <a:endParaRPr lang="en-US" sz="1600" dirty="0" smtClean="0"/>
          </a:p>
          <a:p>
            <a:pPr marL="457200" lvl="1" indent="0">
              <a:buNone/>
            </a:pPr>
            <a:r>
              <a:rPr lang="en-US" sz="1800" dirty="0" smtClean="0"/>
              <a:t>Background: Current TEA activity at ARPA-e</a:t>
            </a:r>
          </a:p>
          <a:p>
            <a:pPr lvl="2"/>
            <a:r>
              <a:rPr lang="en-US" sz="1600" dirty="0" smtClean="0"/>
              <a:t>Process is currently ad-hoc and fragmented</a:t>
            </a:r>
          </a:p>
          <a:p>
            <a:pPr lvl="2"/>
            <a:r>
              <a:rPr lang="en-US" sz="1600" dirty="0" smtClean="0"/>
              <a:t>Several models already exist in certain areas</a:t>
            </a:r>
          </a:p>
          <a:p>
            <a:pPr lvl="2"/>
            <a:endParaRPr lang="en-US" sz="1600" dirty="0" smtClean="0"/>
          </a:p>
          <a:p>
            <a:pPr marL="457200" lvl="1" indent="0">
              <a:buNone/>
            </a:pPr>
            <a:r>
              <a:rPr lang="en-US" sz="1800" dirty="0" smtClean="0"/>
              <a:t>Scope of Work</a:t>
            </a:r>
          </a:p>
          <a:p>
            <a:pPr lvl="2"/>
            <a:r>
              <a:rPr lang="en-US" sz="1600" dirty="0" smtClean="0"/>
              <a:t>Research energy technology archetypes</a:t>
            </a:r>
          </a:p>
          <a:p>
            <a:pPr lvl="2"/>
            <a:r>
              <a:rPr lang="en-US" sz="1600" dirty="0" smtClean="0"/>
              <a:t>Streamline process for creating TEAs</a:t>
            </a:r>
          </a:p>
          <a:p>
            <a:pPr lvl="2"/>
            <a:endParaRPr lang="en-US" sz="1600" dirty="0" smtClean="0"/>
          </a:p>
          <a:p>
            <a:pPr marL="457200" lvl="1" indent="0">
              <a:buNone/>
            </a:pPr>
            <a:r>
              <a:rPr lang="en-US" sz="1800" dirty="0" smtClean="0"/>
              <a:t>Outcomes</a:t>
            </a:r>
          </a:p>
          <a:p>
            <a:pPr lvl="2"/>
            <a:r>
              <a:rPr lang="en-US" sz="1600" dirty="0" smtClean="0"/>
              <a:t>Providing best-practices and templates for technology archetypes.</a:t>
            </a:r>
          </a:p>
          <a:p>
            <a:pPr lvl="2"/>
            <a:r>
              <a:rPr lang="en-US" sz="1600" dirty="0" smtClean="0"/>
              <a:t>Provide program-specific TEAs as examples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49B8720-E526-BD45-92D7-B4028BF31DDE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A. Luce, Techno Economic Analysis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August 4,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7533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 Based Cost Modeling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Inform </a:t>
            </a:r>
            <a:r>
              <a:rPr lang="en-US" dirty="0"/>
              <a:t>technical decisions </a:t>
            </a:r>
            <a:r>
              <a:rPr lang="en-US" i="1" dirty="0"/>
              <a:t>before</a:t>
            </a:r>
            <a:r>
              <a:rPr lang="en-US" dirty="0"/>
              <a:t> investments are </a:t>
            </a:r>
            <a:r>
              <a:rPr lang="en-US" dirty="0" smtClean="0"/>
              <a:t>made</a:t>
            </a:r>
            <a:endParaRPr lang="en-US" dirty="0"/>
          </a:p>
        </p:txBody>
      </p:sp>
      <p:sp>
        <p:nvSpPr>
          <p:cNvPr id="18433" name="Rectangle 6"/>
          <p:cNvSpPr>
            <a:spLocks noGrp="1" noChangeArrowheads="1"/>
          </p:cNvSpPr>
          <p:nvPr>
            <p:ph type="sldNum" sz="quarter" idx="10"/>
          </p:nvPr>
        </p:nvSpPr>
        <p:spPr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38D8899-C180-F443-BC13-18CA11045C7D}" type="slidenum">
              <a:rPr lang="en-GB" sz="900">
                <a:solidFill>
                  <a:srgbClr val="005C43"/>
                </a:solidFill>
                <a:latin typeface="Verdana" charset="0"/>
              </a:rPr>
              <a:pPr eaLnBrk="1" hangingPunct="1"/>
              <a:t>20</a:t>
            </a:fld>
            <a:endParaRPr lang="en-GB" sz="900">
              <a:solidFill>
                <a:srgbClr val="005C43"/>
              </a:solidFill>
              <a:latin typeface="Verdana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dirty="0" smtClean="0"/>
              <a:t>Makes </a:t>
            </a:r>
            <a:r>
              <a:rPr lang="en-US" dirty="0"/>
              <a:t>connection between technical changes and production </a:t>
            </a:r>
            <a:r>
              <a:rPr lang="en-US" dirty="0" smtClean="0"/>
              <a:t>cost</a:t>
            </a:r>
            <a:endParaRPr lang="en-US" dirty="0"/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1636713" y="1557338"/>
            <a:ext cx="20843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sz="1600" b="1" dirty="0">
                <a:solidFill>
                  <a:srgbClr val="106D96"/>
                </a:solidFill>
                <a:latin typeface="Verdana" charset="0"/>
              </a:rPr>
              <a:t>Stage </a:t>
            </a:r>
            <a:r>
              <a:rPr lang="en-GB" sz="1600" b="1" dirty="0">
                <a:solidFill>
                  <a:srgbClr val="106D96"/>
                </a:solidFill>
                <a:latin typeface="Verdana" charset="0"/>
                <a:sym typeface="Monotype Sorts" charset="0"/>
              </a:rPr>
              <a:t>1</a:t>
            </a:r>
            <a:endParaRPr lang="en-GB" sz="1600" b="1" dirty="0">
              <a:solidFill>
                <a:srgbClr val="106D96"/>
              </a:solidFill>
              <a:latin typeface="Verdana" charset="0"/>
            </a:endParaRP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1606551" y="3052763"/>
            <a:ext cx="1974850" cy="1615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187325" indent="-1873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19100" indent="-2174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30000"/>
              </a:spcBef>
              <a:buFontTx/>
              <a:buChar char="•"/>
            </a:pPr>
            <a:r>
              <a:rPr lang="en-GB" sz="1400" dirty="0" smtClean="0">
                <a:solidFill>
                  <a:srgbClr val="000000"/>
                </a:solidFill>
                <a:latin typeface="+mn-lt"/>
              </a:rPr>
              <a:t>Technology Description</a:t>
            </a:r>
            <a:endParaRPr lang="en-GB" sz="1400" dirty="0">
              <a:solidFill>
                <a:srgbClr val="000000"/>
              </a:solidFill>
              <a:latin typeface="+mn-lt"/>
            </a:endParaRPr>
          </a:p>
          <a:p>
            <a:pPr eaLnBrk="1" hangingPunct="1">
              <a:spcBef>
                <a:spcPct val="50000"/>
              </a:spcBef>
              <a:buFontTx/>
              <a:buChar char="•"/>
            </a:pPr>
            <a:endParaRPr lang="en-GB" sz="1400" dirty="0" smtClean="0">
              <a:solidFill>
                <a:srgbClr val="000000"/>
              </a:solidFill>
              <a:latin typeface="+mn-lt"/>
            </a:endParaRPr>
          </a:p>
          <a:p>
            <a:pPr eaLnBrk="1" hangingPunct="1">
              <a:spcBef>
                <a:spcPct val="50000"/>
              </a:spcBef>
              <a:buFontTx/>
              <a:buChar char="•"/>
            </a:pPr>
            <a:endParaRPr lang="en-GB" sz="1400" dirty="0" smtClean="0">
              <a:solidFill>
                <a:srgbClr val="000000"/>
              </a:solidFill>
              <a:latin typeface="+mn-lt"/>
            </a:endParaRP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GB" sz="1400" dirty="0" smtClean="0">
                <a:solidFill>
                  <a:srgbClr val="000000"/>
                </a:solidFill>
                <a:latin typeface="+mn-lt"/>
              </a:rPr>
              <a:t>Processing Requirements</a:t>
            </a:r>
            <a:endParaRPr lang="en-GB" sz="14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8437" name="Text Box 6"/>
          <p:cNvSpPr txBox="1">
            <a:spLocks noChangeArrowheads="1"/>
          </p:cNvSpPr>
          <p:nvPr/>
        </p:nvSpPr>
        <p:spPr bwMode="auto">
          <a:xfrm>
            <a:off x="1828800" y="6689825"/>
            <a:ext cx="5295900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000" dirty="0">
                <a:solidFill>
                  <a:srgbClr val="000000"/>
                </a:solidFill>
                <a:latin typeface="Verdana" charset="0"/>
              </a:rPr>
              <a:t>Source</a:t>
            </a:r>
            <a:r>
              <a:rPr lang="en-US" sz="1000" dirty="0" smtClean="0">
                <a:solidFill>
                  <a:srgbClr val="000000"/>
                </a:solidFill>
                <a:latin typeface="Verdana" charset="0"/>
              </a:rPr>
              <a:t>: </a:t>
            </a:r>
            <a:r>
              <a:rPr lang="en-US" sz="1000" dirty="0"/>
              <a:t>Source: Erica Fuchs, Randolph </a:t>
            </a:r>
            <a:r>
              <a:rPr lang="en-US" sz="1000" dirty="0" err="1"/>
              <a:t>Kirchain</a:t>
            </a:r>
            <a:r>
              <a:rPr lang="en-US" sz="1000" dirty="0"/>
              <a:t>, Frank </a:t>
            </a:r>
            <a:r>
              <a:rPr lang="en-US" sz="1000" dirty="0" smtClean="0"/>
              <a:t>Field</a:t>
            </a:r>
            <a:r>
              <a:rPr lang="en-US" sz="1000" dirty="0" smtClean="0">
                <a:solidFill>
                  <a:srgbClr val="000000"/>
                </a:solidFill>
                <a:latin typeface="Verdana" charset="0"/>
              </a:rPr>
              <a:t> </a:t>
            </a:r>
            <a:endParaRPr lang="en-US" sz="1000" dirty="0">
              <a:solidFill>
                <a:srgbClr val="000000"/>
              </a:solidFill>
              <a:latin typeface="Verdana" charset="0"/>
            </a:endParaRPr>
          </a:p>
        </p:txBody>
      </p:sp>
      <p:sp>
        <p:nvSpPr>
          <p:cNvPr id="18439" name="AutoShape 8"/>
          <p:cNvSpPr>
            <a:spLocks noChangeArrowheads="1"/>
          </p:cNvSpPr>
          <p:nvPr/>
        </p:nvSpPr>
        <p:spPr bwMode="auto">
          <a:xfrm>
            <a:off x="1612900" y="1958975"/>
            <a:ext cx="2265363" cy="833438"/>
          </a:xfrm>
          <a:prstGeom prst="homePlate">
            <a:avLst>
              <a:gd name="adj" fmla="val 18486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72000" tIns="72000" rIns="72000" bIns="72000" anchor="ctr"/>
          <a:lstStyle/>
          <a:p>
            <a:pPr marL="3175" algn="ctr"/>
            <a:r>
              <a:rPr lang="en-GB" sz="1600" dirty="0" smtClean="0">
                <a:latin typeface="Verdana" charset="0"/>
              </a:rPr>
              <a:t>Process Model</a:t>
            </a:r>
            <a:endParaRPr lang="en-GB" sz="1600" dirty="0">
              <a:latin typeface="Verdana" charset="0"/>
            </a:endParaRPr>
          </a:p>
        </p:txBody>
      </p:sp>
      <p:sp>
        <p:nvSpPr>
          <p:cNvPr id="18440" name="AutoShape 9"/>
          <p:cNvSpPr>
            <a:spLocks noChangeArrowheads="1"/>
          </p:cNvSpPr>
          <p:nvPr/>
        </p:nvSpPr>
        <p:spPr bwMode="auto">
          <a:xfrm>
            <a:off x="3816350" y="1962150"/>
            <a:ext cx="2265363" cy="825500"/>
          </a:xfrm>
          <a:prstGeom prst="chevron">
            <a:avLst>
              <a:gd name="adj" fmla="val 19044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72000" tIns="72000" rIns="72000" bIns="72000" anchor="ctr"/>
          <a:lstStyle/>
          <a:p>
            <a:pPr marL="190500" algn="ctr"/>
            <a:r>
              <a:rPr lang="en-US" sz="1600" dirty="0" smtClean="0">
                <a:latin typeface="Verdana" charset="0"/>
              </a:rPr>
              <a:t>Operations Model</a:t>
            </a:r>
            <a:endParaRPr lang="en-US" sz="1600" dirty="0">
              <a:latin typeface="Verdana" charset="0"/>
            </a:endParaRPr>
          </a:p>
        </p:txBody>
      </p:sp>
      <p:sp>
        <p:nvSpPr>
          <p:cNvPr id="18441" name="AutoShape 10"/>
          <p:cNvSpPr>
            <a:spLocks noChangeArrowheads="1"/>
          </p:cNvSpPr>
          <p:nvPr/>
        </p:nvSpPr>
        <p:spPr bwMode="auto">
          <a:xfrm>
            <a:off x="6016625" y="1962150"/>
            <a:ext cx="2265363" cy="825500"/>
          </a:xfrm>
          <a:prstGeom prst="chevron">
            <a:avLst>
              <a:gd name="adj" fmla="val 19044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72000" tIns="72000" rIns="72000" bIns="72000" anchor="ctr"/>
          <a:lstStyle/>
          <a:p>
            <a:pPr marL="190500" algn="ctr"/>
            <a:r>
              <a:rPr lang="en-US" sz="1600" dirty="0" smtClean="0">
                <a:latin typeface="Verdana" charset="0"/>
              </a:rPr>
              <a:t>Financial Model</a:t>
            </a:r>
            <a:endParaRPr lang="en-US" sz="1600" dirty="0">
              <a:latin typeface="Verdana" charset="0"/>
            </a:endParaRPr>
          </a:p>
        </p:txBody>
      </p:sp>
      <p:sp>
        <p:nvSpPr>
          <p:cNvPr id="18442" name="Text Box 11"/>
          <p:cNvSpPr txBox="1">
            <a:spLocks noChangeArrowheads="1"/>
          </p:cNvSpPr>
          <p:nvPr/>
        </p:nvSpPr>
        <p:spPr bwMode="auto">
          <a:xfrm>
            <a:off x="3876675" y="1557338"/>
            <a:ext cx="20828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sz="1600" b="1">
                <a:solidFill>
                  <a:schemeClr val="accent2"/>
                </a:solidFill>
                <a:latin typeface="Verdana" charset="0"/>
              </a:rPr>
              <a:t>Stage </a:t>
            </a:r>
            <a:r>
              <a:rPr lang="en-GB" sz="1600" b="1">
                <a:solidFill>
                  <a:schemeClr val="accent2"/>
                </a:solidFill>
                <a:latin typeface="Verdana" charset="0"/>
                <a:sym typeface="Monotype Sorts" charset="0"/>
              </a:rPr>
              <a:t>2</a:t>
            </a:r>
            <a:endParaRPr lang="en-GB" sz="1600" b="1">
              <a:solidFill>
                <a:schemeClr val="accent2"/>
              </a:solidFill>
              <a:latin typeface="Verdana" charset="0"/>
            </a:endParaRPr>
          </a:p>
        </p:txBody>
      </p:sp>
      <p:sp>
        <p:nvSpPr>
          <p:cNvPr id="18443" name="Text Box 12"/>
          <p:cNvSpPr txBox="1">
            <a:spLocks noChangeArrowheads="1"/>
          </p:cNvSpPr>
          <p:nvPr/>
        </p:nvSpPr>
        <p:spPr bwMode="auto">
          <a:xfrm>
            <a:off x="6040438" y="1557338"/>
            <a:ext cx="20843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sz="1600" b="1">
                <a:solidFill>
                  <a:schemeClr val="accent2"/>
                </a:solidFill>
                <a:latin typeface="Verdana" charset="0"/>
              </a:rPr>
              <a:t>Stage3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3400" y="2938046"/>
            <a:ext cx="8001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Inputs</a:t>
            </a:r>
            <a:endParaRPr lang="en-US" sz="16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533400" y="4211829"/>
            <a:ext cx="9710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Outputs</a:t>
            </a:r>
            <a:endParaRPr lang="en-US" sz="16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590106" y="2209800"/>
            <a:ext cx="7434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Steps</a:t>
            </a:r>
            <a:endParaRPr lang="en-US" sz="1600" b="1" dirty="0"/>
          </a:p>
        </p:txBody>
      </p:sp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3816350" y="3054704"/>
            <a:ext cx="1974850" cy="1551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187325" indent="-187325">
              <a:spcBef>
                <a:spcPct val="30000"/>
              </a:spcBef>
              <a:buFontTx/>
              <a:buChar char="•"/>
              <a:defRPr sz="1400">
                <a:solidFill>
                  <a:srgbClr val="000000"/>
                </a:solidFill>
                <a:ea typeface="ＭＳ Ｐゴシック" charset="0"/>
                <a:cs typeface="ＭＳ Ｐゴシック" charset="0"/>
              </a:defRPr>
            </a:lvl1pPr>
            <a:lvl2pPr marL="419100" indent="-217488" eaLnBrk="0" hangingPunct="0">
              <a:defRPr sz="2400"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9pPr>
          </a:lstStyle>
          <a:p>
            <a:r>
              <a:rPr lang="en-GB" dirty="0"/>
              <a:t>Operating Conditions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r>
              <a:rPr lang="en-GB" dirty="0"/>
              <a:t>Resource Requirements</a:t>
            </a:r>
          </a:p>
        </p:txBody>
      </p:sp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6042026" y="3045356"/>
            <a:ext cx="1974850" cy="133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187325" indent="-187325">
              <a:spcBef>
                <a:spcPct val="30000"/>
              </a:spcBef>
              <a:buFontTx/>
              <a:buChar char="•"/>
              <a:defRPr sz="1400">
                <a:solidFill>
                  <a:srgbClr val="000000"/>
                </a:solidFill>
                <a:ea typeface="ＭＳ Ｐゴシック" charset="0"/>
                <a:cs typeface="ＭＳ Ｐゴシック" charset="0"/>
              </a:defRPr>
            </a:lvl1pPr>
            <a:lvl2pPr marL="419100" indent="-217488" eaLnBrk="0" hangingPunct="0">
              <a:defRPr sz="2400"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9pPr>
          </a:lstStyle>
          <a:p>
            <a:r>
              <a:rPr lang="en-GB" dirty="0"/>
              <a:t>Factor Prices</a:t>
            </a:r>
          </a:p>
          <a:p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Productions Cost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August 4, 2014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Luce, Techno Economic Analysis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3161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 of building TEA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335935" y="1676400"/>
            <a:ext cx="3855065" cy="4343400"/>
          </a:xfrm>
        </p:spPr>
        <p:txBody>
          <a:bodyPr>
            <a:noAutofit/>
          </a:bodyPr>
          <a:lstStyle/>
          <a:p>
            <a:pPr marL="486918" lvl="1" indent="0">
              <a:buNone/>
            </a:pPr>
            <a:endParaRPr lang="en-US" sz="1800" dirty="0" smtClean="0"/>
          </a:p>
          <a:p>
            <a:pPr marL="486918" lvl="1" indent="0">
              <a:buNone/>
            </a:pPr>
            <a:r>
              <a:rPr lang="en-US" sz="1800" dirty="0" smtClean="0"/>
              <a:t>Done for mature technology</a:t>
            </a:r>
          </a:p>
          <a:p>
            <a:pPr marL="486918" lvl="1" indent="0">
              <a:buNone/>
            </a:pPr>
            <a:endParaRPr lang="en-US" sz="1800" dirty="0" smtClean="0"/>
          </a:p>
          <a:p>
            <a:pPr marL="486918" lvl="1" indent="0">
              <a:buNone/>
            </a:pPr>
            <a:r>
              <a:rPr lang="en-US" sz="1800" dirty="0"/>
              <a:t>L</a:t>
            </a:r>
            <a:r>
              <a:rPr lang="en-US" sz="1800" dirty="0" smtClean="0"/>
              <a:t>ittle value for early-stage tech</a:t>
            </a:r>
          </a:p>
          <a:p>
            <a:pPr marL="772668" lvl="1"/>
            <a:endParaRPr lang="en-US" sz="1800" dirty="0"/>
          </a:p>
          <a:p>
            <a:pPr marL="29718" indent="0">
              <a:buNone/>
            </a:pPr>
            <a:r>
              <a:rPr lang="en-US" sz="1800" dirty="0" smtClean="0"/>
              <a:t>	Current resources:</a:t>
            </a:r>
            <a:endParaRPr lang="en-US" sz="1800" dirty="0"/>
          </a:p>
          <a:p>
            <a:pPr marL="772668" lvl="1"/>
            <a:r>
              <a:rPr lang="en-US" sz="1800" dirty="0" smtClean="0"/>
              <a:t>Process-Based Cost Modeling</a:t>
            </a:r>
          </a:p>
          <a:p>
            <a:pPr marL="486918" lvl="1" indent="0">
              <a:buNone/>
            </a:pPr>
            <a:endParaRPr lang="en-US" sz="1800" dirty="0"/>
          </a:p>
          <a:p>
            <a:pPr marL="29718" indent="0">
              <a:buNone/>
            </a:pPr>
            <a:endParaRPr lang="en-US" sz="1800" dirty="0" smtClean="0"/>
          </a:p>
          <a:p>
            <a:pPr marL="285750"/>
            <a:r>
              <a:rPr lang="en-US" sz="1800" dirty="0" smtClean="0"/>
              <a:t>“</a:t>
            </a:r>
            <a:r>
              <a:rPr lang="en-US" sz="1800" i="1" dirty="0"/>
              <a:t>Big complex model adapted for a small system</a:t>
            </a:r>
            <a:r>
              <a:rPr lang="en-US" sz="1800" i="1" dirty="0" smtClean="0"/>
              <a:t>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9B8720-E526-BD45-92D7-B4028BF31DDE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Luce, Techno Economic Analysis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August 4, 2014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dirty="0"/>
              <a:t>Generic </a:t>
            </a:r>
            <a:r>
              <a:rPr lang="en-US" dirty="0" err="1"/>
              <a:t>mfc</a:t>
            </a:r>
            <a:r>
              <a:rPr lang="en-US" dirty="0"/>
              <a:t>. “widget” </a:t>
            </a:r>
            <a:r>
              <a:rPr lang="en-US" dirty="0" smtClean="0"/>
              <a:t>production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r>
              <a:rPr lang="en-US" dirty="0"/>
              <a:t>Research approach - 0</a:t>
            </a:r>
            <a:r>
              <a:rPr lang="en-US" baseline="30000" dirty="0"/>
              <a:t>th</a:t>
            </a:r>
            <a:r>
              <a:rPr lang="en-US" dirty="0"/>
              <a:t> </a:t>
            </a:r>
            <a:r>
              <a:rPr lang="en-US" dirty="0" smtClean="0"/>
              <a:t>Order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831735" y="1676400"/>
            <a:ext cx="4312265" cy="420170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56032" indent="-256032" algn="l" defTabSz="457200" rtl="0" eaLnBrk="1" latinLnBrk="0" hangingPunct="1">
              <a:spcBef>
                <a:spcPts val="600"/>
              </a:spcBef>
              <a:buClr>
                <a:schemeClr val="accent2"/>
              </a:buClr>
              <a:buSzPct val="120000"/>
              <a:buFont typeface="Lucida Grande"/>
              <a:buChar char="‣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6636" lvl="1" indent="0">
              <a:buNone/>
            </a:pPr>
            <a:endParaRPr lang="en-US" sz="1800" dirty="0" smtClean="0"/>
          </a:p>
          <a:p>
            <a:pPr marL="516636" lvl="1" indent="0">
              <a:buNone/>
            </a:pPr>
            <a:r>
              <a:rPr lang="en-US" sz="1800" dirty="0" smtClean="0"/>
              <a:t>What are implications for materials targets, performance tradeoffs, etc.??</a:t>
            </a:r>
          </a:p>
          <a:p>
            <a:pPr marL="516636" lvl="1" indent="0">
              <a:buNone/>
            </a:pPr>
            <a:endParaRPr lang="en-US" sz="1800" dirty="0" smtClean="0"/>
          </a:p>
          <a:p>
            <a:pPr marL="516636" lvl="1" indent="0">
              <a:buNone/>
            </a:pPr>
            <a:r>
              <a:rPr lang="en-US" sz="1800" dirty="0" smtClean="0"/>
              <a:t>Scientific aspect: </a:t>
            </a:r>
          </a:p>
          <a:p>
            <a:pPr marL="859536" lvl="1" indent="-342900"/>
            <a:r>
              <a:rPr lang="en-US" sz="1800" dirty="0" smtClean="0"/>
              <a:t>Collect data, define variables, quantify uncertainty</a:t>
            </a:r>
            <a:endParaRPr lang="en-US" dirty="0"/>
          </a:p>
          <a:p>
            <a:pPr marL="859536" lvl="1" indent="-342900"/>
            <a:endParaRPr lang="en-US" dirty="0" smtClean="0"/>
          </a:p>
          <a:p>
            <a:pPr marL="372618" indent="-342900"/>
            <a:r>
              <a:rPr lang="en-US" sz="1800" i="1" dirty="0" smtClean="0"/>
              <a:t>“Few </a:t>
            </a:r>
            <a:r>
              <a:rPr lang="en-US" sz="1800" i="1" dirty="0"/>
              <a:t>r</a:t>
            </a:r>
            <a:r>
              <a:rPr lang="en-US" sz="1800" i="1" dirty="0" smtClean="0"/>
              <a:t>esources exist”</a:t>
            </a:r>
          </a:p>
          <a:p>
            <a:pPr marL="29718" indent="0">
              <a:buNone/>
            </a:pPr>
            <a:endParaRPr lang="en-US" dirty="0" smtClean="0"/>
          </a:p>
          <a:p>
            <a:pPr marL="29718" indent="0">
              <a:buNone/>
            </a:pPr>
            <a:endParaRPr lang="en-US" sz="1800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idx="1"/>
          </p:nvPr>
        </p:nvSpPr>
        <p:spPr>
          <a:xfrm>
            <a:off x="304800" y="5531380"/>
            <a:ext cx="8503265" cy="564620"/>
          </a:xfrm>
        </p:spPr>
        <p:txBody>
          <a:bodyPr>
            <a:normAutofit/>
          </a:bodyPr>
          <a:lstStyle/>
          <a:p>
            <a:r>
              <a:rPr lang="en-US" sz="1600" dirty="0" smtClean="0"/>
              <a:t>Performers with early-stage technology will likely be taking the </a:t>
            </a:r>
            <a:r>
              <a:rPr lang="en-US" sz="1600" i="1" dirty="0" smtClean="0"/>
              <a:t>0</a:t>
            </a:r>
            <a:r>
              <a:rPr lang="en-US" sz="1600" i="1" baseline="30000" dirty="0" smtClean="0"/>
              <a:t>th</a:t>
            </a:r>
            <a:r>
              <a:rPr lang="en-US" sz="1600" i="1" dirty="0" smtClean="0"/>
              <a:t> Order Research Approach</a:t>
            </a:r>
            <a:r>
              <a:rPr lang="en-US" sz="1600" dirty="0" smtClean="0"/>
              <a:t>, its scientifically driven approach.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322577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Best Practices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49B8720-E526-BD45-92D7-B4028BF31DDE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A. Luce, Techno Economic Analysis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August 4,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41998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6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7885113" y="6381750"/>
            <a:ext cx="1008062" cy="2873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fld id="{9D348643-7FCF-8A40-A8CE-F24E29FA4483}" type="slidenum">
              <a:rPr lang="en-GB">
                <a:solidFill>
                  <a:srgbClr val="005C43"/>
                </a:solidFill>
                <a:latin typeface="+mn-lt"/>
              </a:rPr>
              <a:pPr/>
              <a:t>23</a:t>
            </a:fld>
            <a:endParaRPr lang="en-GB">
              <a:solidFill>
                <a:srgbClr val="005C43"/>
              </a:solidFill>
              <a:latin typeface="+mn-lt"/>
            </a:endParaRP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844550" y="2303463"/>
            <a:ext cx="2155825" cy="62865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72000" tIns="72000" rIns="72000" bIns="7200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Performance variables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3492500" y="2303463"/>
            <a:ext cx="2154238" cy="62865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72000" tIns="72000" rIns="72000" bIns="7200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Cost assumptions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6137275" y="2303463"/>
            <a:ext cx="2157413" cy="62865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72000" tIns="72000" rIns="72000" bIns="7200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Manufacturing assumptions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11271" name="Rectangle 7"/>
          <p:cNvSpPr>
            <a:spLocks noChangeArrowheads="1"/>
          </p:cNvSpPr>
          <p:nvPr/>
        </p:nvSpPr>
        <p:spPr bwMode="auto">
          <a:xfrm flipH="1">
            <a:off x="981075" y="4035425"/>
            <a:ext cx="860425" cy="514350"/>
          </a:xfrm>
          <a:prstGeom prst="rect">
            <a:avLst/>
          </a:prstGeom>
          <a:solidFill>
            <a:schemeClr val="bg1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0" tIns="46800" rIns="0" anchor="ctr"/>
          <a:lstStyle/>
          <a:p>
            <a:pPr algn="ctr">
              <a:spcBef>
                <a:spcPct val="10000"/>
              </a:spcBef>
            </a:pPr>
            <a:r>
              <a:rPr lang="en-US" sz="1000" dirty="0" smtClean="0">
                <a:solidFill>
                  <a:srgbClr val="000000"/>
                </a:solidFill>
              </a:rPr>
              <a:t>physics</a:t>
            </a:r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 flipH="1">
            <a:off x="2141537" y="4035425"/>
            <a:ext cx="1058862" cy="514350"/>
          </a:xfrm>
          <a:prstGeom prst="rect">
            <a:avLst/>
          </a:prstGeom>
          <a:solidFill>
            <a:schemeClr val="bg1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0" tIns="46800" rIns="0" anchor="ctr"/>
          <a:lstStyle/>
          <a:p>
            <a:pPr algn="ctr">
              <a:spcBef>
                <a:spcPct val="10000"/>
              </a:spcBef>
            </a:pPr>
            <a:r>
              <a:rPr lang="en-US" sz="1000" dirty="0" smtClean="0">
                <a:solidFill>
                  <a:srgbClr val="000000"/>
                </a:solidFill>
              </a:rPr>
              <a:t>thermodynamics</a:t>
            </a:r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11273" name="Rectangle 12"/>
          <p:cNvSpPr>
            <a:spLocks noChangeArrowheads="1"/>
          </p:cNvSpPr>
          <p:nvPr/>
        </p:nvSpPr>
        <p:spPr bwMode="auto">
          <a:xfrm flipH="1">
            <a:off x="685800" y="3235325"/>
            <a:ext cx="1155700" cy="514350"/>
          </a:xfrm>
          <a:prstGeom prst="rect">
            <a:avLst/>
          </a:prstGeom>
          <a:solidFill>
            <a:schemeClr val="bg1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0" tIns="46800" rIns="0" anchor="ctr"/>
          <a:lstStyle/>
          <a:p>
            <a:pPr algn="ctr">
              <a:spcBef>
                <a:spcPct val="10000"/>
              </a:spcBef>
            </a:pPr>
            <a:r>
              <a:rPr lang="en-US" sz="1100" dirty="0" smtClean="0">
                <a:solidFill>
                  <a:srgbClr val="000000"/>
                </a:solidFill>
              </a:rPr>
              <a:t>Dimensionality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11274" name="Rectangle 13"/>
          <p:cNvSpPr>
            <a:spLocks noChangeArrowheads="1"/>
          </p:cNvSpPr>
          <p:nvPr/>
        </p:nvSpPr>
        <p:spPr bwMode="auto">
          <a:xfrm flipH="1">
            <a:off x="2003425" y="3235325"/>
            <a:ext cx="996950" cy="514350"/>
          </a:xfrm>
          <a:prstGeom prst="rect">
            <a:avLst/>
          </a:prstGeom>
          <a:solidFill>
            <a:schemeClr val="bg1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0" tIns="46800" rIns="0" anchor="ctr"/>
          <a:lstStyle/>
          <a:p>
            <a:pPr algn="ctr">
              <a:spcBef>
                <a:spcPct val="10000"/>
              </a:spcBef>
            </a:pPr>
            <a:r>
              <a:rPr lang="en-US" sz="1100" dirty="0" smtClean="0">
                <a:solidFill>
                  <a:srgbClr val="000000"/>
                </a:solidFill>
              </a:rPr>
              <a:t>Physical Constraints	</a:t>
            </a:r>
            <a:endParaRPr lang="en-US" sz="1100" dirty="0">
              <a:solidFill>
                <a:srgbClr val="000000"/>
              </a:solidFill>
            </a:endParaRPr>
          </a:p>
        </p:txBody>
      </p:sp>
      <p:sp>
        <p:nvSpPr>
          <p:cNvPr id="11275" name="Rectangle 14"/>
          <p:cNvSpPr>
            <a:spLocks noChangeArrowheads="1"/>
          </p:cNvSpPr>
          <p:nvPr/>
        </p:nvSpPr>
        <p:spPr bwMode="auto">
          <a:xfrm>
            <a:off x="3686175" y="3243263"/>
            <a:ext cx="1960563" cy="514350"/>
          </a:xfrm>
          <a:prstGeom prst="rect">
            <a:avLst/>
          </a:prstGeom>
          <a:solidFill>
            <a:schemeClr val="bg1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0" tIns="46800" rIns="0" anchor="ctr"/>
          <a:lstStyle/>
          <a:p>
            <a:pPr algn="ctr">
              <a:spcBef>
                <a:spcPct val="10000"/>
              </a:spcBef>
            </a:pPr>
            <a:r>
              <a:rPr lang="en-US" sz="1200" dirty="0" smtClean="0">
                <a:solidFill>
                  <a:srgbClr val="000000"/>
                </a:solidFill>
              </a:rPr>
              <a:t>materials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11276" name="Rectangle 15"/>
          <p:cNvSpPr>
            <a:spLocks noChangeArrowheads="1"/>
          </p:cNvSpPr>
          <p:nvPr/>
        </p:nvSpPr>
        <p:spPr bwMode="auto">
          <a:xfrm>
            <a:off x="6334125" y="3243263"/>
            <a:ext cx="1960563" cy="514350"/>
          </a:xfrm>
          <a:prstGeom prst="rect">
            <a:avLst/>
          </a:prstGeom>
          <a:solidFill>
            <a:schemeClr val="bg1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0" tIns="46800" rIns="0" anchor="ctr"/>
          <a:lstStyle/>
          <a:p>
            <a:pPr algn="ctr">
              <a:spcBef>
                <a:spcPct val="10000"/>
              </a:spcBef>
            </a:pPr>
            <a:r>
              <a:rPr lang="en-US" sz="1200" dirty="0" smtClean="0">
                <a:solidFill>
                  <a:srgbClr val="000000"/>
                </a:solidFill>
              </a:rPr>
              <a:t>Yield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11277" name="Rectangle 16"/>
          <p:cNvSpPr>
            <a:spLocks noChangeArrowheads="1"/>
          </p:cNvSpPr>
          <p:nvPr/>
        </p:nvSpPr>
        <p:spPr bwMode="auto">
          <a:xfrm>
            <a:off x="6334125" y="4032250"/>
            <a:ext cx="1960563" cy="514350"/>
          </a:xfrm>
          <a:prstGeom prst="rect">
            <a:avLst/>
          </a:prstGeom>
          <a:solidFill>
            <a:schemeClr val="bg1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0" tIns="46800" rIns="0" anchor="ctr"/>
          <a:lstStyle/>
          <a:p>
            <a:pPr algn="ctr">
              <a:spcBef>
                <a:spcPct val="10000"/>
              </a:spcBef>
            </a:pPr>
            <a:r>
              <a:rPr lang="en-US" sz="1200" dirty="0" smtClean="0">
                <a:solidFill>
                  <a:srgbClr val="000000"/>
                </a:solidFill>
              </a:rPr>
              <a:t>Utilization</a:t>
            </a:r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11278" name="Rectangle 17"/>
          <p:cNvSpPr>
            <a:spLocks noChangeArrowheads="1"/>
          </p:cNvSpPr>
          <p:nvPr/>
        </p:nvSpPr>
        <p:spPr bwMode="auto">
          <a:xfrm>
            <a:off x="3686175" y="4851400"/>
            <a:ext cx="1960563" cy="514350"/>
          </a:xfrm>
          <a:prstGeom prst="rect">
            <a:avLst/>
          </a:prstGeom>
          <a:solidFill>
            <a:schemeClr val="bg1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0" tIns="46800" rIns="0" anchor="ctr"/>
          <a:lstStyle/>
          <a:p>
            <a:pPr algn="ctr">
              <a:spcBef>
                <a:spcPct val="10000"/>
              </a:spcBef>
            </a:pPr>
            <a:r>
              <a:rPr lang="en-US" sz="1200" dirty="0" smtClean="0">
                <a:solidFill>
                  <a:srgbClr val="000000"/>
                </a:solidFill>
              </a:rPr>
              <a:t>equipment</a:t>
            </a:r>
            <a:endParaRPr lang="en-US" sz="1200" dirty="0">
              <a:solidFill>
                <a:srgbClr val="000000"/>
              </a:solidFill>
            </a:endParaRPr>
          </a:p>
        </p:txBody>
      </p:sp>
      <p:cxnSp>
        <p:nvCxnSpPr>
          <p:cNvPr id="11279" name="AutoShape 18"/>
          <p:cNvCxnSpPr>
            <a:cxnSpLocks noChangeShapeType="1"/>
            <a:stCxn id="11285" idx="2"/>
            <a:endCxn id="11270" idx="0"/>
          </p:cNvCxnSpPr>
          <p:nvPr/>
        </p:nvCxnSpPr>
        <p:spPr bwMode="auto">
          <a:xfrm rot="16200000" flipH="1">
            <a:off x="5741987" y="828676"/>
            <a:ext cx="303213" cy="2646362"/>
          </a:xfrm>
          <a:prstGeom prst="bentConnector3">
            <a:avLst>
              <a:gd name="adj1" fmla="val 49736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80" name="AutoShape 19"/>
          <p:cNvCxnSpPr>
            <a:cxnSpLocks noChangeShapeType="1"/>
            <a:stCxn id="11268" idx="2"/>
            <a:endCxn id="11274" idx="0"/>
          </p:cNvCxnSpPr>
          <p:nvPr/>
        </p:nvCxnSpPr>
        <p:spPr bwMode="auto">
          <a:xfrm rot="16200000" flipH="1">
            <a:off x="2060576" y="2794000"/>
            <a:ext cx="303212" cy="579437"/>
          </a:xfrm>
          <a:prstGeom prst="bentConnector3">
            <a:avLst>
              <a:gd name="adj1" fmla="val 49736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281" name="Rectangle 20"/>
          <p:cNvSpPr>
            <a:spLocks noChangeArrowheads="1"/>
          </p:cNvSpPr>
          <p:nvPr/>
        </p:nvSpPr>
        <p:spPr bwMode="auto">
          <a:xfrm>
            <a:off x="3686175" y="4038600"/>
            <a:ext cx="1960563" cy="514350"/>
          </a:xfrm>
          <a:prstGeom prst="rect">
            <a:avLst/>
          </a:prstGeom>
          <a:solidFill>
            <a:schemeClr val="bg1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0" tIns="46800" rIns="0" anchor="ctr"/>
          <a:lstStyle/>
          <a:p>
            <a:pPr algn="ctr">
              <a:spcBef>
                <a:spcPct val="10000"/>
              </a:spcBef>
            </a:pPr>
            <a:r>
              <a:rPr lang="en-US" sz="1200" dirty="0" smtClean="0">
                <a:solidFill>
                  <a:srgbClr val="000000"/>
                </a:solidFill>
              </a:rPr>
              <a:t>chemicals</a:t>
            </a:r>
            <a:endParaRPr lang="en-US" sz="1200" dirty="0">
              <a:solidFill>
                <a:srgbClr val="000000"/>
              </a:solidFill>
            </a:endParaRPr>
          </a:p>
        </p:txBody>
      </p:sp>
      <p:cxnSp>
        <p:nvCxnSpPr>
          <p:cNvPr id="11282" name="AutoShape 21"/>
          <p:cNvCxnSpPr>
            <a:cxnSpLocks noChangeShapeType="1"/>
            <a:stCxn id="11268" idx="2"/>
            <a:endCxn id="11273" idx="0"/>
          </p:cNvCxnSpPr>
          <p:nvPr/>
        </p:nvCxnSpPr>
        <p:spPr bwMode="auto">
          <a:xfrm rot="5400000">
            <a:off x="1441451" y="2754313"/>
            <a:ext cx="303212" cy="658813"/>
          </a:xfrm>
          <a:prstGeom prst="bentConnector3">
            <a:avLst>
              <a:gd name="adj1" fmla="val 50000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83" name="AutoShape 22"/>
          <p:cNvCxnSpPr>
            <a:cxnSpLocks noChangeShapeType="1"/>
            <a:stCxn id="11269" idx="0"/>
            <a:endCxn id="11285" idx="2"/>
          </p:cNvCxnSpPr>
          <p:nvPr/>
        </p:nvCxnSpPr>
        <p:spPr bwMode="auto">
          <a:xfrm flipV="1">
            <a:off x="4570413" y="2000250"/>
            <a:ext cx="0" cy="303213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84" name="AutoShape 23"/>
          <p:cNvCxnSpPr>
            <a:cxnSpLocks noChangeShapeType="1"/>
            <a:stCxn id="11268" idx="0"/>
            <a:endCxn id="11285" idx="2"/>
          </p:cNvCxnSpPr>
          <p:nvPr/>
        </p:nvCxnSpPr>
        <p:spPr bwMode="auto">
          <a:xfrm rot="-5400000">
            <a:off x="3094831" y="827882"/>
            <a:ext cx="303213" cy="2647950"/>
          </a:xfrm>
          <a:prstGeom prst="bentConnector3">
            <a:avLst>
              <a:gd name="adj1" fmla="val 49736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285" name="Rectangle 24"/>
          <p:cNvSpPr>
            <a:spLocks noChangeArrowheads="1"/>
          </p:cNvSpPr>
          <p:nvPr/>
        </p:nvSpPr>
        <p:spPr bwMode="auto">
          <a:xfrm>
            <a:off x="3492500" y="1371600"/>
            <a:ext cx="2154238" cy="628650"/>
          </a:xfrm>
          <a:prstGeom prst="rect">
            <a:avLst/>
          </a:prstGeom>
          <a:solidFill>
            <a:schemeClr val="accent2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72000" tIns="72000" rIns="72000" bIns="72000" anchor="ctr"/>
          <a:lstStyle/>
          <a:p>
            <a:pPr algn="ctr"/>
            <a:r>
              <a:rPr lang="en-US" sz="1400" b="1" dirty="0" smtClean="0">
                <a:solidFill>
                  <a:srgbClr val="FFFFFF"/>
                </a:solidFill>
              </a:rPr>
              <a:t>Project Assumptions</a:t>
            </a:r>
            <a:endParaRPr lang="en-US" sz="1400" b="1" dirty="0">
              <a:solidFill>
                <a:srgbClr val="FFFFFF"/>
              </a:solidFill>
            </a:endParaRPr>
          </a:p>
        </p:txBody>
      </p:sp>
      <p:sp>
        <p:nvSpPr>
          <p:cNvPr id="11286" name="Rectangle 26"/>
          <p:cNvSpPr>
            <a:spLocks noChangeArrowheads="1"/>
          </p:cNvSpPr>
          <p:nvPr/>
        </p:nvSpPr>
        <p:spPr bwMode="auto">
          <a:xfrm>
            <a:off x="782638" y="3584575"/>
            <a:ext cx="128587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000" tIns="72000" rIns="72000" bIns="72000" anchor="ctr"/>
          <a:lstStyle/>
          <a:p>
            <a:pPr algn="ctr"/>
            <a:endParaRPr lang="en-US" sz="1000">
              <a:solidFill>
                <a:srgbClr val="000000"/>
              </a:solidFill>
            </a:endParaRPr>
          </a:p>
        </p:txBody>
      </p:sp>
      <p:cxnSp>
        <p:nvCxnSpPr>
          <p:cNvPr id="11287" name="AutoShape 27"/>
          <p:cNvCxnSpPr>
            <a:cxnSpLocks noChangeShapeType="1"/>
            <a:stCxn id="11286" idx="2"/>
            <a:endCxn id="11271" idx="3"/>
          </p:cNvCxnSpPr>
          <p:nvPr/>
        </p:nvCxnSpPr>
        <p:spPr bwMode="auto">
          <a:xfrm rot="16200000" flipH="1">
            <a:off x="646112" y="3954463"/>
            <a:ext cx="538163" cy="134938"/>
          </a:xfrm>
          <a:prstGeom prst="bentConnector2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288" name="Rectangle 31"/>
          <p:cNvSpPr>
            <a:spLocks noChangeArrowheads="1"/>
          </p:cNvSpPr>
          <p:nvPr/>
        </p:nvSpPr>
        <p:spPr bwMode="auto">
          <a:xfrm>
            <a:off x="1943100" y="3586163"/>
            <a:ext cx="128588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000" tIns="72000" rIns="72000" bIns="72000" anchor="ctr"/>
          <a:lstStyle/>
          <a:p>
            <a:pPr algn="ctr"/>
            <a:endParaRPr lang="en-US" sz="1000">
              <a:solidFill>
                <a:srgbClr val="000000"/>
              </a:solidFill>
            </a:endParaRPr>
          </a:p>
        </p:txBody>
      </p:sp>
      <p:sp>
        <p:nvSpPr>
          <p:cNvPr id="11289" name="Rectangle 32"/>
          <p:cNvSpPr>
            <a:spLocks noChangeArrowheads="1"/>
          </p:cNvSpPr>
          <p:nvPr/>
        </p:nvSpPr>
        <p:spPr bwMode="auto">
          <a:xfrm>
            <a:off x="3427413" y="2774950"/>
            <a:ext cx="128587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000" tIns="72000" rIns="72000" bIns="72000" anchor="ctr"/>
          <a:lstStyle/>
          <a:p>
            <a:pPr algn="ctr"/>
            <a:endParaRPr lang="en-US" sz="1000">
              <a:solidFill>
                <a:srgbClr val="000000"/>
              </a:solidFill>
            </a:endParaRPr>
          </a:p>
        </p:txBody>
      </p:sp>
      <p:sp>
        <p:nvSpPr>
          <p:cNvPr id="11290" name="Rectangle 33"/>
          <p:cNvSpPr>
            <a:spLocks noChangeArrowheads="1"/>
          </p:cNvSpPr>
          <p:nvPr/>
        </p:nvSpPr>
        <p:spPr bwMode="auto">
          <a:xfrm>
            <a:off x="6072188" y="2773363"/>
            <a:ext cx="128587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000" tIns="72000" rIns="72000" bIns="72000" anchor="ctr"/>
          <a:lstStyle/>
          <a:p>
            <a:pPr algn="ctr"/>
            <a:endParaRPr lang="en-US" sz="1000">
              <a:solidFill>
                <a:srgbClr val="000000"/>
              </a:solidFill>
            </a:endParaRPr>
          </a:p>
        </p:txBody>
      </p:sp>
      <p:cxnSp>
        <p:nvCxnSpPr>
          <p:cNvPr id="11291" name="AutoShape 34"/>
          <p:cNvCxnSpPr>
            <a:cxnSpLocks noChangeShapeType="1"/>
            <a:stCxn id="11288" idx="2"/>
            <a:endCxn id="11272" idx="3"/>
          </p:cNvCxnSpPr>
          <p:nvPr/>
        </p:nvCxnSpPr>
        <p:spPr bwMode="auto">
          <a:xfrm rot="16200000" flipH="1">
            <a:off x="1805384" y="3956447"/>
            <a:ext cx="538162" cy="134143"/>
          </a:xfrm>
          <a:prstGeom prst="bentConnector2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92" name="AutoShape 36"/>
          <p:cNvCxnSpPr>
            <a:cxnSpLocks noChangeShapeType="1"/>
            <a:stCxn id="11289" idx="2"/>
            <a:endCxn id="11275" idx="1"/>
          </p:cNvCxnSpPr>
          <p:nvPr/>
        </p:nvCxnSpPr>
        <p:spPr bwMode="auto">
          <a:xfrm rot="16200000" flipH="1">
            <a:off x="3310731" y="3124994"/>
            <a:ext cx="557213" cy="193675"/>
          </a:xfrm>
          <a:prstGeom prst="bentConnector2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93" name="AutoShape 37"/>
          <p:cNvCxnSpPr>
            <a:cxnSpLocks noChangeShapeType="1"/>
            <a:stCxn id="11289" idx="2"/>
            <a:endCxn id="11281" idx="1"/>
          </p:cNvCxnSpPr>
          <p:nvPr/>
        </p:nvCxnSpPr>
        <p:spPr bwMode="auto">
          <a:xfrm rot="16200000" flipH="1">
            <a:off x="2913063" y="3522662"/>
            <a:ext cx="1352550" cy="193675"/>
          </a:xfrm>
          <a:prstGeom prst="bentConnector2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94" name="AutoShape 38"/>
          <p:cNvCxnSpPr>
            <a:cxnSpLocks noChangeShapeType="1"/>
            <a:stCxn id="11289" idx="2"/>
            <a:endCxn id="11278" idx="1"/>
          </p:cNvCxnSpPr>
          <p:nvPr/>
        </p:nvCxnSpPr>
        <p:spPr bwMode="auto">
          <a:xfrm rot="16200000" flipH="1">
            <a:off x="2506663" y="3929062"/>
            <a:ext cx="2165350" cy="193675"/>
          </a:xfrm>
          <a:prstGeom prst="bentConnector2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95" name="AutoShape 39"/>
          <p:cNvCxnSpPr>
            <a:cxnSpLocks noChangeShapeType="1"/>
            <a:stCxn id="11290" idx="2"/>
            <a:endCxn id="11276" idx="1"/>
          </p:cNvCxnSpPr>
          <p:nvPr/>
        </p:nvCxnSpPr>
        <p:spPr bwMode="auto">
          <a:xfrm rot="16200000" flipH="1">
            <a:off x="5956300" y="3122613"/>
            <a:ext cx="558800" cy="196850"/>
          </a:xfrm>
          <a:prstGeom prst="bentConnector2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96" name="AutoShape 40"/>
          <p:cNvCxnSpPr>
            <a:cxnSpLocks noChangeShapeType="1"/>
            <a:stCxn id="11290" idx="2"/>
            <a:endCxn id="11277" idx="1"/>
          </p:cNvCxnSpPr>
          <p:nvPr/>
        </p:nvCxnSpPr>
        <p:spPr bwMode="auto">
          <a:xfrm rot="16200000" flipH="1">
            <a:off x="5561806" y="3517107"/>
            <a:ext cx="1347787" cy="196850"/>
          </a:xfrm>
          <a:prstGeom prst="bentConnector2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6464" name="Title 40"/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>
                <a:latin typeface="+mn-lt"/>
                <a:ea typeface="+mj-ea"/>
              </a:rPr>
              <a:t>Modeling techniques: cataloging variables and assumptions</a:t>
            </a:r>
          </a:p>
        </p:txBody>
      </p:sp>
      <p:sp>
        <p:nvSpPr>
          <p:cNvPr id="36" name="Rectangle 7"/>
          <p:cNvSpPr>
            <a:spLocks noChangeArrowheads="1"/>
          </p:cNvSpPr>
          <p:nvPr/>
        </p:nvSpPr>
        <p:spPr bwMode="auto">
          <a:xfrm flipH="1">
            <a:off x="981075" y="4546600"/>
            <a:ext cx="860425" cy="514350"/>
          </a:xfrm>
          <a:prstGeom prst="rect">
            <a:avLst/>
          </a:prstGeom>
          <a:solidFill>
            <a:schemeClr val="bg1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0" tIns="46800" rIns="0" anchor="ctr"/>
          <a:lstStyle/>
          <a:p>
            <a:pPr algn="ctr">
              <a:spcBef>
                <a:spcPct val="10000"/>
              </a:spcBef>
            </a:pPr>
            <a:r>
              <a:rPr lang="en-US" sz="1000" dirty="0" smtClean="0">
                <a:solidFill>
                  <a:srgbClr val="000000"/>
                </a:solidFill>
              </a:rPr>
              <a:t>chemistry</a:t>
            </a:r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37" name="Rectangle 7"/>
          <p:cNvSpPr>
            <a:spLocks noChangeArrowheads="1"/>
          </p:cNvSpPr>
          <p:nvPr/>
        </p:nvSpPr>
        <p:spPr bwMode="auto">
          <a:xfrm flipH="1">
            <a:off x="981075" y="5060950"/>
            <a:ext cx="860425" cy="514350"/>
          </a:xfrm>
          <a:prstGeom prst="rect">
            <a:avLst/>
          </a:prstGeom>
          <a:solidFill>
            <a:schemeClr val="bg1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0" tIns="46800" rIns="0" anchor="ctr"/>
          <a:lstStyle/>
          <a:p>
            <a:pPr algn="ctr">
              <a:spcBef>
                <a:spcPct val="10000"/>
              </a:spcBef>
            </a:pPr>
            <a:r>
              <a:rPr lang="en-US" sz="1000" dirty="0" smtClean="0">
                <a:solidFill>
                  <a:srgbClr val="000000"/>
                </a:solidFill>
              </a:rPr>
              <a:t>biology</a:t>
            </a:r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39" name="Rectangle 17"/>
          <p:cNvSpPr>
            <a:spLocks noChangeArrowheads="1"/>
          </p:cNvSpPr>
          <p:nvPr/>
        </p:nvSpPr>
        <p:spPr bwMode="auto">
          <a:xfrm>
            <a:off x="3686176" y="5518150"/>
            <a:ext cx="1960563" cy="514350"/>
          </a:xfrm>
          <a:prstGeom prst="rect">
            <a:avLst/>
          </a:prstGeom>
          <a:solidFill>
            <a:schemeClr val="bg1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0" tIns="46800" rIns="0" anchor="ctr"/>
          <a:lstStyle/>
          <a:p>
            <a:pPr algn="ctr">
              <a:spcBef>
                <a:spcPct val="10000"/>
              </a:spcBef>
            </a:pPr>
            <a:r>
              <a:rPr lang="en-US" sz="1200" dirty="0" smtClean="0">
                <a:solidFill>
                  <a:srgbClr val="000000"/>
                </a:solidFill>
              </a:rPr>
              <a:t>labor</a:t>
            </a:r>
            <a:endParaRPr lang="en-US" sz="1200" dirty="0">
              <a:solidFill>
                <a:srgbClr val="000000"/>
              </a:solidFill>
            </a:endParaRPr>
          </a:p>
        </p:txBody>
      </p:sp>
      <p:cxnSp>
        <p:nvCxnSpPr>
          <p:cNvPr id="40" name="AutoShape 38"/>
          <p:cNvCxnSpPr>
            <a:cxnSpLocks noChangeShapeType="1"/>
            <a:endCxn id="39" idx="1"/>
          </p:cNvCxnSpPr>
          <p:nvPr/>
        </p:nvCxnSpPr>
        <p:spPr bwMode="auto">
          <a:xfrm rot="16200000" flipH="1">
            <a:off x="2249487" y="4338636"/>
            <a:ext cx="2679700" cy="193677"/>
          </a:xfrm>
          <a:prstGeom prst="bentConnector2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August 4, 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A. Luce, Techno Economic Analysis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8748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Collecting/Estimating </a:t>
            </a:r>
            <a:r>
              <a:rPr lang="en-US" dirty="0" smtClean="0"/>
              <a:t>Prices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Price inputs have varying accuracy and use depends on model stage.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9B8720-E526-BD45-92D7-B4028BF31DDE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Luce, Techno Economic Analysis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August 4, 2014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dirty="0"/>
              <a:t>I</a:t>
            </a:r>
            <a:r>
              <a:rPr lang="en-US" dirty="0" smtClean="0"/>
              <a:t>llustrative example</a:t>
            </a:r>
            <a:endParaRPr lang="en-US" dirty="0"/>
          </a:p>
        </p:txBody>
      </p:sp>
      <p:graphicFrame>
        <p:nvGraphicFramePr>
          <p:cNvPr id="17" name="Object 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200748290"/>
              </p:ext>
            </p:extLst>
          </p:nvPr>
        </p:nvGraphicFramePr>
        <p:xfrm>
          <a:off x="1371600" y="1197624"/>
          <a:ext cx="6400800" cy="34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780898" y="1139404"/>
            <a:ext cx="5937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Price	</a:t>
            </a:r>
            <a:endParaRPr lang="en-US" sz="1400" dirty="0"/>
          </a:p>
        </p:txBody>
      </p:sp>
      <p:sp>
        <p:nvSpPr>
          <p:cNvPr id="2" name="TextBox 1"/>
          <p:cNvSpPr txBox="1"/>
          <p:nvPr/>
        </p:nvSpPr>
        <p:spPr>
          <a:xfrm>
            <a:off x="4527572" y="1059656"/>
            <a:ext cx="4267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Here we see that the price of a material or chemical can vary wildly depending on where the information is obtained. Pay attention to the inherent uncertainty of prices obtained via different sources.</a:t>
            </a:r>
            <a:endParaRPr lang="en-US" sz="1400" i="1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9225374"/>
              </p:ext>
            </p:extLst>
          </p:nvPr>
        </p:nvGraphicFramePr>
        <p:xfrm>
          <a:off x="384134" y="4648200"/>
          <a:ext cx="7436464" cy="59436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929558"/>
                <a:gridCol w="929558"/>
                <a:gridCol w="929558"/>
                <a:gridCol w="929558"/>
                <a:gridCol w="929558"/>
                <a:gridCol w="929558"/>
                <a:gridCol w="929558"/>
                <a:gridCol w="929558"/>
              </a:tblGrid>
              <a:tr h="502515">
                <a:tc>
                  <a:txBody>
                    <a:bodyPr/>
                    <a:lstStyle/>
                    <a:p>
                      <a:r>
                        <a:rPr lang="en-US" sz="1100" b="0" i="1" dirty="0" smtClean="0">
                          <a:solidFill>
                            <a:srgbClr val="000000"/>
                          </a:solidFill>
                        </a:rPr>
                        <a:t>Example</a:t>
                      </a:r>
                      <a:endParaRPr lang="en-US" sz="1100" b="0" i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0" dirty="0" smtClean="0">
                          <a:solidFill>
                            <a:srgbClr val="000000"/>
                          </a:solidFill>
                        </a:rPr>
                        <a:t>Commodity Prices</a:t>
                      </a:r>
                      <a:endParaRPr lang="en-US" sz="11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0" dirty="0" smtClean="0">
                          <a:solidFill>
                            <a:srgbClr val="000000"/>
                          </a:solidFill>
                        </a:rPr>
                        <a:t>Sigma-Aldrich</a:t>
                      </a:r>
                      <a:endParaRPr lang="en-US" sz="11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0" dirty="0" err="1" smtClean="0">
                          <a:solidFill>
                            <a:srgbClr val="000000"/>
                          </a:solidFill>
                        </a:rPr>
                        <a:t>Alibaba</a:t>
                      </a:r>
                      <a:endParaRPr lang="en-US" sz="11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0" dirty="0" smtClean="0">
                          <a:solidFill>
                            <a:srgbClr val="000000"/>
                          </a:solidFill>
                        </a:rPr>
                        <a:t>Lux Research</a:t>
                      </a:r>
                      <a:endParaRPr lang="en-US" sz="11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0" dirty="0" smtClean="0">
                          <a:solidFill>
                            <a:srgbClr val="000000"/>
                          </a:solidFill>
                        </a:rPr>
                        <a:t>Academic/ Technical Literature</a:t>
                      </a:r>
                      <a:endParaRPr lang="en-US" sz="11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0" dirty="0" smtClean="0">
                          <a:solidFill>
                            <a:srgbClr val="000000"/>
                          </a:solidFill>
                        </a:rPr>
                        <a:t>Vendor</a:t>
                      </a:r>
                      <a:endParaRPr lang="en-US" sz="11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0" dirty="0" smtClean="0">
                          <a:solidFill>
                            <a:srgbClr val="000000"/>
                          </a:solidFill>
                        </a:rPr>
                        <a:t>Vendor</a:t>
                      </a:r>
                      <a:endParaRPr lang="en-US" sz="11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558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Dealing with uncertainty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936" y="1062182"/>
            <a:ext cx="4312264" cy="48113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 smtClean="0"/>
              <a:t>	</a:t>
            </a:r>
          </a:p>
          <a:p>
            <a:pPr marL="0" indent="0">
              <a:buNone/>
            </a:pPr>
            <a:r>
              <a:rPr lang="en-US" sz="1600" dirty="0"/>
              <a:t>	</a:t>
            </a:r>
            <a:r>
              <a:rPr lang="en-US" sz="1600" dirty="0" smtClean="0"/>
              <a:t>Concern:</a:t>
            </a:r>
          </a:p>
          <a:p>
            <a:pPr lvl="1"/>
            <a:r>
              <a:rPr lang="en-US" sz="1600" dirty="0" smtClean="0"/>
              <a:t>“It’s too early—there is too much uncertainty to determine what this would cost”</a:t>
            </a:r>
          </a:p>
          <a:p>
            <a:endParaRPr lang="en-US" sz="1600" dirty="0" smtClean="0"/>
          </a:p>
          <a:p>
            <a:pPr marL="0" indent="0">
              <a:buNone/>
            </a:pPr>
            <a:r>
              <a:rPr lang="en-US" sz="1600" dirty="0" smtClean="0"/>
              <a:t>	Modeling still beneficial:</a:t>
            </a:r>
          </a:p>
          <a:p>
            <a:pPr lvl="1"/>
            <a:r>
              <a:rPr lang="en-US" sz="1600" dirty="0" smtClean="0"/>
              <a:t>Make uncertainties explicit</a:t>
            </a:r>
          </a:p>
          <a:p>
            <a:pPr lvl="1"/>
            <a:r>
              <a:rPr lang="en-US" sz="1600" dirty="0" smtClean="0"/>
              <a:t>Identify most valuable improvements</a:t>
            </a:r>
          </a:p>
          <a:p>
            <a:pPr lvl="1"/>
            <a:r>
              <a:rPr lang="en-US" sz="1600" dirty="0" smtClean="0"/>
              <a:t>Develop targets, metrics</a:t>
            </a:r>
          </a:p>
          <a:p>
            <a:pPr lvl="1"/>
            <a:r>
              <a:rPr lang="en-US" sz="1600" dirty="0" smtClean="0"/>
              <a:t>Bound with theoretical limits</a:t>
            </a:r>
          </a:p>
          <a:p>
            <a:pPr lvl="1"/>
            <a:r>
              <a:rPr lang="en-US" sz="1600" dirty="0" smtClean="0"/>
              <a:t>Create thought framework for reducing uncertainties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49B8720-E526-BD45-92D7-B4028BF31DDE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A. Luce, Techno Economic Analysis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August 4, 2014</a:t>
            </a:r>
            <a:endParaRPr lang="en-US" dirty="0"/>
          </a:p>
        </p:txBody>
      </p:sp>
      <p:cxnSp>
        <p:nvCxnSpPr>
          <p:cNvPr id="43" name="Straight Connector 42"/>
          <p:cNvCxnSpPr/>
          <p:nvPr/>
        </p:nvCxnSpPr>
        <p:spPr>
          <a:xfrm>
            <a:off x="7496791" y="1972073"/>
            <a:ext cx="9525" cy="1303039"/>
          </a:xfrm>
          <a:prstGeom prst="line">
            <a:avLst/>
          </a:prstGeom>
          <a:ln w="19050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6239491" y="2470487"/>
            <a:ext cx="9525" cy="1720513"/>
          </a:xfrm>
          <a:prstGeom prst="line">
            <a:avLst/>
          </a:prstGeom>
          <a:ln w="1905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Minus 8"/>
          <p:cNvSpPr/>
          <p:nvPr/>
        </p:nvSpPr>
        <p:spPr bwMode="auto">
          <a:xfrm>
            <a:off x="5791200" y="2588628"/>
            <a:ext cx="914400" cy="1581440"/>
          </a:xfrm>
          <a:prstGeom prst="mathMinus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 bwMode="auto">
          <a:xfrm flipV="1">
            <a:off x="5495309" y="1459211"/>
            <a:ext cx="0" cy="30480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6019800" y="4614446"/>
            <a:ext cx="7308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Cost</a:t>
            </a:r>
            <a:endParaRPr lang="en-US" sz="1600" dirty="0"/>
          </a:p>
        </p:txBody>
      </p:sp>
      <p:sp>
        <p:nvSpPr>
          <p:cNvPr id="13" name="Minus 12"/>
          <p:cNvSpPr/>
          <p:nvPr/>
        </p:nvSpPr>
        <p:spPr bwMode="auto">
          <a:xfrm>
            <a:off x="7026890" y="2133600"/>
            <a:ext cx="914400" cy="609600"/>
          </a:xfrm>
          <a:prstGeom prst="mathMinus">
            <a:avLst/>
          </a:prstGeom>
          <a:solidFill>
            <a:srgbClr val="E79B38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629400" y="2588627"/>
            <a:ext cx="3974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+</a:t>
            </a:r>
            <a:endParaRPr lang="en-US" sz="2400" dirty="0"/>
          </a:p>
        </p:txBody>
      </p:sp>
      <p:cxnSp>
        <p:nvCxnSpPr>
          <p:cNvPr id="25" name="Straight Arrow Connector 24"/>
          <p:cNvCxnSpPr/>
          <p:nvPr/>
        </p:nvCxnSpPr>
        <p:spPr bwMode="auto">
          <a:xfrm>
            <a:off x="5495309" y="4507211"/>
            <a:ext cx="3158976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7162800" y="4614446"/>
            <a:ext cx="14838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Performance</a:t>
            </a:r>
            <a:endParaRPr lang="en-US" sz="1600" dirty="0"/>
          </a:p>
        </p:txBody>
      </p:sp>
      <p:cxnSp>
        <p:nvCxnSpPr>
          <p:cNvPr id="36" name="Straight Connector 35"/>
          <p:cNvCxnSpPr/>
          <p:nvPr/>
        </p:nvCxnSpPr>
        <p:spPr>
          <a:xfrm>
            <a:off x="6020416" y="4170067"/>
            <a:ext cx="457200" cy="0"/>
          </a:xfrm>
          <a:prstGeom prst="line">
            <a:avLst/>
          </a:prstGeom>
          <a:ln w="1905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6010891" y="2449554"/>
            <a:ext cx="457200" cy="0"/>
          </a:xfrm>
          <a:prstGeom prst="line">
            <a:avLst/>
          </a:prstGeom>
          <a:ln w="1905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277716" y="3275112"/>
            <a:ext cx="457200" cy="0"/>
          </a:xfrm>
          <a:prstGeom prst="line">
            <a:avLst/>
          </a:prstGeom>
          <a:ln w="19050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7268191" y="1972073"/>
            <a:ext cx="457200" cy="0"/>
          </a:xfrm>
          <a:prstGeom prst="line">
            <a:avLst/>
          </a:prstGeom>
          <a:ln w="19050">
            <a:solidFill>
              <a:srgbClr val="E49C3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918336" y="1818184"/>
            <a:ext cx="5238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Max</a:t>
            </a:r>
            <a:endParaRPr lang="en-US" sz="1400" dirty="0"/>
          </a:p>
        </p:txBody>
      </p:sp>
      <p:sp>
        <p:nvSpPr>
          <p:cNvPr id="37" name="TextBox 36"/>
          <p:cNvSpPr txBox="1"/>
          <p:nvPr/>
        </p:nvSpPr>
        <p:spPr>
          <a:xfrm>
            <a:off x="7936648" y="3121223"/>
            <a:ext cx="4739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Min</a:t>
            </a:r>
            <a:endParaRPr lang="en-US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7848600" y="2252411"/>
            <a:ext cx="8733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B</a:t>
            </a:r>
            <a:r>
              <a:rPr lang="en-US" sz="1400" dirty="0" smtClean="0"/>
              <a:t>aseline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270166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Dealing with uncertainty : sensitivity analysis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 iterative approach to refine model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9B8720-E526-BD45-92D7-B4028BF31DDE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Luce, Techno Economic Analysis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August 4, 2014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dirty="0" smtClean="0"/>
              <a:t>Focus on attacking the right problem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604064" y="78544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88184462"/>
              </p:ext>
            </p:extLst>
          </p:nvPr>
        </p:nvGraphicFramePr>
        <p:xfrm>
          <a:off x="-95250" y="1219200"/>
          <a:ext cx="5734050" cy="41227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Right Brace 13"/>
          <p:cNvSpPr/>
          <p:nvPr/>
        </p:nvSpPr>
        <p:spPr>
          <a:xfrm>
            <a:off x="5638800" y="1981200"/>
            <a:ext cx="381000" cy="990600"/>
          </a:xfrm>
          <a:prstGeom prst="rightBrace">
            <a:avLst/>
          </a:prstGeom>
          <a:ln>
            <a:solidFill>
              <a:srgbClr val="106D9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Brace 14"/>
          <p:cNvSpPr/>
          <p:nvPr/>
        </p:nvSpPr>
        <p:spPr>
          <a:xfrm>
            <a:off x="5638800" y="2971800"/>
            <a:ext cx="381000" cy="220980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6271262" y="2286000"/>
            <a:ext cx="14161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High priority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324600" y="3810000"/>
            <a:ext cx="13648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Low priority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749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62348359"/>
              </p:ext>
            </p:extLst>
          </p:nvPr>
        </p:nvGraphicFramePr>
        <p:xfrm>
          <a:off x="2286000" y="2230438"/>
          <a:ext cx="4800601" cy="3560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Contribution of processing and materials </a:t>
            </a:r>
            <a:r>
              <a:rPr lang="en-US" dirty="0" smtClean="0">
                <a:solidFill>
                  <a:prstClr val="black"/>
                </a:solidFill>
              </a:rPr>
              <a:t>costs</a:t>
            </a:r>
            <a:endParaRPr lang="en-US" dirty="0"/>
          </a:p>
        </p:txBody>
      </p:sp>
      <p:sp>
        <p:nvSpPr>
          <p:cNvPr id="186368" name="Text Placeholder 186367"/>
          <p:cNvSpPr>
            <a:spLocks noGrp="1"/>
          </p:cNvSpPr>
          <p:nvPr>
            <p:ph type="body" idx="13"/>
          </p:nvPr>
        </p:nvSpPr>
        <p:spPr/>
        <p:txBody>
          <a:bodyPr anchor="ctr"/>
          <a:lstStyle/>
          <a:p>
            <a:r>
              <a:rPr lang="en-US" dirty="0" smtClean="0"/>
              <a:t>Is your product driven by </a:t>
            </a:r>
            <a:r>
              <a:rPr lang="en-US" i="1" dirty="0" smtClean="0"/>
              <a:t>processing costs </a:t>
            </a:r>
            <a:r>
              <a:rPr lang="en-US" dirty="0" smtClean="0"/>
              <a:t>or </a:t>
            </a:r>
            <a:r>
              <a:rPr lang="en-US" i="1" dirty="0" smtClean="0"/>
              <a:t>materials costs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10245" name="Text Box 4"/>
          <p:cNvSpPr txBox="1">
            <a:spLocks noChangeArrowheads="1"/>
          </p:cNvSpPr>
          <p:nvPr/>
        </p:nvSpPr>
        <p:spPr bwMode="auto">
          <a:xfrm flipH="1">
            <a:off x="1676401" y="4973638"/>
            <a:ext cx="817563" cy="143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r">
              <a:lnSpc>
                <a:spcPct val="92000"/>
              </a:lnSpc>
              <a:spcBef>
                <a:spcPct val="50000"/>
              </a:spcBef>
              <a:buFont typeface="Monotype Sorts" charset="0"/>
              <a:buNone/>
            </a:pPr>
            <a:r>
              <a:rPr lang="en-US" sz="1000" b="1" dirty="0" smtClean="0">
                <a:solidFill>
                  <a:srgbClr val="000000"/>
                </a:solidFill>
              </a:rPr>
              <a:t>BOM</a:t>
            </a:r>
            <a:endParaRPr lang="en-US" sz="1000" b="1" dirty="0">
              <a:solidFill>
                <a:srgbClr val="000000"/>
              </a:solidFill>
            </a:endParaRPr>
          </a:p>
        </p:txBody>
      </p:sp>
      <p:sp>
        <p:nvSpPr>
          <p:cNvPr id="10247" name="Text Box 6"/>
          <p:cNvSpPr txBox="1">
            <a:spLocks noChangeArrowheads="1"/>
          </p:cNvSpPr>
          <p:nvPr/>
        </p:nvSpPr>
        <p:spPr bwMode="auto">
          <a:xfrm flipH="1">
            <a:off x="1676401" y="3983038"/>
            <a:ext cx="817563" cy="143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r">
              <a:lnSpc>
                <a:spcPct val="92000"/>
              </a:lnSpc>
              <a:spcBef>
                <a:spcPct val="50000"/>
              </a:spcBef>
              <a:buFont typeface="Monotype Sorts" charset="0"/>
              <a:buNone/>
            </a:pPr>
            <a:r>
              <a:rPr lang="en-US" sz="1000" b="1" dirty="0" smtClean="0">
                <a:solidFill>
                  <a:srgbClr val="000000"/>
                </a:solidFill>
              </a:rPr>
              <a:t>Utilities</a:t>
            </a:r>
            <a:endParaRPr lang="en-US" sz="1000" b="1" dirty="0">
              <a:solidFill>
                <a:srgbClr val="000000"/>
              </a:solidFill>
            </a:endParaRPr>
          </a:p>
        </p:txBody>
      </p:sp>
      <p:sp>
        <p:nvSpPr>
          <p:cNvPr id="10248" name="Text Box 7"/>
          <p:cNvSpPr txBox="1">
            <a:spLocks noChangeArrowheads="1"/>
          </p:cNvSpPr>
          <p:nvPr/>
        </p:nvSpPr>
        <p:spPr bwMode="auto">
          <a:xfrm>
            <a:off x="1981200" y="6550223"/>
            <a:ext cx="52959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r>
              <a:rPr lang="en-US" sz="1000" dirty="0" smtClean="0">
                <a:solidFill>
                  <a:srgbClr val="000000"/>
                </a:solidFill>
              </a:rPr>
              <a:t>Sources: 1) METALS calculator tool; 2) REMOTE calculator tool; 3) Argonne National Lab; 4) MIT PV Cost Calculator; 5) Display Search Intl.</a:t>
            </a:r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10252" name="Text Box 11"/>
          <p:cNvSpPr txBox="1">
            <a:spLocks noChangeArrowheads="1"/>
          </p:cNvSpPr>
          <p:nvPr/>
        </p:nvSpPr>
        <p:spPr bwMode="auto">
          <a:xfrm>
            <a:off x="2286001" y="2283023"/>
            <a:ext cx="100647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 dirty="0">
                <a:solidFill>
                  <a:srgbClr val="000000"/>
                </a:solidFill>
              </a:rPr>
              <a:t>100%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41550" y="5791200"/>
            <a:ext cx="7418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BOM</a:t>
            </a:r>
            <a:r>
              <a:rPr lang="en-US" sz="1200" dirty="0" smtClean="0"/>
              <a:t> = Bill of Materials; </a:t>
            </a:r>
            <a:r>
              <a:rPr lang="en-US" sz="1200" b="1" dirty="0" smtClean="0"/>
              <a:t>Utilities</a:t>
            </a:r>
            <a:r>
              <a:rPr lang="en-US" sz="1200" dirty="0" smtClean="0"/>
              <a:t>= water, gas, electricity; </a:t>
            </a:r>
            <a:r>
              <a:rPr lang="en-US" sz="1200" b="1" dirty="0" smtClean="0"/>
              <a:t>Other</a:t>
            </a:r>
            <a:r>
              <a:rPr lang="en-US" sz="1200" dirty="0" smtClean="0"/>
              <a:t>= everything else </a:t>
            </a:r>
            <a:r>
              <a:rPr lang="en-US" sz="1200" dirty="0" err="1" smtClean="0"/>
              <a:t>incl</a:t>
            </a:r>
            <a:r>
              <a:rPr lang="en-US" sz="1200" dirty="0" smtClean="0"/>
              <a:t>: processing, labor, equipment, etc..</a:t>
            </a:r>
            <a:r>
              <a:rPr lang="en-US" sz="1200" b="1" dirty="0" smtClean="0"/>
              <a:t> </a:t>
            </a:r>
            <a:endParaRPr lang="en-US" sz="1200" b="1" dirty="0"/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 flipH="1">
            <a:off x="1676401" y="2763838"/>
            <a:ext cx="817563" cy="143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r">
              <a:lnSpc>
                <a:spcPct val="92000"/>
              </a:lnSpc>
              <a:spcBef>
                <a:spcPct val="50000"/>
              </a:spcBef>
              <a:buFont typeface="Monotype Sorts" charset="0"/>
              <a:buNone/>
            </a:pPr>
            <a:r>
              <a:rPr lang="en-US" sz="1000" b="1" dirty="0" smtClean="0">
                <a:solidFill>
                  <a:srgbClr val="000000"/>
                </a:solidFill>
              </a:rPr>
              <a:t>Other</a:t>
            </a:r>
            <a:endParaRPr lang="en-US" sz="1000" b="1" dirty="0">
              <a:solidFill>
                <a:srgbClr val="000000"/>
              </a:solidFill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448017" y="1815308"/>
            <a:ext cx="8112169" cy="598268"/>
            <a:chOff x="297600" y="5472908"/>
            <a:chExt cx="8224492" cy="598268"/>
          </a:xfrm>
        </p:grpSpPr>
        <p:sp>
          <p:nvSpPr>
            <p:cNvPr id="21" name="Rectangle 20"/>
            <p:cNvSpPr/>
            <p:nvPr/>
          </p:nvSpPr>
          <p:spPr>
            <a:xfrm>
              <a:off x="297600" y="5472908"/>
              <a:ext cx="994182" cy="584776"/>
            </a:xfrm>
            <a:prstGeom prst="rect">
              <a:avLst/>
            </a:prstGeom>
            <a:solidFill>
              <a:schemeClr val="accent1"/>
            </a:solidFill>
          </p:spPr>
          <p:txBody>
            <a:bodyPr wrap="none">
              <a:spAutoFit/>
            </a:bodyPr>
            <a:lstStyle/>
            <a:p>
              <a:r>
                <a:rPr lang="en-US" sz="1600" dirty="0" smtClean="0">
                  <a:solidFill>
                    <a:schemeClr val="bg1"/>
                  </a:solidFill>
                </a:rPr>
                <a:t>Process-</a:t>
              </a:r>
            </a:p>
            <a:p>
              <a:r>
                <a:rPr lang="en-US" sz="1600" dirty="0" smtClean="0">
                  <a:solidFill>
                    <a:schemeClr val="bg1"/>
                  </a:solidFill>
                </a:rPr>
                <a:t>Driven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7491633" y="5486400"/>
              <a:ext cx="1030459" cy="584776"/>
            </a:xfrm>
            <a:prstGeom prst="rect">
              <a:avLst/>
            </a:prstGeom>
            <a:solidFill>
              <a:schemeClr val="accent3"/>
            </a:solidFill>
          </p:spPr>
          <p:txBody>
            <a:bodyPr wrap="square">
              <a:spAutoFit/>
            </a:bodyPr>
            <a:lstStyle/>
            <a:p>
              <a:r>
                <a:rPr lang="en-US" sz="1600" dirty="0" smtClean="0">
                  <a:solidFill>
                    <a:schemeClr val="bg1"/>
                  </a:solidFill>
                </a:rPr>
                <a:t>Device-</a:t>
              </a:r>
            </a:p>
            <a:p>
              <a:r>
                <a:rPr lang="en-US" sz="1600" dirty="0" smtClean="0">
                  <a:solidFill>
                    <a:schemeClr val="bg1"/>
                  </a:solidFill>
                </a:rPr>
                <a:t>Driven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  <p:cxnSp>
          <p:nvCxnSpPr>
            <p:cNvPr id="24" name="Straight Arrow Connector 23"/>
            <p:cNvCxnSpPr>
              <a:stCxn id="21" idx="3"/>
              <a:endCxn id="32" idx="1"/>
            </p:cNvCxnSpPr>
            <p:nvPr/>
          </p:nvCxnSpPr>
          <p:spPr>
            <a:xfrm>
              <a:off x="1291782" y="5765296"/>
              <a:ext cx="6199851" cy="13492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headEnd type="triangle" w="lg" len="lg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TextBox 30"/>
          <p:cNvSpPr txBox="1"/>
          <p:nvPr/>
        </p:nvSpPr>
        <p:spPr>
          <a:xfrm>
            <a:off x="381000" y="2590800"/>
            <a:ext cx="1447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eg</a:t>
            </a:r>
            <a:r>
              <a:rPr lang="en-US" sz="1400" dirty="0" smtClean="0"/>
              <a:t>. power, chemical industries</a:t>
            </a:r>
            <a:endParaRPr lang="en-US" sz="1400" dirty="0"/>
          </a:p>
        </p:txBody>
      </p:sp>
      <p:sp>
        <p:nvSpPr>
          <p:cNvPr id="43" name="TextBox 42"/>
          <p:cNvSpPr txBox="1"/>
          <p:nvPr/>
        </p:nvSpPr>
        <p:spPr>
          <a:xfrm>
            <a:off x="7441262" y="2590800"/>
            <a:ext cx="1447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eg</a:t>
            </a:r>
            <a:r>
              <a:rPr lang="en-US" sz="1400" dirty="0" smtClean="0"/>
              <a:t>. widget production, fully-optimized manufacturing</a:t>
            </a:r>
            <a:endParaRPr lang="en-US" sz="1400" dirty="0"/>
          </a:p>
        </p:txBody>
      </p:sp>
      <p:sp>
        <p:nvSpPr>
          <p:cNvPr id="46" name="Text Placeholder 19"/>
          <p:cNvSpPr>
            <a:spLocks noGrp="1"/>
          </p:cNvSpPr>
          <p:nvPr>
            <p:ph type="body" idx="1"/>
          </p:nvPr>
        </p:nvSpPr>
        <p:spPr>
          <a:xfrm>
            <a:off x="381000" y="1035580"/>
            <a:ext cx="8503265" cy="564620"/>
          </a:xfrm>
        </p:spPr>
        <p:txBody>
          <a:bodyPr>
            <a:normAutofit/>
          </a:bodyPr>
          <a:lstStyle/>
          <a:p>
            <a:r>
              <a:rPr lang="en-US" dirty="0"/>
              <a:t>Cost breakdown mix </a:t>
            </a:r>
            <a:r>
              <a:rPr lang="en-US" dirty="0" smtClean="0"/>
              <a:t>determines </a:t>
            </a:r>
            <a:r>
              <a:rPr lang="en-US" dirty="0"/>
              <a:t>TEA </a:t>
            </a:r>
            <a:r>
              <a:rPr lang="en-US" dirty="0" smtClean="0"/>
              <a:t>development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9B8720-E526-BD45-92D7-B4028BF31DDE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71944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 technology archetype categorization</a:t>
            </a:r>
            <a:br>
              <a:rPr lang="en-US" dirty="0" smtClean="0"/>
            </a:br>
            <a:r>
              <a:rPr lang="en-US" sz="1800" b="0" dirty="0" smtClean="0"/>
              <a:t>All TEA’s will have common steps as a starting point</a:t>
            </a:r>
            <a:endParaRPr lang="en-US" b="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2198658" y="1295400"/>
          <a:ext cx="5116542" cy="29003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136194" y="6318383"/>
            <a:ext cx="688258" cy="365125"/>
          </a:xfrm>
          <a:prstGeom prst="rect">
            <a:avLst/>
          </a:prstGeom>
        </p:spPr>
        <p:txBody>
          <a:bodyPr/>
          <a:lstStyle/>
          <a:p>
            <a:fld id="{F49B8720-E526-BD45-92D7-B4028BF31D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62200" y="2819400"/>
            <a:ext cx="1752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chemeClr val="bg1">
                    <a:lumMod val="95000"/>
                  </a:schemeClr>
                </a:solidFill>
              </a:rPr>
              <a:t>Process-</a:t>
            </a:r>
            <a:endParaRPr lang="en-US" sz="1600" b="1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en-US" sz="1600" b="1" dirty="0">
                <a:solidFill>
                  <a:schemeClr val="bg1">
                    <a:lumMod val="95000"/>
                  </a:schemeClr>
                </a:solidFill>
              </a:rPr>
              <a:t>  D</a:t>
            </a:r>
            <a:r>
              <a:rPr lang="en-US" sz="1600" b="1" dirty="0" smtClean="0">
                <a:solidFill>
                  <a:schemeClr val="bg1">
                    <a:lumMod val="95000"/>
                  </a:schemeClr>
                </a:solidFill>
              </a:rPr>
              <a:t>riven</a:t>
            </a:r>
            <a:endParaRPr lang="en-US" sz="1600" b="1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en-US" sz="1600" b="1" dirty="0">
                <a:solidFill>
                  <a:schemeClr val="bg1">
                    <a:lumMod val="95000"/>
                  </a:schemeClr>
                </a:solidFill>
              </a:rPr>
              <a:t>    Technologies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953000" y="2819400"/>
            <a:ext cx="1828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           </a:t>
            </a:r>
            <a:r>
              <a:rPr lang="en-US" sz="1600" b="1" dirty="0" smtClean="0">
                <a:solidFill>
                  <a:schemeClr val="bg1"/>
                </a:solidFill>
              </a:rPr>
              <a:t>Device-</a:t>
            </a:r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>
                <a:solidFill>
                  <a:schemeClr val="bg1"/>
                </a:solidFill>
              </a:rPr>
              <a:t>               D</a:t>
            </a:r>
            <a:r>
              <a:rPr lang="en-US" sz="1600" b="1" dirty="0" smtClean="0">
                <a:solidFill>
                  <a:schemeClr val="bg1"/>
                </a:solidFill>
              </a:rPr>
              <a:t>riven</a:t>
            </a:r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>
                <a:solidFill>
                  <a:schemeClr val="bg1"/>
                </a:solidFill>
              </a:rPr>
              <a:t>  Technologies</a:t>
            </a:r>
          </a:p>
        </p:txBody>
      </p:sp>
      <p:sp>
        <p:nvSpPr>
          <p:cNvPr id="30" name="Round Diagonal Corner Rectangle 29"/>
          <p:cNvSpPr/>
          <p:nvPr/>
        </p:nvSpPr>
        <p:spPr>
          <a:xfrm>
            <a:off x="328246" y="1066800"/>
            <a:ext cx="1729154" cy="4953000"/>
          </a:xfrm>
          <a:prstGeom prst="round2DiagRect">
            <a:avLst>
              <a:gd name="adj1" fmla="val 9887"/>
              <a:gd name="adj2" fmla="val 0"/>
            </a:avLst>
          </a:prstGeom>
          <a:noFill/>
          <a:ln>
            <a:solidFill>
              <a:schemeClr val="accent1">
                <a:lumMod val="75000"/>
              </a:schemeClr>
            </a:solidFill>
            <a:prstDash val="lg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Round Diagonal Corner Rectangle 31"/>
          <p:cNvSpPr/>
          <p:nvPr/>
        </p:nvSpPr>
        <p:spPr>
          <a:xfrm>
            <a:off x="7086600" y="1066800"/>
            <a:ext cx="1729154" cy="4953000"/>
          </a:xfrm>
          <a:prstGeom prst="round2DiagRect">
            <a:avLst>
              <a:gd name="adj1" fmla="val 0"/>
              <a:gd name="adj2" fmla="val 10169"/>
            </a:avLst>
          </a:prstGeom>
          <a:noFill/>
          <a:ln>
            <a:solidFill>
              <a:schemeClr val="bg2"/>
            </a:solidFill>
            <a:prstDash val="lg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Round Same Side Corner Rectangle 32"/>
          <p:cNvSpPr/>
          <p:nvPr/>
        </p:nvSpPr>
        <p:spPr>
          <a:xfrm>
            <a:off x="2209800" y="4599562"/>
            <a:ext cx="4724400" cy="1420237"/>
          </a:xfrm>
          <a:prstGeom prst="round2SameRect">
            <a:avLst>
              <a:gd name="adj1" fmla="val 10684"/>
              <a:gd name="adj2" fmla="val 0"/>
            </a:avLst>
          </a:prstGeom>
          <a:noFill/>
          <a:ln>
            <a:solidFill>
              <a:schemeClr val="bg1">
                <a:lumMod val="65000"/>
              </a:schemeClr>
            </a:solidFill>
            <a:prstDash val="lg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35" name="Straight Connector 34"/>
          <p:cNvCxnSpPr>
            <a:stCxn id="33" idx="3"/>
          </p:cNvCxnSpPr>
          <p:nvPr/>
        </p:nvCxnSpPr>
        <p:spPr>
          <a:xfrm flipV="1">
            <a:off x="4572000" y="3200400"/>
            <a:ext cx="0" cy="1399162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  <a:tailEnd type="oval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>
            <a:off x="6553200" y="2274277"/>
            <a:ext cx="533400" cy="0"/>
          </a:xfrm>
          <a:prstGeom prst="line">
            <a:avLst/>
          </a:prstGeom>
          <a:ln w="28575">
            <a:tailEnd type="oval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2057400" y="2274277"/>
            <a:ext cx="533400" cy="0"/>
          </a:xfrm>
          <a:prstGeom prst="line">
            <a:avLst/>
          </a:prstGeom>
          <a:ln w="28575">
            <a:tailEnd type="oval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895600" y="1981200"/>
            <a:ext cx="784678" cy="7846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408806" y="2057400"/>
            <a:ext cx="763394" cy="763394"/>
          </a:xfrm>
          <a:prstGeom prst="rect">
            <a:avLst/>
          </a:prstGeom>
        </p:spPr>
      </p:pic>
      <p:sp>
        <p:nvSpPr>
          <p:cNvPr id="69" name="Rectangle 68"/>
          <p:cNvSpPr/>
          <p:nvPr/>
        </p:nvSpPr>
        <p:spPr>
          <a:xfrm>
            <a:off x="381000" y="1094485"/>
            <a:ext cx="16764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Chemical processing, refining</a:t>
            </a:r>
          </a:p>
          <a:p>
            <a:endParaRPr lang="en-US" sz="1400" dirty="0" smtClean="0"/>
          </a:p>
          <a:p>
            <a:r>
              <a:rPr lang="en-US" sz="1400" dirty="0" smtClean="0"/>
              <a:t>Energy intensive</a:t>
            </a:r>
            <a:endParaRPr lang="en-US" sz="1400" dirty="0"/>
          </a:p>
          <a:p>
            <a:endParaRPr lang="en-US" sz="1400" dirty="0"/>
          </a:p>
          <a:p>
            <a:r>
              <a:rPr lang="en-US" sz="1400" dirty="0"/>
              <a:t>Materials and process streams,</a:t>
            </a:r>
          </a:p>
          <a:p>
            <a:r>
              <a:rPr lang="en-US" sz="1400" dirty="0"/>
              <a:t>mass/energy balance</a:t>
            </a:r>
          </a:p>
        </p:txBody>
      </p:sp>
      <p:sp>
        <p:nvSpPr>
          <p:cNvPr id="70" name="Rectangle 69"/>
          <p:cNvSpPr/>
          <p:nvPr/>
        </p:nvSpPr>
        <p:spPr>
          <a:xfrm>
            <a:off x="7133798" y="1081122"/>
            <a:ext cx="168195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Constructing hardware, systems, devices</a:t>
            </a:r>
          </a:p>
          <a:p>
            <a:endParaRPr lang="en-US" sz="1400" dirty="0" smtClean="0"/>
          </a:p>
          <a:p>
            <a:r>
              <a:rPr lang="en-US" sz="1400" dirty="0" smtClean="0"/>
              <a:t>Materials intensive</a:t>
            </a:r>
            <a:endParaRPr lang="en-US" sz="1400" dirty="0"/>
          </a:p>
          <a:p>
            <a:endParaRPr lang="en-US" sz="1400" dirty="0"/>
          </a:p>
          <a:p>
            <a:r>
              <a:rPr lang="en-US" sz="1400" dirty="0"/>
              <a:t>Discrete components, systems integration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August 4, 2014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457200"/>
            <a:r>
              <a:rPr lang="en-US" smtClean="0"/>
              <a:t>A. Luce, Techno Economic Analysis</a:t>
            </a:r>
            <a:endParaRPr lang="en-US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2286000" y="4599563"/>
            <a:ext cx="45720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Common Steps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 smtClean="0"/>
              <a:t>Objective: </a:t>
            </a:r>
            <a:r>
              <a:rPr lang="en-US" sz="1400" i="1" dirty="0" smtClean="0"/>
              <a:t>what problem are we solving?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 smtClean="0"/>
              <a:t>Constraints and boundary conditions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 smtClean="0"/>
              <a:t>Process flow block diagram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 smtClean="0"/>
              <a:t>Materials, Labor, Energy, Equipment for each step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 smtClean="0"/>
              <a:t>Understand and quantify uncertainty</a:t>
            </a:r>
          </a:p>
          <a:p>
            <a:pPr marL="342900" indent="-342900">
              <a:buFont typeface="+mj-lt"/>
              <a:buAutoNum type="arabicPeriod"/>
            </a:pPr>
            <a:endParaRPr lang="en-US" sz="14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1028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TEA checklist </a:t>
            </a:r>
            <a:br>
              <a:rPr lang="en-US" dirty="0" smtClean="0"/>
            </a:br>
            <a:r>
              <a:rPr lang="en-US" sz="1800" b="0" i="1" dirty="0" smtClean="0"/>
              <a:t>Before you even open excel</a:t>
            </a:r>
            <a:endParaRPr lang="en-US" sz="1800" b="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49B8720-E526-BD45-92D7-B4028BF31DDE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A. Luce, Techno Economic Analysis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August 4, 2014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105951380"/>
              </p:ext>
            </p:extLst>
          </p:nvPr>
        </p:nvGraphicFramePr>
        <p:xfrm>
          <a:off x="321833" y="1012232"/>
          <a:ext cx="8578850" cy="53451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6650"/>
                <a:gridCol w="304800"/>
                <a:gridCol w="2819400"/>
                <a:gridCol w="304800"/>
                <a:gridCol w="2743200"/>
              </a:tblGrid>
              <a:tr h="511126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400" dirty="0" smtClean="0"/>
                        <a:t>Define the scope of problem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endParaRPr lang="en-US" sz="1400" dirty="0" smtClean="0"/>
                    </a:p>
                  </a:txBody>
                  <a:tcPr marL="45720" marR="4572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Diagram the problem</a:t>
                      </a:r>
                      <a:endParaRPr lang="en-US" sz="1400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45720" marR="4572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Sanity Check </a:t>
                      </a:r>
                    </a:p>
                  </a:txBody>
                  <a:tcPr marL="45720" marR="45720"/>
                </a:tc>
              </a:tr>
              <a:tr h="300663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endParaRPr lang="en-US" sz="1400" dirty="0" smtClean="0"/>
                    </a:p>
                  </a:txBody>
                  <a:tcPr marL="45720" marR="4572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endParaRPr lang="en-US" sz="1400" dirty="0" smtClean="0"/>
                    </a:p>
                  </a:txBody>
                  <a:tcPr marL="45720" marR="4572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45720" marR="4572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45720" marR="4572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/>
                        <a:t>(with T2M</a:t>
                      </a:r>
                      <a:r>
                        <a:rPr lang="en-US" sz="1200" b="0" baseline="0" dirty="0" smtClean="0"/>
                        <a:t> Advisor)</a:t>
                      </a:r>
                      <a:endParaRPr lang="en-US" sz="1200" b="0" dirty="0"/>
                    </a:p>
                  </a:txBody>
                  <a:tcPr marL="45720" marR="45720">
                    <a:solidFill>
                      <a:srgbClr val="FFFFFF"/>
                    </a:solidFill>
                  </a:tcPr>
                </a:tc>
              </a:tr>
              <a:tr h="4522212">
                <a:tc>
                  <a:txBody>
                    <a:bodyPr/>
                    <a:lstStyle/>
                    <a:p>
                      <a:pPr marL="0" indent="0">
                        <a:buFont typeface="Wingdings" charset="2"/>
                        <a:buNone/>
                      </a:pPr>
                      <a:r>
                        <a:rPr lang="en-US" sz="1200" b="1" dirty="0" smtClean="0"/>
                        <a:t>Clearly defined question that the model seeks to address?</a:t>
                      </a:r>
                    </a:p>
                    <a:p>
                      <a:pPr marL="171450" indent="-171450">
                        <a:buFont typeface="Wingdings" charset="2"/>
                        <a:buChar char="q"/>
                      </a:pPr>
                      <a:r>
                        <a:rPr lang="en-US" sz="1200" b="0" dirty="0" smtClean="0"/>
                        <a:t>Yes</a:t>
                      </a:r>
                    </a:p>
                    <a:p>
                      <a:pPr marL="0" indent="0">
                        <a:buFont typeface="Wingdings" charset="2"/>
                        <a:buNone/>
                      </a:pPr>
                      <a:endParaRPr lang="en-US" sz="1400" dirty="0" smtClean="0"/>
                    </a:p>
                    <a:p>
                      <a:pPr marL="0" indent="0">
                        <a:buFont typeface="Wingdings" charset="2"/>
                        <a:buNone/>
                      </a:pPr>
                      <a:r>
                        <a:rPr lang="en-US" sz="1200" b="1" baseline="0" dirty="0" smtClean="0"/>
                        <a:t>Boundaries defined to limit scope of problem?</a:t>
                      </a:r>
                    </a:p>
                    <a:p>
                      <a:pPr marL="171450" marR="0" lvl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charset="2"/>
                        <a:buChar char="q"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Yes</a:t>
                      </a:r>
                      <a:endParaRPr lang="en-US" sz="1200" baseline="0" dirty="0" smtClean="0"/>
                    </a:p>
                    <a:p>
                      <a:pPr marL="285750" indent="-285750">
                        <a:buFont typeface="Wingdings" charset="2"/>
                        <a:buChar char="q"/>
                      </a:pPr>
                      <a:endParaRPr lang="en-US" sz="12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Font typeface="Wingdings" charset="2"/>
                        <a:buNone/>
                      </a:pPr>
                      <a:r>
                        <a:rPr lang="en-US" sz="1200" b="1" baseline="0" dirty="0" smtClean="0"/>
                        <a:t>Assumptions are clearly stated?</a:t>
                      </a:r>
                    </a:p>
                    <a:p>
                      <a:pPr marL="171450" marR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charset="2"/>
                        <a:buChar char="q"/>
                        <a:tabLst/>
                        <a:defRPr/>
                      </a:pPr>
                      <a:r>
                        <a:rPr lang="en-US" sz="1200" b="0" baseline="0" dirty="0" smtClean="0"/>
                        <a:t>Yes</a:t>
                      </a:r>
                    </a:p>
                    <a:p>
                      <a:pPr marL="171450" marR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charset="2"/>
                        <a:buChar char="q"/>
                        <a:tabLst/>
                        <a:defRPr/>
                      </a:pPr>
                      <a:endParaRPr lang="en-US" sz="1200" b="0" baseline="0" dirty="0" smtClean="0"/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charset="2"/>
                        <a:buNone/>
                        <a:tabLst/>
                        <a:defRPr/>
                      </a:pPr>
                      <a:r>
                        <a:rPr lang="en-US" sz="1200" b="1" baseline="0" dirty="0" smtClean="0"/>
                        <a:t>Key variables? </a:t>
                      </a:r>
                    </a:p>
                    <a:p>
                      <a:pPr marL="171450" marR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charset="2"/>
                        <a:buChar char="q"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Are defined</a:t>
                      </a:r>
                    </a:p>
                    <a:p>
                      <a:pPr marL="171450" marR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charset="2"/>
                        <a:buChar char="q"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Have confidence interval</a:t>
                      </a:r>
                    </a:p>
                    <a:p>
                      <a:pPr marL="171450" marR="0" lvl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charset="2"/>
                        <a:buChar char="q"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High, low, baseline values based on data, literature.</a:t>
                      </a:r>
                    </a:p>
                    <a:p>
                      <a:pPr marL="171450" marR="0" lvl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charset="2"/>
                        <a:buChar char="q"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System performance:</a:t>
                      </a:r>
                    </a:p>
                    <a:p>
                      <a:pPr marL="171450" marR="0" lvl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charset="2"/>
                        <a:buChar char="q"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Model</a:t>
                      </a:r>
                    </a:p>
                    <a:p>
                      <a:pPr marL="171450" marR="0" lvl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charset="2"/>
                        <a:buChar char="q"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Predicted results</a:t>
                      </a:r>
                    </a:p>
                    <a:p>
                      <a:pPr marL="171450" marR="0" lvl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charset="2"/>
                        <a:buChar char="q"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Experimental results</a:t>
                      </a:r>
                      <a:endParaRPr lang="en-US" sz="1400" dirty="0" smtClean="0"/>
                    </a:p>
                    <a:p>
                      <a:pPr marL="285750" indent="-285750">
                        <a:buFont typeface="Wingdings" charset="2"/>
                        <a:buChar char="q"/>
                      </a:pPr>
                      <a:endParaRPr lang="en-US" sz="1400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marL="0" indent="0">
                        <a:buFont typeface="Wingdings" charset="2"/>
                        <a:buNone/>
                      </a:pPr>
                      <a:endParaRPr lang="en-US" sz="1400" dirty="0"/>
                    </a:p>
                  </a:txBody>
                  <a:tcPr marL="45720" marR="4572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Wingdings" charset="2"/>
                        <a:buNone/>
                      </a:pPr>
                      <a:r>
                        <a:rPr lang="en-US" sz="1200" b="1" dirty="0" smtClean="0"/>
                        <a:t>Draw</a:t>
                      </a:r>
                      <a:r>
                        <a:rPr lang="en-US" sz="1200" b="1" baseline="0" dirty="0" smtClean="0"/>
                        <a:t> a process flow diagram</a:t>
                      </a:r>
                    </a:p>
                    <a:p>
                      <a:pPr marL="171450" marR="0" lvl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charset="2"/>
                        <a:buChar char="q"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Yes</a:t>
                      </a:r>
                      <a:endParaRPr lang="en-US" sz="1200" b="1" baseline="0" dirty="0" smtClean="0"/>
                    </a:p>
                    <a:p>
                      <a:pPr marL="285750" indent="-285750">
                        <a:buFont typeface="Wingdings" charset="2"/>
                        <a:buChar char="q"/>
                      </a:pPr>
                      <a:endParaRPr lang="en-US" sz="1200" b="1" baseline="0" dirty="0" smtClean="0"/>
                    </a:p>
                    <a:p>
                      <a:pPr marL="0" indent="0">
                        <a:buFont typeface="Wingdings" charset="2"/>
                        <a:buNone/>
                      </a:pPr>
                      <a:r>
                        <a:rPr lang="en-US" sz="1200" b="1" baseline="0" dirty="0" smtClean="0"/>
                        <a:t>Draw material flows into AND out of each step:</a:t>
                      </a:r>
                    </a:p>
                    <a:p>
                      <a:pPr marL="171450" marR="0" lvl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charset="2"/>
                        <a:buChar char="q"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Yes</a:t>
                      </a:r>
                    </a:p>
                    <a:p>
                      <a:pPr marL="0" indent="0">
                        <a:buFont typeface="Wingdings" charset="2"/>
                        <a:buNone/>
                      </a:pPr>
                      <a:endParaRPr lang="en-US" sz="1200" b="1" baseline="0" dirty="0" smtClean="0"/>
                    </a:p>
                    <a:p>
                      <a:pPr marL="285750" indent="-285750">
                        <a:buFont typeface="Wingdings" charset="2"/>
                        <a:buChar char="q"/>
                      </a:pPr>
                      <a:endParaRPr lang="en-US" sz="1200" b="1" baseline="0" dirty="0" smtClean="0"/>
                    </a:p>
                    <a:p>
                      <a:pPr marL="0" indent="0">
                        <a:buFont typeface="Wingdings" charset="2"/>
                        <a:buNone/>
                      </a:pPr>
                      <a:r>
                        <a:rPr lang="en-US" sz="1200" b="1" baseline="0" dirty="0" smtClean="0"/>
                        <a:t>Catalog for each step</a:t>
                      </a:r>
                      <a:r>
                        <a:rPr lang="en-US" sz="1200" baseline="0" dirty="0" smtClean="0"/>
                        <a:t>:</a:t>
                      </a:r>
                    </a:p>
                    <a:p>
                      <a:pPr marL="285750" lvl="0" indent="-285750">
                        <a:buFont typeface="Wingdings" charset="2"/>
                        <a:buChar char="q"/>
                      </a:pPr>
                      <a:r>
                        <a:rPr lang="en-US" sz="1200" baseline="0" dirty="0" smtClean="0"/>
                        <a:t>Equipment (Q)</a:t>
                      </a:r>
                    </a:p>
                    <a:p>
                      <a:pPr marL="285750" lvl="0" indent="-285750">
                        <a:buFont typeface="Wingdings" charset="2"/>
                        <a:buChar char="q"/>
                      </a:pPr>
                      <a:r>
                        <a:rPr lang="en-US" sz="1200" baseline="0" dirty="0" smtClean="0"/>
                        <a:t>Labor (L)</a:t>
                      </a:r>
                    </a:p>
                    <a:p>
                      <a:pPr marL="285750" lvl="0" indent="-285750">
                        <a:buFont typeface="Wingdings" charset="2"/>
                        <a:buChar char="q"/>
                      </a:pPr>
                      <a:r>
                        <a:rPr lang="en-US" sz="1200" baseline="0" dirty="0" smtClean="0"/>
                        <a:t>Energy (E)</a:t>
                      </a:r>
                    </a:p>
                    <a:p>
                      <a:pPr marL="742950" lvl="1" indent="-285750">
                        <a:buFont typeface="Wingdings" charset="2"/>
                        <a:buChar char="q"/>
                      </a:pPr>
                      <a:endParaRPr lang="en-US" sz="1400" baseline="0" dirty="0" smtClean="0"/>
                    </a:p>
                    <a:p>
                      <a:pPr marL="0" lvl="0" indent="0">
                        <a:buFont typeface="Wingdings" charset="2"/>
                        <a:buNone/>
                      </a:pPr>
                      <a:r>
                        <a:rPr lang="en-US" sz="1200" b="1" baseline="0" dirty="0" smtClean="0"/>
                        <a:t>Expected process yield?</a:t>
                      </a:r>
                    </a:p>
                    <a:p>
                      <a:pPr marL="171450" marR="0" lvl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charset="2"/>
                        <a:buChar char="q"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Best guess</a:t>
                      </a:r>
                    </a:p>
                    <a:p>
                      <a:pPr marL="171450" marR="0" lvl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charset="2"/>
                        <a:buChar char="q"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Empirical data</a:t>
                      </a:r>
                      <a:endParaRPr lang="en-US" sz="1200" b="1" baseline="0" dirty="0" smtClean="0"/>
                    </a:p>
                    <a:p>
                      <a:pPr marL="285750" lvl="0" indent="-285750">
                        <a:buFont typeface="Wingdings" charset="2"/>
                        <a:buChar char="q"/>
                      </a:pPr>
                      <a:endParaRPr lang="en-US" sz="1200" b="1" baseline="0" dirty="0" smtClean="0"/>
                    </a:p>
                    <a:p>
                      <a:pPr marL="0" lvl="0" indent="0">
                        <a:buFont typeface="Wingdings" charset="2"/>
                        <a:buNone/>
                      </a:pPr>
                      <a:r>
                        <a:rPr lang="en-US" sz="1200" b="1" baseline="0" dirty="0" smtClean="0"/>
                        <a:t>Are there any waste streams?</a:t>
                      </a:r>
                    </a:p>
                    <a:p>
                      <a:pPr marL="285750" lvl="0" indent="-285750">
                        <a:buFont typeface="Wingdings" charset="2"/>
                        <a:buChar char="q"/>
                      </a:pPr>
                      <a:r>
                        <a:rPr lang="en-US" sz="1200" baseline="0" dirty="0" smtClean="0"/>
                        <a:t>Yes</a:t>
                      </a:r>
                    </a:p>
                    <a:p>
                      <a:pPr marL="285750" lvl="0" indent="-285750">
                        <a:buFont typeface="Wingdings" charset="2"/>
                        <a:buChar char="q"/>
                      </a:pPr>
                      <a:r>
                        <a:rPr lang="en-US" sz="1200" baseline="0" dirty="0" smtClean="0"/>
                        <a:t>No</a:t>
                      </a:r>
                    </a:p>
                    <a:p>
                      <a:pPr marL="0" lvl="0" indent="0">
                        <a:buFont typeface="Wingdings" charset="2"/>
                        <a:buNone/>
                      </a:pPr>
                      <a:endParaRPr lang="en-US" sz="1200" b="1" baseline="0" dirty="0" smtClean="0"/>
                    </a:p>
                    <a:p>
                      <a:pPr marL="742950" lvl="1" indent="-285750">
                        <a:buFont typeface="Wingdings" charset="2"/>
                        <a:buChar char="q"/>
                      </a:pPr>
                      <a:endParaRPr lang="en-US" sz="1400" baseline="0" dirty="0" smtClean="0"/>
                    </a:p>
                    <a:p>
                      <a:pPr marL="285750" indent="-285750">
                        <a:buFont typeface="Wingdings" charset="2"/>
                        <a:buChar char="q"/>
                      </a:pPr>
                      <a:endParaRPr lang="en-US" sz="1400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charset="2"/>
                        <a:buChar char="q"/>
                      </a:pPr>
                      <a:endParaRPr lang="en-US" sz="1400" dirty="0"/>
                    </a:p>
                  </a:txBody>
                  <a:tcPr marL="45720" marR="4572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Wingdings" charset="2"/>
                        <a:buNone/>
                      </a:pPr>
                      <a:r>
                        <a:rPr lang="en-US" sz="1200" u="sng" dirty="0" smtClean="0"/>
                        <a:t>Confirm</a:t>
                      </a:r>
                    </a:p>
                    <a:p>
                      <a:pPr marL="0" indent="0">
                        <a:buFont typeface="Wingdings" charset="2"/>
                        <a:buNone/>
                      </a:pPr>
                      <a:r>
                        <a:rPr lang="en-US" sz="1200" b="1" u="none" dirty="0" smtClean="0"/>
                        <a:t>Assumptions</a:t>
                      </a:r>
                    </a:p>
                    <a:p>
                      <a:pPr marL="166688" indent="-166688">
                        <a:buFont typeface="Wingdings" charset="2"/>
                        <a:buChar char="q"/>
                      </a:pPr>
                      <a:r>
                        <a:rPr lang="en-US" sz="1200" dirty="0" smtClean="0"/>
                        <a:t>Do assumptions make sense?</a:t>
                      </a:r>
                    </a:p>
                    <a:p>
                      <a:pPr marL="285750" indent="-285750">
                        <a:buFont typeface="Wingdings" charset="2"/>
                        <a:buChar char="q"/>
                      </a:pPr>
                      <a:endParaRPr lang="en-US" sz="1200" dirty="0" smtClean="0"/>
                    </a:p>
                    <a:p>
                      <a:pPr marL="0" indent="0">
                        <a:buFont typeface="Wingdings" charset="2"/>
                        <a:buNone/>
                      </a:pPr>
                      <a:r>
                        <a:rPr lang="en-US" sz="1200" b="1" dirty="0" smtClean="0"/>
                        <a:t>Resources</a:t>
                      </a:r>
                    </a:p>
                    <a:p>
                      <a:pPr marL="166688" indent="-166688">
                        <a:buFont typeface="Wingdings" charset="2"/>
                        <a:buChar char="q"/>
                        <a:tabLst>
                          <a:tab pos="119063" algn="l"/>
                        </a:tabLst>
                      </a:pPr>
                      <a:r>
                        <a:rPr lang="en-US" sz="1200" dirty="0" smtClean="0"/>
                        <a:t>What informational resources are needed?</a:t>
                      </a:r>
                    </a:p>
                    <a:p>
                      <a:pPr marL="166688" indent="-166688">
                        <a:buFont typeface="Wingdings" charset="2"/>
                        <a:buChar char="q"/>
                        <a:tabLst>
                          <a:tab pos="119063" algn="l"/>
                        </a:tabLst>
                      </a:pPr>
                      <a:r>
                        <a:rPr lang="en-US" sz="1200" dirty="0" smtClean="0"/>
                        <a:t>Can you use analogs from existing work, other sectors/industries?</a:t>
                      </a:r>
                    </a:p>
                    <a:p>
                      <a:pPr marL="285750" indent="-285750">
                        <a:buFont typeface="Wingdings" charset="2"/>
                        <a:buChar char="q"/>
                      </a:pPr>
                      <a:endParaRPr lang="en-US" sz="1200" dirty="0" smtClean="0"/>
                    </a:p>
                    <a:p>
                      <a:pPr marL="0" indent="0">
                        <a:buFont typeface="Wingdings" charset="2"/>
                        <a:buNone/>
                      </a:pPr>
                      <a:r>
                        <a:rPr lang="en-US" sz="1200" b="1" dirty="0" smtClean="0"/>
                        <a:t>Hypothesis</a:t>
                      </a:r>
                    </a:p>
                    <a:p>
                      <a:pPr marL="171450" indent="-171450">
                        <a:buFont typeface="Wingdings" charset="2"/>
                        <a:buChar char="q"/>
                      </a:pPr>
                      <a:r>
                        <a:rPr lang="en-US" sz="1200" b="0" dirty="0" smtClean="0"/>
                        <a:t>Clearly</a:t>
                      </a:r>
                      <a:r>
                        <a:rPr lang="en-US" sz="1200" b="1" dirty="0" smtClean="0"/>
                        <a:t> </a:t>
                      </a:r>
                      <a:r>
                        <a:rPr lang="en-US" sz="1200" b="0" dirty="0" smtClean="0"/>
                        <a:t>stated</a:t>
                      </a:r>
                    </a:p>
                    <a:p>
                      <a:pPr marL="171450" indent="-171450">
                        <a:buFont typeface="Wingdings" charset="2"/>
                        <a:buChar char="q"/>
                      </a:pPr>
                      <a:endParaRPr lang="en-US" sz="1200" b="1" dirty="0" smtClean="0"/>
                    </a:p>
                    <a:p>
                      <a:pPr marL="0" indent="0">
                        <a:buFont typeface="Wingdings" charset="2"/>
                        <a:buNone/>
                      </a:pPr>
                      <a:r>
                        <a:rPr lang="en-US" sz="1400" dirty="0" smtClean="0"/>
                        <a:t> </a:t>
                      </a:r>
                      <a:endParaRPr lang="en-US" sz="1400" dirty="0"/>
                    </a:p>
                  </a:txBody>
                  <a:tcPr marL="45720" marR="4572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6899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Executive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r>
              <a:rPr lang="en-US" sz="1800" dirty="0"/>
              <a:t>Motivation</a:t>
            </a:r>
          </a:p>
          <a:p>
            <a:pPr lvl="2"/>
            <a:r>
              <a:rPr lang="en-US" sz="1600" dirty="0"/>
              <a:t>Techno-Economic Analysis (TEA) is essential tool for ARPA-e team &amp; Performers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49B8720-E526-BD45-92D7-B4028BF31DDE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457200"/>
            <a:r>
              <a:rPr lang="en-US" smtClean="0"/>
              <a:t>A. Luce, Techno Economic Analysis</a:t>
            </a:r>
            <a:endParaRPr lang="en-US" i="1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August 4,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3916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455613" indent="-228600">
              <a:buNone/>
            </a:pPr>
            <a:r>
              <a:rPr lang="en-US" sz="1800" dirty="0" smtClean="0"/>
              <a:t>Break down complex tasks</a:t>
            </a:r>
            <a:endParaRPr lang="en-US" sz="1800" dirty="0"/>
          </a:p>
          <a:p>
            <a:pPr marL="455613" indent="-228600">
              <a:tabLst>
                <a:tab pos="515938" algn="l"/>
              </a:tabLst>
            </a:pPr>
            <a:r>
              <a:rPr lang="en-US" sz="1600" dirty="0" smtClean="0"/>
              <a:t>steer towards simplicity</a:t>
            </a:r>
          </a:p>
          <a:p>
            <a:pPr marL="455613" indent="-228600">
              <a:tabLst>
                <a:tab pos="515938" algn="l"/>
              </a:tabLst>
            </a:pPr>
            <a:r>
              <a:rPr lang="en-US" sz="1600" dirty="0">
                <a:solidFill>
                  <a:srgbClr val="000000"/>
                </a:solidFill>
              </a:rPr>
              <a:t>expected minimum steps </a:t>
            </a:r>
            <a:endParaRPr lang="en-US" sz="1600" dirty="0" smtClean="0"/>
          </a:p>
          <a:p>
            <a:pPr marL="455613" lvl="1" indent="-228600"/>
            <a:endParaRPr lang="en-US" sz="1800" dirty="0"/>
          </a:p>
          <a:p>
            <a:pPr marL="455613" indent="-228600">
              <a:buNone/>
            </a:pPr>
            <a:r>
              <a:rPr lang="en-US" sz="1800" dirty="0" smtClean="0"/>
              <a:t>Knowledge sharing</a:t>
            </a:r>
          </a:p>
          <a:p>
            <a:pPr marL="455613" indent="-228600"/>
            <a:r>
              <a:rPr lang="en-US" sz="1600" dirty="0" smtClean="0"/>
              <a:t>take </a:t>
            </a:r>
            <a:r>
              <a:rPr lang="en-US" sz="1600" dirty="0"/>
              <a:t>time to document common </a:t>
            </a:r>
            <a:r>
              <a:rPr lang="en-US" sz="1600" dirty="0" smtClean="0"/>
              <a:t>processes</a:t>
            </a:r>
          </a:p>
          <a:p>
            <a:pPr marL="455613" indent="-228600"/>
            <a:r>
              <a:rPr lang="en-US" sz="1600" dirty="0" smtClean="0"/>
              <a:t>memory recall</a:t>
            </a:r>
          </a:p>
          <a:p>
            <a:pPr marL="455613" indent="-228600">
              <a:buNone/>
            </a:pPr>
            <a:endParaRPr lang="en-US" sz="1800" dirty="0"/>
          </a:p>
          <a:p>
            <a:pPr marL="455613" indent="-228600">
              <a:buNone/>
            </a:pPr>
            <a:r>
              <a:rPr lang="en-US" sz="1800" dirty="0"/>
              <a:t>A</a:t>
            </a:r>
            <a:r>
              <a:rPr lang="en-US" sz="1800" dirty="0" smtClean="0"/>
              <a:t>ccountability </a:t>
            </a:r>
          </a:p>
          <a:p>
            <a:pPr marL="455613" indent="-228600"/>
            <a:r>
              <a:rPr lang="en-US" sz="1600" dirty="0" smtClean="0"/>
              <a:t>culture </a:t>
            </a:r>
            <a:r>
              <a:rPr lang="en-US" sz="1600" dirty="0"/>
              <a:t>of accountability and transparency</a:t>
            </a:r>
          </a:p>
          <a:p>
            <a:pPr marL="227013" indent="0">
              <a:buNone/>
            </a:pPr>
            <a:endParaRPr lang="en-US" sz="1800" dirty="0"/>
          </a:p>
        </p:txBody>
      </p:sp>
      <p:sp>
        <p:nvSpPr>
          <p:cNvPr id="3" name="Rectangle 2"/>
          <p:cNvSpPr/>
          <p:nvPr/>
        </p:nvSpPr>
        <p:spPr>
          <a:xfrm>
            <a:off x="366731" y="5619500"/>
            <a:ext cx="1329868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/>
              <a:t>N </a:t>
            </a:r>
            <a:r>
              <a:rPr lang="en-US" sz="1050" dirty="0" err="1"/>
              <a:t>Engl</a:t>
            </a:r>
            <a:r>
              <a:rPr lang="en-US" sz="1050" dirty="0"/>
              <a:t> J Med 2009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use a checklist for TEA development?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304800" y="5531380"/>
            <a:ext cx="8503265" cy="56462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C</a:t>
            </a:r>
            <a:r>
              <a:rPr lang="en-US" dirty="0" smtClean="0">
                <a:solidFill>
                  <a:srgbClr val="000000"/>
                </a:solidFill>
              </a:rPr>
              <a:t>hecklist impacts </a:t>
            </a:r>
            <a:r>
              <a:rPr lang="en-US" dirty="0">
                <a:solidFill>
                  <a:srgbClr val="000000"/>
                </a:solidFill>
              </a:rPr>
              <a:t>many aspects </a:t>
            </a:r>
            <a:r>
              <a:rPr lang="en-US" dirty="0" smtClean="0">
                <a:solidFill>
                  <a:srgbClr val="000000"/>
                </a:solidFill>
              </a:rPr>
              <a:t>of </a:t>
            </a:r>
            <a:r>
              <a:rPr lang="en-US" dirty="0">
                <a:solidFill>
                  <a:srgbClr val="000000"/>
                </a:solidFill>
              </a:rPr>
              <a:t>project </a:t>
            </a:r>
            <a:r>
              <a:rPr lang="en-US" dirty="0" smtClean="0">
                <a:solidFill>
                  <a:srgbClr val="000000"/>
                </a:solidFill>
              </a:rPr>
              <a:t>including </a:t>
            </a:r>
            <a:r>
              <a:rPr lang="en-US" dirty="0">
                <a:solidFill>
                  <a:srgbClr val="000000"/>
                </a:solidFill>
              </a:rPr>
              <a:t>collaboration, communication, and quality of </a:t>
            </a:r>
            <a:r>
              <a:rPr lang="en-US" dirty="0" smtClean="0">
                <a:solidFill>
                  <a:srgbClr val="000000"/>
                </a:solidFill>
              </a:rPr>
              <a:t>output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Short</a:t>
            </a:r>
            <a:r>
              <a:rPr lang="en-US" dirty="0">
                <a:solidFill>
                  <a:srgbClr val="000000"/>
                </a:solidFill>
              </a:rPr>
              <a:t>, limited to critical steps </a:t>
            </a:r>
            <a:r>
              <a:rPr lang="en-US" dirty="0" smtClean="0">
                <a:solidFill>
                  <a:srgbClr val="000000"/>
                </a:solidFill>
              </a:rPr>
              <a:t>only…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r>
              <a:rPr lang="en-US" dirty="0" smtClean="0"/>
              <a:t>Takeaways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August 4, 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Luce, Techno Economic Analysis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9B8720-E526-BD45-92D7-B4028BF31DDE}" type="slidenum">
              <a:rPr lang="en-US" smtClean="0"/>
              <a:pPr/>
              <a:t>30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448" y="2133600"/>
            <a:ext cx="3561296" cy="2223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62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checklist from METALS TEA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9B8720-E526-BD45-92D7-B4028BF31DDE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Luce, Techno Economic Analysis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August 4, 2014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dirty="0" smtClean="0"/>
              <a:t>“Lets us avoid walking in the dark with performers…”</a:t>
            </a:r>
            <a:endParaRPr lang="en-US" dirty="0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5085133"/>
              </p:ext>
            </p:extLst>
          </p:nvPr>
        </p:nvGraphicFramePr>
        <p:xfrm>
          <a:off x="1066800" y="1447800"/>
          <a:ext cx="7099300" cy="303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1" name="Microsoft Excel Macro-Enabled Worksheet" r:id="rId4" imgW="7099300" imgH="3035300" progId="Excel.SheetMacroEnabled.12">
                  <p:embed/>
                </p:oleObj>
              </mc:Choice>
              <mc:Fallback>
                <p:oleObj name="Microsoft Excel Macro-Enabled Worksheet" r:id="rId4" imgW="7099300" imgH="3035300" progId="Excel.SheetMacroEnabled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66800" y="1447800"/>
                        <a:ext cx="7099300" cy="3035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3276600" y="6591723"/>
            <a:ext cx="193040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Source: METALS_toolv1.xls</a:t>
            </a:r>
            <a:endParaRPr lang="en-US" sz="1100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idx="1"/>
          </p:nvPr>
        </p:nvSpPr>
        <p:spPr>
          <a:xfrm>
            <a:off x="304800" y="5105400"/>
            <a:ext cx="8503265" cy="9906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Made available for all teams during program </a:t>
            </a:r>
            <a:r>
              <a:rPr lang="en-US" dirty="0" smtClean="0">
                <a:solidFill>
                  <a:srgbClr val="000000"/>
                </a:solidFill>
              </a:rPr>
              <a:t>inception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Standard method, assumptions, vocabulary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Allows for apples-to-apples comparison of teams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45243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 evolution during award period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9B8720-E526-BD45-92D7-B4028BF31DDE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Luce, Techno Economic Analysis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August 4, 2014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 as smart as possible along every step of the way</a:t>
            </a:r>
            <a:endParaRPr lang="en-US" dirty="0"/>
          </a:p>
        </p:txBody>
      </p:sp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1066800" y="1219200"/>
            <a:ext cx="142862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 dirty="0">
                <a:solidFill>
                  <a:schemeClr val="accent2"/>
                </a:solidFill>
              </a:rPr>
              <a:t>Technical </a:t>
            </a:r>
            <a:r>
              <a:rPr lang="en-US" sz="1400" b="1" dirty="0" smtClean="0">
                <a:solidFill>
                  <a:schemeClr val="accent2"/>
                </a:solidFill>
              </a:rPr>
              <a:t>Risk</a:t>
            </a:r>
            <a:endParaRPr lang="en-US" sz="1400" b="1" dirty="0">
              <a:solidFill>
                <a:schemeClr val="accent2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762000" y="5486400"/>
            <a:ext cx="7620000" cy="0"/>
          </a:xfrm>
          <a:prstGeom prst="straightConnector1">
            <a:avLst/>
          </a:prstGeom>
          <a:ln w="1270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429000" y="5638800"/>
            <a:ext cx="20173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Award Period (months)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685800" y="5638800"/>
            <a:ext cx="2845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0</a:t>
            </a: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2819400" y="5638800"/>
            <a:ext cx="3843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12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6096000" y="5638800"/>
            <a:ext cx="3843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24</a:t>
            </a:r>
            <a:endParaRPr lang="en-US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8153400" y="5638800"/>
            <a:ext cx="3843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36</a:t>
            </a:r>
            <a:endParaRPr lang="en-US" sz="1400" dirty="0"/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762000" y="1676400"/>
            <a:ext cx="0" cy="3810000"/>
          </a:xfrm>
          <a:prstGeom prst="straightConnector1">
            <a:avLst/>
          </a:prstGeom>
          <a:ln w="1270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 rot="16200000">
            <a:off x="-160713" y="3546041"/>
            <a:ext cx="13003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Model Fidelity</a:t>
            </a:r>
            <a:endParaRPr lang="en-US" sz="1400" dirty="0"/>
          </a:p>
        </p:txBody>
      </p:sp>
      <p:sp>
        <p:nvSpPr>
          <p:cNvPr id="21" name="Rectangle 20"/>
          <p:cNvSpPr/>
          <p:nvPr/>
        </p:nvSpPr>
        <p:spPr>
          <a:xfrm>
            <a:off x="1371600" y="3962400"/>
            <a:ext cx="1295400" cy="1295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600" b="1" dirty="0" smtClean="0">
                <a:solidFill>
                  <a:schemeClr val="tx1"/>
                </a:solidFill>
              </a:rPr>
              <a:t>Basic BOM </a:t>
            </a:r>
          </a:p>
          <a:p>
            <a:r>
              <a:rPr lang="en-US" sz="1400" dirty="0">
                <a:solidFill>
                  <a:schemeClr val="tx1"/>
                </a:solidFill>
              </a:rPr>
              <a:t>link to performance data or predictions</a:t>
            </a:r>
          </a:p>
        </p:txBody>
      </p:sp>
      <p:sp>
        <p:nvSpPr>
          <p:cNvPr id="28" name="Rectangle 27"/>
          <p:cNvSpPr/>
          <p:nvPr/>
        </p:nvSpPr>
        <p:spPr>
          <a:xfrm>
            <a:off x="4724400" y="2971800"/>
            <a:ext cx="1600200" cy="2286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600" b="1" dirty="0" smtClean="0">
                <a:solidFill>
                  <a:schemeClr val="tx1"/>
                </a:solidFill>
              </a:rPr>
              <a:t>Process cost model </a:t>
            </a:r>
          </a:p>
          <a:p>
            <a:pPr marL="0" lvl="1"/>
            <a:r>
              <a:rPr lang="en-US" sz="1400" i="1" dirty="0">
                <a:solidFill>
                  <a:srgbClr val="000000"/>
                </a:solidFill>
              </a:rPr>
              <a:t>R</a:t>
            </a:r>
            <a:r>
              <a:rPr lang="en-US" sz="1400" i="1" dirty="0" smtClean="0">
                <a:solidFill>
                  <a:srgbClr val="000000"/>
                </a:solidFill>
              </a:rPr>
              <a:t>esources required </a:t>
            </a:r>
            <a:r>
              <a:rPr lang="en-US" sz="1400" i="1" dirty="0">
                <a:solidFill>
                  <a:srgbClr val="000000"/>
                </a:solidFill>
              </a:rPr>
              <a:t>for producing at scale</a:t>
            </a:r>
            <a:r>
              <a:rPr lang="en-US" sz="1400" i="1" dirty="0" smtClean="0">
                <a:solidFill>
                  <a:srgbClr val="000000"/>
                </a:solidFill>
              </a:rPr>
              <a:t>?</a:t>
            </a:r>
          </a:p>
          <a:p>
            <a:pPr marL="0" lvl="1"/>
            <a:r>
              <a:rPr lang="en-US" sz="1400" dirty="0" smtClean="0">
                <a:solidFill>
                  <a:srgbClr val="000000"/>
                </a:solidFill>
              </a:rPr>
              <a:t>10-20 tab version</a:t>
            </a:r>
            <a:endParaRPr lang="en-US" sz="1400" dirty="0">
              <a:solidFill>
                <a:srgbClr val="000000"/>
              </a:solidFill>
            </a:endParaRPr>
          </a:p>
          <a:p>
            <a:pPr marL="0" lvl="1"/>
            <a:r>
              <a:rPr lang="en-US" sz="1400" dirty="0">
                <a:solidFill>
                  <a:srgbClr val="000000"/>
                </a:solidFill>
              </a:rPr>
              <a:t>80% of teams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239000" y="2286000"/>
            <a:ext cx="1447800" cy="2971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600" b="1" dirty="0" smtClean="0">
                <a:solidFill>
                  <a:schemeClr val="tx1"/>
                </a:solidFill>
              </a:rPr>
              <a:t>Full financial</a:t>
            </a:r>
          </a:p>
          <a:p>
            <a:r>
              <a:rPr lang="en-US" sz="1600" b="1" dirty="0">
                <a:solidFill>
                  <a:schemeClr val="tx1"/>
                </a:solidFill>
              </a:rPr>
              <a:t>company </a:t>
            </a:r>
            <a:r>
              <a:rPr lang="en-US" sz="1600" b="1" dirty="0" smtClean="0">
                <a:solidFill>
                  <a:schemeClr val="tx1"/>
                </a:solidFill>
              </a:rPr>
              <a:t> model</a:t>
            </a:r>
          </a:p>
          <a:p>
            <a:r>
              <a:rPr lang="en-US" sz="1400" dirty="0" smtClean="0">
                <a:solidFill>
                  <a:schemeClr val="tx1"/>
                </a:solidFill>
              </a:rPr>
              <a:t>Advanced stage</a:t>
            </a:r>
          </a:p>
          <a:p>
            <a:r>
              <a:rPr lang="en-US" sz="1400" dirty="0" smtClean="0">
                <a:solidFill>
                  <a:schemeClr val="tx1"/>
                </a:solidFill>
              </a:rPr>
              <a:t>20% of teams get here</a:t>
            </a:r>
          </a:p>
          <a:p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7" name="Freeform 21"/>
          <p:cNvSpPr>
            <a:spLocks/>
          </p:cNvSpPr>
          <p:nvPr/>
        </p:nvSpPr>
        <p:spPr bwMode="auto">
          <a:xfrm>
            <a:off x="1219200" y="1676400"/>
            <a:ext cx="7086600" cy="3581400"/>
          </a:xfrm>
          <a:custGeom>
            <a:avLst/>
            <a:gdLst>
              <a:gd name="T0" fmla="*/ 0 w 4871"/>
              <a:gd name="T1" fmla="*/ 2485 h 2502"/>
              <a:gd name="T2" fmla="*/ 728 w 4871"/>
              <a:gd name="T3" fmla="*/ 2436 h 2502"/>
              <a:gd name="T4" fmla="*/ 1020 w 4871"/>
              <a:gd name="T5" fmla="*/ 2089 h 2502"/>
              <a:gd name="T6" fmla="*/ 1978 w 4871"/>
              <a:gd name="T7" fmla="*/ 2062 h 2502"/>
              <a:gd name="T8" fmla="*/ 2255 w 4871"/>
              <a:gd name="T9" fmla="*/ 1617 h 2502"/>
              <a:gd name="T10" fmla="*/ 3331 w 4871"/>
              <a:gd name="T11" fmla="*/ 1569 h 2502"/>
              <a:gd name="T12" fmla="*/ 3726 w 4871"/>
              <a:gd name="T13" fmla="*/ 396 h 2502"/>
              <a:gd name="T14" fmla="*/ 4642 w 4871"/>
              <a:gd name="T15" fmla="*/ 188 h 2502"/>
              <a:gd name="T16" fmla="*/ 4871 w 4871"/>
              <a:gd name="T17" fmla="*/ 0 h 25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871" h="2502">
                <a:moveTo>
                  <a:pt x="0" y="2485"/>
                </a:moveTo>
                <a:cubicBezTo>
                  <a:pt x="279" y="2493"/>
                  <a:pt x="558" y="2502"/>
                  <a:pt x="728" y="2436"/>
                </a:cubicBezTo>
                <a:cubicBezTo>
                  <a:pt x="898" y="2370"/>
                  <a:pt x="812" y="2151"/>
                  <a:pt x="1020" y="2089"/>
                </a:cubicBezTo>
                <a:cubicBezTo>
                  <a:pt x="1228" y="2027"/>
                  <a:pt x="1772" y="2141"/>
                  <a:pt x="1978" y="2062"/>
                </a:cubicBezTo>
                <a:cubicBezTo>
                  <a:pt x="2184" y="1983"/>
                  <a:pt x="2030" y="1699"/>
                  <a:pt x="2255" y="1617"/>
                </a:cubicBezTo>
                <a:cubicBezTo>
                  <a:pt x="2480" y="1535"/>
                  <a:pt x="3086" y="1772"/>
                  <a:pt x="3331" y="1569"/>
                </a:cubicBezTo>
                <a:cubicBezTo>
                  <a:pt x="3576" y="1366"/>
                  <a:pt x="3508" y="626"/>
                  <a:pt x="3726" y="396"/>
                </a:cubicBezTo>
                <a:cubicBezTo>
                  <a:pt x="3944" y="166"/>
                  <a:pt x="4451" y="254"/>
                  <a:pt x="4642" y="188"/>
                </a:cubicBezTo>
                <a:cubicBezTo>
                  <a:pt x="4833" y="122"/>
                  <a:pt x="4852" y="61"/>
                  <a:pt x="4871" y="0"/>
                </a:cubicBezTo>
              </a:path>
            </a:pathLst>
          </a:custGeom>
          <a:noFill/>
          <a:ln w="38100" cap="flat" cmpd="sng">
            <a:solidFill>
              <a:schemeClr val="accent2"/>
            </a:solidFill>
            <a:prstDash val="solid"/>
            <a:round/>
            <a:headEnd/>
            <a:tailEnd type="stealth" w="med" len="med"/>
          </a:ln>
          <a:effectLst/>
          <a:scene3d>
            <a:camera prst="orthographicFront">
              <a:rot lat="0" lon="10799999" rev="10799999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89803" dir="2700000" algn="ctr" rotWithShape="0">
                    <a:srgbClr val="C9CFCB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ea typeface="ＭＳ Ｐゴシック" charset="-128"/>
              <a:cs typeface="+mn-cs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895600" y="3429000"/>
            <a:ext cx="1600200" cy="182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600" b="1" dirty="0" smtClean="0">
                <a:solidFill>
                  <a:schemeClr val="tx1"/>
                </a:solidFill>
              </a:rPr>
              <a:t>Simple cost/performance model</a:t>
            </a:r>
          </a:p>
          <a:p>
            <a:r>
              <a:rPr lang="en-US" sz="1400" dirty="0" smtClean="0">
                <a:solidFill>
                  <a:schemeClr val="tx1"/>
                </a:solidFill>
              </a:rPr>
              <a:t>Block Diagram </a:t>
            </a:r>
            <a:r>
              <a:rPr lang="en-US" sz="1400" b="1" dirty="0" smtClean="0">
                <a:solidFill>
                  <a:schemeClr val="tx1"/>
                </a:solidFill>
              </a:rPr>
              <a:t>– </a:t>
            </a:r>
          </a:p>
          <a:p>
            <a:r>
              <a:rPr lang="en-US" sz="1400" dirty="0" smtClean="0">
                <a:solidFill>
                  <a:schemeClr val="tx1"/>
                </a:solidFill>
              </a:rPr>
              <a:t>process flow</a:t>
            </a:r>
            <a:r>
              <a:rPr lang="en-US" sz="1400" b="1" dirty="0" smtClean="0">
                <a:solidFill>
                  <a:schemeClr val="tx1"/>
                </a:solidFill>
              </a:rPr>
              <a:t> </a:t>
            </a:r>
          </a:p>
          <a:p>
            <a:r>
              <a:rPr lang="en-US" sz="1400" dirty="0" smtClean="0">
                <a:solidFill>
                  <a:schemeClr val="tx1"/>
                </a:solidFill>
              </a:rPr>
              <a:t>simple, 1-2 tabs</a:t>
            </a:r>
          </a:p>
          <a:p>
            <a:r>
              <a:rPr lang="en-US" sz="1400" dirty="0" smtClean="0">
                <a:solidFill>
                  <a:schemeClr val="tx1"/>
                </a:solidFill>
              </a:rPr>
              <a:t>All teams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2" name="Trapezoid 21"/>
          <p:cNvSpPr/>
          <p:nvPr/>
        </p:nvSpPr>
        <p:spPr>
          <a:xfrm rot="5400000">
            <a:off x="1066800" y="2362200"/>
            <a:ext cx="1600200" cy="1600200"/>
          </a:xfrm>
          <a:prstGeom prst="trapezoid">
            <a:avLst>
              <a:gd name="adj" fmla="val 27682"/>
            </a:avLst>
          </a:prstGeom>
          <a:solidFill>
            <a:schemeClr val="accent2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vert270" rtlCol="0" anchor="t"/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Check</a:t>
            </a:r>
            <a:r>
              <a:rPr lang="en-US" sz="1600" dirty="0" smtClean="0">
                <a:solidFill>
                  <a:schemeClr val="bg1"/>
                </a:solidFill>
              </a:rPr>
              <a:t>: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Basic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Assumptions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3" name="Trapezoid 22"/>
          <p:cNvSpPr/>
          <p:nvPr/>
        </p:nvSpPr>
        <p:spPr>
          <a:xfrm rot="5400000">
            <a:off x="2641397" y="1778203"/>
            <a:ext cx="1803805" cy="1600200"/>
          </a:xfrm>
          <a:prstGeom prst="trapezoid">
            <a:avLst>
              <a:gd name="adj" fmla="val 27682"/>
            </a:avLst>
          </a:prstGeom>
          <a:solidFill>
            <a:schemeClr val="accent2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vert270" rtlCol="0" anchor="t"/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Check</a:t>
            </a:r>
            <a:r>
              <a:rPr lang="en-US" sz="1600" dirty="0" smtClean="0">
                <a:solidFill>
                  <a:schemeClr val="bg1"/>
                </a:solidFill>
              </a:rPr>
              <a:t>: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Process-flow diagram,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mass/energy balance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4" name="Trapezoid 23"/>
          <p:cNvSpPr/>
          <p:nvPr/>
        </p:nvSpPr>
        <p:spPr>
          <a:xfrm rot="5400000">
            <a:off x="4495800" y="1422805"/>
            <a:ext cx="1600200" cy="1600200"/>
          </a:xfrm>
          <a:prstGeom prst="trapezoid">
            <a:avLst>
              <a:gd name="adj" fmla="val 27682"/>
            </a:avLst>
          </a:prstGeom>
          <a:solidFill>
            <a:schemeClr val="accent2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vert270" rtlCol="0" anchor="t"/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Check</a:t>
            </a:r>
            <a:r>
              <a:rPr lang="en-US" sz="1600" dirty="0" smtClean="0">
                <a:solidFill>
                  <a:schemeClr val="bg1"/>
                </a:solidFill>
              </a:rPr>
              <a:t>:</a:t>
            </a:r>
          </a:p>
          <a:p>
            <a:r>
              <a:rPr lang="en-US" sz="1400" dirty="0" err="1" smtClean="0">
                <a:solidFill>
                  <a:schemeClr val="bg1"/>
                </a:solidFill>
              </a:rPr>
              <a:t>Mfc</a:t>
            </a:r>
            <a:r>
              <a:rPr lang="en-US" sz="1400" dirty="0" smtClean="0">
                <a:solidFill>
                  <a:schemeClr val="bg1"/>
                </a:solidFill>
              </a:rPr>
              <a:t>., waste, yield, utilization</a:t>
            </a:r>
          </a:p>
        </p:txBody>
      </p:sp>
      <p:sp>
        <p:nvSpPr>
          <p:cNvPr id="25" name="Trapezoid 24"/>
          <p:cNvSpPr/>
          <p:nvPr/>
        </p:nvSpPr>
        <p:spPr>
          <a:xfrm rot="5400000">
            <a:off x="6324126" y="876300"/>
            <a:ext cx="1600200" cy="1600200"/>
          </a:xfrm>
          <a:prstGeom prst="trapezoid">
            <a:avLst>
              <a:gd name="adj" fmla="val 27682"/>
            </a:avLst>
          </a:prstGeom>
          <a:solidFill>
            <a:schemeClr val="accent2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vert270" rtlCol="0" anchor="t"/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Check</a:t>
            </a:r>
            <a:r>
              <a:rPr lang="en-US" sz="1600" dirty="0" smtClean="0">
                <a:solidFill>
                  <a:schemeClr val="bg1"/>
                </a:solidFill>
              </a:rPr>
              <a:t>: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financial assumptions</a:t>
            </a:r>
          </a:p>
        </p:txBody>
      </p:sp>
    </p:spTree>
    <p:extLst>
      <p:ext uri="{BB962C8B-B14F-4D97-AF65-F5344CB8AC3E}">
        <p14:creationId xmlns:p14="http://schemas.microsoft.com/office/powerpoint/2010/main" val="4179694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49B8720-E526-BD45-92D7-B4028BF31DDE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A. Luce, Techno Economic Analysis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August 4,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019093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/>
        </p:spPr>
        <p:txBody>
          <a:bodyPr/>
          <a:lstStyle/>
          <a:p>
            <a:r>
              <a:rPr lang="en-US" dirty="0" smtClean="0"/>
              <a:t>Performer Toolkit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>
          <a:xfrm>
            <a:off x="152402" y="5395990"/>
            <a:ext cx="2940048" cy="671590"/>
          </a:xfrm>
          <a:effectLst/>
        </p:spPr>
        <p:txBody>
          <a:bodyPr>
            <a:normAutofit/>
          </a:bodyPr>
          <a:lstStyle/>
          <a:p>
            <a:r>
              <a:rPr lang="en-US" sz="1400" dirty="0" smtClean="0"/>
              <a:t>Enable better assumptions, test hypothesis</a:t>
            </a: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effectLst/>
        </p:spPr>
        <p:txBody>
          <a:bodyPr/>
          <a:lstStyle/>
          <a:p>
            <a:fld id="{F49B8720-E526-BD45-92D7-B4028BF31DDE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effectLst/>
        </p:spPr>
        <p:txBody>
          <a:bodyPr/>
          <a:lstStyle/>
          <a:p>
            <a:r>
              <a:rPr lang="en-US" smtClean="0"/>
              <a:t>A. Luce, Techno Economic Analysis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>
          <a:effectLst/>
        </p:spPr>
        <p:txBody>
          <a:bodyPr/>
          <a:lstStyle/>
          <a:p>
            <a:r>
              <a:rPr lang="en-US" smtClean="0"/>
              <a:t>August 4, 2014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idx="13"/>
          </p:nvPr>
        </p:nvSpPr>
        <p:spPr>
          <a:effectLst/>
        </p:spPr>
        <p:txBody>
          <a:bodyPr numCol="3">
            <a:normAutofit fontScale="85000" lnSpcReduction="10000"/>
          </a:bodyPr>
          <a:lstStyle/>
          <a:p>
            <a:r>
              <a:rPr lang="en-US" dirty="0" smtClean="0"/>
              <a:t>BOM </a:t>
            </a:r>
            <a:r>
              <a:rPr lang="en-US" dirty="0"/>
              <a:t>&amp; Sensitivity </a:t>
            </a:r>
            <a:r>
              <a:rPr lang="en-US" dirty="0" smtClean="0"/>
              <a:t>Analysis</a:t>
            </a:r>
          </a:p>
          <a:p>
            <a:endParaRPr lang="en-US" dirty="0" smtClean="0"/>
          </a:p>
          <a:p>
            <a:r>
              <a:rPr lang="en-US" dirty="0" smtClean="0"/>
              <a:t>Process &amp; Production</a:t>
            </a:r>
          </a:p>
          <a:p>
            <a:r>
              <a:rPr lang="en-US" dirty="0" smtClean="0"/>
              <a:t>Cost Modeling</a:t>
            </a:r>
          </a:p>
          <a:p>
            <a:r>
              <a:rPr lang="en-US" dirty="0" smtClean="0"/>
              <a:t>Resources, Examples, and Bibliography</a:t>
            </a:r>
            <a:endParaRPr lang="en-US" dirty="0"/>
          </a:p>
        </p:txBody>
      </p:sp>
      <p:graphicFrame>
        <p:nvGraphicFramePr>
          <p:cNvPr id="16" name="Content Placeholder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60593936"/>
              </p:ext>
            </p:extLst>
          </p:nvPr>
        </p:nvGraphicFramePr>
        <p:xfrm>
          <a:off x="924567" y="2437188"/>
          <a:ext cx="2559049" cy="2133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9" name="Straight Connector 18"/>
          <p:cNvCxnSpPr/>
          <p:nvPr/>
        </p:nvCxnSpPr>
        <p:spPr>
          <a:xfrm>
            <a:off x="3200400" y="2133600"/>
            <a:ext cx="0" cy="2819400"/>
          </a:xfrm>
          <a:prstGeom prst="line">
            <a:avLst/>
          </a:prstGeom>
          <a:ln w="1270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018178" y="2133600"/>
            <a:ext cx="0" cy="2819400"/>
          </a:xfrm>
          <a:prstGeom prst="line">
            <a:avLst/>
          </a:prstGeom>
          <a:ln w="1270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62000" y="1981200"/>
            <a:ext cx="1952077" cy="58477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Cost/Performance</a:t>
            </a:r>
          </a:p>
          <a:p>
            <a:r>
              <a:rPr lang="en-US" sz="1600" b="1" dirty="0" smtClean="0"/>
              <a:t> Sensitivity Tool</a:t>
            </a:r>
            <a:endParaRPr lang="en-US" sz="1600" b="1" dirty="0"/>
          </a:p>
        </p:txBody>
      </p:sp>
      <p:sp>
        <p:nvSpPr>
          <p:cNvPr id="26" name="Text Placeholder 10"/>
          <p:cNvSpPr txBox="1">
            <a:spLocks/>
          </p:cNvSpPr>
          <p:nvPr/>
        </p:nvSpPr>
        <p:spPr>
          <a:xfrm>
            <a:off x="3346733" y="5395990"/>
            <a:ext cx="2649481" cy="671590"/>
          </a:xfrm>
          <a:prstGeom prst="rect">
            <a:avLst/>
          </a:prstGeom>
          <a:solidFill>
            <a:srgbClr val="D1EFFB"/>
          </a:solidFill>
          <a:effectLst/>
        </p:spPr>
        <p:txBody>
          <a:bodyPr vert="horz" lIns="0" tIns="0" rIns="0" bIns="0" rtlCol="0" anchor="ctr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Clr>
                <a:schemeClr val="accent2"/>
              </a:buClr>
              <a:buSzPct val="120000"/>
              <a:buFont typeface="Lucida Grande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Resources needed to build product</a:t>
            </a:r>
            <a:endParaRPr lang="en-US" sz="1400" dirty="0"/>
          </a:p>
        </p:txBody>
      </p:sp>
      <p:sp>
        <p:nvSpPr>
          <p:cNvPr id="27" name="Text Placeholder 10"/>
          <p:cNvSpPr txBox="1">
            <a:spLocks/>
          </p:cNvSpPr>
          <p:nvPr/>
        </p:nvSpPr>
        <p:spPr>
          <a:xfrm>
            <a:off x="6248400" y="5411599"/>
            <a:ext cx="2819400" cy="671590"/>
          </a:xfrm>
          <a:prstGeom prst="rect">
            <a:avLst/>
          </a:prstGeom>
          <a:solidFill>
            <a:srgbClr val="D1EFFB"/>
          </a:solidFill>
          <a:effectLst/>
        </p:spPr>
        <p:txBody>
          <a:bodyPr vert="horz" lIns="0" tIns="0" rIns="0" bIns="0" rtlCol="0" anchor="ctr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Clr>
                <a:schemeClr val="accent2"/>
              </a:buClr>
              <a:buSzPct val="120000"/>
              <a:buFont typeface="Lucida Grande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Knowledge base for performers and ARPA-e team</a:t>
            </a:r>
            <a:endParaRPr lang="en-US" sz="1400" dirty="0"/>
          </a:p>
        </p:txBody>
      </p:sp>
      <p:sp>
        <p:nvSpPr>
          <p:cNvPr id="30" name="TextBox 29"/>
          <p:cNvSpPr txBox="1"/>
          <p:nvPr/>
        </p:nvSpPr>
        <p:spPr>
          <a:xfrm>
            <a:off x="3598919" y="1981200"/>
            <a:ext cx="1746291" cy="58477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/>
              <a:t>Manufacturing </a:t>
            </a:r>
          </a:p>
          <a:p>
            <a:r>
              <a:rPr lang="en-US" sz="1600" b="1" dirty="0" smtClean="0"/>
              <a:t>Production Line</a:t>
            </a:r>
            <a:endParaRPr lang="en-US" sz="1600" b="1" dirty="0"/>
          </a:p>
        </p:txBody>
      </p:sp>
      <p:sp>
        <p:nvSpPr>
          <p:cNvPr id="31" name="TextBox 3"/>
          <p:cNvSpPr txBox="1"/>
          <p:nvPr/>
        </p:nvSpPr>
        <p:spPr>
          <a:xfrm>
            <a:off x="152402" y="3142880"/>
            <a:ext cx="914398" cy="60522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ctr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Bill of Materials</a:t>
            </a:r>
            <a:endParaRPr lang="en-US" sz="1200" dirty="0">
              <a:solidFill>
                <a:srgbClr val="000000"/>
              </a:solidFill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3582203" y="2743200"/>
            <a:ext cx="2176107" cy="1830987"/>
            <a:chOff x="-98232" y="-68971"/>
            <a:chExt cx="2743200" cy="1657350"/>
          </a:xfrm>
          <a:effectLst/>
        </p:grpSpPr>
        <p:sp>
          <p:nvSpPr>
            <p:cNvPr id="33" name="Rounded Rectangle 32"/>
            <p:cNvSpPr/>
            <p:nvPr/>
          </p:nvSpPr>
          <p:spPr>
            <a:xfrm>
              <a:off x="-98232" y="-68971"/>
              <a:ext cx="2743200" cy="1657350"/>
            </a:xfrm>
            <a:prstGeom prst="roundRect">
              <a:avLst/>
            </a:prstGeom>
            <a:solidFill>
              <a:schemeClr val="bg1"/>
            </a:solidFill>
            <a:ln w="1270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100"/>
            </a:p>
          </p:txBody>
        </p:sp>
        <p:sp>
          <p:nvSpPr>
            <p:cNvPr id="34" name="TextBox 46"/>
            <p:cNvSpPr txBox="1"/>
            <p:nvPr/>
          </p:nvSpPr>
          <p:spPr>
            <a:xfrm>
              <a:off x="531663" y="28574"/>
              <a:ext cx="1483410" cy="250731"/>
            </a:xfrm>
            <a:prstGeom prst="rect">
              <a:avLst/>
            </a:prstGeom>
            <a:noFill/>
            <a:ln w="12700" cmpd="sng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b="1" u="sng" dirty="0" smtClean="0"/>
                <a:t>Process Flow</a:t>
              </a:r>
              <a:endParaRPr lang="en-US" sz="1100" b="1" u="sng" dirty="0"/>
            </a:p>
          </p:txBody>
        </p:sp>
        <p:sp>
          <p:nvSpPr>
            <p:cNvPr id="35" name="TextBox 44"/>
            <p:cNvSpPr txBox="1"/>
            <p:nvPr/>
          </p:nvSpPr>
          <p:spPr>
            <a:xfrm>
              <a:off x="238125" y="704849"/>
              <a:ext cx="1495424" cy="7239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12700" cmpd="sng"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square" rtlCol="0" anchor="ctr">
              <a:no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dirty="0" smtClean="0">
                  <a:solidFill>
                    <a:schemeClr val="bg1"/>
                  </a:solidFill>
                </a:rPr>
                <a:t>Process Step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36" name="TextBox 47"/>
            <p:cNvSpPr txBox="1"/>
            <p:nvPr/>
          </p:nvSpPr>
          <p:spPr>
            <a:xfrm>
              <a:off x="123824" y="447674"/>
              <a:ext cx="835643" cy="236801"/>
            </a:xfrm>
            <a:prstGeom prst="rect">
              <a:avLst/>
            </a:prstGeom>
            <a:noFill/>
            <a:ln w="12700" cmpd="sng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100" dirty="0" smtClean="0"/>
                <a:t>(</a:t>
              </a:r>
              <a:r>
                <a:rPr lang="en-US" sz="1100" baseline="0" dirty="0" smtClean="0"/>
                <a:t>Inputs</a:t>
              </a:r>
              <a:r>
                <a:rPr lang="en-US" sz="1100" baseline="0" dirty="0"/>
                <a:t>)</a:t>
              </a:r>
              <a:endParaRPr lang="en-US" sz="1100" dirty="0"/>
            </a:p>
          </p:txBody>
        </p:sp>
        <p:cxnSp>
          <p:nvCxnSpPr>
            <p:cNvPr id="37" name="Straight Arrow Connector 36"/>
            <p:cNvCxnSpPr>
              <a:stCxn id="35" idx="3"/>
            </p:cNvCxnSpPr>
            <p:nvPr/>
          </p:nvCxnSpPr>
          <p:spPr>
            <a:xfrm>
              <a:off x="1733549" y="1066799"/>
              <a:ext cx="647700" cy="0"/>
            </a:xfrm>
            <a:prstGeom prst="straightConnector1">
              <a:avLst/>
            </a:prstGeom>
            <a:ln w="12700" cmpd="sng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51"/>
            <p:cNvSpPr txBox="1"/>
            <p:nvPr/>
          </p:nvSpPr>
          <p:spPr>
            <a:xfrm>
              <a:off x="1666875" y="790574"/>
              <a:ext cx="973961" cy="236801"/>
            </a:xfrm>
            <a:prstGeom prst="rect">
              <a:avLst/>
            </a:prstGeom>
            <a:noFill/>
            <a:ln w="12700" cmpd="sng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100" dirty="0" smtClean="0"/>
                <a:t>(</a:t>
              </a:r>
              <a:r>
                <a:rPr lang="en-US" sz="1100" baseline="0" dirty="0" smtClean="0"/>
                <a:t>Outputs)</a:t>
              </a:r>
              <a:endParaRPr lang="en-US" sz="1100" dirty="0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6248400" y="2776744"/>
            <a:ext cx="2594155" cy="1923662"/>
            <a:chOff x="0" y="175679"/>
            <a:chExt cx="5881300" cy="1434647"/>
          </a:xfrm>
          <a:effectLst/>
        </p:grpSpPr>
        <p:sp>
          <p:nvSpPr>
            <p:cNvPr id="40" name="Flowchart: Alternate Process 12"/>
            <p:cNvSpPr/>
            <p:nvPr/>
          </p:nvSpPr>
          <p:spPr>
            <a:xfrm>
              <a:off x="0" y="175679"/>
              <a:ext cx="2215259" cy="523875"/>
            </a:xfrm>
            <a:prstGeom prst="flowChartAlternateProcess">
              <a:avLst/>
            </a:prstGeom>
            <a:solidFill>
              <a:schemeClr val="accent5">
                <a:lumMod val="20000"/>
                <a:lumOff val="80000"/>
              </a:schemeClr>
            </a:solidFill>
            <a:ln w="9525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28600" marR="0" lvl="0" indent="-22860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AutoNum type="arabicParenBoth"/>
                <a:tabLst/>
                <a:defRPr/>
              </a:pPr>
              <a:r>
                <a:rPr kumimoji="0" lang="en-US" sz="11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Opex</a:t>
              </a:r>
              <a:endPara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R="0" lvl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US" kern="0" noProof="0" dirty="0" smtClean="0">
                  <a:solidFill>
                    <a:sysClr val="windowText" lastClr="000000"/>
                  </a:solidFill>
                </a:rPr>
                <a:t>Parameters</a:t>
              </a:r>
              <a:endPara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1" name="Flowchart: Alternate Process 51"/>
            <p:cNvSpPr/>
            <p:nvPr/>
          </p:nvSpPr>
          <p:spPr>
            <a:xfrm>
              <a:off x="0" y="1086451"/>
              <a:ext cx="2215259" cy="523875"/>
            </a:xfrm>
            <a:prstGeom prst="flowChartAlternateProcess">
              <a:avLst/>
            </a:prstGeom>
            <a:solidFill>
              <a:schemeClr val="accent5">
                <a:lumMod val="20000"/>
                <a:lumOff val="80000"/>
              </a:schemeClr>
            </a:solidFill>
            <a:ln w="9525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(2)</a:t>
              </a:r>
              <a:r>
                <a:rPr kumimoji="0" lang="en-US" sz="1100" b="0" i="0" u="none" strike="noStrike" kern="0" cap="none" spc="0" normalizeH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100" b="0" i="0" u="none" strike="noStrike" kern="0" cap="none" spc="0" normalizeH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Capex</a:t>
              </a:r>
              <a:endParaRPr kumimoji="0" lang="en-US" sz="11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kern="0" baseline="0" dirty="0" smtClean="0">
                  <a:solidFill>
                    <a:sysClr val="windowText" lastClr="000000"/>
                  </a:solidFill>
                  <a:latin typeface="Calibri"/>
                </a:rPr>
                <a:t>Parameters</a:t>
              </a:r>
              <a:endPara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" name="Oval 41"/>
            <p:cNvSpPr/>
            <p:nvPr/>
          </p:nvSpPr>
          <p:spPr>
            <a:xfrm>
              <a:off x="2215261" y="642637"/>
              <a:ext cx="1412611" cy="514951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43" name="Straight Arrow Connector 42"/>
            <p:cNvCxnSpPr>
              <a:stCxn id="40" idx="3"/>
              <a:endCxn id="42" idx="1"/>
            </p:cNvCxnSpPr>
            <p:nvPr/>
          </p:nvCxnSpPr>
          <p:spPr>
            <a:xfrm>
              <a:off x="2215259" y="437617"/>
              <a:ext cx="206874" cy="280433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  <a:tailEnd type="arrow"/>
            </a:ln>
            <a:effectLst/>
          </p:spPr>
        </p:cxnSp>
        <p:cxnSp>
          <p:nvCxnSpPr>
            <p:cNvPr id="44" name="Straight Arrow Connector 43"/>
            <p:cNvCxnSpPr>
              <a:stCxn id="41" idx="3"/>
              <a:endCxn id="42" idx="3"/>
            </p:cNvCxnSpPr>
            <p:nvPr/>
          </p:nvCxnSpPr>
          <p:spPr>
            <a:xfrm flipV="1">
              <a:off x="2215259" y="1082176"/>
              <a:ext cx="206874" cy="266213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  <a:tailEnd type="arrow"/>
            </a:ln>
            <a:effectLst/>
          </p:spPr>
        </p:cxnSp>
        <p:sp>
          <p:nvSpPr>
            <p:cNvPr id="45" name="Pentagon 44"/>
            <p:cNvSpPr/>
            <p:nvPr/>
          </p:nvSpPr>
          <p:spPr>
            <a:xfrm>
              <a:off x="4038570" y="657225"/>
              <a:ext cx="1842730" cy="485775"/>
            </a:xfrm>
            <a:prstGeom prst="homePlate">
              <a:avLst/>
            </a:prstGeom>
            <a:solidFill>
              <a:schemeClr val="tx2">
                <a:lumMod val="40000"/>
                <a:lumOff val="60000"/>
              </a:schemeClr>
            </a:solidFill>
            <a:ln w="9525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en-US" kern="0" dirty="0" smtClean="0">
                <a:solidFill>
                  <a:sysClr val="windowText" lastClr="000000"/>
                </a:solidFill>
                <a:latin typeface="Calibri"/>
              </a:endParaRPr>
            </a:p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kern="0" dirty="0" smtClean="0">
                  <a:solidFill>
                    <a:sysClr val="windowText" lastClr="000000"/>
                  </a:solidFill>
                  <a:latin typeface="Calibri"/>
                </a:rPr>
                <a:t>Output</a:t>
              </a:r>
              <a:endPara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46" name="Straight Arrow Connector 45"/>
            <p:cNvCxnSpPr>
              <a:stCxn id="42" idx="6"/>
              <a:endCxn id="45" idx="1"/>
            </p:cNvCxnSpPr>
            <p:nvPr/>
          </p:nvCxnSpPr>
          <p:spPr>
            <a:xfrm>
              <a:off x="3627872" y="900113"/>
              <a:ext cx="410698" cy="0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  <a:tailEnd type="arrow"/>
            </a:ln>
            <a:effectLst/>
          </p:spPr>
        </p:cxnSp>
      </p:grpSp>
      <p:sp>
        <p:nvSpPr>
          <p:cNvPr id="52" name="Rectangle 51"/>
          <p:cNvSpPr/>
          <p:nvPr/>
        </p:nvSpPr>
        <p:spPr>
          <a:xfrm>
            <a:off x="8040714" y="4108918"/>
            <a:ext cx="992204" cy="600164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1100" kern="0" dirty="0">
                <a:solidFill>
                  <a:sysClr val="windowText" lastClr="000000"/>
                </a:solidFill>
              </a:rPr>
              <a:t>Cost &amp; </a:t>
            </a:r>
            <a:endParaRPr lang="en-US" sz="1100" kern="0" dirty="0" smtClean="0">
              <a:solidFill>
                <a:sysClr val="windowText" lastClr="000000"/>
              </a:solidFill>
            </a:endParaRPr>
          </a:p>
          <a:p>
            <a:pPr lvl="0">
              <a:defRPr/>
            </a:pPr>
            <a:r>
              <a:rPr lang="en-US" sz="1100" kern="0" dirty="0" smtClean="0">
                <a:solidFill>
                  <a:sysClr val="windowText" lastClr="000000"/>
                </a:solidFill>
              </a:rPr>
              <a:t>Performance</a:t>
            </a:r>
          </a:p>
          <a:p>
            <a:pPr lvl="0">
              <a:defRPr/>
            </a:pPr>
            <a:r>
              <a:rPr lang="en-US" sz="1100" kern="0" dirty="0" smtClean="0">
                <a:solidFill>
                  <a:sysClr val="windowText" lastClr="000000"/>
                </a:solidFill>
              </a:rPr>
              <a:t> </a:t>
            </a:r>
            <a:r>
              <a:rPr lang="en-US" sz="1100" kern="0" dirty="0">
                <a:solidFill>
                  <a:sysClr val="windowText" lastClr="000000"/>
                </a:solidFill>
              </a:rPr>
              <a:t>Summary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7316767" y="3052363"/>
            <a:ext cx="1125760" cy="26161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1100" dirty="0" smtClean="0"/>
              <a:t>Consequences</a:t>
            </a:r>
            <a:endParaRPr lang="en-US" sz="1100" dirty="0"/>
          </a:p>
        </p:txBody>
      </p:sp>
      <p:sp>
        <p:nvSpPr>
          <p:cNvPr id="66" name="TextBox 65"/>
          <p:cNvSpPr txBox="1"/>
          <p:nvPr/>
        </p:nvSpPr>
        <p:spPr>
          <a:xfrm>
            <a:off x="6553200" y="1961464"/>
            <a:ext cx="2133600" cy="58477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Current Best Practices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2703213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 and recommendations</a:t>
            </a:r>
            <a:endParaRPr lang="en-US" dirty="0"/>
          </a:p>
        </p:txBody>
      </p:sp>
      <p:sp>
        <p:nvSpPr>
          <p:cNvPr id="11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sum: TEA is an essential tool, but need to continually address possible roadblocks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1400" b="1" dirty="0" smtClean="0"/>
          </a:p>
          <a:p>
            <a:pPr marL="0" indent="0" algn="ctr">
              <a:buNone/>
            </a:pPr>
            <a:r>
              <a:rPr lang="en-US" sz="1400" b="1" dirty="0" smtClean="0"/>
              <a:t>“Reduces technical uncertainty limits </a:t>
            </a:r>
            <a:r>
              <a:rPr lang="en-US" sz="1400" b="1" dirty="0"/>
              <a:t>to </a:t>
            </a:r>
            <a:r>
              <a:rPr lang="en-US" sz="1400" b="1" dirty="0" smtClean="0"/>
              <a:t>private </a:t>
            </a:r>
            <a:r>
              <a:rPr lang="en-US" sz="1400" b="1" dirty="0"/>
              <a:t>s</a:t>
            </a:r>
            <a:r>
              <a:rPr lang="en-US" sz="1400" b="1" dirty="0" smtClean="0"/>
              <a:t>ector investment”</a:t>
            </a:r>
          </a:p>
          <a:p>
            <a:pPr marL="0" indent="0" algn="ctr">
              <a:buNone/>
            </a:pPr>
            <a:r>
              <a:rPr lang="en-US" sz="1200" dirty="0" smtClean="0"/>
              <a:t>-ARPA-E</a:t>
            </a:r>
          </a:p>
          <a:p>
            <a:pPr marL="0" indent="0" algn="ctr">
              <a:buNone/>
            </a:pPr>
            <a:endParaRPr lang="en-US" sz="1400" b="1" dirty="0" smtClean="0"/>
          </a:p>
          <a:p>
            <a:pPr marL="0" indent="0" algn="ctr">
              <a:buNone/>
            </a:pPr>
            <a:r>
              <a:rPr lang="en-US" sz="1400" dirty="0" smtClean="0"/>
              <a:t>“</a:t>
            </a:r>
            <a:r>
              <a:rPr lang="en-US" sz="1400" b="1" dirty="0" smtClean="0"/>
              <a:t>Can enable first </a:t>
            </a:r>
            <a:r>
              <a:rPr lang="en-US" sz="1400" b="1" dirty="0"/>
              <a:t>m</a:t>
            </a:r>
            <a:r>
              <a:rPr lang="en-US" sz="1400" b="1" dirty="0" smtClean="0"/>
              <a:t>arket </a:t>
            </a:r>
            <a:r>
              <a:rPr lang="en-US" sz="1400" b="1" dirty="0"/>
              <a:t>o</a:t>
            </a:r>
            <a:r>
              <a:rPr lang="en-US" sz="1400" b="1" dirty="0" smtClean="0"/>
              <a:t>pportunities </a:t>
            </a:r>
            <a:r>
              <a:rPr lang="en-US" sz="1400" b="1" dirty="0"/>
              <a:t>before </a:t>
            </a:r>
            <a:r>
              <a:rPr lang="en-US" sz="1400" b="1" dirty="0" smtClean="0"/>
              <a:t>ultimate </a:t>
            </a:r>
            <a:r>
              <a:rPr lang="en-US" sz="1400" b="1" dirty="0"/>
              <a:t>p</a:t>
            </a:r>
            <a:r>
              <a:rPr lang="en-US" sz="1400" b="1" dirty="0" smtClean="0"/>
              <a:t>rogram goal” </a:t>
            </a:r>
          </a:p>
          <a:p>
            <a:pPr marL="0" indent="0" algn="ctr">
              <a:buNone/>
            </a:pPr>
            <a:r>
              <a:rPr lang="en-US" sz="1200" dirty="0"/>
              <a:t>-ARPA-</a:t>
            </a:r>
            <a:r>
              <a:rPr lang="en-US" sz="1200" dirty="0" smtClean="0"/>
              <a:t>E</a:t>
            </a:r>
          </a:p>
          <a:p>
            <a:pPr marL="0" indent="0" algn="ctr">
              <a:buNone/>
            </a:pPr>
            <a:endParaRPr lang="en-US" sz="1200" dirty="0"/>
          </a:p>
          <a:p>
            <a:pPr marL="0" indent="0" algn="ctr">
              <a:buNone/>
            </a:pPr>
            <a:r>
              <a:rPr lang="en-US" sz="1400" b="1" dirty="0" smtClean="0"/>
              <a:t>“Can help teams learn ‘bad news’ sooner”</a:t>
            </a:r>
          </a:p>
          <a:p>
            <a:pPr marL="0" indent="0" algn="ctr">
              <a:buNone/>
            </a:pPr>
            <a:r>
              <a:rPr lang="en-US" sz="1200" dirty="0"/>
              <a:t>-ARPA-</a:t>
            </a:r>
            <a:r>
              <a:rPr lang="en-US" sz="1200" dirty="0" smtClean="0"/>
              <a:t>E</a:t>
            </a:r>
            <a:endParaRPr lang="en-US" sz="1200" b="1" dirty="0" smtClean="0"/>
          </a:p>
          <a:p>
            <a:pPr marL="0" indent="0" algn="ctr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1400" dirty="0"/>
              <a:t>	</a:t>
            </a:r>
            <a:r>
              <a:rPr lang="en-US" sz="1400" b="1" dirty="0" smtClean="0"/>
              <a:t>“We’re </a:t>
            </a:r>
            <a:r>
              <a:rPr lang="en-US" sz="1400" b="1" dirty="0"/>
              <a:t>glad you forced us to do this”</a:t>
            </a:r>
          </a:p>
          <a:p>
            <a:pPr marL="0" indent="0" algn="ctr">
              <a:buNone/>
            </a:pPr>
            <a:r>
              <a:rPr lang="en-US" sz="1100" dirty="0"/>
              <a:t>-</a:t>
            </a:r>
            <a:r>
              <a:rPr lang="en-US" sz="1200" dirty="0"/>
              <a:t>Performer</a:t>
            </a:r>
            <a:endParaRPr lang="en-US" sz="1100" dirty="0"/>
          </a:p>
          <a:p>
            <a:pPr marL="0" indent="0" algn="ctr">
              <a:buNone/>
            </a:pPr>
            <a:endParaRPr lang="en-US" sz="1200" dirty="0"/>
          </a:p>
          <a:p>
            <a:pPr marL="0" indent="0" algn="ctr">
              <a:buNone/>
            </a:pPr>
            <a:endParaRPr lang="en-US" sz="1200" dirty="0"/>
          </a:p>
          <a:p>
            <a:pPr marL="0" indent="0" algn="ctr">
              <a:buNone/>
            </a:pPr>
            <a:endParaRPr lang="en-US" sz="1400" b="1" dirty="0"/>
          </a:p>
          <a:p>
            <a:pPr marL="0" indent="0" algn="ctr">
              <a:buNone/>
            </a:pPr>
            <a:endParaRPr lang="en-US" sz="1400" b="1" dirty="0"/>
          </a:p>
          <a:p>
            <a:pPr marL="0" indent="0" algn="ctr">
              <a:buNone/>
            </a:pPr>
            <a:endParaRPr lang="en-US" sz="1400" b="1" dirty="0" smtClean="0"/>
          </a:p>
          <a:p>
            <a:pPr marL="0" indent="0" algn="ctr">
              <a:buNone/>
            </a:pPr>
            <a:endParaRPr lang="en-US" sz="1400" b="1" dirty="0"/>
          </a:p>
          <a:p>
            <a:pPr marL="0" indent="0" algn="ctr">
              <a:buNone/>
            </a:pPr>
            <a:endParaRPr lang="en-US" sz="1400" b="1" dirty="0" smtClean="0"/>
          </a:p>
          <a:p>
            <a:pPr marL="0" indent="0" algn="ctr">
              <a:buNone/>
            </a:pPr>
            <a:endParaRPr lang="en-US" sz="1400" b="1" dirty="0"/>
          </a:p>
          <a:p>
            <a:pPr marL="0" indent="0" algn="ctr">
              <a:buNone/>
            </a:pPr>
            <a:endParaRPr lang="en-US" sz="1600" b="1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lvl="0" indent="0">
              <a:buClr>
                <a:srgbClr val="106D96"/>
              </a:buClr>
              <a:buNone/>
            </a:pPr>
            <a:r>
              <a:rPr lang="en-US" sz="1400" b="1" dirty="0" smtClean="0">
                <a:solidFill>
                  <a:prstClr val="black"/>
                </a:solidFill>
              </a:rPr>
              <a:t>	</a:t>
            </a:r>
          </a:p>
          <a:p>
            <a:pPr marL="0" lvl="0" indent="0">
              <a:buClr>
                <a:srgbClr val="106D96"/>
              </a:buClr>
              <a:buNone/>
            </a:pPr>
            <a:r>
              <a:rPr lang="en-US" sz="1400" b="1" dirty="0" smtClean="0">
                <a:solidFill>
                  <a:prstClr val="black"/>
                </a:solidFill>
              </a:rPr>
              <a:t>“We’re a startup with limited bandwidth, 	we need to focus on research”</a:t>
            </a:r>
            <a:endParaRPr lang="en-US" sz="1400" b="1" dirty="0">
              <a:solidFill>
                <a:prstClr val="black"/>
              </a:solidFill>
            </a:endParaRPr>
          </a:p>
          <a:p>
            <a:pPr marL="0" lvl="0" indent="0" algn="ctr">
              <a:buClr>
                <a:srgbClr val="106D96"/>
              </a:buClr>
              <a:buNone/>
            </a:pPr>
            <a:r>
              <a:rPr lang="en-US" sz="1200" dirty="0">
                <a:solidFill>
                  <a:prstClr val="black"/>
                </a:solidFill>
              </a:rPr>
              <a:t>-</a:t>
            </a:r>
            <a:r>
              <a:rPr lang="en-US" sz="1200" dirty="0" smtClean="0">
                <a:solidFill>
                  <a:prstClr val="black"/>
                </a:solidFill>
              </a:rPr>
              <a:t>Performer</a:t>
            </a:r>
          </a:p>
          <a:p>
            <a:pPr marL="0" lvl="0" indent="0" algn="ctr">
              <a:buClr>
                <a:srgbClr val="106D96"/>
              </a:buClr>
              <a:buNone/>
            </a:pPr>
            <a:endParaRPr lang="en-US" sz="1400" b="1" dirty="0">
              <a:solidFill>
                <a:prstClr val="black"/>
              </a:solidFill>
            </a:endParaRPr>
          </a:p>
          <a:p>
            <a:pPr marL="0" lvl="0" indent="0" algn="ctr">
              <a:buClr>
                <a:srgbClr val="106D96"/>
              </a:buClr>
              <a:buNone/>
            </a:pPr>
            <a:r>
              <a:rPr lang="en-US" sz="1400" b="1" dirty="0" smtClean="0">
                <a:solidFill>
                  <a:prstClr val="black"/>
                </a:solidFill>
              </a:rPr>
              <a:t>“Few resources exist”</a:t>
            </a:r>
          </a:p>
          <a:p>
            <a:pPr marL="0" lvl="0" indent="0" algn="ctr">
              <a:buClr>
                <a:srgbClr val="106D96"/>
              </a:buClr>
              <a:buNone/>
            </a:pPr>
            <a:r>
              <a:rPr lang="en-US" sz="1200" dirty="0" smtClean="0">
                <a:solidFill>
                  <a:prstClr val="black"/>
                </a:solidFill>
              </a:rPr>
              <a:t>-ARPA-E</a:t>
            </a:r>
          </a:p>
          <a:p>
            <a:pPr marL="0" lvl="0" indent="0" algn="ctr">
              <a:buClr>
                <a:srgbClr val="106D96"/>
              </a:buClr>
              <a:buNone/>
            </a:pPr>
            <a:endParaRPr lang="en-US" sz="1400" b="1" dirty="0">
              <a:solidFill>
                <a:prstClr val="black"/>
              </a:solidFill>
            </a:endParaRPr>
          </a:p>
          <a:p>
            <a:pPr marL="0" lvl="0" indent="0" algn="ctr">
              <a:buClr>
                <a:srgbClr val="106D96"/>
              </a:buClr>
              <a:buNone/>
            </a:pPr>
            <a:r>
              <a:rPr lang="en-US" sz="1400" b="1" dirty="0" smtClean="0">
                <a:solidFill>
                  <a:prstClr val="black"/>
                </a:solidFill>
              </a:rPr>
              <a:t>“Its too early to think about cost”</a:t>
            </a:r>
            <a:endParaRPr lang="en-US" sz="1400" b="1" dirty="0">
              <a:solidFill>
                <a:prstClr val="black"/>
              </a:solidFill>
            </a:endParaRPr>
          </a:p>
          <a:p>
            <a:pPr marL="0" lvl="0" indent="0" algn="ctr">
              <a:buClr>
                <a:srgbClr val="106D96"/>
              </a:buClr>
              <a:buNone/>
            </a:pPr>
            <a:r>
              <a:rPr lang="en-US" sz="1200" dirty="0">
                <a:solidFill>
                  <a:prstClr val="black"/>
                </a:solidFill>
              </a:rPr>
              <a:t>-</a:t>
            </a:r>
            <a:r>
              <a:rPr lang="en-US" sz="1200" dirty="0" smtClean="0">
                <a:solidFill>
                  <a:prstClr val="black"/>
                </a:solidFill>
              </a:rPr>
              <a:t>Performer</a:t>
            </a:r>
          </a:p>
          <a:p>
            <a:pPr marL="0" lvl="0" indent="0" algn="ctr">
              <a:buClr>
                <a:srgbClr val="106D96"/>
              </a:buClr>
              <a:buNone/>
            </a:pPr>
            <a:endParaRPr lang="en-US" sz="1400" b="1" dirty="0">
              <a:solidFill>
                <a:prstClr val="black"/>
              </a:solidFill>
            </a:endParaRPr>
          </a:p>
          <a:p>
            <a:pPr marL="0" lvl="0" indent="0" algn="ctr">
              <a:buClr>
                <a:srgbClr val="106D96"/>
              </a:buClr>
              <a:buNone/>
            </a:pPr>
            <a:r>
              <a:rPr lang="en-US" sz="1400" b="1" dirty="0" smtClean="0">
                <a:solidFill>
                  <a:prstClr val="black"/>
                </a:solidFill>
              </a:rPr>
              <a:t>“I had no idea where to get started;</a:t>
            </a:r>
          </a:p>
          <a:p>
            <a:pPr marL="0" lvl="0" indent="0" algn="ctr">
              <a:buClr>
                <a:srgbClr val="106D96"/>
              </a:buClr>
              <a:buNone/>
            </a:pPr>
            <a:r>
              <a:rPr lang="en-US" sz="1400" b="1" dirty="0" smtClean="0">
                <a:solidFill>
                  <a:prstClr val="black"/>
                </a:solidFill>
              </a:rPr>
              <a:t> Google wasn’t exactly helping”</a:t>
            </a:r>
          </a:p>
          <a:p>
            <a:pPr marL="0" indent="0" algn="ctr">
              <a:buClr>
                <a:srgbClr val="106D96"/>
              </a:buClr>
              <a:buNone/>
            </a:pPr>
            <a:r>
              <a:rPr lang="en-US" sz="1200" dirty="0">
                <a:solidFill>
                  <a:prstClr val="black"/>
                </a:solidFill>
              </a:rPr>
              <a:t>-</a:t>
            </a:r>
            <a:r>
              <a:rPr lang="en-US" sz="1200" dirty="0" smtClean="0">
                <a:solidFill>
                  <a:prstClr val="black"/>
                </a:solidFill>
              </a:rPr>
              <a:t>Performer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9B8720-E526-BD45-92D7-B4028BF31DDE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Luce, Techno Economic Analysis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August 4, 2014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Process of </a:t>
            </a:r>
            <a:r>
              <a:rPr lang="en-US" dirty="0" smtClean="0"/>
              <a:t>building </a:t>
            </a:r>
            <a:r>
              <a:rPr lang="en-US" dirty="0"/>
              <a:t>TEA is </a:t>
            </a:r>
            <a:r>
              <a:rPr lang="en-US" dirty="0" smtClean="0"/>
              <a:t>beneficial…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r>
              <a:rPr lang="en-US" dirty="0" smtClean="0"/>
              <a:t>… but there are significant challenges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65435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APPENDIX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49B8720-E526-BD45-92D7-B4028BF31DDE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A. Luce, Techno Economic Analysis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August 4,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444517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Proposed Video Modules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Background: What is a TEA and how is it used?</a:t>
            </a:r>
          </a:p>
          <a:p>
            <a:endParaRPr lang="en-US" dirty="0"/>
          </a:p>
          <a:p>
            <a:r>
              <a:rPr lang="en-US" dirty="0" smtClean="0"/>
              <a:t>Getting Started: How to build a TEA for the first time</a:t>
            </a:r>
          </a:p>
          <a:p>
            <a:pPr lvl="1"/>
            <a:r>
              <a:rPr lang="en-US" dirty="0" smtClean="0"/>
              <a:t>Checklist: Steps before you start modeling</a:t>
            </a:r>
          </a:p>
          <a:p>
            <a:pPr lvl="1"/>
            <a:r>
              <a:rPr lang="en-US" dirty="0" smtClean="0"/>
              <a:t>Assumptions</a:t>
            </a:r>
          </a:p>
          <a:p>
            <a:pPr lvl="1"/>
            <a:r>
              <a:rPr lang="en-US" dirty="0" smtClean="0"/>
              <a:t>Process flow diagram</a:t>
            </a:r>
          </a:p>
          <a:p>
            <a:pPr lvl="1"/>
            <a:endParaRPr lang="en-US" dirty="0"/>
          </a:p>
          <a:p>
            <a:r>
              <a:rPr lang="en-US" dirty="0" smtClean="0"/>
              <a:t>Best Practices for a useful model</a:t>
            </a:r>
          </a:p>
          <a:p>
            <a:pPr lvl="1"/>
            <a:r>
              <a:rPr lang="en-US" dirty="0" smtClean="0"/>
              <a:t>Gathering information</a:t>
            </a:r>
          </a:p>
          <a:p>
            <a:pPr lvl="1"/>
            <a:r>
              <a:rPr lang="en-US" dirty="0" smtClean="0"/>
              <a:t>Dealing with uncertainty</a:t>
            </a:r>
          </a:p>
          <a:p>
            <a:pPr lvl="1"/>
            <a:r>
              <a:rPr lang="en-US" dirty="0" smtClean="0"/>
              <a:t>Incorporating feedback</a:t>
            </a:r>
          </a:p>
          <a:p>
            <a:pPr lvl="1"/>
            <a:endParaRPr lang="en-US" dirty="0"/>
          </a:p>
          <a:p>
            <a:r>
              <a:rPr lang="en-US" dirty="0" smtClean="0"/>
              <a:t>Using your model to inform technical and business decisions</a:t>
            </a:r>
          </a:p>
          <a:p>
            <a:pPr lvl="1"/>
            <a:r>
              <a:rPr lang="en-US" dirty="0" smtClean="0"/>
              <a:t>Basic sensitivity analysis</a:t>
            </a:r>
          </a:p>
          <a:p>
            <a:pPr lvl="1"/>
            <a:r>
              <a:rPr lang="en-US" dirty="0" smtClean="0"/>
              <a:t>real-life examples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9B8720-E526-BD45-92D7-B4028BF31DDE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Luce, Techno Economic Analysis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August 4, 2014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93213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ounded Rectangle 26"/>
          <p:cNvSpPr/>
          <p:nvPr/>
        </p:nvSpPr>
        <p:spPr>
          <a:xfrm>
            <a:off x="253848" y="433842"/>
            <a:ext cx="5384952" cy="620034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100"/>
          </a:p>
        </p:txBody>
      </p:sp>
      <p:sp>
        <p:nvSpPr>
          <p:cNvPr id="29" name="TextBox 3"/>
          <p:cNvSpPr txBox="1"/>
          <p:nvPr/>
        </p:nvSpPr>
        <p:spPr>
          <a:xfrm>
            <a:off x="979228" y="919158"/>
            <a:ext cx="1063330" cy="60522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ctr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Bill of Materials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30" name="TextBox 4"/>
          <p:cNvSpPr txBox="1"/>
          <p:nvPr/>
        </p:nvSpPr>
        <p:spPr>
          <a:xfrm>
            <a:off x="2575940" y="2709963"/>
            <a:ext cx="1063330" cy="121045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ctr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Unit</a:t>
            </a:r>
          </a:p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Production Cost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31" name="TextBox 5"/>
          <p:cNvSpPr txBox="1"/>
          <p:nvPr/>
        </p:nvSpPr>
        <p:spPr>
          <a:xfrm>
            <a:off x="539316" y="5272705"/>
            <a:ext cx="1761014" cy="440553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ctr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$ Operating inputs:</a:t>
            </a:r>
          </a:p>
          <a:p>
            <a:pPr algn="ctr"/>
            <a:r>
              <a:rPr lang="en-US" sz="1200" dirty="0" err="1" smtClean="0">
                <a:solidFill>
                  <a:schemeClr val="bg1"/>
                </a:solidFill>
              </a:rPr>
              <a:t>eg</a:t>
            </a:r>
            <a:r>
              <a:rPr lang="en-US" sz="1200" dirty="0" smtClean="0">
                <a:solidFill>
                  <a:schemeClr val="bg1"/>
                </a:solidFill>
              </a:rPr>
              <a:t>. Fuel/Energy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32" name="TextBox 6"/>
          <p:cNvSpPr txBox="1"/>
          <p:nvPr/>
        </p:nvSpPr>
        <p:spPr>
          <a:xfrm>
            <a:off x="2583473" y="5362318"/>
            <a:ext cx="1063330" cy="691964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ctr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Unit Operating cost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34" name="TextBox 8"/>
          <p:cNvSpPr txBox="1"/>
          <p:nvPr/>
        </p:nvSpPr>
        <p:spPr>
          <a:xfrm>
            <a:off x="1797116" y="433843"/>
            <a:ext cx="1006429" cy="307777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/>
              <a:t>Production</a:t>
            </a:r>
            <a:endParaRPr lang="en-US" sz="1400" b="1" dirty="0"/>
          </a:p>
        </p:txBody>
      </p:sp>
      <p:sp>
        <p:nvSpPr>
          <p:cNvPr id="37" name="TextBox 16"/>
          <p:cNvSpPr txBox="1"/>
          <p:nvPr/>
        </p:nvSpPr>
        <p:spPr>
          <a:xfrm rot="18478646">
            <a:off x="2845278" y="1528115"/>
            <a:ext cx="1362874" cy="430886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 smtClean="0"/>
              <a:t>Material/energy</a:t>
            </a:r>
          </a:p>
          <a:p>
            <a:r>
              <a:rPr lang="en-US" sz="1100" dirty="0" smtClean="0"/>
              <a:t> utilization efficiency</a:t>
            </a:r>
          </a:p>
        </p:txBody>
      </p:sp>
      <p:cxnSp>
        <p:nvCxnSpPr>
          <p:cNvPr id="40" name="Straight Arrow Connector 39"/>
          <p:cNvCxnSpPr>
            <a:stCxn id="31" idx="3"/>
            <a:endCxn id="32" idx="1"/>
          </p:cNvCxnSpPr>
          <p:nvPr/>
        </p:nvCxnSpPr>
        <p:spPr>
          <a:xfrm>
            <a:off x="2300330" y="5492982"/>
            <a:ext cx="283143" cy="21531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32" idx="3"/>
            <a:endCxn id="99" idx="2"/>
          </p:cNvCxnSpPr>
          <p:nvPr/>
        </p:nvCxnSpPr>
        <p:spPr>
          <a:xfrm flipV="1">
            <a:off x="3646803" y="4157610"/>
            <a:ext cx="1224935" cy="1550690"/>
          </a:xfrm>
          <a:prstGeom prst="bentConnector2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5"/>
          <p:cNvSpPr txBox="1"/>
          <p:nvPr/>
        </p:nvSpPr>
        <p:spPr>
          <a:xfrm>
            <a:off x="910849" y="2111685"/>
            <a:ext cx="1063330" cy="81907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ctr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Utilities</a:t>
            </a:r>
          </a:p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Labor</a:t>
            </a:r>
          </a:p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Rent</a:t>
            </a:r>
          </a:p>
        </p:txBody>
      </p:sp>
      <p:cxnSp>
        <p:nvCxnSpPr>
          <p:cNvPr id="49" name="Straight Arrow Connector 48"/>
          <p:cNvCxnSpPr>
            <a:stCxn id="25" idx="3"/>
            <a:endCxn id="30" idx="1"/>
          </p:cNvCxnSpPr>
          <p:nvPr/>
        </p:nvCxnSpPr>
        <p:spPr>
          <a:xfrm>
            <a:off x="1974179" y="2521222"/>
            <a:ext cx="601761" cy="793969"/>
          </a:xfrm>
          <a:prstGeom prst="bentConnector3">
            <a:avLst>
              <a:gd name="adj1" fmla="val 50000"/>
            </a:avLst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3"/>
          <p:cNvSpPr txBox="1"/>
          <p:nvPr/>
        </p:nvSpPr>
        <p:spPr>
          <a:xfrm>
            <a:off x="4495800" y="762001"/>
            <a:ext cx="1063330" cy="459772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ctr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Waste</a:t>
            </a:r>
          </a:p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Stream</a:t>
            </a:r>
            <a:endParaRPr lang="en-US" sz="1200" dirty="0">
              <a:solidFill>
                <a:schemeClr val="bg1"/>
              </a:solidFill>
            </a:endParaRPr>
          </a:p>
        </p:txBody>
      </p:sp>
      <p:cxnSp>
        <p:nvCxnSpPr>
          <p:cNvPr id="51" name="Straight Arrow Connector 50"/>
          <p:cNvCxnSpPr>
            <a:stCxn id="30" idx="0"/>
            <a:endCxn id="50" idx="1"/>
          </p:cNvCxnSpPr>
          <p:nvPr/>
        </p:nvCxnSpPr>
        <p:spPr>
          <a:xfrm flipV="1">
            <a:off x="3107605" y="991887"/>
            <a:ext cx="1388195" cy="1718076"/>
          </a:xfrm>
          <a:prstGeom prst="straightConnector1">
            <a:avLst/>
          </a:prstGeom>
          <a:ln w="25400">
            <a:solidFill>
              <a:schemeClr val="accent2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"/>
          <p:cNvSpPr txBox="1"/>
          <p:nvPr/>
        </p:nvSpPr>
        <p:spPr>
          <a:xfrm>
            <a:off x="960203" y="3504029"/>
            <a:ext cx="1063330" cy="727907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ctr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Equipment</a:t>
            </a:r>
          </a:p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Machinery</a:t>
            </a:r>
          </a:p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Facilities</a:t>
            </a:r>
          </a:p>
        </p:txBody>
      </p:sp>
      <p:cxnSp>
        <p:nvCxnSpPr>
          <p:cNvPr id="53" name="Straight Arrow Connector 52"/>
          <p:cNvCxnSpPr>
            <a:stCxn id="52" idx="3"/>
            <a:endCxn id="30" idx="1"/>
          </p:cNvCxnSpPr>
          <p:nvPr/>
        </p:nvCxnSpPr>
        <p:spPr>
          <a:xfrm flipV="1">
            <a:off x="2023533" y="3315191"/>
            <a:ext cx="552407" cy="552792"/>
          </a:xfrm>
          <a:prstGeom prst="bentConnector3">
            <a:avLst>
              <a:gd name="adj1" fmla="val 50000"/>
            </a:avLst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29" idx="3"/>
            <a:endCxn id="30" idx="1"/>
          </p:cNvCxnSpPr>
          <p:nvPr/>
        </p:nvCxnSpPr>
        <p:spPr>
          <a:xfrm>
            <a:off x="2042558" y="1221773"/>
            <a:ext cx="533382" cy="2093418"/>
          </a:xfrm>
          <a:prstGeom prst="bentConnector3">
            <a:avLst>
              <a:gd name="adj1" fmla="val 50000"/>
            </a:avLst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ounded Rectangle 19"/>
          <p:cNvSpPr/>
          <p:nvPr/>
        </p:nvSpPr>
        <p:spPr>
          <a:xfrm>
            <a:off x="744804" y="1995962"/>
            <a:ext cx="1344178" cy="108539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ounded Rectangle 75"/>
          <p:cNvSpPr/>
          <p:nvPr/>
        </p:nvSpPr>
        <p:spPr>
          <a:xfrm>
            <a:off x="846275" y="3371650"/>
            <a:ext cx="1344178" cy="100501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TextBox 27"/>
          <p:cNvSpPr txBox="1"/>
          <p:nvPr/>
        </p:nvSpPr>
        <p:spPr>
          <a:xfrm>
            <a:off x="1151436" y="3134080"/>
            <a:ext cx="530915" cy="26161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 err="1" smtClean="0"/>
              <a:t>CapEx</a:t>
            </a:r>
            <a:endParaRPr lang="en-US" sz="1100" dirty="0"/>
          </a:p>
        </p:txBody>
      </p:sp>
      <p:sp>
        <p:nvSpPr>
          <p:cNvPr id="78" name="TextBox 27"/>
          <p:cNvSpPr txBox="1"/>
          <p:nvPr/>
        </p:nvSpPr>
        <p:spPr>
          <a:xfrm>
            <a:off x="1010646" y="1769890"/>
            <a:ext cx="481222" cy="26161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 err="1" smtClean="0"/>
              <a:t>OpEx</a:t>
            </a:r>
            <a:endParaRPr lang="en-US" sz="1100" dirty="0"/>
          </a:p>
        </p:txBody>
      </p:sp>
      <p:sp>
        <p:nvSpPr>
          <p:cNvPr id="99" name="TextBox 4"/>
          <p:cNvSpPr txBox="1"/>
          <p:nvPr/>
        </p:nvSpPr>
        <p:spPr>
          <a:xfrm>
            <a:off x="4340073" y="2947154"/>
            <a:ext cx="1063330" cy="121045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ctr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i="1" u="sng" dirty="0" smtClean="0">
                <a:solidFill>
                  <a:schemeClr val="bg1"/>
                </a:solidFill>
              </a:rPr>
              <a:t>Cost of Goods Sold (COGS) $</a:t>
            </a:r>
            <a:endParaRPr lang="en-US" sz="1400" b="1" i="1" u="sng" dirty="0">
              <a:solidFill>
                <a:schemeClr val="bg1"/>
              </a:solidFill>
            </a:endParaRPr>
          </a:p>
        </p:txBody>
      </p:sp>
      <p:cxnSp>
        <p:nvCxnSpPr>
          <p:cNvPr id="109" name="Straight Arrow Connector 40"/>
          <p:cNvCxnSpPr>
            <a:stCxn id="30" idx="3"/>
            <a:endCxn id="99" idx="1"/>
          </p:cNvCxnSpPr>
          <p:nvPr/>
        </p:nvCxnSpPr>
        <p:spPr>
          <a:xfrm>
            <a:off x="3639270" y="3315191"/>
            <a:ext cx="700803" cy="237191"/>
          </a:xfrm>
          <a:prstGeom prst="bentConnector3">
            <a:avLst>
              <a:gd name="adj1" fmla="val 50000"/>
            </a:avLst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Rounded Rectangle 116"/>
          <p:cNvSpPr/>
          <p:nvPr/>
        </p:nvSpPr>
        <p:spPr>
          <a:xfrm>
            <a:off x="457200" y="762001"/>
            <a:ext cx="3658663" cy="3810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Rounded Rectangle 121"/>
          <p:cNvSpPr/>
          <p:nvPr/>
        </p:nvSpPr>
        <p:spPr>
          <a:xfrm>
            <a:off x="539316" y="5103073"/>
            <a:ext cx="3658663" cy="122037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TextBox 8"/>
          <p:cNvSpPr txBox="1"/>
          <p:nvPr/>
        </p:nvSpPr>
        <p:spPr>
          <a:xfrm>
            <a:off x="1728027" y="4779066"/>
            <a:ext cx="938847" cy="307777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/>
              <a:t>Operation</a:t>
            </a:r>
            <a:endParaRPr lang="en-US" sz="1400" b="1" dirty="0"/>
          </a:p>
        </p:txBody>
      </p:sp>
      <p:sp>
        <p:nvSpPr>
          <p:cNvPr id="134" name="TextBox 5"/>
          <p:cNvSpPr txBox="1"/>
          <p:nvPr/>
        </p:nvSpPr>
        <p:spPr>
          <a:xfrm>
            <a:off x="685800" y="5713258"/>
            <a:ext cx="1513429" cy="644145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ctr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$ Resources for at-scale operation</a:t>
            </a:r>
            <a:endParaRPr lang="en-US" sz="1200" dirty="0">
              <a:solidFill>
                <a:schemeClr val="bg1"/>
              </a:solidFill>
            </a:endParaRPr>
          </a:p>
        </p:txBody>
      </p:sp>
      <p:cxnSp>
        <p:nvCxnSpPr>
          <p:cNvPr id="135" name="Straight Arrow Connector 134"/>
          <p:cNvCxnSpPr>
            <a:stCxn id="134" idx="3"/>
            <a:endCxn id="32" idx="1"/>
          </p:cNvCxnSpPr>
          <p:nvPr/>
        </p:nvCxnSpPr>
        <p:spPr>
          <a:xfrm flipV="1">
            <a:off x="2199229" y="5708300"/>
            <a:ext cx="384244" cy="327031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Rounded Rectangle 137"/>
          <p:cNvSpPr/>
          <p:nvPr/>
        </p:nvSpPr>
        <p:spPr>
          <a:xfrm>
            <a:off x="5943600" y="837747"/>
            <a:ext cx="2971800" cy="465523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TextBox 8"/>
          <p:cNvSpPr txBox="1"/>
          <p:nvPr/>
        </p:nvSpPr>
        <p:spPr>
          <a:xfrm>
            <a:off x="6457752" y="454224"/>
            <a:ext cx="2245487" cy="369332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 smtClean="0"/>
              <a:t>Performance Analysis</a:t>
            </a:r>
            <a:endParaRPr lang="en-US" sz="1800" b="1" dirty="0"/>
          </a:p>
        </p:txBody>
      </p:sp>
      <p:sp>
        <p:nvSpPr>
          <p:cNvPr id="147" name="TextBox 8"/>
          <p:cNvSpPr txBox="1"/>
          <p:nvPr/>
        </p:nvSpPr>
        <p:spPr>
          <a:xfrm>
            <a:off x="1923817" y="84892"/>
            <a:ext cx="1430969" cy="369332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 smtClean="0"/>
              <a:t>Cost Analysis</a:t>
            </a:r>
            <a:endParaRPr lang="en-US" sz="1800" b="1" dirty="0"/>
          </a:p>
        </p:txBody>
      </p:sp>
      <p:sp>
        <p:nvSpPr>
          <p:cNvPr id="148" name="TextBox 5"/>
          <p:cNvSpPr txBox="1"/>
          <p:nvPr/>
        </p:nvSpPr>
        <p:spPr>
          <a:xfrm>
            <a:off x="6096001" y="1100613"/>
            <a:ext cx="1257830" cy="930887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ctr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Requisite Operating inputs:</a:t>
            </a:r>
          </a:p>
          <a:p>
            <a:pPr algn="ctr"/>
            <a:r>
              <a:rPr lang="en-US" sz="1200" dirty="0" err="1" smtClean="0">
                <a:solidFill>
                  <a:schemeClr val="bg1"/>
                </a:solidFill>
              </a:rPr>
              <a:t>eg</a:t>
            </a:r>
            <a:r>
              <a:rPr lang="en-US" sz="1200" dirty="0" smtClean="0">
                <a:solidFill>
                  <a:schemeClr val="bg1"/>
                </a:solidFill>
              </a:rPr>
              <a:t>. Fuel/Energy</a:t>
            </a:r>
            <a:endParaRPr lang="en-US" sz="1200" dirty="0">
              <a:solidFill>
                <a:schemeClr val="bg1"/>
              </a:solidFill>
            </a:endParaRPr>
          </a:p>
        </p:txBody>
      </p:sp>
      <p:cxnSp>
        <p:nvCxnSpPr>
          <p:cNvPr id="149" name="Straight Arrow Connector 40"/>
          <p:cNvCxnSpPr>
            <a:stCxn id="148" idx="2"/>
          </p:cNvCxnSpPr>
          <p:nvPr/>
        </p:nvCxnSpPr>
        <p:spPr>
          <a:xfrm rot="5400000">
            <a:off x="6553216" y="2196850"/>
            <a:ext cx="337050" cy="6350"/>
          </a:xfrm>
          <a:prstGeom prst="bentConnector3">
            <a:avLst>
              <a:gd name="adj1" fmla="val 50000"/>
            </a:avLst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" name="TextBox 3"/>
          <p:cNvSpPr txBox="1"/>
          <p:nvPr/>
        </p:nvSpPr>
        <p:spPr>
          <a:xfrm>
            <a:off x="6193252" y="2341926"/>
            <a:ext cx="2188748" cy="71329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ctr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/>
              <a:t>Technology Operating</a:t>
            </a:r>
          </a:p>
          <a:p>
            <a:pPr algn="ctr"/>
            <a:r>
              <a:rPr lang="en-US" sz="1400" dirty="0" smtClean="0"/>
              <a:t>Performance Characteristics</a:t>
            </a:r>
            <a:endParaRPr lang="en-US" sz="1400" dirty="0"/>
          </a:p>
        </p:txBody>
      </p:sp>
      <p:sp>
        <p:nvSpPr>
          <p:cNvPr id="155" name="TextBox 5"/>
          <p:cNvSpPr txBox="1"/>
          <p:nvPr/>
        </p:nvSpPr>
        <p:spPr>
          <a:xfrm>
            <a:off x="7429500" y="1100613"/>
            <a:ext cx="1257830" cy="88164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ctr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/>
              <a:t>Efficiency, Lifetime, Capacity Factor</a:t>
            </a:r>
            <a:endParaRPr lang="en-US" sz="1200" dirty="0"/>
          </a:p>
        </p:txBody>
      </p:sp>
      <p:cxnSp>
        <p:nvCxnSpPr>
          <p:cNvPr id="156" name="Straight Arrow Connector 40"/>
          <p:cNvCxnSpPr>
            <a:stCxn id="155" idx="2"/>
          </p:cNvCxnSpPr>
          <p:nvPr/>
        </p:nvCxnSpPr>
        <p:spPr>
          <a:xfrm rot="5400000">
            <a:off x="7878582" y="2162093"/>
            <a:ext cx="359666" cy="12700"/>
          </a:xfrm>
          <a:prstGeom prst="bentConnector3">
            <a:avLst>
              <a:gd name="adj1" fmla="val 50000"/>
            </a:avLst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Arrow Connector 40"/>
          <p:cNvCxnSpPr>
            <a:stCxn id="154" idx="2"/>
            <a:endCxn id="162" idx="0"/>
          </p:cNvCxnSpPr>
          <p:nvPr/>
        </p:nvCxnSpPr>
        <p:spPr>
          <a:xfrm rot="5400000">
            <a:off x="6898214" y="3039588"/>
            <a:ext cx="373777" cy="405048"/>
          </a:xfrm>
          <a:prstGeom prst="bentConnector3">
            <a:avLst>
              <a:gd name="adj1" fmla="val 50000"/>
            </a:avLst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2" name="TextBox 3"/>
          <p:cNvSpPr txBox="1"/>
          <p:nvPr/>
        </p:nvSpPr>
        <p:spPr>
          <a:xfrm>
            <a:off x="6068956" y="3429001"/>
            <a:ext cx="1627244" cy="74053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ctr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Useful Work/Energy </a:t>
            </a:r>
          </a:p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Output </a:t>
            </a:r>
            <a:endParaRPr lang="en-US" sz="1400" dirty="0">
              <a:solidFill>
                <a:srgbClr val="000000"/>
              </a:solidFill>
            </a:endParaRPr>
          </a:p>
        </p:txBody>
      </p:sp>
      <p:cxnSp>
        <p:nvCxnSpPr>
          <p:cNvPr id="168" name="Straight Arrow Connector 40"/>
          <p:cNvCxnSpPr>
            <a:stCxn id="162" idx="2"/>
            <a:endCxn id="171" idx="0"/>
          </p:cNvCxnSpPr>
          <p:nvPr/>
        </p:nvCxnSpPr>
        <p:spPr>
          <a:xfrm rot="16200000" flipH="1">
            <a:off x="7055931" y="3996178"/>
            <a:ext cx="248843" cy="595548"/>
          </a:xfrm>
          <a:prstGeom prst="bentConnector3">
            <a:avLst>
              <a:gd name="adj1" fmla="val 50000"/>
            </a:avLst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1" name="TextBox 3"/>
          <p:cNvSpPr txBox="1"/>
          <p:nvPr/>
        </p:nvSpPr>
        <p:spPr>
          <a:xfrm>
            <a:off x="6193252" y="4418374"/>
            <a:ext cx="2569748" cy="72138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ctr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 smtClean="0">
                <a:solidFill>
                  <a:srgbClr val="000000"/>
                </a:solidFill>
              </a:rPr>
              <a:t>Relevant Performance Metric</a:t>
            </a:r>
          </a:p>
          <a:p>
            <a:pPr algn="ctr"/>
            <a:r>
              <a:rPr lang="en-US" sz="1400" i="1" dirty="0" smtClean="0">
                <a:solidFill>
                  <a:srgbClr val="000000"/>
                </a:solidFill>
              </a:rPr>
              <a:t>(power, energy, etc.)</a:t>
            </a:r>
            <a:endParaRPr lang="en-US" sz="1400" i="1" dirty="0">
              <a:solidFill>
                <a:srgbClr val="000000"/>
              </a:solidFill>
            </a:endParaRPr>
          </a:p>
        </p:txBody>
      </p:sp>
      <p:sp>
        <p:nvSpPr>
          <p:cNvPr id="179" name="TextBox 3"/>
          <p:cNvSpPr txBox="1"/>
          <p:nvPr/>
        </p:nvSpPr>
        <p:spPr>
          <a:xfrm>
            <a:off x="7894307" y="3347975"/>
            <a:ext cx="1155932" cy="451291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ctr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Waste</a:t>
            </a:r>
          </a:p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Energy/heat</a:t>
            </a:r>
            <a:endParaRPr lang="en-US" sz="1200" dirty="0">
              <a:solidFill>
                <a:schemeClr val="bg1"/>
              </a:solidFill>
            </a:endParaRPr>
          </a:p>
        </p:txBody>
      </p:sp>
      <p:cxnSp>
        <p:nvCxnSpPr>
          <p:cNvPr id="180" name="Straight Arrow Connector 40"/>
          <p:cNvCxnSpPr>
            <a:stCxn id="154" idx="3"/>
            <a:endCxn id="179" idx="0"/>
          </p:cNvCxnSpPr>
          <p:nvPr/>
        </p:nvCxnSpPr>
        <p:spPr>
          <a:xfrm>
            <a:off x="8382000" y="2698575"/>
            <a:ext cx="90273" cy="649400"/>
          </a:xfrm>
          <a:prstGeom prst="bentConnector2">
            <a:avLst/>
          </a:prstGeom>
          <a:ln w="28575">
            <a:prstDash val="sysDash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1" name="TextBox 4"/>
          <p:cNvSpPr txBox="1"/>
          <p:nvPr/>
        </p:nvSpPr>
        <p:spPr>
          <a:xfrm>
            <a:off x="7616473" y="5708300"/>
            <a:ext cx="855799" cy="415231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ctr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i="1" u="sng" dirty="0" smtClean="0">
                <a:solidFill>
                  <a:schemeClr val="bg1"/>
                </a:solidFill>
              </a:rPr>
              <a:t>COGS ($)</a:t>
            </a:r>
            <a:endParaRPr lang="en-US" sz="1400" b="1" i="1" u="sng" dirty="0">
              <a:solidFill>
                <a:schemeClr val="bg1"/>
              </a:solidFill>
            </a:endParaRPr>
          </a:p>
        </p:txBody>
      </p:sp>
      <p:sp>
        <p:nvSpPr>
          <p:cNvPr id="192" name="TextBox 3"/>
          <p:cNvSpPr txBox="1"/>
          <p:nvPr/>
        </p:nvSpPr>
        <p:spPr>
          <a:xfrm>
            <a:off x="7248369" y="6254535"/>
            <a:ext cx="1502946" cy="298665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ctr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i="1" u="sng" dirty="0" smtClean="0">
                <a:solidFill>
                  <a:schemeClr val="bg1"/>
                </a:solidFill>
              </a:rPr>
              <a:t>Performance</a:t>
            </a:r>
            <a:endParaRPr lang="en-US" sz="1400" b="1" i="1" u="sng" dirty="0">
              <a:solidFill>
                <a:schemeClr val="bg1"/>
              </a:solidFill>
            </a:endParaRPr>
          </a:p>
        </p:txBody>
      </p:sp>
      <p:cxnSp>
        <p:nvCxnSpPr>
          <p:cNvPr id="194" name="Straight Connector 193"/>
          <p:cNvCxnSpPr/>
          <p:nvPr/>
        </p:nvCxnSpPr>
        <p:spPr>
          <a:xfrm>
            <a:off x="7150585" y="6172200"/>
            <a:ext cx="17145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6" name="TextBox 195"/>
          <p:cNvSpPr txBox="1"/>
          <p:nvPr/>
        </p:nvSpPr>
        <p:spPr>
          <a:xfrm>
            <a:off x="5745249" y="5863386"/>
            <a:ext cx="17863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Figure of Merit =</a:t>
            </a:r>
            <a:endParaRPr lang="en-US" sz="1600" b="1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August 4, 2014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49B8720-E526-BD45-92D7-B4028BF31DDE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380507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 of building TEA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935" y="1062182"/>
            <a:ext cx="4312265" cy="4811307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Generic </a:t>
            </a:r>
            <a:r>
              <a:rPr lang="en-US" dirty="0" err="1" smtClean="0"/>
              <a:t>mfc</a:t>
            </a:r>
            <a:r>
              <a:rPr lang="en-US" dirty="0"/>
              <a:t>.</a:t>
            </a:r>
            <a:r>
              <a:rPr lang="en-US" dirty="0" smtClean="0"/>
              <a:t> “widget” production</a:t>
            </a:r>
          </a:p>
          <a:p>
            <a:pPr marL="772668" lvl="1"/>
            <a:r>
              <a:rPr lang="en-US" sz="1800" dirty="0" smtClean="0"/>
              <a:t>Done for mature technology</a:t>
            </a:r>
          </a:p>
          <a:p>
            <a:pPr marL="772668" lvl="1"/>
            <a:r>
              <a:rPr lang="en-US" sz="1800" dirty="0" smtClean="0"/>
              <a:t>little value for early-stage tech</a:t>
            </a:r>
          </a:p>
          <a:p>
            <a:pPr marL="772668" lvl="1"/>
            <a:endParaRPr lang="en-US" sz="1800" dirty="0"/>
          </a:p>
          <a:p>
            <a:pPr marL="285750"/>
            <a:r>
              <a:rPr lang="en-US" sz="1800" dirty="0" smtClean="0"/>
              <a:t>“</a:t>
            </a:r>
            <a:r>
              <a:rPr lang="en-US" sz="1800" i="1" dirty="0" smtClean="0"/>
              <a:t>Big complex model adapted for a small system”</a:t>
            </a:r>
          </a:p>
          <a:p>
            <a:pPr marL="285750"/>
            <a:r>
              <a:rPr lang="en-US" sz="1800" dirty="0" smtClean="0"/>
              <a:t>Current resources:</a:t>
            </a:r>
            <a:endParaRPr lang="en-US" sz="1800" dirty="0"/>
          </a:p>
          <a:p>
            <a:pPr marL="772668" lvl="1"/>
            <a:r>
              <a:rPr lang="en-US" sz="1800" dirty="0" smtClean="0"/>
              <a:t>. Process-Based Cost Modeling	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49B8720-E526-BD45-92D7-B4028BF31DDE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A. Luce, Techno Economic Analysis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August 4, 2014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831735" y="1066800"/>
            <a:ext cx="4312265" cy="481130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56032" indent="-256032" algn="l" defTabSz="457200" rtl="0" eaLnBrk="1" latinLnBrk="0" hangingPunct="1">
              <a:spcBef>
                <a:spcPts val="600"/>
              </a:spcBef>
              <a:buClr>
                <a:schemeClr val="accent2"/>
              </a:buClr>
              <a:buSzPct val="120000"/>
              <a:buFont typeface="Lucida Grande"/>
              <a:buChar char="‣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9718" indent="0">
              <a:buNone/>
            </a:pPr>
            <a:r>
              <a:rPr lang="en-US" dirty="0" smtClean="0"/>
              <a:t>Research approach - </a:t>
            </a:r>
            <a:r>
              <a:rPr lang="en-US" dirty="0"/>
              <a:t>0</a:t>
            </a:r>
            <a:r>
              <a:rPr lang="en-US" baseline="30000" dirty="0"/>
              <a:t>th</a:t>
            </a:r>
            <a:r>
              <a:rPr lang="en-US" dirty="0"/>
              <a:t> </a:t>
            </a:r>
            <a:r>
              <a:rPr lang="en-US" dirty="0" smtClean="0"/>
              <a:t>Order</a:t>
            </a:r>
          </a:p>
          <a:p>
            <a:pPr marL="859536" lvl="1" indent="-342900"/>
            <a:r>
              <a:rPr lang="en-US" sz="1800" dirty="0" smtClean="0"/>
              <a:t>What are implications for materials targets, performance tradeoffs, etc.??</a:t>
            </a:r>
          </a:p>
          <a:p>
            <a:pPr marL="859536" lvl="1" indent="-342900"/>
            <a:r>
              <a:rPr lang="en-US" sz="1800" dirty="0" smtClean="0"/>
              <a:t>Scientific aspect: collecting data, defining variables, quantifying uncertainty, building a model.</a:t>
            </a:r>
            <a:r>
              <a:rPr lang="en-US" dirty="0" smtClean="0"/>
              <a:t> </a:t>
            </a:r>
          </a:p>
          <a:p>
            <a:pPr marL="372618" indent="-342900"/>
            <a:r>
              <a:rPr lang="en-US" sz="1800" dirty="0" smtClean="0"/>
              <a:t>Few </a:t>
            </a:r>
            <a:r>
              <a:rPr lang="en-US" sz="1800" dirty="0"/>
              <a:t>r</a:t>
            </a:r>
            <a:r>
              <a:rPr lang="en-US" sz="1800" dirty="0" smtClean="0"/>
              <a:t>esources exist</a:t>
            </a:r>
          </a:p>
          <a:p>
            <a:pPr marL="29718" indent="0">
              <a:buNone/>
            </a:pPr>
            <a:endParaRPr lang="en-US" dirty="0" smtClean="0"/>
          </a:p>
          <a:p>
            <a:pPr marL="29718" indent="0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125831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Proposed Video Modules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Background: What is a TEA and how is it used?</a:t>
            </a:r>
          </a:p>
          <a:p>
            <a:endParaRPr lang="en-US" dirty="0"/>
          </a:p>
          <a:p>
            <a:r>
              <a:rPr lang="en-US" dirty="0" smtClean="0"/>
              <a:t>Getting Started: How to build a TEA for the first time</a:t>
            </a:r>
          </a:p>
          <a:p>
            <a:pPr lvl="1"/>
            <a:r>
              <a:rPr lang="en-US" dirty="0" smtClean="0"/>
              <a:t>Checklist: Steps before you start modeling</a:t>
            </a:r>
          </a:p>
          <a:p>
            <a:pPr lvl="1"/>
            <a:r>
              <a:rPr lang="en-US" dirty="0" smtClean="0"/>
              <a:t>Assumptions</a:t>
            </a:r>
          </a:p>
          <a:p>
            <a:pPr lvl="1"/>
            <a:r>
              <a:rPr lang="en-US" dirty="0" smtClean="0"/>
              <a:t>Process flow diagram</a:t>
            </a:r>
          </a:p>
          <a:p>
            <a:pPr lvl="1"/>
            <a:endParaRPr lang="en-US" dirty="0"/>
          </a:p>
          <a:p>
            <a:r>
              <a:rPr lang="en-US" dirty="0" smtClean="0"/>
              <a:t>Best Practices for a useful model</a:t>
            </a:r>
          </a:p>
          <a:p>
            <a:pPr lvl="1"/>
            <a:r>
              <a:rPr lang="en-US" dirty="0" smtClean="0"/>
              <a:t>Gathering information</a:t>
            </a:r>
          </a:p>
          <a:p>
            <a:pPr lvl="1"/>
            <a:r>
              <a:rPr lang="en-US" dirty="0" smtClean="0"/>
              <a:t>Dealing with uncertainty</a:t>
            </a:r>
          </a:p>
          <a:p>
            <a:pPr lvl="1"/>
            <a:r>
              <a:rPr lang="en-US" dirty="0" smtClean="0"/>
              <a:t>Incorporating feedback</a:t>
            </a:r>
          </a:p>
          <a:p>
            <a:pPr lvl="1"/>
            <a:endParaRPr lang="en-US" dirty="0"/>
          </a:p>
          <a:p>
            <a:r>
              <a:rPr lang="en-US" dirty="0" smtClean="0"/>
              <a:t>Using your model to inform technical and business decisions</a:t>
            </a:r>
          </a:p>
          <a:p>
            <a:pPr lvl="1"/>
            <a:r>
              <a:rPr lang="en-US" dirty="0" smtClean="0"/>
              <a:t>Basic sensitivity analysis</a:t>
            </a:r>
          </a:p>
          <a:p>
            <a:pPr lvl="1"/>
            <a:r>
              <a:rPr lang="en-US" dirty="0" smtClean="0"/>
              <a:t>real-life examples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9B8720-E526-BD45-92D7-B4028BF31DDE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Luce, Techno Economic Analysis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August 4, 2014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73425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Bibliography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49B8720-E526-BD45-92D7-B4028BF31DDE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457200"/>
            <a:r>
              <a:rPr lang="en-US" smtClean="0"/>
              <a:t>A. Luce, Techno Economic Analysis</a:t>
            </a:r>
            <a:endParaRPr lang="en-US" i="1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August 4,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945117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rapezoid 28"/>
          <p:cNvSpPr/>
          <p:nvPr/>
        </p:nvSpPr>
        <p:spPr bwMode="auto">
          <a:xfrm rot="5400000">
            <a:off x="6447791" y="3478535"/>
            <a:ext cx="1205862" cy="2294256"/>
          </a:xfrm>
          <a:prstGeom prst="trapezoid">
            <a:avLst>
              <a:gd name="adj" fmla="val 21321"/>
            </a:avLst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Trapezoid 27"/>
          <p:cNvSpPr/>
          <p:nvPr/>
        </p:nvSpPr>
        <p:spPr bwMode="auto">
          <a:xfrm rot="5400000">
            <a:off x="4322446" y="3847467"/>
            <a:ext cx="1564001" cy="1564006"/>
          </a:xfrm>
          <a:prstGeom prst="trapezoid">
            <a:avLst>
              <a:gd name="adj" fmla="val 10624"/>
            </a:avLst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" name="Trapezoid 26"/>
          <p:cNvSpPr/>
          <p:nvPr/>
        </p:nvSpPr>
        <p:spPr bwMode="auto">
          <a:xfrm rot="5400000">
            <a:off x="2148839" y="3487422"/>
            <a:ext cx="2070734" cy="2280287"/>
          </a:xfrm>
          <a:prstGeom prst="trapezoid">
            <a:avLst>
              <a:gd name="adj" fmla="val 11842"/>
            </a:avLst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Trapezoid 25"/>
          <p:cNvSpPr/>
          <p:nvPr/>
        </p:nvSpPr>
        <p:spPr bwMode="auto">
          <a:xfrm rot="5400000">
            <a:off x="271143" y="4043046"/>
            <a:ext cx="2371725" cy="1188086"/>
          </a:xfrm>
          <a:prstGeom prst="trapezoid">
            <a:avLst>
              <a:gd name="adj" fmla="val 11842"/>
            </a:avLst>
          </a:prstGeom>
          <a:solidFill>
            <a:schemeClr val="accent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2600" b="1" dirty="0" smtClean="0"/>
              <a:t>Collecting/Estimating Prices</a:t>
            </a:r>
            <a:endParaRPr lang="en-US" sz="2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en-US" sz="1800" dirty="0" smtClean="0"/>
              <a:t>Process modeling has yielded metrics that can be priced (warehouse square footage, gold usage per day, etc.)</a:t>
            </a:r>
          </a:p>
          <a:p>
            <a:r>
              <a:rPr lang="en-US" sz="1800" dirty="0" smtClean="0"/>
              <a:t>Depending on the sophistication of your cost model, you will need varying accuracy in your price inputs.</a:t>
            </a:r>
          </a:p>
          <a:p>
            <a:r>
              <a:rPr lang="en-US" sz="1800" dirty="0" smtClean="0"/>
              <a:t>Try to understand the variability inherent in estimating prices</a:t>
            </a:r>
          </a:p>
          <a:p>
            <a:pPr lvl="1"/>
            <a:endParaRPr lang="en-US" sz="180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Trapezoid 10"/>
          <p:cNvSpPr/>
          <p:nvPr/>
        </p:nvSpPr>
        <p:spPr bwMode="auto">
          <a:xfrm rot="5400000">
            <a:off x="3348990" y="965200"/>
            <a:ext cx="2354580" cy="7338060"/>
          </a:xfrm>
          <a:prstGeom prst="trapezoid">
            <a:avLst>
              <a:gd name="adj" fmla="val 34938"/>
            </a:avLst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3" name="Straight Connector 12"/>
          <p:cNvCxnSpPr/>
          <p:nvPr/>
        </p:nvCxnSpPr>
        <p:spPr bwMode="auto">
          <a:xfrm>
            <a:off x="2053602" y="3601720"/>
            <a:ext cx="0" cy="2083524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>
            <a:off x="4324350" y="3849370"/>
            <a:ext cx="0" cy="157353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>
            <a:off x="5894070" y="4024630"/>
            <a:ext cx="0" cy="121539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870318" y="4175214"/>
            <a:ext cx="112014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Free </a:t>
            </a:r>
          </a:p>
          <a:p>
            <a:r>
              <a:rPr lang="en-US" dirty="0" smtClean="0"/>
              <a:t>Internet Sources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2419350" y="4032250"/>
            <a:ext cx="15163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Market Reports and Vendor Discussions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4545330" y="4299039"/>
            <a:ext cx="1146810" cy="666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Vendor Quotes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6248400" y="4309249"/>
            <a:ext cx="1516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Negotiated Prices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August 4, 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Luce, Techno Economic Analysis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9B8720-E526-BD45-92D7-B4028BF31DDE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3544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Remarks </a:t>
            </a:r>
            <a:r>
              <a:rPr lang="en-US" i="1" dirty="0" smtClean="0"/>
              <a:t>to performers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661" y="1062182"/>
            <a:ext cx="8616679" cy="4811307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Get started modeling cost early, and refine as knowledge advances</a:t>
            </a:r>
          </a:p>
          <a:p>
            <a:pPr lvl="1"/>
            <a:r>
              <a:rPr lang="en-US" sz="2200" dirty="0" smtClean="0"/>
              <a:t>guess as placeholder to get framework in place </a:t>
            </a:r>
            <a:r>
              <a:rPr lang="en-US" sz="1900" dirty="0" smtClean="0"/>
              <a:t>(and make note of it)</a:t>
            </a:r>
            <a:endParaRPr lang="en-US" sz="2200" dirty="0" smtClean="0"/>
          </a:p>
          <a:p>
            <a:pPr lvl="1"/>
            <a:r>
              <a:rPr lang="en-US" sz="2200" dirty="0" smtClean="0"/>
              <a:t>work on larger factors first </a:t>
            </a:r>
            <a:r>
              <a:rPr lang="en-US" sz="1900" dirty="0" smtClean="0"/>
              <a:t>(getting first significant digit right is a challenge)</a:t>
            </a:r>
          </a:p>
          <a:p>
            <a:pPr lvl="1"/>
            <a:endParaRPr lang="en-US" sz="2200" dirty="0" smtClean="0"/>
          </a:p>
          <a:p>
            <a:r>
              <a:rPr lang="en-US" dirty="0" smtClean="0"/>
              <a:t>Use, manipulate, and adapt the template spreadsheet to suit your needs, but</a:t>
            </a:r>
          </a:p>
          <a:p>
            <a:pPr lvl="1"/>
            <a:r>
              <a:rPr lang="en-US" sz="2200" dirty="0" smtClean="0"/>
              <a:t>be guided by its scope (deliberate)</a:t>
            </a:r>
          </a:p>
          <a:p>
            <a:pPr lvl="1"/>
            <a:r>
              <a:rPr lang="en-US" sz="2200" dirty="0" smtClean="0"/>
              <a:t>don’t dodge necessary considerations because of difficulty to validate or seemingly unfavorable results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Full business financial model (cash flow, debt, timing, etc.) also needed before pitching for external financing </a:t>
            </a:r>
            <a:r>
              <a:rPr lang="en-US" sz="1900" dirty="0" smtClean="0"/>
              <a:t>(not shown here)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Send any cost modeling questions &amp; comments to your ARPA-E Tech-to-Market Advisor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49B8720-E526-BD45-92D7-B4028BF31DDE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A. Luce, Techno Economic Analysis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August 4,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4087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Background: Basic Cost Modeling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lvl="1" algn="ctr">
              <a:buSzPct val="120000"/>
            </a:pPr>
            <a:r>
              <a:rPr lang="en-US" altLang="en-US" sz="1600" dirty="0">
                <a:solidFill>
                  <a:srgbClr val="000000"/>
                </a:solidFill>
              </a:rPr>
              <a:t>Purpose Of A Cost Model Is To Inform Technical </a:t>
            </a:r>
            <a:r>
              <a:rPr lang="en-US" altLang="en-US" sz="1600" dirty="0" smtClean="0">
                <a:solidFill>
                  <a:srgbClr val="000000"/>
                </a:solidFill>
              </a:rPr>
              <a:t>Decisions</a:t>
            </a:r>
            <a:endParaRPr lang="en-US" altLang="en-US" sz="1600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lvl="1">
              <a:spcAft>
                <a:spcPct val="15000"/>
              </a:spcAft>
              <a:buClr>
                <a:srgbClr val="000000"/>
              </a:buClr>
              <a:buFont typeface="Helvetica" pitchFamily="34" charset="0"/>
              <a:buChar char="–"/>
            </a:pPr>
            <a:endParaRPr lang="en-US" altLang="en-US" sz="1800" dirty="0" smtClean="0">
              <a:solidFill>
                <a:srgbClr val="000000"/>
              </a:solidFill>
            </a:endParaRPr>
          </a:p>
          <a:p>
            <a:pPr lvl="1">
              <a:spcAft>
                <a:spcPct val="15000"/>
              </a:spcAft>
              <a:buClr>
                <a:srgbClr val="000000"/>
              </a:buClr>
              <a:buFont typeface="Helvetica" pitchFamily="34" charset="0"/>
              <a:buChar char="–"/>
            </a:pPr>
            <a:r>
              <a:rPr lang="en-US" altLang="en-US" sz="1800" dirty="0" smtClean="0">
                <a:solidFill>
                  <a:srgbClr val="000000"/>
                </a:solidFill>
              </a:rPr>
              <a:t>Incorporates </a:t>
            </a:r>
            <a:r>
              <a:rPr lang="en-US" altLang="en-US" sz="1800" dirty="0">
                <a:solidFill>
                  <a:srgbClr val="000000"/>
                </a:solidFill>
              </a:rPr>
              <a:t>Technical Information About </a:t>
            </a:r>
            <a:r>
              <a:rPr lang="en-US" altLang="en-US" sz="1800" dirty="0" smtClean="0">
                <a:solidFill>
                  <a:srgbClr val="000000"/>
                </a:solidFill>
              </a:rPr>
              <a:t>Process</a:t>
            </a:r>
          </a:p>
          <a:p>
            <a:pPr lvl="1">
              <a:spcAft>
                <a:spcPct val="15000"/>
              </a:spcAft>
              <a:buClr>
                <a:srgbClr val="000000"/>
              </a:buClr>
              <a:buFont typeface="Helvetica" pitchFamily="34" charset="0"/>
              <a:buChar char="–"/>
            </a:pPr>
            <a:endParaRPr lang="en-US" altLang="en-US" sz="1800" dirty="0">
              <a:solidFill>
                <a:srgbClr val="000000"/>
              </a:solidFill>
            </a:endParaRPr>
          </a:p>
          <a:p>
            <a:pPr lvl="1">
              <a:spcAft>
                <a:spcPct val="15000"/>
              </a:spcAft>
              <a:buClr>
                <a:srgbClr val="000000"/>
              </a:buClr>
              <a:buFont typeface="Helvetica" pitchFamily="34" charset="0"/>
              <a:buChar char="–"/>
            </a:pPr>
            <a:r>
              <a:rPr lang="en-US" altLang="en-US" sz="1800" dirty="0">
                <a:solidFill>
                  <a:srgbClr val="000000"/>
                </a:solidFill>
              </a:rPr>
              <a:t>Builds Cost Up From Technical </a:t>
            </a:r>
            <a:r>
              <a:rPr lang="en-US" altLang="en-US" sz="1800" dirty="0" smtClean="0">
                <a:solidFill>
                  <a:srgbClr val="000000"/>
                </a:solidFill>
              </a:rPr>
              <a:t>Detail</a:t>
            </a:r>
          </a:p>
          <a:p>
            <a:pPr lvl="1">
              <a:spcAft>
                <a:spcPct val="15000"/>
              </a:spcAft>
              <a:buClr>
                <a:srgbClr val="000000"/>
              </a:buClr>
              <a:buFont typeface="Helvetica" pitchFamily="34" charset="0"/>
              <a:buChar char="–"/>
            </a:pPr>
            <a:endParaRPr lang="en-US" altLang="en-US" sz="1800" dirty="0">
              <a:solidFill>
                <a:srgbClr val="000000"/>
              </a:solidFill>
            </a:endParaRPr>
          </a:p>
          <a:p>
            <a:pPr lvl="1">
              <a:spcAft>
                <a:spcPct val="15000"/>
              </a:spcAft>
              <a:buClr>
                <a:srgbClr val="000000"/>
              </a:buClr>
              <a:buFont typeface="Helvetica" pitchFamily="34" charset="0"/>
              <a:buChar char="–"/>
            </a:pPr>
            <a:r>
              <a:rPr lang="en-US" altLang="en-US" sz="1800" dirty="0">
                <a:solidFill>
                  <a:srgbClr val="000000"/>
                </a:solidFill>
              </a:rPr>
              <a:t>Must Be Able To Address Cost Implications Of Change In </a:t>
            </a:r>
          </a:p>
          <a:p>
            <a:pPr lvl="2">
              <a:spcAft>
                <a:spcPct val="15000"/>
              </a:spcAft>
              <a:buClr>
                <a:srgbClr val="000000"/>
              </a:buClr>
              <a:buSzPct val="55000"/>
              <a:buFont typeface="LotusWP Type" pitchFamily="18" charset="0"/>
              <a:buChar char="•"/>
            </a:pPr>
            <a:r>
              <a:rPr lang="en-US" altLang="en-US" sz="1800" i="1" dirty="0">
                <a:solidFill>
                  <a:srgbClr val="000000"/>
                </a:solidFill>
              </a:rPr>
              <a:t>Product Design   or</a:t>
            </a:r>
          </a:p>
          <a:p>
            <a:pPr lvl="2">
              <a:spcAft>
                <a:spcPct val="15000"/>
              </a:spcAft>
              <a:buClr>
                <a:srgbClr val="000000"/>
              </a:buClr>
              <a:buSzPct val="55000"/>
              <a:buFont typeface="LotusWP Type" pitchFamily="18" charset="0"/>
              <a:buChar char="•"/>
            </a:pPr>
            <a:r>
              <a:rPr lang="en-US" altLang="en-US" sz="1800" i="1" dirty="0">
                <a:solidFill>
                  <a:srgbClr val="000000"/>
                </a:solidFill>
              </a:rPr>
              <a:t>Process Operation -- Including Production </a:t>
            </a:r>
            <a:r>
              <a:rPr lang="en-US" altLang="en-US" sz="1800" i="1" dirty="0" smtClean="0">
                <a:solidFill>
                  <a:srgbClr val="000000"/>
                </a:solidFill>
              </a:rPr>
              <a:t>Volume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9B8720-E526-BD45-92D7-B4028BF31DDE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Luce, Techno Economic Analysis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August 4, 2014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3"/>
          </p:nvPr>
        </p:nvSpPr>
        <p:spPr/>
        <p:txBody>
          <a:bodyPr>
            <a:noAutofit/>
          </a:bodyPr>
          <a:lstStyle/>
          <a:p>
            <a:r>
              <a:rPr lang="en-US" sz="1600" dirty="0" smtClean="0"/>
              <a:t>A simple cost model can be a useful starting point for building a Techno Economic Analysis.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778414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Cost Modeling?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sz="half" idx="2"/>
          </p:nvPr>
        </p:nvSpPr>
        <p:spPr>
          <a:xfrm>
            <a:off x="286703" y="3354263"/>
            <a:ext cx="3931265" cy="2286000"/>
          </a:xfrm>
        </p:spPr>
        <p:txBody>
          <a:bodyPr>
            <a:normAutofit/>
          </a:bodyPr>
          <a:lstStyle/>
          <a:p>
            <a:r>
              <a:rPr lang="en-US" sz="1600" dirty="0" smtClean="0"/>
              <a:t>Recipes</a:t>
            </a:r>
          </a:p>
          <a:p>
            <a:pPr lvl="0"/>
            <a:r>
              <a:rPr lang="en-US" sz="1600" dirty="0" smtClean="0"/>
              <a:t>Procedures</a:t>
            </a:r>
          </a:p>
          <a:p>
            <a:pPr lvl="0"/>
            <a:r>
              <a:rPr lang="en-US" sz="1600" dirty="0" smtClean="0"/>
              <a:t>Raw Material Prices (est.)</a:t>
            </a:r>
          </a:p>
          <a:p>
            <a:pPr lvl="0"/>
            <a:r>
              <a:rPr lang="en-US" sz="1600" dirty="0" smtClean="0"/>
              <a:t>Energy Prices (est.)</a:t>
            </a:r>
          </a:p>
          <a:p>
            <a:pPr lvl="0"/>
            <a:r>
              <a:rPr lang="en-US" sz="1600" dirty="0" smtClean="0"/>
              <a:t>Labor Prices (est.)</a:t>
            </a:r>
          </a:p>
          <a:p>
            <a:pPr lvl="0"/>
            <a:r>
              <a:rPr lang="en-US" sz="1600" b="1" dirty="0" smtClean="0">
                <a:solidFill>
                  <a:srgbClr val="FF0000"/>
                </a:solidFill>
              </a:rPr>
              <a:t>+ Assumptions!</a:t>
            </a:r>
          </a:p>
          <a:p>
            <a:pPr lvl="0"/>
            <a:endParaRPr lang="en-US" sz="1600" dirty="0" smtClean="0"/>
          </a:p>
        </p:txBody>
      </p:sp>
      <p:sp>
        <p:nvSpPr>
          <p:cNvPr id="15" name="Text Placeholder 14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609600" y="1942170"/>
            <a:ext cx="2438400" cy="1295400"/>
            <a:chOff x="609600" y="3124200"/>
            <a:chExt cx="2438400" cy="1295400"/>
          </a:xfrm>
        </p:grpSpPr>
        <p:sp>
          <p:nvSpPr>
            <p:cNvPr id="4" name="Right Arrow 3"/>
            <p:cNvSpPr/>
            <p:nvPr/>
          </p:nvSpPr>
          <p:spPr bwMode="auto">
            <a:xfrm>
              <a:off x="609600" y="3124200"/>
              <a:ext cx="2438400" cy="1295400"/>
            </a:xfrm>
            <a:prstGeom prst="rightArrow">
              <a:avLst/>
            </a:prstGeom>
            <a:solidFill>
              <a:schemeClr val="bg1">
                <a:lumMod val="95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85800" y="3453825"/>
              <a:ext cx="17526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Inputs</a:t>
              </a:r>
              <a:endParaRPr lang="en-US" sz="1600" b="1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019800" y="1948689"/>
            <a:ext cx="2438400" cy="1295400"/>
            <a:chOff x="609600" y="3124200"/>
            <a:chExt cx="2438400" cy="1295400"/>
          </a:xfrm>
        </p:grpSpPr>
        <p:sp>
          <p:nvSpPr>
            <p:cNvPr id="9" name="Right Arrow 8"/>
            <p:cNvSpPr/>
            <p:nvPr/>
          </p:nvSpPr>
          <p:spPr bwMode="auto">
            <a:xfrm>
              <a:off x="609600" y="3124200"/>
              <a:ext cx="2438400" cy="1295400"/>
            </a:xfrm>
            <a:prstGeom prst="rightArrow">
              <a:avLst/>
            </a:prstGeom>
            <a:solidFill>
              <a:schemeClr val="bg1">
                <a:lumMod val="95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85800" y="3453825"/>
              <a:ext cx="17526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Costs</a:t>
              </a:r>
              <a:endParaRPr lang="en-US" sz="1600" b="1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406877" y="1733017"/>
            <a:ext cx="1676400" cy="1587855"/>
            <a:chOff x="3429000" y="2590800"/>
            <a:chExt cx="2362200" cy="2057400"/>
          </a:xfrm>
        </p:grpSpPr>
        <p:sp>
          <p:nvSpPr>
            <p:cNvPr id="5" name="Cube 4"/>
            <p:cNvSpPr/>
            <p:nvPr/>
          </p:nvSpPr>
          <p:spPr bwMode="auto">
            <a:xfrm>
              <a:off x="3429000" y="2590800"/>
              <a:ext cx="2362200" cy="2057400"/>
            </a:xfrm>
            <a:prstGeom prst="cub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505200" y="3389293"/>
              <a:ext cx="16002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COST</a:t>
              </a:r>
            </a:p>
            <a:p>
              <a:r>
                <a:rPr lang="en-US" sz="1600" b="1" dirty="0" smtClean="0"/>
                <a:t>MODEL</a:t>
              </a:r>
              <a:endParaRPr lang="en-US" sz="1600" b="1" dirty="0"/>
            </a:p>
          </p:txBody>
        </p:sp>
      </p:grpSp>
      <p:cxnSp>
        <p:nvCxnSpPr>
          <p:cNvPr id="16" name="Straight Arrow Connector 15"/>
          <p:cNvCxnSpPr/>
          <p:nvPr/>
        </p:nvCxnSpPr>
        <p:spPr bwMode="auto">
          <a:xfrm>
            <a:off x="3125972" y="4774019"/>
            <a:ext cx="2636875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7" name="Content Placeholder 2"/>
          <p:cNvSpPr txBox="1">
            <a:spLocks/>
          </p:cNvSpPr>
          <p:nvPr/>
        </p:nvSpPr>
        <p:spPr>
          <a:xfrm>
            <a:off x="5989673" y="3505200"/>
            <a:ext cx="2580169" cy="191031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1600" kern="0" dirty="0" smtClean="0">
                <a:latin typeface="+mn-lt"/>
              </a:rPr>
              <a:t>Operating Cost</a:t>
            </a:r>
          </a:p>
          <a:p>
            <a:pPr marL="800100" lvl="1" indent="-342900" algn="l">
              <a:spcBef>
                <a:spcPct val="20000"/>
              </a:spcBef>
              <a:buFontTx/>
              <a:buChar char="•"/>
            </a:pPr>
            <a:r>
              <a:rPr lang="en-US" sz="1600" kern="0" dirty="0" smtClean="0">
                <a:latin typeface="+mn-lt"/>
              </a:rPr>
              <a:t>Raw Materials</a:t>
            </a: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800100" lvl="1" indent="-342900" algn="l">
              <a:spcBef>
                <a:spcPct val="20000"/>
              </a:spcBef>
              <a:buFontTx/>
              <a:buChar char="•"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Labor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1600" kern="0" dirty="0" smtClean="0">
                <a:latin typeface="+mn-lt"/>
              </a:rPr>
              <a:t>Capital Cost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“Fully-Loaded” Cost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057400" y="6604084"/>
            <a:ext cx="219794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/>
              <a:t>Source: Cost Modeling, </a:t>
            </a:r>
            <a:r>
              <a:rPr lang="en-US" sz="1050" dirty="0" err="1" smtClean="0"/>
              <a:t>Chiverton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3367403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Cost Model: Solar PV Panel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1219200"/>
            <a:ext cx="7924800" cy="24063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 smtClean="0"/>
              <a:t>Key Metric: </a:t>
            </a:r>
          </a:p>
          <a:p>
            <a:pPr marL="0" indent="0">
              <a:buNone/>
            </a:pPr>
            <a:r>
              <a:rPr lang="en-US" sz="1800" dirty="0"/>
              <a:t>	</a:t>
            </a:r>
            <a:r>
              <a:rPr lang="en-US" sz="1600" dirty="0" smtClean="0"/>
              <a:t>$/watt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 smtClean="0"/>
              <a:t>System cost: </a:t>
            </a:r>
          </a:p>
          <a:p>
            <a:pPr marL="0" indent="0">
              <a:buNone/>
            </a:pPr>
            <a:r>
              <a:rPr lang="en-US" sz="1800" dirty="0"/>
              <a:t>	</a:t>
            </a:r>
            <a:r>
              <a:rPr lang="en-US" sz="1600" dirty="0" smtClean="0"/>
              <a:t>$/m</a:t>
            </a:r>
            <a:r>
              <a:rPr lang="en-US" sz="1600" baseline="30000" dirty="0" smtClean="0"/>
              <a:t>2 </a:t>
            </a:r>
            <a:r>
              <a:rPr lang="en-US" sz="1600" dirty="0" smtClean="0"/>
              <a:t>(cell components) + $m</a:t>
            </a:r>
            <a:r>
              <a:rPr lang="en-US" sz="1600" baseline="30000" dirty="0" smtClean="0"/>
              <a:t>2 </a:t>
            </a:r>
            <a:r>
              <a:rPr lang="en-US" sz="1600" dirty="0" smtClean="0"/>
              <a:t>(hardware components) + $/kW (inverter)</a:t>
            </a:r>
          </a:p>
          <a:p>
            <a:pPr marL="0" indent="0">
              <a:buNone/>
            </a:pPr>
            <a:r>
              <a:rPr lang="en-US" sz="1600" dirty="0"/>
              <a:t>	</a:t>
            </a:r>
            <a:r>
              <a:rPr lang="en-US" sz="2000" b="1" dirty="0" smtClean="0"/>
              <a:t>/ </a:t>
            </a:r>
            <a:r>
              <a:rPr lang="en-US" sz="1600" dirty="0" smtClean="0"/>
              <a:t>system lifetime = ____ $/watt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9B8720-E526-BD45-92D7-B4028BF31DDE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Luce, Techno Economic Analysis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August 4, 2014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dirty="0" smtClean="0"/>
              <a:t>What would this product cost?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019800" y="3276600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Now</a:t>
            </a:r>
            <a:endParaRPr lang="en-US" b="1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6678955" y="3645932"/>
            <a:ext cx="712445" cy="6533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398989" y="4281695"/>
            <a:ext cx="967219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$1/watt</a:t>
            </a:r>
          </a:p>
          <a:p>
            <a:r>
              <a:rPr lang="en-US" sz="1600" dirty="0" smtClean="0"/>
              <a:t>(goal)</a:t>
            </a:r>
            <a:endParaRPr lang="en-US" sz="1600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6678955" y="3651973"/>
            <a:ext cx="483845" cy="41872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7162800" y="4070700"/>
            <a:ext cx="23618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3" name="Text Placeholder 2"/>
          <p:cNvSpPr>
            <a:spLocks noGrp="1"/>
          </p:cNvSpPr>
          <p:nvPr>
            <p:ph type="body" idx="1"/>
          </p:nvPr>
        </p:nvSpPr>
        <p:spPr>
          <a:xfrm>
            <a:off x="304800" y="5531380"/>
            <a:ext cx="8503265" cy="564620"/>
          </a:xfrm>
        </p:spPr>
        <p:txBody>
          <a:bodyPr>
            <a:normAutofit/>
          </a:bodyPr>
          <a:lstStyle/>
          <a:p>
            <a:r>
              <a:rPr lang="en-US" sz="1400" dirty="0" smtClean="0"/>
              <a:t>A simple </a:t>
            </a:r>
            <a:r>
              <a:rPr lang="en-US" sz="1400" u="sng" dirty="0" smtClean="0"/>
              <a:t>cost model </a:t>
            </a:r>
            <a:r>
              <a:rPr lang="en-US" sz="1400" dirty="0" smtClean="0"/>
              <a:t>is a methodology to convert what is known about a product or production process and estimate what the product will cost to produce at scale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27028456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Levels of Performer Cost Modeling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Basic bill of materials (BOM)</a:t>
            </a:r>
          </a:p>
          <a:p>
            <a:pPr marL="742950" lvl="2" indent="-342900">
              <a:spcBef>
                <a:spcPts val="600"/>
              </a:spcBef>
              <a:buSzPct val="120000"/>
            </a:pPr>
            <a:r>
              <a:rPr lang="en-US" i="1" dirty="0"/>
              <a:t>What goes into my technology?</a:t>
            </a:r>
          </a:p>
          <a:p>
            <a:pPr marL="1001268" lvl="1" indent="-514350"/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Block diagram of production process</a:t>
            </a:r>
          </a:p>
          <a:p>
            <a:pPr marL="1001268" lvl="1" indent="-514350"/>
            <a:r>
              <a:rPr lang="en-US" i="1" dirty="0" smtClean="0"/>
              <a:t>How is it made?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Production cost model</a:t>
            </a:r>
          </a:p>
          <a:p>
            <a:pPr marL="1001268" lvl="1" indent="-514350"/>
            <a:r>
              <a:rPr lang="en-US" i="1" dirty="0" smtClean="0"/>
              <a:t>What resources are required for producing at scale?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Full financial company model</a:t>
            </a:r>
          </a:p>
          <a:p>
            <a:pPr marL="1001268" lvl="1" indent="-514350"/>
            <a:r>
              <a:rPr lang="en-US" i="1" dirty="0" smtClean="0"/>
              <a:t>How do we make money and run a business?</a:t>
            </a:r>
            <a:endParaRPr lang="en-US" i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197ABF3-B0F9-4F35-9EB7-131F35FF2B90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August 4,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457200"/>
            <a:r>
              <a:rPr lang="en-US" smtClean="0"/>
              <a:t>A. Luce, Techno Economic Analysis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14360854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 Modeling Process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Identify potential cost drivers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Specify functional forms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Find analogous systems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Collect data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Normalize data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49B8720-E526-BD45-92D7-B4028BF31DDE}" type="slidenum">
              <a:rPr lang="en-US" smtClean="0"/>
              <a:pPr/>
              <a:t>47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A. Luce, Techno Economic Analysis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August 4,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029488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1. Identify </a:t>
            </a:r>
            <a:r>
              <a:rPr lang="en-US" dirty="0"/>
              <a:t>potential cost </a:t>
            </a:r>
            <a:r>
              <a:rPr lang="en-US" dirty="0" smtClean="0"/>
              <a:t>drivers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1"/>
            <a:r>
              <a:rPr lang="en-US" dirty="0" smtClean="0"/>
              <a:t>Determine </a:t>
            </a:r>
            <a:r>
              <a:rPr lang="en-US" dirty="0"/>
              <a:t>what causes the cost of each element</a:t>
            </a:r>
          </a:p>
          <a:p>
            <a:pPr lvl="2"/>
            <a:r>
              <a:rPr lang="en-US" dirty="0"/>
              <a:t>Reach out to experts: government, industry, trade associations.</a:t>
            </a:r>
          </a:p>
          <a:p>
            <a:pPr lvl="2"/>
            <a:r>
              <a:rPr lang="en-US" dirty="0"/>
              <a:t>Distill major cost drivers:</a:t>
            </a:r>
          </a:p>
          <a:p>
            <a:pPr lvl="3"/>
            <a:r>
              <a:rPr lang="en-US" dirty="0" smtClean="0"/>
              <a:t>Technology</a:t>
            </a:r>
          </a:p>
          <a:p>
            <a:pPr lvl="4"/>
            <a:r>
              <a:rPr lang="en-US" dirty="0" smtClean="0"/>
              <a:t>Equipment/production yields, automation, analogs.</a:t>
            </a:r>
          </a:p>
          <a:p>
            <a:pPr lvl="4"/>
            <a:r>
              <a:rPr lang="en-US" i="1" dirty="0" smtClean="0"/>
              <a:t>New, high-risk technology is generally more expensive</a:t>
            </a:r>
            <a:endParaRPr lang="en-US" i="1" dirty="0"/>
          </a:p>
          <a:p>
            <a:pPr lvl="3"/>
            <a:r>
              <a:rPr lang="en-US" dirty="0" smtClean="0"/>
              <a:t>Size</a:t>
            </a:r>
          </a:p>
          <a:p>
            <a:pPr lvl="4"/>
            <a:r>
              <a:rPr lang="en-US" dirty="0" err="1" smtClean="0"/>
              <a:t>Eg</a:t>
            </a:r>
            <a:r>
              <a:rPr lang="en-US" dirty="0" smtClean="0"/>
              <a:t> weights, volume, watts, quantity, etc.</a:t>
            </a:r>
          </a:p>
          <a:p>
            <a:pPr lvl="4"/>
            <a:r>
              <a:rPr lang="en-US" i="1" dirty="0" smtClean="0"/>
              <a:t>Generally, bigger is more expensive.</a:t>
            </a:r>
            <a:endParaRPr lang="en-US" i="1" dirty="0"/>
          </a:p>
          <a:p>
            <a:pPr lvl="3"/>
            <a:r>
              <a:rPr lang="en-US" dirty="0" smtClean="0"/>
              <a:t>Performance</a:t>
            </a:r>
          </a:p>
          <a:p>
            <a:pPr lvl="4"/>
            <a:r>
              <a:rPr lang="en-US" dirty="0" smtClean="0"/>
              <a:t>Speed, resolution, throughput, reliability.</a:t>
            </a:r>
          </a:p>
          <a:p>
            <a:pPr lvl="4"/>
            <a:r>
              <a:rPr lang="en-US" i="1" dirty="0" smtClean="0"/>
              <a:t>Greater performance usually comes at higher cost.</a:t>
            </a:r>
            <a:endParaRPr lang="en-US" i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49B8720-E526-BD45-92D7-B4028BF31DDE}" type="slidenum">
              <a:rPr lang="en-US" smtClean="0"/>
              <a:pPr/>
              <a:t>48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A. Luce, Techno Economic Analysis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August 4,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0806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2. </a:t>
            </a:r>
            <a:r>
              <a:rPr lang="en-US" dirty="0"/>
              <a:t>S</a:t>
            </a:r>
            <a:r>
              <a:rPr lang="en-US" dirty="0" smtClean="0"/>
              <a:t>pecify </a:t>
            </a:r>
            <a:r>
              <a:rPr lang="en-US" dirty="0"/>
              <a:t>functional </a:t>
            </a:r>
            <a:r>
              <a:rPr lang="en-US" dirty="0" smtClean="0"/>
              <a:t>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will it look like?</a:t>
            </a:r>
          </a:p>
          <a:p>
            <a:r>
              <a:rPr lang="en-US" dirty="0" smtClean="0"/>
              <a:t>Functional form should make sense</a:t>
            </a:r>
          </a:p>
          <a:p>
            <a:r>
              <a:rPr lang="en-US" dirty="0" smtClean="0"/>
              <a:t>Get engineering opinions if possible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49B8720-E526-BD45-92D7-B4028BF31DDE}" type="slidenum">
              <a:rPr lang="en-US" smtClean="0"/>
              <a:pPr/>
              <a:t>49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A. Luce, Techno Economic Analysis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August 4,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641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of Contents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en-US" sz="1400" dirty="0"/>
              <a:t>Background: </a:t>
            </a:r>
            <a:endParaRPr lang="en-US" sz="1400" dirty="0" smtClean="0"/>
          </a:p>
          <a:p>
            <a:pPr lvl="1"/>
            <a:r>
              <a:rPr lang="en-US" sz="1400" dirty="0" smtClean="0"/>
              <a:t>What </a:t>
            </a:r>
            <a:r>
              <a:rPr lang="en-US" sz="1400" dirty="0"/>
              <a:t>is </a:t>
            </a:r>
            <a:r>
              <a:rPr lang="en-US" sz="1400" dirty="0" smtClean="0"/>
              <a:t> Techno Economic Analysis</a:t>
            </a:r>
          </a:p>
          <a:p>
            <a:pPr lvl="1"/>
            <a:r>
              <a:rPr lang="en-US" sz="1400" dirty="0"/>
              <a:t>H</a:t>
            </a:r>
            <a:r>
              <a:rPr lang="en-US" sz="1400" dirty="0" smtClean="0"/>
              <a:t>ow </a:t>
            </a:r>
            <a:r>
              <a:rPr lang="en-US" sz="1400" dirty="0"/>
              <a:t>is </a:t>
            </a:r>
            <a:r>
              <a:rPr lang="en-US" sz="1400" dirty="0" smtClean="0"/>
              <a:t>Techno Economic Analysis used at ARPA-E?</a:t>
            </a:r>
            <a:endParaRPr lang="en-US" sz="1400" dirty="0"/>
          </a:p>
          <a:p>
            <a:endParaRPr lang="en-US" sz="1400" dirty="0"/>
          </a:p>
          <a:p>
            <a:r>
              <a:rPr lang="en-US" sz="1400" dirty="0"/>
              <a:t>Getting Started: How to build a TEA for the first time</a:t>
            </a:r>
          </a:p>
          <a:p>
            <a:pPr lvl="1"/>
            <a:r>
              <a:rPr lang="en-US" sz="1400" dirty="0"/>
              <a:t>Checklist: Steps before you start modeling</a:t>
            </a:r>
          </a:p>
          <a:p>
            <a:pPr lvl="1"/>
            <a:r>
              <a:rPr lang="en-US" sz="1400" dirty="0"/>
              <a:t>Assumptions</a:t>
            </a:r>
          </a:p>
          <a:p>
            <a:pPr lvl="1"/>
            <a:r>
              <a:rPr lang="en-US" sz="1400" dirty="0"/>
              <a:t>Process flow diagram</a:t>
            </a:r>
          </a:p>
          <a:p>
            <a:pPr lvl="1"/>
            <a:endParaRPr lang="en-US" sz="1400" dirty="0"/>
          </a:p>
          <a:p>
            <a:r>
              <a:rPr lang="en-US" sz="1400" dirty="0"/>
              <a:t>Best Practices for a useful model</a:t>
            </a:r>
          </a:p>
          <a:p>
            <a:pPr lvl="1"/>
            <a:r>
              <a:rPr lang="en-US" sz="1400" dirty="0"/>
              <a:t>Gathering information</a:t>
            </a:r>
          </a:p>
          <a:p>
            <a:pPr lvl="1"/>
            <a:r>
              <a:rPr lang="en-US" sz="1400" dirty="0"/>
              <a:t>Dealing with uncertainty</a:t>
            </a:r>
          </a:p>
          <a:p>
            <a:pPr lvl="1"/>
            <a:r>
              <a:rPr lang="en-US" sz="1400" dirty="0"/>
              <a:t>Incorporating feedback</a:t>
            </a:r>
          </a:p>
          <a:p>
            <a:pPr lvl="1"/>
            <a:endParaRPr lang="en-US" sz="1400" dirty="0"/>
          </a:p>
          <a:p>
            <a:r>
              <a:rPr lang="en-US" sz="1400" dirty="0" smtClean="0"/>
              <a:t>Using  Techno Economic model </a:t>
            </a:r>
            <a:r>
              <a:rPr lang="en-US" sz="1400" dirty="0"/>
              <a:t>to inform technical and business decisions</a:t>
            </a:r>
          </a:p>
          <a:p>
            <a:pPr lvl="1"/>
            <a:r>
              <a:rPr lang="en-US" sz="1400" dirty="0"/>
              <a:t>Basic sensitivity analysis</a:t>
            </a:r>
          </a:p>
          <a:p>
            <a:pPr lvl="1"/>
            <a:r>
              <a:rPr lang="en-US" sz="1400" dirty="0"/>
              <a:t>real-life examples</a:t>
            </a:r>
          </a:p>
          <a:p>
            <a:endParaRPr lang="en-US" sz="1400" dirty="0" smtClean="0"/>
          </a:p>
          <a:p>
            <a:r>
              <a:rPr lang="en-US" sz="1400" dirty="0" smtClean="0"/>
              <a:t>Appendix and Resources</a:t>
            </a:r>
          </a:p>
          <a:p>
            <a:endParaRPr lang="en-US" sz="1400" dirty="0" smtClean="0"/>
          </a:p>
          <a:p>
            <a:pPr marL="457200" lvl="1" indent="0">
              <a:buNone/>
            </a:pPr>
            <a:endParaRPr lang="en-US" sz="1400" dirty="0"/>
          </a:p>
          <a:p>
            <a:pPr lvl="1"/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9B8720-E526-BD45-92D7-B4028BF31DDE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r>
              <a:rPr lang="en-US" smtClean="0"/>
              <a:t>A. Luce, Techno Economic Analysis</a:t>
            </a:r>
            <a:endParaRPr lang="en-US" i="1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August 4, 2014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dirty="0" smtClean="0"/>
              <a:t>(hyperlinked to sections)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5540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Steps to Create Process-Based Cost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Define </a:t>
            </a:r>
            <a:r>
              <a:rPr lang="en-US" dirty="0"/>
              <a:t>Question To Be Answered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Refine </a:t>
            </a:r>
            <a:r>
              <a:rPr lang="en-US" dirty="0"/>
              <a:t>Model Boundaries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Diagram </a:t>
            </a:r>
            <a:r>
              <a:rPr lang="en-US" dirty="0"/>
              <a:t>Process Operations </a:t>
            </a:r>
            <a:r>
              <a:rPr lang="en-US" dirty="0" smtClean="0"/>
              <a:t>&amp; Material </a:t>
            </a:r>
            <a:r>
              <a:rPr lang="en-US" dirty="0"/>
              <a:t>Flows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Relate </a:t>
            </a:r>
            <a:r>
              <a:rPr lang="en-US" dirty="0"/>
              <a:t>Cost To What Is Known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Understand </a:t>
            </a:r>
            <a:r>
              <a:rPr lang="en-US" dirty="0"/>
              <a:t>Uncertain Characteristics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49B8720-E526-BD45-92D7-B4028BF31DDE}" type="slidenum">
              <a:rPr lang="en-US" smtClean="0"/>
              <a:pPr/>
              <a:t>50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A. Luce, Techno Economic Analysis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August 4,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4997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Selecting Analogous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</a:t>
            </a:r>
            <a:r>
              <a:rPr lang="en-US" b="1" dirty="0" smtClean="0"/>
              <a:t>analogous system</a:t>
            </a:r>
            <a:r>
              <a:rPr lang="en-US" dirty="0" smtClean="0"/>
              <a:t> will have a similar cost driver and similar functional form when mapped to the cost.</a:t>
            </a:r>
            <a:endParaRPr lang="en-US" b="1" dirty="0" smtClean="0"/>
          </a:p>
          <a:p>
            <a:r>
              <a:rPr lang="en-US" dirty="0" smtClean="0"/>
              <a:t>Look for systems that smell, taste, and look like the items you are estimating.</a:t>
            </a:r>
          </a:p>
          <a:p>
            <a:pPr lvl="1"/>
            <a:r>
              <a:rPr lang="en-US" dirty="0" smtClean="0"/>
              <a:t>Example: using flat panel LCD technology to model advanced electro-optic devices for solar</a:t>
            </a:r>
          </a:p>
          <a:p>
            <a:r>
              <a:rPr lang="en-US" dirty="0" smtClean="0"/>
              <a:t>In reality, there may be few systems that employ similar technology, performance, and size – use </a:t>
            </a:r>
            <a:r>
              <a:rPr lang="en-US" dirty="0" err="1" smtClean="0"/>
              <a:t>judgement</a:t>
            </a:r>
            <a:r>
              <a:rPr lang="en-US" dirty="0" smtClean="0"/>
              <a:t>.</a:t>
            </a:r>
          </a:p>
          <a:p>
            <a:r>
              <a:rPr lang="en-US" dirty="0" smtClean="0"/>
              <a:t>Don’t overly constrain yourself when selecting analogous tasks.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49B8720-E526-BD45-92D7-B4028BF31DDE}" type="slidenum">
              <a:rPr lang="en-US" smtClean="0"/>
              <a:pPr/>
              <a:t>51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A. Luce, Techno Economic Analysis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August 4,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38695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Collecting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Select systems relevant to the system being </a:t>
            </a:r>
            <a:r>
              <a:rPr lang="en-US" dirty="0" err="1" smtClean="0"/>
              <a:t>costed</a:t>
            </a:r>
            <a:endParaRPr lang="en-US" dirty="0" smtClean="0"/>
          </a:p>
          <a:p>
            <a:pPr lvl="1"/>
            <a:r>
              <a:rPr lang="en-US" dirty="0" smtClean="0"/>
              <a:t>Does cost data exist for any </a:t>
            </a:r>
            <a:r>
              <a:rPr lang="en-US" dirty="0" err="1" smtClean="0"/>
              <a:t>compenets</a:t>
            </a:r>
            <a:r>
              <a:rPr lang="en-US" dirty="0" smtClean="0"/>
              <a:t> you are using?</a:t>
            </a:r>
          </a:p>
          <a:p>
            <a:pPr lvl="1"/>
            <a:r>
              <a:rPr lang="en-US" dirty="0" smtClean="0"/>
              <a:t>Or  choose analogous systems or components</a:t>
            </a:r>
          </a:p>
          <a:p>
            <a:r>
              <a:rPr lang="en-US" dirty="0" smtClean="0"/>
              <a:t>Typical cost drivers include physical and performance characteristics:</a:t>
            </a:r>
          </a:p>
          <a:p>
            <a:pPr lvl="1"/>
            <a:r>
              <a:rPr lang="en-US" dirty="0" smtClean="0"/>
              <a:t>Physical characteristics: weight, volume, number of holes drilled, number of parts to assemble, materials and precursor selections, etc.</a:t>
            </a:r>
          </a:p>
          <a:p>
            <a:pPr lvl="1"/>
            <a:r>
              <a:rPr lang="en-US" dirty="0" smtClean="0"/>
              <a:t>Performance characteristics: power, thrust, bandwidth, range, speed, capacity, etc.</a:t>
            </a:r>
          </a:p>
          <a:p>
            <a:r>
              <a:rPr lang="en-US" dirty="0" smtClean="0"/>
              <a:t>Historical improvements in technology are an important consideration</a:t>
            </a:r>
          </a:p>
          <a:p>
            <a:pPr lvl="1"/>
            <a:r>
              <a:rPr lang="en-US" dirty="0" smtClean="0"/>
              <a:t>Know your industry: trends, macro-drivers, change in composition as technology evolves (</a:t>
            </a:r>
            <a:r>
              <a:rPr lang="en-US" dirty="0" err="1" smtClean="0"/>
              <a:t>eg</a:t>
            </a:r>
            <a:r>
              <a:rPr lang="en-US" dirty="0" smtClean="0"/>
              <a:t>. Increasing percentage of composite materials used in place of metals)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49B8720-E526-BD45-92D7-B4028BF31DDE}" type="slidenum">
              <a:rPr lang="en-US" smtClean="0"/>
              <a:pPr/>
              <a:t>52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A. Luce, Techno Economic Analysis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August 4,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262014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Basic bill of materials (BOM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56032" lvl="1" indent="-256032">
              <a:spcBef>
                <a:spcPts val="600"/>
              </a:spcBef>
              <a:buSzPct val="120000"/>
              <a:buFont typeface="Lucida Grande"/>
              <a:buChar char="‣"/>
            </a:pPr>
            <a:r>
              <a:rPr lang="en-US" i="1" dirty="0"/>
              <a:t>What goes into </a:t>
            </a:r>
            <a:r>
              <a:rPr lang="en-US" i="1" dirty="0" smtClean="0"/>
              <a:t>my technology?</a:t>
            </a:r>
            <a:endParaRPr lang="en-US" i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49B8720-E526-BD45-92D7-B4028BF31DDE}" type="slidenum">
              <a:rPr lang="en-US" smtClean="0"/>
              <a:pPr/>
              <a:t>53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A. Luce, Techno Economic Analysis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August 4, 2014</a:t>
            </a:r>
            <a:endParaRPr lang="en-US" dirty="0"/>
          </a:p>
        </p:txBody>
      </p:sp>
      <p:pic>
        <p:nvPicPr>
          <p:cNvPr id="1026" name="Picture 2" descr="http://depts.washington.edu/matseed/batteries/MSE/images/fig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286000"/>
            <a:ext cx="2819401" cy="1809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ight Arrow 6"/>
          <p:cNvSpPr/>
          <p:nvPr/>
        </p:nvSpPr>
        <p:spPr>
          <a:xfrm>
            <a:off x="2363166" y="2809893"/>
            <a:ext cx="457200" cy="3810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8"/>
          <p:cNvSpPr txBox="1"/>
          <p:nvPr/>
        </p:nvSpPr>
        <p:spPr>
          <a:xfrm>
            <a:off x="2153433" y="1744790"/>
            <a:ext cx="2398734" cy="369332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u="sng" dirty="0" smtClean="0"/>
              <a:t>Simple Battery Example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352800" y="2452229"/>
            <a:ext cx="2209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Anode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Cathode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Separator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Electrolyte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Housing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770744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Basic bill of materials (BOM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56032" lvl="1" indent="-256032">
              <a:spcBef>
                <a:spcPts val="600"/>
              </a:spcBef>
              <a:buSzPct val="120000"/>
              <a:buFont typeface="Lucida Grande"/>
              <a:buChar char="‣"/>
            </a:pPr>
            <a:r>
              <a:rPr lang="en-US" i="1" dirty="0"/>
              <a:t>What goes into </a:t>
            </a:r>
            <a:r>
              <a:rPr lang="en-US" i="1" dirty="0" smtClean="0"/>
              <a:t>my technology?</a:t>
            </a:r>
            <a:endParaRPr lang="en-US" i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49B8720-E526-BD45-92D7-B4028BF31DDE}" type="slidenum">
              <a:rPr lang="en-US" smtClean="0"/>
              <a:pPr/>
              <a:t>54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A. Luce, Techno Economic Analysis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August 4, 2014</a:t>
            </a:r>
            <a:endParaRPr lang="en-US" dirty="0"/>
          </a:p>
        </p:txBody>
      </p:sp>
      <p:pic>
        <p:nvPicPr>
          <p:cNvPr id="1026" name="Picture 2" descr="http://depts.washington.edu/matseed/batteries/MSE/images/fig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1501"/>
            <a:ext cx="2819401" cy="1809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ight Arrow 6"/>
          <p:cNvSpPr/>
          <p:nvPr/>
        </p:nvSpPr>
        <p:spPr>
          <a:xfrm>
            <a:off x="2438400" y="2845562"/>
            <a:ext cx="457200" cy="3810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8"/>
          <p:cNvSpPr txBox="1"/>
          <p:nvPr/>
        </p:nvSpPr>
        <p:spPr>
          <a:xfrm>
            <a:off x="1754166" y="1740745"/>
            <a:ext cx="2398734" cy="369332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u="sng" dirty="0" smtClean="0"/>
              <a:t>Simple Battery Example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971800" y="2435840"/>
            <a:ext cx="16301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600" dirty="0" smtClean="0"/>
              <a:t>Anode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600" dirty="0" smtClean="0"/>
              <a:t>Cathode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600" dirty="0" smtClean="0"/>
              <a:t>Separator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600" dirty="0" smtClean="0"/>
              <a:t>Electrolyte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600" dirty="0" smtClean="0"/>
              <a:t>Housing</a:t>
            </a:r>
            <a:endParaRPr lang="en-US" sz="1600" dirty="0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273664"/>
            <a:ext cx="3771900" cy="183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Right Arrow 20"/>
          <p:cNvSpPr/>
          <p:nvPr/>
        </p:nvSpPr>
        <p:spPr>
          <a:xfrm>
            <a:off x="4419600" y="2851812"/>
            <a:ext cx="457200" cy="3810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2" name="Chart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61923765"/>
              </p:ext>
            </p:extLst>
          </p:nvPr>
        </p:nvGraphicFramePr>
        <p:xfrm>
          <a:off x="5486400" y="4085138"/>
          <a:ext cx="3048000" cy="24616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Rectangle 7"/>
          <p:cNvSpPr/>
          <p:nvPr/>
        </p:nvSpPr>
        <p:spPr>
          <a:xfrm>
            <a:off x="381000" y="472632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 A bill of materials is a list of items needed to build a product correctly.</a:t>
            </a:r>
          </a:p>
        </p:txBody>
      </p:sp>
    </p:spTree>
    <p:extLst>
      <p:ext uri="{BB962C8B-B14F-4D97-AF65-F5344CB8AC3E}">
        <p14:creationId xmlns:p14="http://schemas.microsoft.com/office/powerpoint/2010/main" val="294998131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TEA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Biorefinery</a:t>
            </a:r>
            <a:r>
              <a:rPr lang="en-US" dirty="0" smtClean="0"/>
              <a:t> (NREL)</a:t>
            </a:r>
          </a:p>
          <a:p>
            <a:pPr lvl="1"/>
            <a:r>
              <a:rPr lang="en-US" dirty="0">
                <a:hlinkClick r:id="rId2"/>
              </a:rPr>
              <a:t>http://www.nrel.gov/extranet/biorefinery/aspen_models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pPr lvl="1"/>
            <a:r>
              <a:rPr lang="en-US" dirty="0" smtClean="0"/>
              <a:t>Includes TEA excel spreadsheets</a:t>
            </a:r>
          </a:p>
          <a:p>
            <a:r>
              <a:rPr lang="en-US" dirty="0" smtClean="0"/>
              <a:t>Li-Ion Battery Cost-Performance Model (Argon) </a:t>
            </a:r>
            <a:r>
              <a:rPr lang="en-US" dirty="0" err="1" smtClean="0"/>
              <a:t>BatPac</a:t>
            </a:r>
            <a:r>
              <a:rPr lang="en-US" dirty="0" smtClean="0"/>
              <a:t> </a:t>
            </a:r>
          </a:p>
          <a:p>
            <a:pPr lvl="1"/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www.cse.anl.gov/batpac/index.html</a:t>
            </a:r>
            <a:endParaRPr lang="en-US" dirty="0" smtClean="0"/>
          </a:p>
          <a:p>
            <a:r>
              <a:rPr lang="en-US" dirty="0" smtClean="0"/>
              <a:t>Solar PV</a:t>
            </a:r>
          </a:p>
          <a:p>
            <a:pPr lvl="1"/>
            <a:r>
              <a:rPr lang="en-US" dirty="0" smtClean="0"/>
              <a:t>Crystalline silicon cost model paper and </a:t>
            </a:r>
            <a:r>
              <a:rPr lang="en-US"/>
              <a:t>excel files: </a:t>
            </a:r>
            <a:r>
              <a:rPr lang="en-US">
                <a:hlinkClick r:id="rId4"/>
              </a:rPr>
              <a:t>http://pv.mit.edu/tma</a:t>
            </a:r>
            <a:r>
              <a:rPr lang="en-US" smtClean="0">
                <a:hlinkClick r:id="rId4"/>
              </a:rPr>
              <a:t>/</a:t>
            </a:r>
            <a:endParaRPr lang="en-US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49B8720-E526-BD45-92D7-B4028BF31DDE}" type="slidenum">
              <a:rPr lang="en-US" smtClean="0"/>
              <a:pPr/>
              <a:t>55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A. Luce, Techno Economic Analysis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August 4,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658596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 M’s of Manufacturing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1315467"/>
              </p:ext>
            </p:extLst>
          </p:nvPr>
        </p:nvGraphicFramePr>
        <p:xfrm>
          <a:off x="304800" y="1087438"/>
          <a:ext cx="8520115" cy="182880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704023"/>
                <a:gridCol w="1704023"/>
                <a:gridCol w="1704023"/>
                <a:gridCol w="1704023"/>
                <a:gridCol w="1704023"/>
              </a:tblGrid>
              <a:tr h="354648">
                <a:tc>
                  <a:txBody>
                    <a:bodyPr/>
                    <a:lstStyle/>
                    <a:p>
                      <a:r>
                        <a:rPr lang="en-US" b="0" dirty="0" smtClean="0"/>
                        <a:t>Materials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54648">
                <a:tc>
                  <a:txBody>
                    <a:bodyPr/>
                    <a:lstStyle/>
                    <a:p>
                      <a:r>
                        <a:rPr lang="en-US" dirty="0" smtClean="0"/>
                        <a:t>Manpower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54648">
                <a:tc>
                  <a:txBody>
                    <a:bodyPr/>
                    <a:lstStyle/>
                    <a:p>
                      <a:r>
                        <a:rPr lang="en-US" dirty="0" smtClean="0"/>
                        <a:t>Methods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54648">
                <a:tc>
                  <a:txBody>
                    <a:bodyPr/>
                    <a:lstStyle/>
                    <a:p>
                      <a:r>
                        <a:rPr lang="en-US" dirty="0" smtClean="0"/>
                        <a:t>Machines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54648">
                <a:tc>
                  <a:txBody>
                    <a:bodyPr/>
                    <a:lstStyle/>
                    <a:p>
                      <a:r>
                        <a:rPr lang="en-US" dirty="0" smtClean="0"/>
                        <a:t>Measurements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49B8720-E526-BD45-92D7-B4028BF31DDE}" type="slidenum">
              <a:rPr lang="en-US" smtClean="0"/>
              <a:pPr/>
              <a:t>56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A. Luce, Techno Economic Analysis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August 4, 2014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057400" y="3200400"/>
            <a:ext cx="28200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+rate, quantity, efficiency.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980737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Fundamental Cost Tradeoffs in Production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8243601"/>
              </p:ext>
            </p:extLst>
          </p:nvPr>
        </p:nvGraphicFramePr>
        <p:xfrm>
          <a:off x="457200" y="1600199"/>
          <a:ext cx="8229600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259032">
                <a:tc>
                  <a:txBody>
                    <a:bodyPr/>
                    <a:lstStyle/>
                    <a:p>
                      <a:r>
                        <a:rPr lang="en-US" dirty="0" smtClean="0"/>
                        <a:t>Development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Material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Fabrication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Assembly</a:t>
                      </a:r>
                    </a:p>
                  </a:txBody>
                  <a:tcPr/>
                </a:tc>
              </a:tr>
              <a:tr h="2590318"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dirty="0" smtClean="0"/>
                        <a:t>Time</a:t>
                      </a:r>
                      <a:r>
                        <a:rPr lang="en-US" baseline="0" dirty="0" smtClean="0"/>
                        <a:t> &amp; Complexity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baseline="0" dirty="0" smtClean="0"/>
                        <a:t>Sharing among related systems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baseline="0" dirty="0" smtClean="0"/>
                        <a:t>Novelty vs. incremental refinement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dirty="0" smtClean="0"/>
                        <a:t>Raw</a:t>
                      </a:r>
                      <a:r>
                        <a:rPr lang="en-US" baseline="0" dirty="0" smtClean="0"/>
                        <a:t> materials cost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baseline="0" dirty="0" smtClean="0"/>
                        <a:t>Ability to reuse scrap and process materials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baseline="0" dirty="0" smtClean="0"/>
                        <a:t>Properties and performance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dirty="0" smtClean="0"/>
                        <a:t>Purity of materials used and level of processing required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dirty="0" smtClean="0"/>
                        <a:t>Feasible geometries and complexity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dirty="0" smtClean="0"/>
                        <a:t>Final product properties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dirty="0" smtClean="0"/>
                        <a:t>Rates</a:t>
                      </a:r>
                      <a:r>
                        <a:rPr lang="en-US" baseline="0" dirty="0" smtClean="0"/>
                        <a:t> of production, utilization, loss, defects, rework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baseline="0" dirty="0" smtClean="0"/>
                        <a:t>Tooling &amp; equipment requirements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dirty="0" smtClean="0"/>
                        <a:t>Number of parts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dirty="0" smtClean="0"/>
                        <a:t>Diversity of processes</a:t>
                      </a:r>
                      <a:r>
                        <a:rPr lang="en-US" baseline="0" dirty="0" smtClean="0"/>
                        <a:t> and materials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baseline="0" dirty="0" smtClean="0"/>
                        <a:t>Rates of production, loss, defects, rework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baseline="0" dirty="0" smtClean="0"/>
                        <a:t>Tooling &amp; equipment requirements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62887" y="6455478"/>
            <a:ext cx="164999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Source</a:t>
            </a:r>
            <a:r>
              <a:rPr lang="en-US" sz="1100" smtClean="0"/>
              <a:t>: Field, JOM (2007)</a:t>
            </a:r>
            <a:endParaRPr lang="en-US" sz="110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August 4, 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457200"/>
            <a:r>
              <a:rPr lang="en-US" smtClean="0"/>
              <a:t>A. Luce, Techno Economic Analysis</a:t>
            </a:r>
            <a:endParaRPr lang="en-US" i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49B8720-E526-BD45-92D7-B4028BF31DDE}" type="slidenum">
              <a:rPr lang="en-US" smtClean="0"/>
              <a:pPr/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404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14350" indent="-514350"/>
            <a:r>
              <a:rPr lang="en-US" dirty="0"/>
              <a:t>Block diagram of production </a:t>
            </a:r>
            <a:r>
              <a:rPr lang="en-US" dirty="0" smtClean="0"/>
              <a:t>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How is it made?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49B8720-E526-BD45-92D7-B4028BF31DDE}" type="slidenum">
              <a:rPr lang="en-US" smtClean="0"/>
              <a:pPr/>
              <a:t>58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A. Luce, Techno Economic Analysis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August 4, 2014</a:t>
            </a:r>
            <a:endParaRPr lang="en-US" dirty="0"/>
          </a:p>
        </p:txBody>
      </p:sp>
      <p:pic>
        <p:nvPicPr>
          <p:cNvPr id="3074" name="Picture 2" descr="Mixing the constituent ingredients is the first step in battery manufacture. After granulation, the mixture is then pressed or compacted into preforms—hollow cylinders. The principle involved in compaction is simple: a steel punch descends into a cavity and compacts the mixture. As it retracts, a punch from below rises to eject the compacted preform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377" y="1524000"/>
            <a:ext cx="4191000" cy="2265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352626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To understand cost development the industry structure </a:t>
            </a:r>
            <a:r>
              <a:rPr lang="en-US" sz="2400" dirty="0" smtClean="0"/>
              <a:t>needs </a:t>
            </a:r>
            <a:r>
              <a:rPr lang="en-US" sz="2400" dirty="0"/>
              <a:t>to be understood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Example: Li-Ion battery supply chain </a:t>
            </a:r>
            <a:r>
              <a:rPr lang="en-US" dirty="0" smtClean="0"/>
              <a:t>overview*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49B8720-E526-BD45-92D7-B4028BF31DDE}" type="slidenum">
              <a:rPr lang="en-US" smtClean="0"/>
              <a:pPr/>
              <a:t>59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A. Luce, Techno Economic Analysis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August 4, 2014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5916989"/>
            <a:ext cx="41665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Adapted from: Roland Berger "LIB value chain cost model"</a:t>
            </a:r>
          </a:p>
        </p:txBody>
      </p:sp>
      <p:sp>
        <p:nvSpPr>
          <p:cNvPr id="9" name="Rectangle 8"/>
          <p:cNvSpPr/>
          <p:nvPr/>
        </p:nvSpPr>
        <p:spPr>
          <a:xfrm>
            <a:off x="609600" y="1740932"/>
            <a:ext cx="3146155" cy="11940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1600" dirty="0" smtClean="0"/>
              <a:t>Anodes</a:t>
            </a:r>
            <a:endParaRPr lang="en-US" sz="1600" dirty="0"/>
          </a:p>
        </p:txBody>
      </p:sp>
      <p:sp>
        <p:nvSpPr>
          <p:cNvPr id="10" name="Rectangle 9"/>
          <p:cNvSpPr/>
          <p:nvPr/>
        </p:nvSpPr>
        <p:spPr>
          <a:xfrm>
            <a:off x="4419600" y="1705337"/>
            <a:ext cx="4103681" cy="11940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1600" dirty="0" smtClean="0"/>
              <a:t>Cathodes</a:t>
            </a:r>
            <a:endParaRPr lang="en-US" sz="1600" dirty="0"/>
          </a:p>
        </p:txBody>
      </p:sp>
      <p:sp>
        <p:nvSpPr>
          <p:cNvPr id="11" name="Rectangle 10"/>
          <p:cNvSpPr/>
          <p:nvPr/>
        </p:nvSpPr>
        <p:spPr>
          <a:xfrm>
            <a:off x="1981200" y="3422249"/>
            <a:ext cx="3146155" cy="59700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600" dirty="0" smtClean="0"/>
              <a:t>Cell/Battery Makers</a:t>
            </a:r>
            <a:endParaRPr lang="en-US" sz="1600" dirty="0"/>
          </a:p>
        </p:txBody>
      </p:sp>
      <p:sp>
        <p:nvSpPr>
          <p:cNvPr id="12" name="Rectangle 11"/>
          <p:cNvSpPr/>
          <p:nvPr/>
        </p:nvSpPr>
        <p:spPr>
          <a:xfrm>
            <a:off x="609600" y="4392989"/>
            <a:ext cx="3146155" cy="11940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1600" dirty="0" smtClean="0"/>
              <a:t>Separator</a:t>
            </a:r>
            <a:endParaRPr lang="en-US" sz="1600" dirty="0"/>
          </a:p>
        </p:txBody>
      </p:sp>
      <p:sp>
        <p:nvSpPr>
          <p:cNvPr id="13" name="Rectangle 12"/>
          <p:cNvSpPr/>
          <p:nvPr/>
        </p:nvSpPr>
        <p:spPr>
          <a:xfrm>
            <a:off x="4623725" y="4385274"/>
            <a:ext cx="3783675" cy="120005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1600" dirty="0" smtClean="0"/>
              <a:t>Electrolyte Solution</a:t>
            </a:r>
            <a:endParaRPr lang="en-US" sz="1600" dirty="0"/>
          </a:p>
        </p:txBody>
      </p:sp>
      <p:sp>
        <p:nvSpPr>
          <p:cNvPr id="14" name="Rectangle 13"/>
          <p:cNvSpPr/>
          <p:nvPr/>
        </p:nvSpPr>
        <p:spPr>
          <a:xfrm>
            <a:off x="762000" y="3551017"/>
            <a:ext cx="957525" cy="39523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1600" dirty="0" smtClean="0"/>
              <a:t>Binder</a:t>
            </a:r>
            <a:endParaRPr lang="en-US" sz="1600" dirty="0"/>
          </a:p>
        </p:txBody>
      </p:sp>
      <p:sp>
        <p:nvSpPr>
          <p:cNvPr id="15" name="Right Arrow 14"/>
          <p:cNvSpPr/>
          <p:nvPr/>
        </p:nvSpPr>
        <p:spPr>
          <a:xfrm>
            <a:off x="5600700" y="3551017"/>
            <a:ext cx="1025920" cy="41261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6" name="Rectangle 15"/>
          <p:cNvSpPr/>
          <p:nvPr/>
        </p:nvSpPr>
        <p:spPr>
          <a:xfrm>
            <a:off x="6858000" y="3573203"/>
            <a:ext cx="1915051" cy="47873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600" dirty="0" smtClean="0"/>
              <a:t>End-product makers</a:t>
            </a:r>
            <a:endParaRPr lang="en-US" sz="1600" dirty="0"/>
          </a:p>
        </p:txBody>
      </p:sp>
      <p:sp>
        <p:nvSpPr>
          <p:cNvPr id="17" name="TextBox 16"/>
          <p:cNvSpPr txBox="1"/>
          <p:nvPr/>
        </p:nvSpPr>
        <p:spPr>
          <a:xfrm>
            <a:off x="762000" y="2133600"/>
            <a:ext cx="12994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Co</a:t>
            </a:r>
            <a:endParaRPr lang="en-US" sz="1600" dirty="0"/>
          </a:p>
        </p:txBody>
      </p:sp>
      <p:sp>
        <p:nvSpPr>
          <p:cNvPr id="18" name="Rectangle 17"/>
          <p:cNvSpPr/>
          <p:nvPr/>
        </p:nvSpPr>
        <p:spPr>
          <a:xfrm>
            <a:off x="762000" y="2133600"/>
            <a:ext cx="1299499" cy="77610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1600" dirty="0" smtClean="0"/>
              <a:t>Copper foil</a:t>
            </a:r>
            <a:endParaRPr lang="en-US" sz="1600" dirty="0"/>
          </a:p>
        </p:txBody>
      </p:sp>
      <p:sp>
        <p:nvSpPr>
          <p:cNvPr id="19" name="Rectangle 18"/>
          <p:cNvSpPr/>
          <p:nvPr/>
        </p:nvSpPr>
        <p:spPr>
          <a:xfrm>
            <a:off x="2548359" y="2144694"/>
            <a:ext cx="1200803" cy="7674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600" dirty="0" smtClean="0"/>
              <a:t>Anode</a:t>
            </a:r>
            <a:endParaRPr lang="en-US" sz="1600" dirty="0"/>
          </a:p>
        </p:txBody>
      </p:sp>
      <p:sp>
        <p:nvSpPr>
          <p:cNvPr id="20" name="Rectangle 19"/>
          <p:cNvSpPr/>
          <p:nvPr/>
        </p:nvSpPr>
        <p:spPr>
          <a:xfrm>
            <a:off x="4623725" y="2119134"/>
            <a:ext cx="1200803" cy="7674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600" dirty="0" smtClean="0"/>
              <a:t>Cathode materials</a:t>
            </a:r>
            <a:endParaRPr lang="en-US" sz="1600" dirty="0"/>
          </a:p>
        </p:txBody>
      </p:sp>
      <p:sp>
        <p:nvSpPr>
          <p:cNvPr id="21" name="Rectangle 20"/>
          <p:cNvSpPr/>
          <p:nvPr/>
        </p:nvSpPr>
        <p:spPr>
          <a:xfrm>
            <a:off x="6102752" y="2133601"/>
            <a:ext cx="2456148" cy="3924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1600" dirty="0" smtClean="0"/>
              <a:t>Cobalt</a:t>
            </a:r>
            <a:endParaRPr lang="en-US" sz="1600" dirty="0"/>
          </a:p>
        </p:txBody>
      </p:sp>
      <p:sp>
        <p:nvSpPr>
          <p:cNvPr id="23" name="Rectangle 22"/>
          <p:cNvSpPr/>
          <p:nvPr/>
        </p:nvSpPr>
        <p:spPr>
          <a:xfrm>
            <a:off x="6102752" y="2691115"/>
            <a:ext cx="2456148" cy="3924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1600" dirty="0" smtClean="0"/>
              <a:t>Aluminum Foil</a:t>
            </a:r>
            <a:endParaRPr lang="en-US" sz="1600" dirty="0"/>
          </a:p>
        </p:txBody>
      </p:sp>
      <p:sp>
        <p:nvSpPr>
          <p:cNvPr id="24" name="Rectangle 23"/>
          <p:cNvSpPr/>
          <p:nvPr/>
        </p:nvSpPr>
        <p:spPr>
          <a:xfrm>
            <a:off x="734632" y="4800601"/>
            <a:ext cx="2965536" cy="7674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600" dirty="0" smtClean="0"/>
              <a:t>Separator manufacturers</a:t>
            </a:r>
            <a:endParaRPr lang="en-US" sz="1600" dirty="0"/>
          </a:p>
        </p:txBody>
      </p:sp>
      <p:sp>
        <p:nvSpPr>
          <p:cNvPr id="25" name="Rectangle 24"/>
          <p:cNvSpPr/>
          <p:nvPr/>
        </p:nvSpPr>
        <p:spPr>
          <a:xfrm>
            <a:off x="4724340" y="4783721"/>
            <a:ext cx="1482769" cy="7674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600" dirty="0" smtClean="0"/>
              <a:t>Electrolyte Solution</a:t>
            </a:r>
            <a:endParaRPr lang="en-US" sz="1600" dirty="0"/>
          </a:p>
        </p:txBody>
      </p:sp>
      <p:sp>
        <p:nvSpPr>
          <p:cNvPr id="26" name="Rectangle 25"/>
          <p:cNvSpPr/>
          <p:nvPr/>
        </p:nvSpPr>
        <p:spPr>
          <a:xfrm>
            <a:off x="6692580" y="4800600"/>
            <a:ext cx="1709866" cy="77610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1600" dirty="0" smtClean="0"/>
              <a:t>Electrolyte</a:t>
            </a:r>
            <a:endParaRPr lang="en-US" sz="1600" dirty="0"/>
          </a:p>
        </p:txBody>
      </p:sp>
      <p:cxnSp>
        <p:nvCxnSpPr>
          <p:cNvPr id="33" name="Straight Arrow Connector 32"/>
          <p:cNvCxnSpPr>
            <a:stCxn id="26" idx="1"/>
            <a:endCxn id="25" idx="3"/>
          </p:cNvCxnSpPr>
          <p:nvPr/>
        </p:nvCxnSpPr>
        <p:spPr>
          <a:xfrm flipH="1" flipV="1">
            <a:off x="6207109" y="5167430"/>
            <a:ext cx="485471" cy="212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21" idx="1"/>
            <a:endCxn id="20" idx="3"/>
          </p:cNvCxnSpPr>
          <p:nvPr/>
        </p:nvCxnSpPr>
        <p:spPr>
          <a:xfrm flipH="1">
            <a:off x="5824528" y="2329801"/>
            <a:ext cx="278224" cy="17304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23" idx="1"/>
          </p:cNvCxnSpPr>
          <p:nvPr/>
        </p:nvCxnSpPr>
        <p:spPr>
          <a:xfrm flipH="1" flipV="1">
            <a:off x="5961566" y="2761288"/>
            <a:ext cx="141186" cy="12602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18" idx="3"/>
            <a:endCxn id="19" idx="1"/>
          </p:cNvCxnSpPr>
          <p:nvPr/>
        </p:nvCxnSpPr>
        <p:spPr>
          <a:xfrm>
            <a:off x="2061499" y="2521654"/>
            <a:ext cx="486860" cy="674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9" idx="2"/>
          </p:cNvCxnSpPr>
          <p:nvPr/>
        </p:nvCxnSpPr>
        <p:spPr>
          <a:xfrm>
            <a:off x="2182678" y="2934944"/>
            <a:ext cx="179522" cy="48730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12" idx="0"/>
          </p:cNvCxnSpPr>
          <p:nvPr/>
        </p:nvCxnSpPr>
        <p:spPr>
          <a:xfrm flipV="1">
            <a:off x="2182678" y="4184249"/>
            <a:ext cx="196401" cy="2087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H="1" flipV="1">
            <a:off x="5105402" y="4383716"/>
            <a:ext cx="1" cy="155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>
            <a:off x="5105401" y="3229337"/>
            <a:ext cx="0" cy="15114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14" idx="3"/>
            <a:endCxn id="11" idx="1"/>
          </p:cNvCxnSpPr>
          <p:nvPr/>
        </p:nvCxnSpPr>
        <p:spPr>
          <a:xfrm flipV="1">
            <a:off x="1719525" y="3720752"/>
            <a:ext cx="261675" cy="2788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96310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techno economic analysis?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49B8720-E526-BD45-92D7-B4028BF31DDE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A. Luce, Techno Economic Analysis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August 4,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77309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ounded Rectangle 26"/>
          <p:cNvSpPr/>
          <p:nvPr/>
        </p:nvSpPr>
        <p:spPr>
          <a:xfrm>
            <a:off x="253848" y="433842"/>
            <a:ext cx="5384952" cy="620034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100"/>
          </a:p>
        </p:txBody>
      </p:sp>
      <p:sp>
        <p:nvSpPr>
          <p:cNvPr id="29" name="TextBox 3"/>
          <p:cNvSpPr txBox="1"/>
          <p:nvPr/>
        </p:nvSpPr>
        <p:spPr>
          <a:xfrm>
            <a:off x="979228" y="919158"/>
            <a:ext cx="1063330" cy="60522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ctr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Bill of Materials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30" name="TextBox 4"/>
          <p:cNvSpPr txBox="1"/>
          <p:nvPr/>
        </p:nvSpPr>
        <p:spPr>
          <a:xfrm>
            <a:off x="2575940" y="2709963"/>
            <a:ext cx="1063330" cy="121045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ctr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Unit</a:t>
            </a:r>
          </a:p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Production Cost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31" name="TextBox 5"/>
          <p:cNvSpPr txBox="1"/>
          <p:nvPr/>
        </p:nvSpPr>
        <p:spPr>
          <a:xfrm>
            <a:off x="539316" y="5272705"/>
            <a:ext cx="1761014" cy="440553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ctr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$ Operating inputs:</a:t>
            </a:r>
          </a:p>
          <a:p>
            <a:pPr algn="ctr"/>
            <a:r>
              <a:rPr lang="en-US" dirty="0" err="1" smtClean="0">
                <a:solidFill>
                  <a:schemeClr val="bg1"/>
                </a:solidFill>
              </a:rPr>
              <a:t>eg</a:t>
            </a:r>
            <a:r>
              <a:rPr lang="en-US" dirty="0" smtClean="0">
                <a:solidFill>
                  <a:schemeClr val="bg1"/>
                </a:solidFill>
              </a:rPr>
              <a:t>. Fuel/Energy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2" name="TextBox 6"/>
          <p:cNvSpPr txBox="1"/>
          <p:nvPr/>
        </p:nvSpPr>
        <p:spPr>
          <a:xfrm>
            <a:off x="2583473" y="5362318"/>
            <a:ext cx="1063330" cy="691964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ctr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Unit Operating cost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34" name="TextBox 8"/>
          <p:cNvSpPr txBox="1"/>
          <p:nvPr/>
        </p:nvSpPr>
        <p:spPr>
          <a:xfrm>
            <a:off x="1797116" y="433843"/>
            <a:ext cx="1006429" cy="307777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/>
              <a:t>Production</a:t>
            </a:r>
            <a:endParaRPr lang="en-US" sz="1400" b="1" dirty="0"/>
          </a:p>
        </p:txBody>
      </p:sp>
      <p:sp>
        <p:nvSpPr>
          <p:cNvPr id="37" name="TextBox 16"/>
          <p:cNvSpPr txBox="1"/>
          <p:nvPr/>
        </p:nvSpPr>
        <p:spPr>
          <a:xfrm rot="18478646">
            <a:off x="2845278" y="1528115"/>
            <a:ext cx="1362874" cy="430886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 smtClean="0"/>
              <a:t>Material/energy</a:t>
            </a:r>
          </a:p>
          <a:p>
            <a:r>
              <a:rPr lang="en-US" sz="1100" dirty="0" smtClean="0"/>
              <a:t> utilization efficiency</a:t>
            </a:r>
          </a:p>
        </p:txBody>
      </p:sp>
      <p:cxnSp>
        <p:nvCxnSpPr>
          <p:cNvPr id="40" name="Straight Arrow Connector 39"/>
          <p:cNvCxnSpPr>
            <a:stCxn id="31" idx="3"/>
            <a:endCxn id="32" idx="1"/>
          </p:cNvCxnSpPr>
          <p:nvPr/>
        </p:nvCxnSpPr>
        <p:spPr>
          <a:xfrm>
            <a:off x="2300330" y="5492982"/>
            <a:ext cx="283143" cy="21531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32" idx="3"/>
            <a:endCxn id="99" idx="2"/>
          </p:cNvCxnSpPr>
          <p:nvPr/>
        </p:nvCxnSpPr>
        <p:spPr>
          <a:xfrm flipV="1">
            <a:off x="3646803" y="4157610"/>
            <a:ext cx="1224935" cy="1550690"/>
          </a:xfrm>
          <a:prstGeom prst="bentConnector2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5"/>
          <p:cNvSpPr txBox="1"/>
          <p:nvPr/>
        </p:nvSpPr>
        <p:spPr>
          <a:xfrm>
            <a:off x="910849" y="2111685"/>
            <a:ext cx="1063330" cy="81907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ctr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Utilities</a:t>
            </a:r>
          </a:p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Labor</a:t>
            </a:r>
          </a:p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Rent</a:t>
            </a:r>
          </a:p>
        </p:txBody>
      </p:sp>
      <p:cxnSp>
        <p:nvCxnSpPr>
          <p:cNvPr id="49" name="Straight Arrow Connector 48"/>
          <p:cNvCxnSpPr>
            <a:stCxn id="25" idx="3"/>
            <a:endCxn id="30" idx="1"/>
          </p:cNvCxnSpPr>
          <p:nvPr/>
        </p:nvCxnSpPr>
        <p:spPr>
          <a:xfrm>
            <a:off x="1974179" y="2521222"/>
            <a:ext cx="601761" cy="793969"/>
          </a:xfrm>
          <a:prstGeom prst="bentConnector3">
            <a:avLst>
              <a:gd name="adj1" fmla="val 50000"/>
            </a:avLst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3"/>
          <p:cNvSpPr txBox="1"/>
          <p:nvPr/>
        </p:nvSpPr>
        <p:spPr>
          <a:xfrm>
            <a:off x="4495800" y="762001"/>
            <a:ext cx="1063330" cy="459772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ctr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Waste</a:t>
            </a:r>
          </a:p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Stream</a:t>
            </a:r>
            <a:endParaRPr lang="en-US" sz="1200" dirty="0">
              <a:solidFill>
                <a:schemeClr val="bg1"/>
              </a:solidFill>
            </a:endParaRPr>
          </a:p>
        </p:txBody>
      </p:sp>
      <p:cxnSp>
        <p:nvCxnSpPr>
          <p:cNvPr id="51" name="Straight Arrow Connector 50"/>
          <p:cNvCxnSpPr>
            <a:stCxn id="30" idx="0"/>
            <a:endCxn id="50" idx="1"/>
          </p:cNvCxnSpPr>
          <p:nvPr/>
        </p:nvCxnSpPr>
        <p:spPr>
          <a:xfrm flipV="1">
            <a:off x="3107605" y="991887"/>
            <a:ext cx="1388195" cy="1718076"/>
          </a:xfrm>
          <a:prstGeom prst="straightConnector1">
            <a:avLst/>
          </a:prstGeom>
          <a:ln w="25400">
            <a:solidFill>
              <a:schemeClr val="accent2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"/>
          <p:cNvSpPr txBox="1"/>
          <p:nvPr/>
        </p:nvSpPr>
        <p:spPr>
          <a:xfrm>
            <a:off x="960203" y="3504029"/>
            <a:ext cx="1063330" cy="727907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ctr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Equipment</a:t>
            </a:r>
          </a:p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Machinery</a:t>
            </a:r>
          </a:p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Facilities</a:t>
            </a:r>
          </a:p>
        </p:txBody>
      </p:sp>
      <p:cxnSp>
        <p:nvCxnSpPr>
          <p:cNvPr id="53" name="Straight Arrow Connector 52"/>
          <p:cNvCxnSpPr>
            <a:stCxn id="52" idx="3"/>
            <a:endCxn id="30" idx="1"/>
          </p:cNvCxnSpPr>
          <p:nvPr/>
        </p:nvCxnSpPr>
        <p:spPr>
          <a:xfrm flipV="1">
            <a:off x="2023533" y="3315191"/>
            <a:ext cx="552407" cy="552792"/>
          </a:xfrm>
          <a:prstGeom prst="bentConnector3">
            <a:avLst>
              <a:gd name="adj1" fmla="val 50000"/>
            </a:avLst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29" idx="3"/>
            <a:endCxn id="30" idx="1"/>
          </p:cNvCxnSpPr>
          <p:nvPr/>
        </p:nvCxnSpPr>
        <p:spPr>
          <a:xfrm>
            <a:off x="2042558" y="1221773"/>
            <a:ext cx="533382" cy="2093418"/>
          </a:xfrm>
          <a:prstGeom prst="bentConnector3">
            <a:avLst>
              <a:gd name="adj1" fmla="val 50000"/>
            </a:avLst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ounded Rectangle 19"/>
          <p:cNvSpPr/>
          <p:nvPr/>
        </p:nvSpPr>
        <p:spPr>
          <a:xfrm>
            <a:off x="744804" y="1995962"/>
            <a:ext cx="1344178" cy="108539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ounded Rectangle 75"/>
          <p:cNvSpPr/>
          <p:nvPr/>
        </p:nvSpPr>
        <p:spPr>
          <a:xfrm>
            <a:off x="846275" y="3371650"/>
            <a:ext cx="1344178" cy="100501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TextBox 27"/>
          <p:cNvSpPr txBox="1"/>
          <p:nvPr/>
        </p:nvSpPr>
        <p:spPr>
          <a:xfrm>
            <a:off x="1151436" y="3134080"/>
            <a:ext cx="530915" cy="26161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 err="1" smtClean="0"/>
              <a:t>CapEx</a:t>
            </a:r>
            <a:endParaRPr lang="en-US" sz="1100" dirty="0"/>
          </a:p>
        </p:txBody>
      </p:sp>
      <p:sp>
        <p:nvSpPr>
          <p:cNvPr id="78" name="TextBox 27"/>
          <p:cNvSpPr txBox="1"/>
          <p:nvPr/>
        </p:nvSpPr>
        <p:spPr>
          <a:xfrm>
            <a:off x="1010646" y="1769890"/>
            <a:ext cx="481222" cy="26161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 err="1" smtClean="0"/>
              <a:t>OpEx</a:t>
            </a:r>
            <a:endParaRPr lang="en-US" sz="1100" dirty="0"/>
          </a:p>
        </p:txBody>
      </p:sp>
      <p:sp>
        <p:nvSpPr>
          <p:cNvPr id="99" name="TextBox 4"/>
          <p:cNvSpPr txBox="1"/>
          <p:nvPr/>
        </p:nvSpPr>
        <p:spPr>
          <a:xfrm>
            <a:off x="4340073" y="2947154"/>
            <a:ext cx="1063330" cy="121045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ctr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i="1" u="sng" dirty="0" smtClean="0">
                <a:solidFill>
                  <a:schemeClr val="bg1"/>
                </a:solidFill>
              </a:rPr>
              <a:t>Cost of Goods Sold (COGS) $</a:t>
            </a:r>
            <a:endParaRPr lang="en-US" sz="1400" b="1" i="1" u="sng" dirty="0">
              <a:solidFill>
                <a:schemeClr val="bg1"/>
              </a:solidFill>
            </a:endParaRPr>
          </a:p>
        </p:txBody>
      </p:sp>
      <p:cxnSp>
        <p:nvCxnSpPr>
          <p:cNvPr id="109" name="Straight Arrow Connector 40"/>
          <p:cNvCxnSpPr>
            <a:stCxn id="30" idx="3"/>
            <a:endCxn id="99" idx="1"/>
          </p:cNvCxnSpPr>
          <p:nvPr/>
        </p:nvCxnSpPr>
        <p:spPr>
          <a:xfrm>
            <a:off x="3639270" y="3315191"/>
            <a:ext cx="700803" cy="237191"/>
          </a:xfrm>
          <a:prstGeom prst="bentConnector3">
            <a:avLst>
              <a:gd name="adj1" fmla="val 50000"/>
            </a:avLst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Rounded Rectangle 116"/>
          <p:cNvSpPr/>
          <p:nvPr/>
        </p:nvSpPr>
        <p:spPr>
          <a:xfrm>
            <a:off x="457200" y="762001"/>
            <a:ext cx="3658663" cy="3810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Rounded Rectangle 121"/>
          <p:cNvSpPr/>
          <p:nvPr/>
        </p:nvSpPr>
        <p:spPr>
          <a:xfrm>
            <a:off x="539316" y="5103073"/>
            <a:ext cx="3658663" cy="122037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TextBox 8"/>
          <p:cNvSpPr txBox="1"/>
          <p:nvPr/>
        </p:nvSpPr>
        <p:spPr>
          <a:xfrm>
            <a:off x="1728027" y="4779066"/>
            <a:ext cx="938847" cy="307777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/>
              <a:t>Operation</a:t>
            </a:r>
            <a:endParaRPr lang="en-US" sz="1400" b="1" dirty="0"/>
          </a:p>
        </p:txBody>
      </p:sp>
      <p:sp>
        <p:nvSpPr>
          <p:cNvPr id="134" name="TextBox 5"/>
          <p:cNvSpPr txBox="1"/>
          <p:nvPr/>
        </p:nvSpPr>
        <p:spPr>
          <a:xfrm>
            <a:off x="685800" y="5834005"/>
            <a:ext cx="1513429" cy="440553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ctr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bg1"/>
                </a:solidFill>
              </a:rPr>
              <a:t>$ Resources for at-scale operation</a:t>
            </a:r>
            <a:endParaRPr lang="en-US" sz="1050" dirty="0">
              <a:solidFill>
                <a:schemeClr val="bg1"/>
              </a:solidFill>
            </a:endParaRPr>
          </a:p>
        </p:txBody>
      </p:sp>
      <p:cxnSp>
        <p:nvCxnSpPr>
          <p:cNvPr id="135" name="Straight Arrow Connector 134"/>
          <p:cNvCxnSpPr>
            <a:stCxn id="134" idx="3"/>
            <a:endCxn id="32" idx="1"/>
          </p:cNvCxnSpPr>
          <p:nvPr/>
        </p:nvCxnSpPr>
        <p:spPr>
          <a:xfrm flipV="1">
            <a:off x="2199229" y="5708300"/>
            <a:ext cx="384244" cy="345982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Rounded Rectangle 137"/>
          <p:cNvSpPr/>
          <p:nvPr/>
        </p:nvSpPr>
        <p:spPr>
          <a:xfrm>
            <a:off x="5943600" y="837747"/>
            <a:ext cx="2971800" cy="465523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TextBox 8"/>
          <p:cNvSpPr txBox="1"/>
          <p:nvPr/>
        </p:nvSpPr>
        <p:spPr>
          <a:xfrm>
            <a:off x="6457752" y="454224"/>
            <a:ext cx="2245487" cy="369332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 smtClean="0"/>
              <a:t>Performance Analysis</a:t>
            </a:r>
            <a:endParaRPr lang="en-US" sz="1800" b="1" dirty="0"/>
          </a:p>
        </p:txBody>
      </p:sp>
      <p:sp>
        <p:nvSpPr>
          <p:cNvPr id="147" name="TextBox 8"/>
          <p:cNvSpPr txBox="1"/>
          <p:nvPr/>
        </p:nvSpPr>
        <p:spPr>
          <a:xfrm>
            <a:off x="1923817" y="84892"/>
            <a:ext cx="1430969" cy="369332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 smtClean="0"/>
              <a:t>Cost Analysis</a:t>
            </a:r>
            <a:endParaRPr lang="en-US" sz="1800" b="1" dirty="0"/>
          </a:p>
        </p:txBody>
      </p:sp>
      <p:sp>
        <p:nvSpPr>
          <p:cNvPr id="148" name="TextBox 5"/>
          <p:cNvSpPr txBox="1"/>
          <p:nvPr/>
        </p:nvSpPr>
        <p:spPr>
          <a:xfrm>
            <a:off x="6096001" y="1100613"/>
            <a:ext cx="1257830" cy="930887"/>
          </a:xfrm>
          <a:prstGeom prst="rect">
            <a:avLst/>
          </a:prstGeom>
          <a:solidFill>
            <a:srgbClr val="19BD51"/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indent="0" algn="ctr">
              <a:defRPr sz="1400"/>
            </a:lvl1pPr>
            <a:lvl2pPr indent="0">
              <a:defRPr sz="1100"/>
            </a:lvl2pPr>
            <a:lvl3pPr indent="0">
              <a:defRPr sz="1100"/>
            </a:lvl3pPr>
            <a:lvl4pPr indent="0">
              <a:defRPr sz="1100"/>
            </a:lvl4pPr>
            <a:lvl5pPr indent="0">
              <a:defRPr sz="1100"/>
            </a:lvl5pPr>
            <a:lvl6pPr indent="0">
              <a:defRPr sz="1100"/>
            </a:lvl6pPr>
            <a:lvl7pPr indent="0">
              <a:defRPr sz="1100"/>
            </a:lvl7pPr>
            <a:lvl8pPr indent="0">
              <a:defRPr sz="1100"/>
            </a:lvl8pPr>
            <a:lvl9pPr indent="0">
              <a:defRPr sz="1100"/>
            </a:lvl9pPr>
          </a:lstStyle>
          <a:p>
            <a:r>
              <a:rPr lang="en-US" sz="1200" dirty="0"/>
              <a:t>Requisite Operating inputs:</a:t>
            </a:r>
          </a:p>
          <a:p>
            <a:r>
              <a:rPr lang="en-US" sz="1200" dirty="0" err="1"/>
              <a:t>eg</a:t>
            </a:r>
            <a:r>
              <a:rPr lang="en-US" sz="1200" dirty="0"/>
              <a:t>. Fuel/Energy</a:t>
            </a:r>
          </a:p>
        </p:txBody>
      </p:sp>
      <p:cxnSp>
        <p:nvCxnSpPr>
          <p:cNvPr id="149" name="Straight Arrow Connector 40"/>
          <p:cNvCxnSpPr>
            <a:stCxn id="148" idx="2"/>
          </p:cNvCxnSpPr>
          <p:nvPr/>
        </p:nvCxnSpPr>
        <p:spPr>
          <a:xfrm rot="5400000">
            <a:off x="6553216" y="2196850"/>
            <a:ext cx="337050" cy="6350"/>
          </a:xfrm>
          <a:prstGeom prst="bentConnector3">
            <a:avLst>
              <a:gd name="adj1" fmla="val 50000"/>
            </a:avLst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" name="TextBox 3"/>
          <p:cNvSpPr txBox="1"/>
          <p:nvPr/>
        </p:nvSpPr>
        <p:spPr>
          <a:xfrm>
            <a:off x="6193252" y="2341926"/>
            <a:ext cx="2188748" cy="713298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indent="0" algn="ctr">
              <a:defRPr sz="1400"/>
            </a:lvl1pPr>
            <a:lvl2pPr indent="0">
              <a:defRPr sz="1100"/>
            </a:lvl2pPr>
            <a:lvl3pPr indent="0">
              <a:defRPr sz="1100"/>
            </a:lvl3pPr>
            <a:lvl4pPr indent="0">
              <a:defRPr sz="1100"/>
            </a:lvl4pPr>
            <a:lvl5pPr indent="0">
              <a:defRPr sz="1100"/>
            </a:lvl5pPr>
            <a:lvl6pPr indent="0">
              <a:defRPr sz="1100"/>
            </a:lvl6pPr>
            <a:lvl7pPr indent="0">
              <a:defRPr sz="1100"/>
            </a:lvl7pPr>
            <a:lvl8pPr indent="0">
              <a:defRPr sz="1100"/>
            </a:lvl8pPr>
            <a:lvl9pPr indent="0">
              <a:defRPr sz="1100"/>
            </a:lvl9pPr>
          </a:lstStyle>
          <a:p>
            <a:r>
              <a:rPr lang="en-US" dirty="0">
                <a:solidFill>
                  <a:schemeClr val="bg1"/>
                </a:solidFill>
              </a:rPr>
              <a:t>Technology Operating</a:t>
            </a:r>
          </a:p>
          <a:p>
            <a:r>
              <a:rPr lang="en-US" dirty="0">
                <a:solidFill>
                  <a:schemeClr val="bg1"/>
                </a:solidFill>
              </a:rPr>
              <a:t>Performance Characteristics</a:t>
            </a:r>
          </a:p>
        </p:txBody>
      </p:sp>
      <p:sp>
        <p:nvSpPr>
          <p:cNvPr id="155" name="TextBox 5"/>
          <p:cNvSpPr txBox="1"/>
          <p:nvPr/>
        </p:nvSpPr>
        <p:spPr>
          <a:xfrm>
            <a:off x="7429500" y="1100613"/>
            <a:ext cx="1257830" cy="881647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indent="0" algn="ctr">
              <a:defRPr sz="1400"/>
            </a:lvl1pPr>
            <a:lvl2pPr indent="0">
              <a:defRPr sz="1100"/>
            </a:lvl2pPr>
            <a:lvl3pPr indent="0">
              <a:defRPr sz="1100"/>
            </a:lvl3pPr>
            <a:lvl4pPr indent="0">
              <a:defRPr sz="1100"/>
            </a:lvl4pPr>
            <a:lvl5pPr indent="0">
              <a:defRPr sz="1100"/>
            </a:lvl5pPr>
            <a:lvl6pPr indent="0">
              <a:defRPr sz="1100"/>
            </a:lvl6pPr>
            <a:lvl7pPr indent="0">
              <a:defRPr sz="1100"/>
            </a:lvl7pPr>
            <a:lvl8pPr indent="0">
              <a:defRPr sz="1100"/>
            </a:lvl8pPr>
            <a:lvl9pPr indent="0">
              <a:defRPr sz="1100"/>
            </a:lvl9pPr>
          </a:lstStyle>
          <a:p>
            <a:r>
              <a:rPr lang="en-US" dirty="0"/>
              <a:t>Efficiency, Lifetime, Capacity Factor</a:t>
            </a:r>
          </a:p>
        </p:txBody>
      </p:sp>
      <p:cxnSp>
        <p:nvCxnSpPr>
          <p:cNvPr id="156" name="Straight Arrow Connector 40"/>
          <p:cNvCxnSpPr>
            <a:stCxn id="155" idx="2"/>
          </p:cNvCxnSpPr>
          <p:nvPr/>
        </p:nvCxnSpPr>
        <p:spPr>
          <a:xfrm rot="5400000">
            <a:off x="7878582" y="2162093"/>
            <a:ext cx="359666" cy="12700"/>
          </a:xfrm>
          <a:prstGeom prst="bentConnector3">
            <a:avLst>
              <a:gd name="adj1" fmla="val 50000"/>
            </a:avLst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Arrow Connector 40"/>
          <p:cNvCxnSpPr>
            <a:stCxn id="154" idx="2"/>
            <a:endCxn id="162" idx="0"/>
          </p:cNvCxnSpPr>
          <p:nvPr/>
        </p:nvCxnSpPr>
        <p:spPr>
          <a:xfrm rot="5400000">
            <a:off x="6898214" y="3039588"/>
            <a:ext cx="373777" cy="405048"/>
          </a:xfrm>
          <a:prstGeom prst="bentConnector3">
            <a:avLst>
              <a:gd name="adj1" fmla="val 50000"/>
            </a:avLst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2" name="TextBox 3"/>
          <p:cNvSpPr txBox="1"/>
          <p:nvPr/>
        </p:nvSpPr>
        <p:spPr>
          <a:xfrm>
            <a:off x="6068956" y="3429001"/>
            <a:ext cx="1627244" cy="740530"/>
          </a:xfrm>
          <a:prstGeom prst="rect">
            <a:avLst/>
          </a:prstGeom>
          <a:solidFill>
            <a:srgbClr val="106D96"/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ctr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Useful Work/Energy </a:t>
            </a:r>
          </a:p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Output </a:t>
            </a:r>
            <a:endParaRPr lang="en-US" sz="1400" dirty="0">
              <a:solidFill>
                <a:schemeClr val="bg1"/>
              </a:solidFill>
            </a:endParaRPr>
          </a:p>
        </p:txBody>
      </p:sp>
      <p:cxnSp>
        <p:nvCxnSpPr>
          <p:cNvPr id="168" name="Straight Arrow Connector 40"/>
          <p:cNvCxnSpPr>
            <a:stCxn id="162" idx="2"/>
            <a:endCxn id="171" idx="0"/>
          </p:cNvCxnSpPr>
          <p:nvPr/>
        </p:nvCxnSpPr>
        <p:spPr>
          <a:xfrm rot="16200000" flipH="1">
            <a:off x="7055931" y="3996178"/>
            <a:ext cx="248843" cy="595548"/>
          </a:xfrm>
          <a:prstGeom prst="bentConnector3">
            <a:avLst>
              <a:gd name="adj1" fmla="val 50000"/>
            </a:avLst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1" name="TextBox 3"/>
          <p:cNvSpPr txBox="1"/>
          <p:nvPr/>
        </p:nvSpPr>
        <p:spPr>
          <a:xfrm>
            <a:off x="6193252" y="4418374"/>
            <a:ext cx="2569748" cy="721384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ctr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i="1" u="sng" dirty="0" smtClean="0">
                <a:solidFill>
                  <a:schemeClr val="bg1"/>
                </a:solidFill>
              </a:rPr>
              <a:t>Relevant Performance Metric</a:t>
            </a:r>
          </a:p>
          <a:p>
            <a:pPr algn="ctr"/>
            <a:r>
              <a:rPr lang="en-US" sz="1400" i="1" dirty="0" smtClean="0">
                <a:solidFill>
                  <a:schemeClr val="bg1"/>
                </a:solidFill>
              </a:rPr>
              <a:t>(power, energy, etc.)</a:t>
            </a:r>
            <a:endParaRPr lang="en-US" sz="1400" i="1" dirty="0">
              <a:solidFill>
                <a:schemeClr val="bg1"/>
              </a:solidFill>
            </a:endParaRPr>
          </a:p>
        </p:txBody>
      </p:sp>
      <p:sp>
        <p:nvSpPr>
          <p:cNvPr id="179" name="TextBox 3"/>
          <p:cNvSpPr txBox="1"/>
          <p:nvPr/>
        </p:nvSpPr>
        <p:spPr>
          <a:xfrm>
            <a:off x="7894307" y="3347975"/>
            <a:ext cx="1155932" cy="451291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ctr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Waste</a:t>
            </a:r>
          </a:p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Energy/heat</a:t>
            </a:r>
            <a:endParaRPr lang="en-US" sz="1200" dirty="0">
              <a:solidFill>
                <a:schemeClr val="bg1"/>
              </a:solidFill>
            </a:endParaRPr>
          </a:p>
        </p:txBody>
      </p:sp>
      <p:cxnSp>
        <p:nvCxnSpPr>
          <p:cNvPr id="180" name="Straight Arrow Connector 40"/>
          <p:cNvCxnSpPr>
            <a:stCxn id="154" idx="3"/>
            <a:endCxn id="179" idx="0"/>
          </p:cNvCxnSpPr>
          <p:nvPr/>
        </p:nvCxnSpPr>
        <p:spPr>
          <a:xfrm>
            <a:off x="8382000" y="2698575"/>
            <a:ext cx="90273" cy="649400"/>
          </a:xfrm>
          <a:prstGeom prst="bentConnector2">
            <a:avLst/>
          </a:prstGeom>
          <a:ln w="28575">
            <a:prstDash val="sysDash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1" name="TextBox 4"/>
          <p:cNvSpPr txBox="1"/>
          <p:nvPr/>
        </p:nvSpPr>
        <p:spPr>
          <a:xfrm>
            <a:off x="7616473" y="5708300"/>
            <a:ext cx="855799" cy="41523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ctr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i="1" u="sng" dirty="0" smtClean="0">
                <a:solidFill>
                  <a:schemeClr val="bg1"/>
                </a:solidFill>
              </a:rPr>
              <a:t>COGS ($)</a:t>
            </a:r>
            <a:endParaRPr lang="en-US" sz="1400" b="1" i="1" u="sng" dirty="0">
              <a:solidFill>
                <a:schemeClr val="bg1"/>
              </a:solidFill>
            </a:endParaRPr>
          </a:p>
        </p:txBody>
      </p:sp>
      <p:sp>
        <p:nvSpPr>
          <p:cNvPr id="192" name="TextBox 3"/>
          <p:cNvSpPr txBox="1"/>
          <p:nvPr/>
        </p:nvSpPr>
        <p:spPr>
          <a:xfrm>
            <a:off x="7248369" y="6254535"/>
            <a:ext cx="1502946" cy="298665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ctr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i="1" u="sng" dirty="0" smtClean="0">
                <a:solidFill>
                  <a:schemeClr val="bg1"/>
                </a:solidFill>
              </a:rPr>
              <a:t>Performance</a:t>
            </a:r>
            <a:endParaRPr lang="en-US" sz="1400" b="1" i="1" u="sng" dirty="0">
              <a:solidFill>
                <a:schemeClr val="bg1"/>
              </a:solidFill>
            </a:endParaRPr>
          </a:p>
        </p:txBody>
      </p:sp>
      <p:cxnSp>
        <p:nvCxnSpPr>
          <p:cNvPr id="194" name="Straight Connector 193"/>
          <p:cNvCxnSpPr/>
          <p:nvPr/>
        </p:nvCxnSpPr>
        <p:spPr>
          <a:xfrm>
            <a:off x="7150585" y="6172200"/>
            <a:ext cx="17145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6" name="TextBox 195"/>
          <p:cNvSpPr txBox="1"/>
          <p:nvPr/>
        </p:nvSpPr>
        <p:spPr>
          <a:xfrm>
            <a:off x="5745249" y="5863386"/>
            <a:ext cx="14250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Figure of Merit =</a:t>
            </a:r>
            <a:endParaRPr lang="en-US" sz="1400" b="1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August 4, 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457200"/>
            <a:r>
              <a:rPr lang="en-US" smtClean="0"/>
              <a:t>A. Luce, Techno Economic Analysis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49B8720-E526-BD45-92D7-B4028BF31DDE}" type="slidenum">
              <a:rPr lang="en-US" smtClean="0"/>
              <a:pPr/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571719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9487281"/>
              </p:ext>
            </p:extLst>
          </p:nvPr>
        </p:nvGraphicFramePr>
        <p:xfrm>
          <a:off x="228600" y="1741002"/>
          <a:ext cx="6324600" cy="3490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Price – COGS = Gross Margin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9FEDBEB-8493-45C9-AD45-AD64B1C44323}" type="slidenum">
              <a:rPr lang="en-US" smtClean="0">
                <a:solidFill>
                  <a:srgbClr val="287E1C"/>
                </a:solidFill>
              </a:rPr>
              <a:pPr/>
              <a:t>61</a:t>
            </a:fld>
            <a:endParaRPr lang="en-US">
              <a:solidFill>
                <a:srgbClr val="287E1C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-10610" y="5791200"/>
            <a:ext cx="2895600" cy="365125"/>
          </a:xfrm>
        </p:spPr>
        <p:txBody>
          <a:bodyPr/>
          <a:lstStyle/>
          <a:p>
            <a:pPr algn="ctr"/>
            <a:r>
              <a:rPr lang="en-US" smtClean="0">
                <a:solidFill>
                  <a:srgbClr val="287E1C"/>
                </a:solidFill>
              </a:rPr>
              <a:t>A. Luce, Techno Economic Analysis</a:t>
            </a:r>
            <a:endParaRPr lang="en-US" dirty="0">
              <a:solidFill>
                <a:srgbClr val="287E1C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04901" y="3409384"/>
            <a:ext cx="1869831" cy="16764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540535" y="3146930"/>
            <a:ext cx="7136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40404"/>
                </a:solidFill>
              </a:rPr>
              <a:t>COGS</a:t>
            </a:r>
            <a:endParaRPr lang="en-US" sz="1400" b="1" dirty="0">
              <a:solidFill>
                <a:srgbClr val="040404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096000" y="1752600"/>
            <a:ext cx="2971800" cy="375487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400" b="1" u="sng" dirty="0" smtClean="0">
                <a:solidFill>
                  <a:srgbClr val="040404"/>
                </a:solidFill>
              </a:rPr>
              <a:t>Definitions</a:t>
            </a:r>
            <a:endParaRPr lang="en-US" sz="1400" b="1" u="sng" dirty="0">
              <a:solidFill>
                <a:srgbClr val="040404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400" b="1" dirty="0" smtClean="0">
                <a:solidFill>
                  <a:srgbClr val="040404"/>
                </a:solidFill>
              </a:rPr>
              <a:t>Price</a:t>
            </a:r>
            <a:r>
              <a:rPr lang="en-US" sz="1400" dirty="0" smtClean="0">
                <a:solidFill>
                  <a:srgbClr val="040404"/>
                </a:solidFill>
              </a:rPr>
              <a:t> – What the market pays</a:t>
            </a:r>
            <a:endParaRPr lang="en-US" sz="1400" dirty="0">
              <a:solidFill>
                <a:srgbClr val="040404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400" b="1" dirty="0">
                <a:solidFill>
                  <a:srgbClr val="040404"/>
                </a:solidFill>
              </a:rPr>
              <a:t>COGS</a:t>
            </a:r>
            <a:r>
              <a:rPr lang="en-US" sz="1400" dirty="0">
                <a:solidFill>
                  <a:srgbClr val="040404"/>
                </a:solidFill>
              </a:rPr>
              <a:t> </a:t>
            </a:r>
            <a:r>
              <a:rPr lang="en-US" sz="1400" dirty="0" smtClean="0">
                <a:solidFill>
                  <a:srgbClr val="040404"/>
                </a:solidFill>
              </a:rPr>
              <a:t>– Cost of Goods Sold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040404"/>
                </a:solidFill>
              </a:rPr>
              <a:t>Materials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040404"/>
                </a:solidFill>
              </a:rPr>
              <a:t>+ Depreciation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040404"/>
                </a:solidFill>
              </a:rPr>
              <a:t>+ Labor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040404"/>
                </a:solidFill>
              </a:rPr>
              <a:t>+ Other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en-US" sz="1400" dirty="0">
              <a:solidFill>
                <a:srgbClr val="040404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400" b="1" dirty="0" smtClean="0">
                <a:solidFill>
                  <a:srgbClr val="040404"/>
                </a:solidFill>
              </a:rPr>
              <a:t>COGS</a:t>
            </a:r>
            <a:r>
              <a:rPr lang="en-US" sz="1400" dirty="0" smtClean="0">
                <a:solidFill>
                  <a:srgbClr val="040404"/>
                </a:solidFill>
              </a:rPr>
              <a:t> the full cost to manufacture your product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040404"/>
                </a:solidFill>
              </a:rPr>
              <a:t>includes materials, depreciation, labor, other costs and is impacted by yield, utilization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b="1" dirty="0" smtClean="0">
                <a:solidFill>
                  <a:srgbClr val="040404"/>
                </a:solidFill>
              </a:rPr>
              <a:t>BOM</a:t>
            </a:r>
            <a:r>
              <a:rPr lang="en-US" sz="1400" dirty="0" smtClean="0">
                <a:solidFill>
                  <a:srgbClr val="040404"/>
                </a:solidFill>
              </a:rPr>
              <a:t> – Bill of Materials, applies to </a:t>
            </a:r>
            <a:r>
              <a:rPr lang="en-US" sz="1400" i="1" dirty="0" smtClean="0">
                <a:solidFill>
                  <a:srgbClr val="040404"/>
                </a:solidFill>
              </a:rPr>
              <a:t>single unit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040404"/>
                </a:solidFill>
              </a:rPr>
              <a:t>Note: Materials ≠ BOM</a:t>
            </a:r>
            <a:endParaRPr lang="en-US" sz="1400" dirty="0">
              <a:solidFill>
                <a:srgbClr val="040404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August 4,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1894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COGM  = Cost of Goods Manufactured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49B8720-E526-BD45-92D7-B4028BF31DDE}" type="slidenum">
              <a:rPr lang="en-US" smtClean="0"/>
              <a:pPr/>
              <a:t>62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A. Luce, Techno Economic Analysis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August 4, 2014</a:t>
            </a:r>
            <a:endParaRPr lang="en-US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2904510"/>
              </p:ext>
            </p:extLst>
          </p:nvPr>
        </p:nvGraphicFramePr>
        <p:xfrm>
          <a:off x="914400" y="1295400"/>
          <a:ext cx="7848600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angle 6"/>
          <p:cNvSpPr/>
          <p:nvPr/>
        </p:nvSpPr>
        <p:spPr>
          <a:xfrm>
            <a:off x="1197634" y="3581400"/>
            <a:ext cx="1469366" cy="1676400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35252" y="3233410"/>
            <a:ext cx="17472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40404"/>
                </a:solidFill>
              </a:rPr>
              <a:t>Material Cost</a:t>
            </a:r>
          </a:p>
          <a:p>
            <a:endParaRPr lang="en-US" sz="1400" b="1" dirty="0">
              <a:solidFill>
                <a:srgbClr val="040404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447800" y="2743200"/>
            <a:ext cx="3124200" cy="29718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83434" y="2480746"/>
            <a:ext cx="11924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40404"/>
                </a:solidFill>
              </a:rPr>
              <a:t>COGM</a:t>
            </a:r>
            <a:endParaRPr lang="en-US" sz="1400" b="1" dirty="0">
              <a:solidFill>
                <a:srgbClr val="04040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13386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Production Cost </a:t>
            </a:r>
            <a:r>
              <a:rPr lang="en-US" dirty="0" smtClean="0"/>
              <a:t>Analysis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9B8720-E526-BD45-92D7-B4028BF31DDE}" type="slidenum">
              <a:rPr lang="en-US" smtClean="0"/>
              <a:pPr/>
              <a:t>63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r>
              <a:rPr lang="en-US" smtClean="0"/>
              <a:t>A. Luce, Techno Economic Analysis</a:t>
            </a:r>
            <a:endParaRPr lang="en-US" i="1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August 4, 2014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3"/>
          </p:nvPr>
        </p:nvSpPr>
        <p:spPr/>
        <p:txBody>
          <a:bodyPr>
            <a:normAutofit fontScale="92500"/>
          </a:bodyPr>
          <a:lstStyle/>
          <a:p>
            <a:r>
              <a:rPr lang="en-US" i="1" dirty="0"/>
              <a:t>This section </a:t>
            </a:r>
            <a:r>
              <a:rPr lang="en-US" i="1" dirty="0" smtClean="0"/>
              <a:t>includes </a:t>
            </a:r>
            <a:r>
              <a:rPr lang="en-US" i="1" dirty="0"/>
              <a:t>materials, labor, and production requirements for the technology</a:t>
            </a:r>
            <a:r>
              <a:rPr lang="en-US" i="1" dirty="0" smtClean="0"/>
              <a:t>.</a:t>
            </a:r>
            <a:endParaRPr lang="en-US" i="1" dirty="0"/>
          </a:p>
        </p:txBody>
      </p:sp>
      <p:sp>
        <p:nvSpPr>
          <p:cNvPr id="14" name="TextBox 3"/>
          <p:cNvSpPr txBox="1"/>
          <p:nvPr/>
        </p:nvSpPr>
        <p:spPr>
          <a:xfrm>
            <a:off x="1131096" y="1815591"/>
            <a:ext cx="1063330" cy="60522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ctr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Bill of Materials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5" name="TextBox 4"/>
          <p:cNvSpPr txBox="1"/>
          <p:nvPr/>
        </p:nvSpPr>
        <p:spPr>
          <a:xfrm>
            <a:off x="4163246" y="3026320"/>
            <a:ext cx="1063330" cy="121045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ctr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COGS</a:t>
            </a:r>
            <a:r>
              <a:rPr lang="en-US" sz="1400" dirty="0" smtClean="0">
                <a:solidFill>
                  <a:schemeClr val="bg1"/>
                </a:solidFill>
              </a:rPr>
              <a:t> ($)</a:t>
            </a:r>
          </a:p>
          <a:p>
            <a:pPr algn="ctr"/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2819400" y="1945836"/>
            <a:ext cx="1362874" cy="430886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 smtClean="0"/>
              <a:t>Material/energy</a:t>
            </a:r>
          </a:p>
          <a:p>
            <a:r>
              <a:rPr lang="en-US" sz="1100" dirty="0" smtClean="0"/>
              <a:t> utilization efficiency</a:t>
            </a:r>
          </a:p>
        </p:txBody>
      </p:sp>
      <p:cxnSp>
        <p:nvCxnSpPr>
          <p:cNvPr id="17" name="Straight Arrow Connector 48"/>
          <p:cNvCxnSpPr>
            <a:stCxn id="32" idx="3"/>
            <a:endCxn id="24" idx="1"/>
          </p:cNvCxnSpPr>
          <p:nvPr/>
        </p:nvCxnSpPr>
        <p:spPr>
          <a:xfrm>
            <a:off x="2198205" y="3234092"/>
            <a:ext cx="621195" cy="397456"/>
          </a:xfrm>
          <a:prstGeom prst="bentConnector3">
            <a:avLst>
              <a:gd name="adj1" fmla="val 50000"/>
            </a:avLst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3"/>
          <p:cNvSpPr txBox="1"/>
          <p:nvPr/>
        </p:nvSpPr>
        <p:spPr>
          <a:xfrm>
            <a:off x="3613747" y="1219200"/>
            <a:ext cx="1063330" cy="459772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ctr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Waste</a:t>
            </a:r>
          </a:p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Stream</a:t>
            </a:r>
            <a:endParaRPr lang="en-US" sz="1200" dirty="0">
              <a:solidFill>
                <a:schemeClr val="bg1"/>
              </a:solidFill>
            </a:endParaRPr>
          </a:p>
        </p:txBody>
      </p:sp>
      <p:cxnSp>
        <p:nvCxnSpPr>
          <p:cNvPr id="19" name="Straight Arrow Connector 15"/>
          <p:cNvCxnSpPr>
            <a:stCxn id="24" idx="0"/>
            <a:endCxn id="18" idx="2"/>
          </p:cNvCxnSpPr>
          <p:nvPr/>
        </p:nvCxnSpPr>
        <p:spPr>
          <a:xfrm rot="5400000" flipH="1" flipV="1">
            <a:off x="3074564" y="1955473"/>
            <a:ext cx="1347348" cy="794347"/>
          </a:xfrm>
          <a:prstGeom prst="bentConnector3">
            <a:avLst>
              <a:gd name="adj1" fmla="val 50000"/>
            </a:avLst>
          </a:prstGeom>
          <a:ln w="254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52"/>
          <p:cNvCxnSpPr>
            <a:stCxn id="35" idx="3"/>
            <a:endCxn id="24" idx="1"/>
          </p:cNvCxnSpPr>
          <p:nvPr/>
        </p:nvCxnSpPr>
        <p:spPr>
          <a:xfrm flipV="1">
            <a:off x="2027506" y="3631548"/>
            <a:ext cx="791894" cy="1122519"/>
          </a:xfrm>
          <a:prstGeom prst="bentConnector3">
            <a:avLst>
              <a:gd name="adj1" fmla="val 50000"/>
            </a:avLst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53"/>
          <p:cNvCxnSpPr>
            <a:stCxn id="14" idx="3"/>
            <a:endCxn id="24" idx="1"/>
          </p:cNvCxnSpPr>
          <p:nvPr/>
        </p:nvCxnSpPr>
        <p:spPr>
          <a:xfrm>
            <a:off x="2194426" y="2118206"/>
            <a:ext cx="624974" cy="1513342"/>
          </a:xfrm>
          <a:prstGeom prst="bentConnector3">
            <a:avLst>
              <a:gd name="adj1" fmla="val 50000"/>
            </a:avLst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ounded Rectangle 21"/>
          <p:cNvSpPr/>
          <p:nvPr/>
        </p:nvSpPr>
        <p:spPr>
          <a:xfrm>
            <a:off x="609068" y="1658434"/>
            <a:ext cx="4801132" cy="3810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718000" y="1945836"/>
            <a:ext cx="3593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1.</a:t>
            </a:r>
            <a:endParaRPr lang="en-US" b="1" dirty="0"/>
          </a:p>
        </p:txBody>
      </p:sp>
      <p:sp>
        <p:nvSpPr>
          <p:cNvPr id="24" name="TextBox 4"/>
          <p:cNvSpPr txBox="1"/>
          <p:nvPr/>
        </p:nvSpPr>
        <p:spPr>
          <a:xfrm>
            <a:off x="2819400" y="3026320"/>
            <a:ext cx="1063330" cy="121045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ctr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Production/</a:t>
            </a:r>
            <a:r>
              <a:rPr lang="en-US" sz="1400" dirty="0" err="1" smtClean="0">
                <a:solidFill>
                  <a:schemeClr val="bg1"/>
                </a:solidFill>
              </a:rPr>
              <a:t>Mfc</a:t>
            </a:r>
            <a:r>
              <a:rPr lang="en-US" sz="1400" dirty="0" smtClean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Process Flow </a:t>
            </a:r>
            <a:endParaRPr lang="en-US" sz="1400" b="1" dirty="0">
              <a:solidFill>
                <a:schemeClr val="bg1"/>
              </a:solidFill>
            </a:endParaRPr>
          </a:p>
        </p:txBody>
      </p:sp>
      <p:cxnSp>
        <p:nvCxnSpPr>
          <p:cNvPr id="26" name="Straight Arrow Connector 53"/>
          <p:cNvCxnSpPr>
            <a:stCxn id="24" idx="3"/>
            <a:endCxn id="15" idx="1"/>
          </p:cNvCxnSpPr>
          <p:nvPr/>
        </p:nvCxnSpPr>
        <p:spPr>
          <a:xfrm>
            <a:off x="3882730" y="3631548"/>
            <a:ext cx="280516" cy="12700"/>
          </a:xfrm>
          <a:prstGeom prst="bentConnector3">
            <a:avLst>
              <a:gd name="adj1" fmla="val 50000"/>
            </a:avLst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2470901" y="2993310"/>
            <a:ext cx="3626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2.</a:t>
            </a:r>
            <a:endParaRPr lang="en-US" b="1" dirty="0"/>
          </a:p>
        </p:txBody>
      </p:sp>
      <p:sp>
        <p:nvSpPr>
          <p:cNvPr id="30" name="TextBox 5"/>
          <p:cNvSpPr txBox="1"/>
          <p:nvPr/>
        </p:nvSpPr>
        <p:spPr>
          <a:xfrm>
            <a:off x="967955" y="2870138"/>
            <a:ext cx="1063330" cy="727907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ctr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Equipment</a:t>
            </a:r>
          </a:p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Machinery</a:t>
            </a:r>
          </a:p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Facilities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854027" y="2803949"/>
            <a:ext cx="1344178" cy="86028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27"/>
          <p:cNvSpPr txBox="1"/>
          <p:nvPr/>
        </p:nvSpPr>
        <p:spPr>
          <a:xfrm>
            <a:off x="1159188" y="2566379"/>
            <a:ext cx="570990" cy="276999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 err="1" smtClean="0"/>
              <a:t>CapEx</a:t>
            </a:r>
            <a:endParaRPr lang="en-US" sz="1200" b="1" dirty="0"/>
          </a:p>
        </p:txBody>
      </p:sp>
      <p:sp>
        <p:nvSpPr>
          <p:cNvPr id="34" name="Rectangle 33"/>
          <p:cNvSpPr/>
          <p:nvPr/>
        </p:nvSpPr>
        <p:spPr>
          <a:xfrm>
            <a:off x="551800" y="3262216"/>
            <a:ext cx="3626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3</a:t>
            </a:r>
            <a:r>
              <a:rPr lang="en-US" b="1" dirty="0" smtClean="0"/>
              <a:t>.</a:t>
            </a:r>
            <a:endParaRPr lang="en-US" b="1" dirty="0"/>
          </a:p>
        </p:txBody>
      </p:sp>
      <p:sp>
        <p:nvSpPr>
          <p:cNvPr id="35" name="TextBox 5"/>
          <p:cNvSpPr txBox="1"/>
          <p:nvPr/>
        </p:nvSpPr>
        <p:spPr>
          <a:xfrm>
            <a:off x="964176" y="4344530"/>
            <a:ext cx="1063330" cy="81907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ctr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Utilities</a:t>
            </a:r>
          </a:p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Labor</a:t>
            </a:r>
          </a:p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Rent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831223" y="4236776"/>
            <a:ext cx="1344178" cy="108539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27"/>
          <p:cNvSpPr txBox="1"/>
          <p:nvPr/>
        </p:nvSpPr>
        <p:spPr>
          <a:xfrm>
            <a:off x="995594" y="4002735"/>
            <a:ext cx="518091" cy="276999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 err="1" smtClean="0"/>
              <a:t>OpEx</a:t>
            </a:r>
            <a:endParaRPr lang="en-US" sz="1200" b="1" dirty="0"/>
          </a:p>
        </p:txBody>
      </p:sp>
      <p:sp>
        <p:nvSpPr>
          <p:cNvPr id="38" name="Rectangle 37"/>
          <p:cNvSpPr/>
          <p:nvPr/>
        </p:nvSpPr>
        <p:spPr>
          <a:xfrm>
            <a:off x="551800" y="4525577"/>
            <a:ext cx="3626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4.</a:t>
            </a:r>
            <a:endParaRPr lang="en-US" b="1" dirty="0"/>
          </a:p>
        </p:txBody>
      </p:sp>
      <p:sp>
        <p:nvSpPr>
          <p:cNvPr id="39" name="TextBox 27"/>
          <p:cNvSpPr txBox="1"/>
          <p:nvPr/>
        </p:nvSpPr>
        <p:spPr>
          <a:xfrm>
            <a:off x="1159187" y="3664235"/>
            <a:ext cx="1000595" cy="26161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b="1" dirty="0" smtClean="0"/>
              <a:t>/amortization</a:t>
            </a:r>
            <a:endParaRPr lang="en-US" sz="1100" b="1" dirty="0"/>
          </a:p>
        </p:txBody>
      </p:sp>
    </p:spTree>
    <p:extLst>
      <p:ext uri="{BB962C8B-B14F-4D97-AF65-F5344CB8AC3E}">
        <p14:creationId xmlns:p14="http://schemas.microsoft.com/office/powerpoint/2010/main" val="41581884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676400" y="2419477"/>
            <a:ext cx="0" cy="159695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0" name="TextBox 8"/>
          <p:cNvSpPr txBox="1"/>
          <p:nvPr/>
        </p:nvSpPr>
        <p:spPr>
          <a:xfrm>
            <a:off x="1676400" y="2050145"/>
            <a:ext cx="2398734" cy="369332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u="sng" dirty="0" smtClean="0"/>
              <a:t>Simple Battery Example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828800" y="2479291"/>
            <a:ext cx="2209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Anode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Cathode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Separator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Electrolyte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Housing</a:t>
            </a:r>
            <a:endParaRPr lang="en-US" dirty="0"/>
          </a:p>
        </p:txBody>
      </p:sp>
      <p:sp>
        <p:nvSpPr>
          <p:cNvPr id="32" name="TextBox 3"/>
          <p:cNvSpPr txBox="1"/>
          <p:nvPr/>
        </p:nvSpPr>
        <p:spPr>
          <a:xfrm>
            <a:off x="304800" y="1066800"/>
            <a:ext cx="1219200" cy="75762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ctr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Bill of Materials</a:t>
            </a:r>
            <a:endParaRPr lang="en-US" sz="1600" b="1" dirty="0">
              <a:solidFill>
                <a:schemeClr val="bg1"/>
              </a:solidFill>
            </a:endParaRPr>
          </a:p>
        </p:txBody>
      </p:sp>
      <p:graphicFrame>
        <p:nvGraphicFramePr>
          <p:cNvPr id="36" name="Table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425680"/>
              </p:ext>
            </p:extLst>
          </p:nvPr>
        </p:nvGraphicFramePr>
        <p:xfrm>
          <a:off x="5334000" y="2608831"/>
          <a:ext cx="2667001" cy="2695575"/>
        </p:xfrm>
        <a:graphic>
          <a:graphicData uri="http://schemas.openxmlformats.org/drawingml/2006/table">
            <a:tbl>
              <a:tblPr/>
              <a:tblGrid>
                <a:gridCol w="610327"/>
                <a:gridCol w="610327"/>
                <a:gridCol w="734299"/>
                <a:gridCol w="712048"/>
              </a:tblGrid>
              <a:tr h="209550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effectLst/>
                          <a:latin typeface="Arial"/>
                        </a:rPr>
                        <a:t>Cell Materials Costs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effectLst/>
                          <a:latin typeface="Arial"/>
                        </a:rPr>
                        <a:t>Positive Electrode, $/kg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925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     Active material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10.00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pattFill prst="pct10">
                      <a:fgClr>
                        <a:srgbClr val="000000"/>
                      </a:fgClr>
                      <a:bgClr>
                        <a:srgbClr val="CCFFCC"/>
                      </a:bgClr>
                    </a:pattFill>
                  </a:tcPr>
                </a:tc>
              </a:tr>
              <a:tr h="161925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     Carbon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6.80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pattFill prst="pct10">
                      <a:fgClr>
                        <a:srgbClr val="000000"/>
                      </a:fgClr>
                      <a:bgClr>
                        <a:srgbClr val="CCFFCC"/>
                      </a:bgClr>
                    </a:pattFill>
                  </a:tcPr>
                </a:tc>
              </a:tr>
              <a:tr h="161925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     Binder PVDF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10.00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pattFill prst="pct10">
                      <a:fgClr>
                        <a:srgbClr val="000000"/>
                      </a:fgClr>
                      <a:bgClr>
                        <a:srgbClr val="CCFFCC"/>
                      </a:bgClr>
                    </a:pattFill>
                  </a:tcPr>
                </a:tc>
              </a:tr>
              <a:tr h="161925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     Binder Solvent (NMP)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3.20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pattFill prst="pct10">
                      <a:fgClr>
                        <a:srgbClr val="000000"/>
                      </a:fgClr>
                      <a:bgClr>
                        <a:srgbClr val="CCFFCC"/>
                      </a:bgClr>
                    </a:pattFill>
                  </a:tcPr>
                </a:tc>
              </a:tr>
              <a:tr h="161925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Negative electrode material, $/kg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925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     Active Material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19.00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pattFill prst="pct10">
                      <a:fgClr>
                        <a:srgbClr val="000000"/>
                      </a:fgClr>
                      <a:bgClr>
                        <a:srgbClr val="CCFFCC"/>
                      </a:bgClr>
                    </a:pattFill>
                  </a:tcPr>
                </a:tc>
              </a:tr>
              <a:tr h="161925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     Carbon Black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6.80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pattFill prst="pct10">
                      <a:fgClr>
                        <a:srgbClr val="000000"/>
                      </a:fgClr>
                      <a:bgClr>
                        <a:srgbClr val="CCFFCC"/>
                      </a:bgClr>
                    </a:patt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     Binder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10.00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pattFill prst="pct10">
                      <a:fgClr>
                        <a:srgbClr val="000000"/>
                      </a:fgClr>
                      <a:bgClr>
                        <a:srgbClr val="CCFFCC"/>
                      </a:bgClr>
                    </a:pattFill>
                  </a:tcPr>
                </a:tc>
              </a:tr>
              <a:tr h="161925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     Binder Solvent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0.00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pattFill prst="pct10">
                      <a:fgClr>
                        <a:srgbClr val="000000"/>
                      </a:fgClr>
                      <a:bgClr>
                        <a:srgbClr val="CCFFCC"/>
                      </a:bgClr>
                    </a:pattFill>
                  </a:tcPr>
                </a:tc>
              </a:tr>
              <a:tr h="180975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Positive current collector foil, $/m</a:t>
                      </a:r>
                      <a:r>
                        <a:rPr lang="en-US" sz="1000" b="0" i="0" u="none" strike="noStrike" baseline="30000">
                          <a:effectLst/>
                          <a:latin typeface="Arial"/>
                        </a:rPr>
                        <a:t>2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0.80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pattFill prst="pct10">
                      <a:fgClr>
                        <a:srgbClr val="000000"/>
                      </a:fgClr>
                      <a:bgClr>
                        <a:srgbClr val="CCFFCC"/>
                      </a:bgClr>
                    </a:pattFill>
                  </a:tcPr>
                </a:tc>
              </a:tr>
              <a:tr h="180975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Negative current collector foil, $/m</a:t>
                      </a:r>
                      <a:r>
                        <a:rPr lang="en-US" sz="1000" b="0" i="0" u="none" strike="noStrike" baseline="30000">
                          <a:effectLst/>
                          <a:latin typeface="Arial"/>
                        </a:rPr>
                        <a:t>2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1.80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pattFill prst="pct10">
                      <a:fgClr>
                        <a:srgbClr val="000000"/>
                      </a:fgClr>
                      <a:bgClr>
                        <a:srgbClr val="CCFFCC"/>
                      </a:bgClr>
                    </a:pattFill>
                  </a:tcPr>
                </a:tc>
              </a:tr>
              <a:tr h="180975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Separators, $/m</a:t>
                      </a:r>
                      <a:r>
                        <a:rPr lang="en-US" sz="1000" b="0" i="0" u="none" strike="noStrike" baseline="30000">
                          <a:effectLst/>
                          <a:latin typeface="Arial"/>
                        </a:rPr>
                        <a:t>2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2.00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pattFill prst="pct10">
                      <a:fgClr>
                        <a:srgbClr val="000000"/>
                      </a:fgClr>
                      <a:bgClr>
                        <a:srgbClr val="CCFFCC"/>
                      </a:bgClr>
                    </a:pattFill>
                  </a:tcPr>
                </a:tc>
              </a:tr>
              <a:tr h="161925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Electrolyte, $/L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effectLst/>
                          <a:latin typeface="Arial"/>
                        </a:rPr>
                        <a:t>21.60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pattFill prst="pct10">
                      <a:fgClr>
                        <a:srgbClr val="000000"/>
                      </a:fgClr>
                      <a:bgClr>
                        <a:srgbClr val="CCFFCC"/>
                      </a:bgClr>
                    </a:pattFill>
                  </a:tcPr>
                </a:tc>
              </a:tr>
            </a:tbl>
          </a:graphicData>
        </a:graphic>
      </p:graphicFrame>
      <p:sp>
        <p:nvSpPr>
          <p:cNvPr id="37" name="Right Arrow 36"/>
          <p:cNvSpPr/>
          <p:nvPr/>
        </p:nvSpPr>
        <p:spPr>
          <a:xfrm>
            <a:off x="4222509" y="2913155"/>
            <a:ext cx="698981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8"/>
          <p:cNvSpPr txBox="1"/>
          <p:nvPr/>
        </p:nvSpPr>
        <p:spPr>
          <a:xfrm>
            <a:off x="5181600" y="2040950"/>
            <a:ext cx="1689117" cy="369332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u="sng" dirty="0" smtClean="0"/>
              <a:t>Actual Numbers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198844" y="5475682"/>
            <a:ext cx="29186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Source: Argonne </a:t>
            </a:r>
            <a:r>
              <a:rPr lang="en-US" sz="1200" dirty="0" err="1" smtClean="0"/>
              <a:t>BatPac</a:t>
            </a:r>
            <a:r>
              <a:rPr lang="en-US" sz="1200" dirty="0" smtClean="0"/>
              <a:t> v2.0, default values</a:t>
            </a:r>
            <a:endParaRPr lang="en-US" sz="1200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Bill of Materials (BOM)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9B8720-E526-BD45-92D7-B4028BF31DDE}" type="slidenum">
              <a:rPr lang="en-US" smtClean="0"/>
              <a:pPr/>
              <a:t>64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r>
              <a:rPr lang="en-US" smtClean="0"/>
              <a:t>A. Luce, Techno Economic Analysis</a:t>
            </a:r>
            <a:endParaRPr lang="en-US" i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August 4, 2014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 list of “ingredients,” or raw materials, chemicals, and components needed to assemble a product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212254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"/>
          <p:cNvSpPr txBox="1"/>
          <p:nvPr/>
        </p:nvSpPr>
        <p:spPr>
          <a:xfrm>
            <a:off x="304800" y="1066800"/>
            <a:ext cx="1219200" cy="75762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ctr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Bill of Materials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Bill of Materials (BOM)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9B8720-E526-BD45-92D7-B4028BF31DDE}" type="slidenum">
              <a:rPr lang="en-US" smtClean="0"/>
              <a:pPr/>
              <a:t>65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r>
              <a:rPr lang="en-US" smtClean="0"/>
              <a:t>A. Luce, Techno Economic Analysis</a:t>
            </a:r>
            <a:endParaRPr lang="en-US" i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August 4, 2014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 list of “ingredients,” or raw materials, chemicals, and components needed to assemble a product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6" name="TextBox 8"/>
          <p:cNvSpPr txBox="1"/>
          <p:nvPr/>
        </p:nvSpPr>
        <p:spPr>
          <a:xfrm>
            <a:off x="3390297" y="1520687"/>
            <a:ext cx="2541208" cy="369332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u="sng" dirty="0" smtClean="0"/>
              <a:t>Cost Information Sources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276599" y="2050145"/>
            <a:ext cx="326486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1200" dirty="0" smtClean="0"/>
              <a:t>Raw material costs (lower bound)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1200" dirty="0" smtClean="0"/>
              <a:t>Bulk chemical pricing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1200" dirty="0" smtClean="0"/>
              <a:t>Data from reports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1200" dirty="0" smtClean="0"/>
              <a:t>Direct supplier research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1200" dirty="0" smtClean="0"/>
              <a:t>Vendor discussions for major costs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1200" dirty="0" smtClean="0"/>
              <a:t>Actual cost data for projected volumes from specific potential supplies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1200" dirty="0" smtClean="0"/>
              <a:t>Direct quote/purchase order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1200" dirty="0" smtClean="0"/>
              <a:t>Negotiated contract from vendor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endParaRPr lang="en-US" sz="1200" dirty="0" smtClean="0"/>
          </a:p>
        </p:txBody>
      </p:sp>
      <p:sp>
        <p:nvSpPr>
          <p:cNvPr id="19" name="TextBox 18"/>
          <p:cNvSpPr txBox="1"/>
          <p:nvPr/>
        </p:nvSpPr>
        <p:spPr>
          <a:xfrm rot="16200000">
            <a:off x="2384189" y="3195272"/>
            <a:ext cx="867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Fidelity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771217" y="4468647"/>
            <a:ext cx="619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High</a:t>
            </a:r>
            <a:endParaRPr lang="en-US" i="1" dirty="0"/>
          </a:p>
        </p:txBody>
      </p:sp>
      <p:sp>
        <p:nvSpPr>
          <p:cNvPr id="21" name="TextBox 20"/>
          <p:cNvSpPr txBox="1"/>
          <p:nvPr/>
        </p:nvSpPr>
        <p:spPr>
          <a:xfrm>
            <a:off x="2754615" y="1826760"/>
            <a:ext cx="568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Low</a:t>
            </a:r>
            <a:endParaRPr lang="en-US" i="1" dirty="0"/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3112462" y="2291228"/>
            <a:ext cx="1" cy="217741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" name="Right Arrow 22"/>
          <p:cNvSpPr/>
          <p:nvPr/>
        </p:nvSpPr>
        <p:spPr>
          <a:xfrm>
            <a:off x="2817961" y="5029200"/>
            <a:ext cx="773737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3733800" y="4837979"/>
            <a:ext cx="53340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Key is to start early and develop iteratively with best available information</a:t>
            </a:r>
            <a:endParaRPr lang="en-US" dirty="0"/>
          </a:p>
          <a:p>
            <a:r>
              <a:rPr lang="en-US" sz="1400" u="sng" dirty="0">
                <a:solidFill>
                  <a:srgbClr val="FF0000"/>
                </a:solidFill>
                <a:latin typeface="Arial"/>
              </a:rPr>
              <a:t>CAUTION:  Prices for laboratory quantities are much higher than for the commercial quantities that you would use for plant design economic calculations. 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93616726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"/>
          <p:cNvSpPr txBox="1"/>
          <p:nvPr/>
        </p:nvSpPr>
        <p:spPr>
          <a:xfrm>
            <a:off x="304800" y="1066800"/>
            <a:ext cx="1219200" cy="75762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ctr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Bill of Materials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Bill of Materials (BOM)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Embodied energy should be taken into account when analyzing materials costs.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9B8720-E526-BD45-92D7-B4028BF31DDE}" type="slidenum">
              <a:rPr lang="en-US" smtClean="0"/>
              <a:pPr/>
              <a:t>66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r>
              <a:rPr lang="en-US" smtClean="0"/>
              <a:t>A. Luce, Techno Economic Analysis</a:t>
            </a:r>
            <a:endParaRPr lang="en-US" i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August 4, 2014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271047" y="2271595"/>
            <a:ext cx="1114536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Raw</a:t>
            </a:r>
            <a:endParaRPr lang="en-US" i="1" dirty="0"/>
          </a:p>
          <a:p>
            <a:endParaRPr lang="en-US" i="1" dirty="0" smtClean="0"/>
          </a:p>
          <a:p>
            <a:endParaRPr lang="en-US" i="1" dirty="0" smtClean="0"/>
          </a:p>
          <a:p>
            <a:r>
              <a:rPr lang="en-US" i="1" dirty="0" smtClean="0"/>
              <a:t>Processed</a:t>
            </a:r>
            <a:endParaRPr lang="en-US" i="1" dirty="0"/>
          </a:p>
          <a:p>
            <a:endParaRPr lang="en-US" i="1" dirty="0" smtClean="0"/>
          </a:p>
          <a:p>
            <a:r>
              <a:rPr lang="en-US" i="1" dirty="0" smtClean="0"/>
              <a:t>Fully</a:t>
            </a:r>
          </a:p>
          <a:p>
            <a:r>
              <a:rPr lang="en-US" i="1" dirty="0" smtClean="0"/>
              <a:t>Processed</a:t>
            </a:r>
            <a:endParaRPr lang="en-US" i="1" dirty="0"/>
          </a:p>
        </p:txBody>
      </p:sp>
      <p:sp>
        <p:nvSpPr>
          <p:cNvPr id="25" name="TextBox 8"/>
          <p:cNvSpPr txBox="1"/>
          <p:nvPr/>
        </p:nvSpPr>
        <p:spPr>
          <a:xfrm>
            <a:off x="3390297" y="1520687"/>
            <a:ext cx="4281959" cy="369332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u="sng" dirty="0" smtClean="0"/>
              <a:t>Types of Materials </a:t>
            </a:r>
            <a:r>
              <a:rPr lang="en-US" sz="1800" i="1" dirty="0" smtClean="0"/>
              <a:t>(illustrative example)</a:t>
            </a:r>
          </a:p>
        </p:txBody>
      </p:sp>
      <p:sp>
        <p:nvSpPr>
          <p:cNvPr id="26" name="TextBox 25"/>
          <p:cNvSpPr txBox="1"/>
          <p:nvPr/>
        </p:nvSpPr>
        <p:spPr>
          <a:xfrm rot="16200000">
            <a:off x="1903256" y="3195272"/>
            <a:ext cx="1829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Embodied Energy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2771217" y="4468647"/>
            <a:ext cx="619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High</a:t>
            </a:r>
            <a:endParaRPr lang="en-US" i="1" dirty="0"/>
          </a:p>
        </p:txBody>
      </p:sp>
      <p:sp>
        <p:nvSpPr>
          <p:cNvPr id="28" name="TextBox 27"/>
          <p:cNvSpPr txBox="1"/>
          <p:nvPr/>
        </p:nvSpPr>
        <p:spPr>
          <a:xfrm>
            <a:off x="2754615" y="1921398"/>
            <a:ext cx="568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Low</a:t>
            </a:r>
            <a:endParaRPr lang="en-US" i="1" dirty="0"/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3112462" y="2291228"/>
            <a:ext cx="1" cy="217741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1" name="Left Brace 30"/>
          <p:cNvSpPr/>
          <p:nvPr/>
        </p:nvSpPr>
        <p:spPr>
          <a:xfrm>
            <a:off x="4348338" y="2273062"/>
            <a:ext cx="343503" cy="60437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4767576" y="2175543"/>
            <a:ext cx="86107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Elements</a:t>
            </a:r>
          </a:p>
          <a:p>
            <a:r>
              <a:rPr lang="en-US" sz="1400" dirty="0" smtClean="0"/>
              <a:t>Proteins</a:t>
            </a:r>
          </a:p>
          <a:p>
            <a:r>
              <a:rPr lang="en-US" sz="1400" dirty="0" smtClean="0"/>
              <a:t>Grains</a:t>
            </a:r>
            <a:endParaRPr lang="en-US" sz="1400" dirty="0"/>
          </a:p>
        </p:txBody>
      </p:sp>
      <p:sp>
        <p:nvSpPr>
          <p:cNvPr id="34" name="Left Brace 33"/>
          <p:cNvSpPr/>
          <p:nvPr/>
        </p:nvSpPr>
        <p:spPr>
          <a:xfrm>
            <a:off x="4544172" y="3089958"/>
            <a:ext cx="343503" cy="60437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4963410" y="3089958"/>
            <a:ext cx="9221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Chemicals</a:t>
            </a:r>
          </a:p>
          <a:p>
            <a:r>
              <a:rPr lang="en-US" sz="1400" dirty="0" smtClean="0"/>
              <a:t>Parts</a:t>
            </a:r>
            <a:endParaRPr lang="en-US" sz="1400" dirty="0"/>
          </a:p>
        </p:txBody>
      </p:sp>
      <p:sp>
        <p:nvSpPr>
          <p:cNvPr id="36" name="Left Brace 35"/>
          <p:cNvSpPr/>
          <p:nvPr/>
        </p:nvSpPr>
        <p:spPr>
          <a:xfrm>
            <a:off x="4854608" y="3846109"/>
            <a:ext cx="343503" cy="60437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5273846" y="3748590"/>
            <a:ext cx="13631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Discrete devices</a:t>
            </a:r>
          </a:p>
          <a:p>
            <a:r>
              <a:rPr lang="en-US" sz="1400" dirty="0" smtClean="0"/>
              <a:t>Formed metals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76730805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085906" y="990600"/>
            <a:ext cx="710643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Font typeface="Arial"/>
              <a:buChar char="•"/>
            </a:pPr>
            <a:r>
              <a:rPr lang="en-US" sz="1400" dirty="0" smtClean="0"/>
              <a:t>Descriptive </a:t>
            </a:r>
            <a:r>
              <a:rPr lang="en-US" sz="1400" dirty="0"/>
              <a:t>step names and step-wise material inputs and outputs</a:t>
            </a:r>
          </a:p>
          <a:p>
            <a:pPr marL="742950" lvl="1" indent="-285750">
              <a:buFont typeface="Arial"/>
              <a:buChar char="•"/>
            </a:pPr>
            <a:r>
              <a:rPr lang="en-US" sz="1400" dirty="0"/>
              <a:t>Establish modeling level of detail: each step to receive its own treatment in production model</a:t>
            </a:r>
          </a:p>
          <a:p>
            <a:pPr marL="742950" lvl="1" indent="-285750">
              <a:buFont typeface="Arial"/>
              <a:buChar char="•"/>
            </a:pPr>
            <a:r>
              <a:rPr lang="en-US" sz="1400" dirty="0"/>
              <a:t>Overall inputs and output define position in value chain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5811095" y="1944706"/>
            <a:ext cx="2743200" cy="1617643"/>
            <a:chOff x="0" y="0"/>
            <a:chExt cx="2743200" cy="1657350"/>
          </a:xfrm>
        </p:grpSpPr>
        <p:sp>
          <p:nvSpPr>
            <p:cNvPr id="38" name="Rounded Rectangle 37"/>
            <p:cNvSpPr/>
            <p:nvPr/>
          </p:nvSpPr>
          <p:spPr>
            <a:xfrm>
              <a:off x="0" y="0"/>
              <a:ext cx="2743200" cy="16573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100"/>
            </a:p>
          </p:txBody>
        </p:sp>
        <p:sp>
          <p:nvSpPr>
            <p:cNvPr id="39" name="TextBox 46"/>
            <p:cNvSpPr txBox="1"/>
            <p:nvPr/>
          </p:nvSpPr>
          <p:spPr>
            <a:xfrm>
              <a:off x="1019174" y="28574"/>
              <a:ext cx="696344" cy="280205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b="1" u="sng"/>
                <a:t>LEGEND</a:t>
              </a:r>
              <a:endParaRPr lang="en-US" sz="1100" b="1" u="sng"/>
            </a:p>
          </p:txBody>
        </p:sp>
        <p:sp>
          <p:nvSpPr>
            <p:cNvPr id="40" name="TextBox 44"/>
            <p:cNvSpPr txBox="1"/>
            <p:nvPr/>
          </p:nvSpPr>
          <p:spPr>
            <a:xfrm>
              <a:off x="238125" y="704849"/>
              <a:ext cx="1495424" cy="7239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square" rtlCol="0" anchor="ctr">
              <a:no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dirty="0">
                  <a:solidFill>
                    <a:schemeClr val="bg1"/>
                  </a:solidFill>
                </a:rPr>
                <a:t>(Stage Number): (Stage Name)</a:t>
              </a:r>
            </a:p>
          </p:txBody>
        </p:sp>
        <p:sp>
          <p:nvSpPr>
            <p:cNvPr id="41" name="TextBox 47"/>
            <p:cNvSpPr txBox="1"/>
            <p:nvPr/>
          </p:nvSpPr>
          <p:spPr>
            <a:xfrm>
              <a:off x="123824" y="447674"/>
              <a:ext cx="1149545" cy="264560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100"/>
                <a:t>(Material</a:t>
              </a:r>
              <a:r>
                <a:rPr lang="en-US" sz="1100" baseline="0"/>
                <a:t> Inputs)</a:t>
              </a:r>
              <a:endParaRPr lang="en-US" sz="1100"/>
            </a:p>
          </p:txBody>
        </p:sp>
        <p:cxnSp>
          <p:nvCxnSpPr>
            <p:cNvPr id="42" name="Straight Arrow Connector 41"/>
            <p:cNvCxnSpPr>
              <a:stCxn id="40" idx="3"/>
            </p:cNvCxnSpPr>
            <p:nvPr/>
          </p:nvCxnSpPr>
          <p:spPr>
            <a:xfrm>
              <a:off x="1733549" y="1066799"/>
              <a:ext cx="647700" cy="0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51"/>
            <p:cNvSpPr txBox="1"/>
            <p:nvPr/>
          </p:nvSpPr>
          <p:spPr>
            <a:xfrm>
              <a:off x="1666874" y="790574"/>
              <a:ext cx="1028680" cy="264560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100"/>
                <a:t>(Stage</a:t>
              </a:r>
              <a:r>
                <a:rPr lang="en-US" sz="1100" baseline="0"/>
                <a:t> Output)</a:t>
              </a:r>
              <a:endParaRPr lang="en-US" sz="1100"/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514350" y="3623711"/>
            <a:ext cx="8172450" cy="2747963"/>
            <a:chOff x="0" y="0"/>
            <a:chExt cx="10248899" cy="2905125"/>
          </a:xfrm>
        </p:grpSpPr>
        <p:sp>
          <p:nvSpPr>
            <p:cNvPr id="46" name="Rounded Rectangle 45"/>
            <p:cNvSpPr/>
            <p:nvPr/>
          </p:nvSpPr>
          <p:spPr>
            <a:xfrm>
              <a:off x="0" y="0"/>
              <a:ext cx="10248899" cy="290512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100"/>
            </a:p>
          </p:txBody>
        </p:sp>
        <p:sp>
          <p:nvSpPr>
            <p:cNvPr id="47" name="TextBox 2"/>
            <p:cNvSpPr txBox="1"/>
            <p:nvPr/>
          </p:nvSpPr>
          <p:spPr>
            <a:xfrm>
              <a:off x="4181475" y="47625"/>
              <a:ext cx="1893532" cy="280205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b="1" u="sng"/>
                <a:t>PROCESS</a:t>
              </a:r>
              <a:r>
                <a:rPr lang="en-US" sz="1200" b="1" u="sng" baseline="0"/>
                <a:t> BLOCK DIAGRAM</a:t>
              </a:r>
              <a:endParaRPr lang="en-US" sz="1200" b="1" u="sng"/>
            </a:p>
          </p:txBody>
        </p:sp>
        <p:sp>
          <p:nvSpPr>
            <p:cNvPr id="48" name="TextBox 3"/>
            <p:cNvSpPr txBox="1"/>
            <p:nvPr/>
          </p:nvSpPr>
          <p:spPr>
            <a:xfrm>
              <a:off x="466726" y="866775"/>
              <a:ext cx="1333500" cy="54292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square" rtlCol="0" anchor="ctr">
              <a:no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1: Make Dough &amp; Form</a:t>
              </a:r>
              <a:r>
                <a:rPr lang="en-US" sz="1200" baseline="0" dirty="0">
                  <a:solidFill>
                    <a:schemeClr val="bg1"/>
                  </a:solidFill>
                </a:rPr>
                <a:t> Buns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49" name="TextBox 4"/>
            <p:cNvSpPr txBox="1"/>
            <p:nvPr/>
          </p:nvSpPr>
          <p:spPr>
            <a:xfrm>
              <a:off x="2686051" y="866775"/>
              <a:ext cx="1333500" cy="54292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square" rtlCol="0" anchor="ctr">
              <a:no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200">
                  <a:solidFill>
                    <a:schemeClr val="bg1"/>
                  </a:solidFill>
                </a:rPr>
                <a:t>2: Bake Buns</a:t>
              </a:r>
            </a:p>
          </p:txBody>
        </p:sp>
        <p:sp>
          <p:nvSpPr>
            <p:cNvPr id="50" name="TextBox 5"/>
            <p:cNvSpPr txBox="1"/>
            <p:nvPr/>
          </p:nvSpPr>
          <p:spPr>
            <a:xfrm>
              <a:off x="2695576" y="2047875"/>
              <a:ext cx="1333500" cy="54292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square" rtlCol="0" anchor="ctr">
              <a:no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200">
                  <a:solidFill>
                    <a:schemeClr val="bg1"/>
                  </a:solidFill>
                </a:rPr>
                <a:t>3: Slice Meat</a:t>
              </a:r>
            </a:p>
          </p:txBody>
        </p:sp>
        <p:sp>
          <p:nvSpPr>
            <p:cNvPr id="51" name="TextBox 6"/>
            <p:cNvSpPr txBox="1"/>
            <p:nvPr/>
          </p:nvSpPr>
          <p:spPr>
            <a:xfrm>
              <a:off x="4829176" y="1457325"/>
              <a:ext cx="1333500" cy="54292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square" rtlCol="0" anchor="ctr">
              <a:no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200">
                  <a:solidFill>
                    <a:schemeClr val="bg1"/>
                  </a:solidFill>
                </a:rPr>
                <a:t>4: Assemble Sandwiches</a:t>
              </a:r>
            </a:p>
          </p:txBody>
        </p:sp>
        <p:sp>
          <p:nvSpPr>
            <p:cNvPr id="52" name="TextBox 7"/>
            <p:cNvSpPr txBox="1"/>
            <p:nvPr/>
          </p:nvSpPr>
          <p:spPr>
            <a:xfrm>
              <a:off x="7286626" y="1457325"/>
              <a:ext cx="1333500" cy="54292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square" rtlCol="0" anchor="ctr">
              <a:no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200">
                  <a:solidFill>
                    <a:schemeClr val="bg1"/>
                  </a:solidFill>
                </a:rPr>
                <a:t>5:</a:t>
              </a:r>
              <a:r>
                <a:rPr lang="en-US" sz="1200" baseline="0">
                  <a:solidFill>
                    <a:schemeClr val="bg1"/>
                  </a:solidFill>
                </a:rPr>
                <a:t> Toast &amp; Test</a:t>
              </a:r>
              <a:endParaRPr lang="en-US" sz="1200">
                <a:solidFill>
                  <a:schemeClr val="bg1"/>
                </a:solidFill>
              </a:endParaRPr>
            </a:p>
          </p:txBody>
        </p:sp>
        <p:sp>
          <p:nvSpPr>
            <p:cNvPr id="53" name="TextBox 8"/>
            <p:cNvSpPr txBox="1"/>
            <p:nvPr/>
          </p:nvSpPr>
          <p:spPr>
            <a:xfrm>
              <a:off x="381001" y="106317"/>
              <a:ext cx="544379" cy="781240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100" dirty="0"/>
                <a:t>Flour</a:t>
              </a:r>
            </a:p>
            <a:p>
              <a:r>
                <a:rPr lang="en-US" sz="1100" dirty="0"/>
                <a:t>Water</a:t>
              </a:r>
            </a:p>
            <a:p>
              <a:r>
                <a:rPr lang="en-US" sz="1100" dirty="0"/>
                <a:t>Yeast</a:t>
              </a:r>
            </a:p>
            <a:p>
              <a:r>
                <a:rPr lang="en-US" sz="1100" dirty="0"/>
                <a:t>Salt</a:t>
              </a:r>
            </a:p>
          </p:txBody>
        </p:sp>
        <p:sp>
          <p:nvSpPr>
            <p:cNvPr id="54" name="TextBox 9"/>
            <p:cNvSpPr txBox="1"/>
            <p:nvPr/>
          </p:nvSpPr>
          <p:spPr>
            <a:xfrm>
              <a:off x="1781155" y="894584"/>
              <a:ext cx="741741" cy="264560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100" dirty="0"/>
                <a:t>Raw Buns</a:t>
              </a:r>
            </a:p>
          </p:txBody>
        </p:sp>
        <p:cxnSp>
          <p:nvCxnSpPr>
            <p:cNvPr id="55" name="Straight Arrow Connector 54"/>
            <p:cNvCxnSpPr>
              <a:stCxn id="48" idx="3"/>
              <a:endCxn id="49" idx="1"/>
            </p:cNvCxnSpPr>
            <p:nvPr/>
          </p:nvCxnSpPr>
          <p:spPr>
            <a:xfrm>
              <a:off x="1800226" y="1138238"/>
              <a:ext cx="885825" cy="0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16"/>
            <p:cNvSpPr txBox="1"/>
            <p:nvPr/>
          </p:nvSpPr>
          <p:spPr>
            <a:xfrm>
              <a:off x="2619375" y="619125"/>
              <a:ext cx="521233" cy="264560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100"/>
                <a:t>Herbs</a:t>
              </a:r>
            </a:p>
          </p:txBody>
        </p:sp>
        <p:sp>
          <p:nvSpPr>
            <p:cNvPr id="57" name="TextBox 17"/>
            <p:cNvSpPr txBox="1"/>
            <p:nvPr/>
          </p:nvSpPr>
          <p:spPr>
            <a:xfrm rot="2176551">
              <a:off x="4105275" y="1143000"/>
              <a:ext cx="464807" cy="264560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100"/>
                <a:t>Buns</a:t>
              </a:r>
            </a:p>
          </p:txBody>
        </p:sp>
        <p:cxnSp>
          <p:nvCxnSpPr>
            <p:cNvPr id="58" name="Straight Arrow Connector 57"/>
            <p:cNvCxnSpPr>
              <a:stCxn id="49" idx="3"/>
              <a:endCxn id="51" idx="1"/>
            </p:cNvCxnSpPr>
            <p:nvPr/>
          </p:nvCxnSpPr>
          <p:spPr>
            <a:xfrm>
              <a:off x="4019551" y="1138238"/>
              <a:ext cx="809625" cy="590550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>
              <a:stCxn id="50" idx="3"/>
              <a:endCxn id="51" idx="1"/>
            </p:cNvCxnSpPr>
            <p:nvPr/>
          </p:nvCxnSpPr>
          <p:spPr>
            <a:xfrm flipV="1">
              <a:off x="4029076" y="1728788"/>
              <a:ext cx="800100" cy="590550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/>
            <p:cNvCxnSpPr>
              <a:stCxn id="51" idx="3"/>
              <a:endCxn id="52" idx="1"/>
            </p:cNvCxnSpPr>
            <p:nvPr/>
          </p:nvCxnSpPr>
          <p:spPr>
            <a:xfrm>
              <a:off x="6162676" y="1728788"/>
              <a:ext cx="1123950" cy="0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Box 27"/>
            <p:cNvSpPr txBox="1"/>
            <p:nvPr/>
          </p:nvSpPr>
          <p:spPr>
            <a:xfrm>
              <a:off x="2638425" y="1800225"/>
              <a:ext cx="829458" cy="264560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100"/>
                <a:t>Meat Block</a:t>
              </a:r>
            </a:p>
          </p:txBody>
        </p:sp>
        <p:sp>
          <p:nvSpPr>
            <p:cNvPr id="62" name="TextBox 31"/>
            <p:cNvSpPr txBox="1"/>
            <p:nvPr/>
          </p:nvSpPr>
          <p:spPr>
            <a:xfrm rot="19401526">
              <a:off x="3928856" y="1866900"/>
              <a:ext cx="855747" cy="264560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100"/>
                <a:t>Sliced</a:t>
              </a:r>
              <a:r>
                <a:rPr lang="en-US" sz="1100" baseline="0"/>
                <a:t> Meat</a:t>
              </a:r>
              <a:endParaRPr lang="en-US" sz="1100"/>
            </a:p>
          </p:txBody>
        </p:sp>
        <p:sp>
          <p:nvSpPr>
            <p:cNvPr id="63" name="TextBox 35"/>
            <p:cNvSpPr txBox="1"/>
            <p:nvPr/>
          </p:nvSpPr>
          <p:spPr>
            <a:xfrm>
              <a:off x="4743450" y="1228725"/>
              <a:ext cx="599780" cy="264560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100"/>
                <a:t>Cheese</a:t>
              </a:r>
            </a:p>
          </p:txBody>
        </p:sp>
        <p:sp>
          <p:nvSpPr>
            <p:cNvPr id="64" name="TextBox 36"/>
            <p:cNvSpPr txBox="1"/>
            <p:nvPr/>
          </p:nvSpPr>
          <p:spPr>
            <a:xfrm>
              <a:off x="6096000" y="1495425"/>
              <a:ext cx="1185477" cy="455530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100" dirty="0"/>
                <a:t>Cold </a:t>
              </a:r>
              <a:endParaRPr lang="en-US" sz="1100" dirty="0" smtClean="0"/>
            </a:p>
            <a:p>
              <a:r>
                <a:rPr lang="en-US" sz="1100" dirty="0" smtClean="0"/>
                <a:t>Sandwiches</a:t>
              </a:r>
              <a:endParaRPr lang="en-US" sz="1100" dirty="0"/>
            </a:p>
          </p:txBody>
        </p:sp>
        <p:cxnSp>
          <p:nvCxnSpPr>
            <p:cNvPr id="65" name="Straight Arrow Connector 64"/>
            <p:cNvCxnSpPr>
              <a:stCxn id="52" idx="3"/>
            </p:cNvCxnSpPr>
            <p:nvPr/>
          </p:nvCxnSpPr>
          <p:spPr>
            <a:xfrm>
              <a:off x="8620126" y="1728788"/>
              <a:ext cx="228599" cy="4762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xtBox 43"/>
            <p:cNvSpPr txBox="1"/>
            <p:nvPr/>
          </p:nvSpPr>
          <p:spPr>
            <a:xfrm>
              <a:off x="8791575" y="1600200"/>
              <a:ext cx="1326503" cy="455530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squar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100" b="1" dirty="0"/>
                <a:t>Toasted Sandwiches</a:t>
              </a:r>
            </a:p>
          </p:txBody>
        </p:sp>
      </p:grpSp>
      <p:sp>
        <p:nvSpPr>
          <p:cNvPr id="67" name="Rectangle 66"/>
          <p:cNvSpPr/>
          <p:nvPr/>
        </p:nvSpPr>
        <p:spPr>
          <a:xfrm>
            <a:off x="827570" y="3210884"/>
            <a:ext cx="6172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Example: sandwich production line</a:t>
            </a:r>
            <a:endParaRPr lang="en-US" b="1" dirty="0"/>
          </a:p>
        </p:txBody>
      </p:sp>
      <p:sp>
        <p:nvSpPr>
          <p:cNvPr id="73" name="TextBox 3"/>
          <p:cNvSpPr txBox="1"/>
          <p:nvPr/>
        </p:nvSpPr>
        <p:spPr>
          <a:xfrm>
            <a:off x="195701" y="990600"/>
            <a:ext cx="1219200" cy="75762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ctr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Process Flow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44" name="TextBox 8"/>
          <p:cNvSpPr txBox="1">
            <a:spLocks noGrp="1"/>
          </p:cNvSpPr>
          <p:nvPr>
            <p:ph type="title"/>
          </p:nvPr>
        </p:nvSpPr>
        <p:spPr>
          <a:xfrm>
            <a:off x="335935" y="84667"/>
            <a:ext cx="3301234" cy="369332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Process Flow Diagram</a:t>
            </a:r>
            <a:endParaRPr lang="en-US" sz="2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407400" y="6043079"/>
            <a:ext cx="417051" cy="365125"/>
          </a:xfrm>
        </p:spPr>
        <p:txBody>
          <a:bodyPr/>
          <a:lstStyle/>
          <a:p>
            <a:fld id="{F49B8720-E526-BD45-92D7-B4028BF31DDE}" type="slidenum">
              <a:rPr lang="en-US" smtClean="0"/>
              <a:pPr/>
              <a:t>67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dirty="0"/>
              <a:t>Capture the entire production process in easily understood </a:t>
            </a:r>
            <a:r>
              <a:rPr lang="en-US" dirty="0" smtClean="0"/>
              <a:t>format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960111" y="6611779"/>
            <a:ext cx="334740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Source: Sandwich Production Model Template, </a:t>
            </a:r>
            <a:r>
              <a:rPr lang="en-US" sz="1000" dirty="0" err="1" smtClean="0"/>
              <a:t>Stooke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64868953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085906" y="990600"/>
            <a:ext cx="710643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Font typeface="Arial"/>
              <a:buChar char="•"/>
            </a:pPr>
            <a:r>
              <a:rPr lang="en-US" sz="1400" dirty="0" smtClean="0"/>
              <a:t>Descriptive </a:t>
            </a:r>
            <a:r>
              <a:rPr lang="en-US" sz="1400" dirty="0"/>
              <a:t>step names and step-wise material inputs and outputs</a:t>
            </a:r>
          </a:p>
          <a:p>
            <a:pPr marL="742950" lvl="1" indent="-285750">
              <a:buFont typeface="Arial"/>
              <a:buChar char="•"/>
            </a:pPr>
            <a:r>
              <a:rPr lang="en-US" sz="1400" dirty="0"/>
              <a:t>Establish modeling level of detail: each step to receive its own treatment in production model</a:t>
            </a:r>
          </a:p>
          <a:p>
            <a:pPr marL="742950" lvl="1" indent="-285750">
              <a:buFont typeface="Arial"/>
              <a:buChar char="•"/>
            </a:pPr>
            <a:r>
              <a:rPr lang="en-US" sz="1400" dirty="0"/>
              <a:t>Overall inputs and output define position in value chain</a:t>
            </a:r>
          </a:p>
        </p:txBody>
      </p:sp>
      <p:sp>
        <p:nvSpPr>
          <p:cNvPr id="73" name="TextBox 3"/>
          <p:cNvSpPr txBox="1"/>
          <p:nvPr/>
        </p:nvSpPr>
        <p:spPr>
          <a:xfrm>
            <a:off x="195701" y="990600"/>
            <a:ext cx="1219200" cy="75762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ctr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Process Flow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44" name="TextBox 8"/>
          <p:cNvSpPr txBox="1">
            <a:spLocks noGrp="1"/>
          </p:cNvSpPr>
          <p:nvPr>
            <p:ph type="title"/>
          </p:nvPr>
        </p:nvSpPr>
        <p:spPr>
          <a:xfrm>
            <a:off x="335935" y="84667"/>
            <a:ext cx="3301234" cy="369332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Process Flow Diagram</a:t>
            </a:r>
            <a:endParaRPr lang="en-US" sz="2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407400" y="6043079"/>
            <a:ext cx="417051" cy="365125"/>
          </a:xfrm>
        </p:spPr>
        <p:txBody>
          <a:bodyPr/>
          <a:lstStyle/>
          <a:p>
            <a:fld id="{F49B8720-E526-BD45-92D7-B4028BF31DDE}" type="slidenum">
              <a:rPr lang="en-US" smtClean="0"/>
              <a:pPr/>
              <a:t>68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dirty="0"/>
              <a:t>Capture the entire production process in easily understood </a:t>
            </a:r>
            <a:r>
              <a:rPr lang="en-US" dirty="0" smtClean="0"/>
              <a:t>format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960111" y="6611779"/>
            <a:ext cx="334740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Source: Sandwich Production Model Template, </a:t>
            </a:r>
            <a:r>
              <a:rPr lang="en-US" sz="1000" dirty="0" err="1" smtClean="0"/>
              <a:t>Stooke</a:t>
            </a:r>
            <a:endParaRPr lang="en-US" sz="1000" dirty="0"/>
          </a:p>
        </p:txBody>
      </p:sp>
      <p:pic>
        <p:nvPicPr>
          <p:cNvPr id="68" name="Picture 2" descr="https://www.ecn.nl/fileadmin/ecn/corp/Nieuwsbrief_En/2010/nr.2_June/manufacturingConcept_NW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723192"/>
            <a:ext cx="5286375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" name="Rectangle 68"/>
          <p:cNvSpPr/>
          <p:nvPr/>
        </p:nvSpPr>
        <p:spPr>
          <a:xfrm>
            <a:off x="1990928" y="2209800"/>
            <a:ext cx="6172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Example solar cell manufacturing process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77296285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3"/>
          <p:cNvSpPr txBox="1"/>
          <p:nvPr/>
        </p:nvSpPr>
        <p:spPr>
          <a:xfrm>
            <a:off x="69173" y="1160546"/>
            <a:ext cx="1235413" cy="657562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ctr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 err="1" smtClean="0">
                <a:solidFill>
                  <a:schemeClr val="bg1"/>
                </a:solidFill>
              </a:rPr>
              <a:t>CapEx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76400" y="1217943"/>
            <a:ext cx="5410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Cost to acquire </a:t>
            </a:r>
            <a:r>
              <a:rPr lang="en-US" dirty="0"/>
              <a:t>or upgrade physical assets such as equipment, property, or industrial </a:t>
            </a:r>
            <a:r>
              <a:rPr lang="en-US" dirty="0" smtClean="0"/>
              <a:t>buildings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What equipment and infrastructure to do I need to run my process?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873557"/>
              </p:ext>
            </p:extLst>
          </p:nvPr>
        </p:nvGraphicFramePr>
        <p:xfrm>
          <a:off x="1975009" y="3512191"/>
          <a:ext cx="3581400" cy="1171575"/>
        </p:xfrm>
        <a:graphic>
          <a:graphicData uri="http://schemas.openxmlformats.org/drawingml/2006/table">
            <a:tbl>
              <a:tblPr/>
              <a:tblGrid>
                <a:gridCol w="1106155"/>
                <a:gridCol w="544010"/>
                <a:gridCol w="616544"/>
                <a:gridCol w="634678"/>
                <a:gridCol w="680013"/>
              </a:tblGrid>
              <a:tr h="161925"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effectLst/>
                          <a:latin typeface="Arial"/>
                        </a:rPr>
                        <a:t>Capital equipment cost including installation, mil$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           133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925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Building, Land and Utilities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     Area, m</a:t>
                      </a:r>
                      <a:r>
                        <a:rPr lang="en-US" sz="1000" b="0" i="0" u="none" strike="noStrike" baseline="30000">
                          <a:effectLst/>
                          <a:latin typeface="Arial"/>
                        </a:rPr>
                        <a:t>2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      15,928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effectLst/>
                          <a:latin typeface="Arial"/>
                        </a:rPr>
                        <a:t>     Cost, $/m</a:t>
                      </a:r>
                      <a:r>
                        <a:rPr lang="en-US" sz="1000" b="0" i="0" u="none" strike="noStrike" baseline="30000" dirty="0">
                          <a:effectLst/>
                          <a:latin typeface="Arial"/>
                        </a:rPr>
                        <a:t>2</a:t>
                      </a:r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        3,000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925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effectLst/>
                          <a:latin typeface="Arial"/>
                        </a:rPr>
                        <a:t>     Building investment, mil$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effectLst/>
                          <a:latin typeface="Arial"/>
                        </a:rPr>
                        <a:t>          47.8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925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effectLst/>
                          <a:latin typeface="Arial"/>
                        </a:rPr>
                        <a:t>  </a:t>
                      </a:r>
                      <a:r>
                        <a:rPr lang="en-US" sz="1000" b="0" i="0" u="none" strike="noStrike" dirty="0" smtClean="0">
                          <a:effectLst/>
                          <a:latin typeface="Arial"/>
                        </a:rPr>
                        <a:t>Capital </a:t>
                      </a:r>
                      <a:r>
                        <a:rPr lang="en-US" sz="1000" b="0" i="0" u="none" strike="noStrike" dirty="0">
                          <a:effectLst/>
                          <a:latin typeface="Arial"/>
                        </a:rPr>
                        <a:t>Equipment, million$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effectLst/>
                          <a:latin typeface="Arial"/>
                        </a:rPr>
                        <a:t>         40</a:t>
                      </a:r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925">
                <a:tc gridSpan="3"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3" name="TextBox 8"/>
          <p:cNvSpPr txBox="1"/>
          <p:nvPr/>
        </p:nvSpPr>
        <p:spPr>
          <a:xfrm>
            <a:off x="2127409" y="2978791"/>
            <a:ext cx="2398734" cy="369332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u="sng" dirty="0" smtClean="0"/>
              <a:t>Simple Battery Example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090538" y="4949272"/>
            <a:ext cx="29186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Source: Argonne </a:t>
            </a:r>
            <a:r>
              <a:rPr lang="en-US" sz="1200" dirty="0" err="1" smtClean="0"/>
              <a:t>BatPac</a:t>
            </a:r>
            <a:r>
              <a:rPr lang="en-US" sz="1200" dirty="0" smtClean="0"/>
              <a:t> v2.0, default values</a:t>
            </a:r>
            <a:endParaRPr lang="en-US" sz="1200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Capital Expenditure (</a:t>
            </a:r>
            <a:r>
              <a:rPr lang="en-US" dirty="0" err="1" smtClean="0"/>
              <a:t>CapEx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9B8720-E526-BD45-92D7-B4028BF31DDE}" type="slidenum">
              <a:rPr lang="en-US" smtClean="0"/>
              <a:pPr/>
              <a:t>69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r>
              <a:rPr lang="en-US" smtClean="0"/>
              <a:t>A. Luce, Techno Economic Analysis</a:t>
            </a:r>
            <a:endParaRPr lang="en-US" i="1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August 4, 2014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0038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Techno Economic Analysis (TEA)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5342466"/>
            <a:ext cx="8503265" cy="753534"/>
          </a:xfrm>
        </p:spPr>
        <p:txBody>
          <a:bodyPr>
            <a:normAutofit/>
          </a:bodyPr>
          <a:lstStyle/>
          <a:p>
            <a:r>
              <a:rPr lang="en-US" sz="1600" dirty="0"/>
              <a:t>Identify specific technology improvements that affect major cost </a:t>
            </a:r>
            <a:r>
              <a:rPr lang="en-US" sz="1600" dirty="0" smtClean="0"/>
              <a:t>drivers</a:t>
            </a:r>
            <a:endParaRPr lang="en-US" sz="1600" dirty="0"/>
          </a:p>
          <a:p>
            <a:r>
              <a:rPr lang="en-US" sz="1600" dirty="0"/>
              <a:t>Determine economic viability of end </a:t>
            </a:r>
            <a:r>
              <a:rPr lang="en-US" sz="1600" dirty="0" smtClean="0"/>
              <a:t>product</a:t>
            </a:r>
            <a:endParaRPr lang="en-US" sz="1600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255588" indent="200025"/>
            <a:endParaRPr lang="en-US" sz="1800" dirty="0" smtClean="0"/>
          </a:p>
          <a:p>
            <a:pPr marL="255588" indent="200025">
              <a:buNone/>
            </a:pPr>
            <a:r>
              <a:rPr lang="en-US" sz="1800" b="1" dirty="0" smtClean="0"/>
              <a:t>More than a </a:t>
            </a:r>
            <a:r>
              <a:rPr lang="en-US" sz="1800" b="1" dirty="0"/>
              <a:t>C</a:t>
            </a:r>
            <a:r>
              <a:rPr lang="en-US" sz="1800" b="1" dirty="0" smtClean="0"/>
              <a:t>ost Model, </a:t>
            </a:r>
            <a:r>
              <a:rPr lang="en-US" sz="1800" dirty="0" smtClean="0"/>
              <a:t>not a business plan</a:t>
            </a:r>
          </a:p>
          <a:p>
            <a:pPr marL="255588" indent="200025">
              <a:buNone/>
            </a:pPr>
            <a:endParaRPr lang="en-US" sz="1800" dirty="0" smtClean="0"/>
          </a:p>
          <a:p>
            <a:pPr marL="255588" indent="200025">
              <a:buNone/>
            </a:pPr>
            <a:endParaRPr lang="en-US" sz="1800" dirty="0"/>
          </a:p>
          <a:p>
            <a:pPr marL="255588" indent="200025">
              <a:buNone/>
            </a:pPr>
            <a:endParaRPr lang="en-US" sz="1800" dirty="0"/>
          </a:p>
          <a:p>
            <a:pPr marL="255588" indent="200025">
              <a:buNone/>
            </a:pPr>
            <a:r>
              <a:rPr lang="en-US" sz="1800" dirty="0" smtClean="0"/>
              <a:t>Inherently challenging and interdisciplinary</a:t>
            </a:r>
          </a:p>
          <a:p>
            <a:pPr marL="255588" indent="200025">
              <a:buNone/>
            </a:pPr>
            <a:endParaRPr lang="en-US" sz="1800" dirty="0" smtClean="0"/>
          </a:p>
          <a:p>
            <a:pPr marL="255588" indent="200025">
              <a:buNone/>
            </a:pPr>
            <a:endParaRPr lang="en-US" sz="1800" dirty="0" smtClean="0"/>
          </a:p>
          <a:p>
            <a:pPr marL="255588" indent="200025">
              <a:buNone/>
            </a:pPr>
            <a:endParaRPr lang="en-US" sz="1800" dirty="0"/>
          </a:p>
          <a:p>
            <a:pPr marL="255588" indent="200025">
              <a:buNone/>
            </a:pPr>
            <a:r>
              <a:rPr lang="en-US" sz="1800" dirty="0" smtClean="0"/>
              <a:t>Low </a:t>
            </a:r>
            <a:r>
              <a:rPr lang="en-US" sz="1800" dirty="0"/>
              <a:t>Fidelity at Start of Project </a:t>
            </a:r>
            <a:r>
              <a:rPr lang="en-US" sz="1800" dirty="0">
                <a:latin typeface="Wingdings"/>
              </a:rPr>
              <a:t> </a:t>
            </a:r>
            <a:r>
              <a:rPr lang="en-US" sz="1800" dirty="0"/>
              <a:t>Increasing Fidelity as Project Advances </a:t>
            </a:r>
          </a:p>
          <a:p>
            <a:pPr marL="255588" indent="200025"/>
            <a:endParaRPr lang="en-US" sz="1800" dirty="0" smtClean="0"/>
          </a:p>
          <a:p>
            <a:pPr marL="255588" indent="200025"/>
            <a:endParaRPr lang="en-US" sz="1800" dirty="0"/>
          </a:p>
          <a:p>
            <a:pPr marL="255588" indent="200025"/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9B8720-E526-BD45-92D7-B4028BF31DDE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Luce, Techno Economic Analysis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August 4, 2014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dirty="0" smtClean="0"/>
              <a:t>Connects Research Outcomes to Relevant Economic Factors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71834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Depreciation = amortized </a:t>
            </a:r>
            <a:r>
              <a:rPr lang="en-US" dirty="0" err="1"/>
              <a:t>CapEx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FEDBEB-8493-45C9-AD45-AD64B1C44323}" type="slidenum">
              <a:rPr lang="en-US" smtClean="0">
                <a:solidFill>
                  <a:srgbClr val="287E1C"/>
                </a:solidFill>
              </a:rPr>
              <a:pPr/>
              <a:t>70</a:t>
            </a:fld>
            <a:endParaRPr lang="en-US" dirty="0">
              <a:solidFill>
                <a:srgbClr val="287E1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Luce, Techno Economic Analysis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August 4, 2014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idx="13"/>
          </p:nvPr>
        </p:nvSpPr>
        <p:spPr/>
        <p:txBody>
          <a:bodyPr>
            <a:noAutofit/>
          </a:bodyPr>
          <a:lstStyle/>
          <a:p>
            <a:r>
              <a:rPr lang="en-US" sz="1400" dirty="0"/>
              <a:t>The spreading out of capital expenses for </a:t>
            </a:r>
            <a:r>
              <a:rPr lang="en-US" sz="1400" dirty="0" smtClean="0"/>
              <a:t>assets </a:t>
            </a:r>
            <a:r>
              <a:rPr lang="en-US" sz="1400" dirty="0"/>
              <a:t>over a specific </a:t>
            </a:r>
            <a:r>
              <a:rPr lang="en-US" sz="1400" dirty="0" smtClean="0"/>
              <a:t>time period time (the </a:t>
            </a:r>
            <a:r>
              <a:rPr lang="en-US" sz="1400" dirty="0"/>
              <a:t>asset's useful life</a:t>
            </a:r>
            <a:r>
              <a:rPr lang="en-US" sz="1400" dirty="0" smtClean="0"/>
              <a:t>)</a:t>
            </a:r>
            <a:endParaRPr lang="en-US" sz="1400" dirty="0"/>
          </a:p>
        </p:txBody>
      </p:sp>
      <p:sp>
        <p:nvSpPr>
          <p:cNvPr id="11" name="Rectangle 10"/>
          <p:cNvSpPr/>
          <p:nvPr/>
        </p:nvSpPr>
        <p:spPr>
          <a:xfrm>
            <a:off x="533400" y="1260580"/>
            <a:ext cx="987782" cy="2121472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$250M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917508" y="1839399"/>
            <a:ext cx="891552" cy="1041512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$25M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334000" y="2137121"/>
            <a:ext cx="544032" cy="368391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$1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83525" y="3569937"/>
            <a:ext cx="1287532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40404"/>
                </a:solidFill>
              </a:rPr>
              <a:t>Factory &amp;</a:t>
            </a:r>
          </a:p>
          <a:p>
            <a:pPr algn="ctr"/>
            <a:r>
              <a:rPr lang="en-US" dirty="0" smtClean="0">
                <a:solidFill>
                  <a:srgbClr val="040404"/>
                </a:solidFill>
              </a:rPr>
              <a:t>Equipment</a:t>
            </a:r>
          </a:p>
          <a:p>
            <a:pPr algn="ctr"/>
            <a:r>
              <a:rPr lang="en-US" dirty="0" smtClean="0">
                <a:solidFill>
                  <a:srgbClr val="040404"/>
                </a:solidFill>
              </a:rPr>
              <a:t>(</a:t>
            </a:r>
            <a:r>
              <a:rPr lang="en-US" dirty="0" err="1" smtClean="0">
                <a:solidFill>
                  <a:srgbClr val="040404"/>
                </a:solidFill>
              </a:rPr>
              <a:t>CapEx</a:t>
            </a:r>
            <a:r>
              <a:rPr lang="en-US" dirty="0" smtClean="0">
                <a:solidFill>
                  <a:srgbClr val="040404"/>
                </a:solidFill>
              </a:rPr>
              <a:t>)</a:t>
            </a:r>
            <a:endParaRPr lang="en-US" dirty="0">
              <a:solidFill>
                <a:srgbClr val="040404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623338" y="2950020"/>
            <a:ext cx="1479892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40404"/>
                </a:solidFill>
              </a:rPr>
              <a:t>Yearly </a:t>
            </a:r>
          </a:p>
          <a:p>
            <a:pPr algn="ctr"/>
            <a:r>
              <a:rPr lang="en-US" dirty="0" smtClean="0">
                <a:solidFill>
                  <a:srgbClr val="040404"/>
                </a:solidFill>
              </a:rPr>
              <a:t>Depreciation</a:t>
            </a:r>
            <a:endParaRPr lang="en-US" dirty="0">
              <a:solidFill>
                <a:srgbClr val="040404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931638" y="2626855"/>
            <a:ext cx="1479892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40404"/>
                </a:solidFill>
              </a:rPr>
              <a:t>Per-unit</a:t>
            </a:r>
          </a:p>
          <a:p>
            <a:r>
              <a:rPr lang="en-US" dirty="0" smtClean="0">
                <a:solidFill>
                  <a:srgbClr val="040404"/>
                </a:solidFill>
              </a:rPr>
              <a:t>Depreciation</a:t>
            </a:r>
            <a:endParaRPr lang="en-US" dirty="0">
              <a:solidFill>
                <a:srgbClr val="040404"/>
              </a:solidFill>
            </a:endParaRPr>
          </a:p>
        </p:txBody>
      </p:sp>
      <p:sp>
        <p:nvSpPr>
          <p:cNvPr id="26" name="Right Arrow 25"/>
          <p:cNvSpPr/>
          <p:nvPr/>
        </p:nvSpPr>
        <p:spPr>
          <a:xfrm>
            <a:off x="1676400" y="2093455"/>
            <a:ext cx="1077091" cy="533400"/>
          </a:xfrm>
          <a:prstGeom prst="rightArrow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>
                <a:solidFill>
                  <a:prstClr val="white"/>
                </a:solidFill>
              </a:rPr>
              <a:t>10 </a:t>
            </a:r>
            <a:r>
              <a:rPr lang="en-US" sz="1100" b="1" dirty="0" err="1" smtClean="0">
                <a:solidFill>
                  <a:prstClr val="white"/>
                </a:solidFill>
              </a:rPr>
              <a:t>yr</a:t>
            </a:r>
            <a:r>
              <a:rPr lang="en-US" sz="1100" b="1" dirty="0" smtClean="0">
                <a:solidFill>
                  <a:prstClr val="white"/>
                </a:solidFill>
              </a:rPr>
              <a:t> Term</a:t>
            </a:r>
            <a:endParaRPr lang="en-US" sz="1100" b="1" dirty="0">
              <a:solidFill>
                <a:prstClr val="white"/>
              </a:solidFill>
            </a:endParaRPr>
          </a:p>
        </p:txBody>
      </p:sp>
      <p:sp>
        <p:nvSpPr>
          <p:cNvPr id="28" name="Right Arrow 27"/>
          <p:cNvSpPr/>
          <p:nvPr/>
        </p:nvSpPr>
        <p:spPr>
          <a:xfrm>
            <a:off x="3962400" y="2054617"/>
            <a:ext cx="1077091" cy="533400"/>
          </a:xfrm>
          <a:prstGeom prst="rightArrow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>
                <a:solidFill>
                  <a:prstClr val="white"/>
                </a:solidFill>
              </a:rPr>
              <a:t>25M units</a:t>
            </a:r>
            <a:endParaRPr lang="en-US" sz="1100" b="1" dirty="0">
              <a:solidFill>
                <a:prstClr val="white"/>
              </a:solidFill>
            </a:endParaRPr>
          </a:p>
        </p:txBody>
      </p:sp>
      <p:sp>
        <p:nvSpPr>
          <p:cNvPr id="7" name="Bent-Up Arrow 6"/>
          <p:cNvSpPr/>
          <p:nvPr/>
        </p:nvSpPr>
        <p:spPr>
          <a:xfrm flipV="1">
            <a:off x="6019800" y="2303583"/>
            <a:ext cx="685800" cy="2420816"/>
          </a:xfrm>
          <a:prstGeom prst="bentUpArrow">
            <a:avLst>
              <a:gd name="adj1" fmla="val 14904"/>
              <a:gd name="adj2" fmla="val 22115"/>
              <a:gd name="adj3" fmla="val 20673"/>
            </a:avLst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b="1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2185" y="6488952"/>
            <a:ext cx="246586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>
                <a:solidFill>
                  <a:srgbClr val="287E1C"/>
                </a:solidFill>
              </a:rPr>
              <a:t>Source: 24M Technologies, Inc. 2012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657600"/>
            <a:ext cx="5095961" cy="2816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779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3"/>
          <p:cNvSpPr txBox="1"/>
          <p:nvPr/>
        </p:nvSpPr>
        <p:spPr>
          <a:xfrm>
            <a:off x="197704" y="1143000"/>
            <a:ext cx="1175899" cy="685800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ctr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 err="1" smtClean="0">
                <a:solidFill>
                  <a:schemeClr val="bg1"/>
                </a:solidFill>
              </a:rPr>
              <a:t>OpEx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Operating Expenditures (</a:t>
            </a:r>
            <a:r>
              <a:rPr lang="en-US" dirty="0" err="1" smtClean="0"/>
              <a:t>OpEx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9B8720-E526-BD45-92D7-B4028BF31DDE}" type="slidenum">
              <a:rPr lang="en-US" smtClean="0"/>
              <a:pPr/>
              <a:t>71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r>
              <a:rPr lang="en-US" smtClean="0"/>
              <a:t>A. Luce, Techno Economic Analysis</a:t>
            </a:r>
            <a:endParaRPr lang="en-US" i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August 4, 2014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dirty="0"/>
              <a:t>Ongoing cost to run your factory including utilities, labor, rent, etc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757311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8"/>
          <p:cNvSpPr txBox="1"/>
          <p:nvPr/>
        </p:nvSpPr>
        <p:spPr>
          <a:xfrm>
            <a:off x="281523" y="120134"/>
            <a:ext cx="2245487" cy="369332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 smtClean="0"/>
              <a:t>Performance Analysis</a:t>
            </a:r>
            <a:endParaRPr lang="en-US" sz="1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09643" y="1390394"/>
            <a:ext cx="1257830" cy="930887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ctr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Requisite Operating inputs:</a:t>
            </a:r>
          </a:p>
          <a:p>
            <a:pPr algn="ctr"/>
            <a:r>
              <a:rPr lang="en-US" sz="1200" dirty="0" err="1" smtClean="0">
                <a:solidFill>
                  <a:schemeClr val="bg1"/>
                </a:solidFill>
              </a:rPr>
              <a:t>eg</a:t>
            </a:r>
            <a:r>
              <a:rPr lang="en-US" sz="1200" dirty="0" smtClean="0">
                <a:solidFill>
                  <a:schemeClr val="bg1"/>
                </a:solidFill>
              </a:rPr>
              <a:t>. Fuel/Energy</a:t>
            </a:r>
            <a:endParaRPr lang="en-US" sz="1200" dirty="0">
              <a:solidFill>
                <a:schemeClr val="bg1"/>
              </a:solidFill>
            </a:endParaRPr>
          </a:p>
        </p:txBody>
      </p:sp>
      <p:cxnSp>
        <p:nvCxnSpPr>
          <p:cNvPr id="7" name="Straight Arrow Connector 40"/>
          <p:cNvCxnSpPr>
            <a:stCxn id="6" idx="2"/>
            <a:endCxn id="8" idx="0"/>
          </p:cNvCxnSpPr>
          <p:nvPr/>
        </p:nvCxnSpPr>
        <p:spPr>
          <a:xfrm rot="16200000" flipH="1">
            <a:off x="855927" y="2303912"/>
            <a:ext cx="574319" cy="609056"/>
          </a:xfrm>
          <a:prstGeom prst="bentConnector3">
            <a:avLst>
              <a:gd name="adj1" fmla="val 50000"/>
            </a:avLst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3"/>
          <p:cNvSpPr txBox="1"/>
          <p:nvPr/>
        </p:nvSpPr>
        <p:spPr>
          <a:xfrm>
            <a:off x="353240" y="2895600"/>
            <a:ext cx="2188748" cy="713298"/>
          </a:xfrm>
          <a:prstGeom prst="rect">
            <a:avLst/>
          </a:prstGeom>
          <a:solidFill>
            <a:srgbClr val="106D96"/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ctr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Technology Operating</a:t>
            </a:r>
          </a:p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Performance Characteristics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9" name="TextBox 5"/>
          <p:cNvSpPr txBox="1"/>
          <p:nvPr/>
        </p:nvSpPr>
        <p:spPr>
          <a:xfrm>
            <a:off x="2261235" y="1390394"/>
            <a:ext cx="1257830" cy="881647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ctr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/>
              <a:t>Efficiency, Lifetime, Capacity Factor</a:t>
            </a:r>
            <a:endParaRPr lang="en-US" sz="1200" dirty="0"/>
          </a:p>
        </p:txBody>
      </p:sp>
      <p:cxnSp>
        <p:nvCxnSpPr>
          <p:cNvPr id="10" name="Straight Arrow Connector 40"/>
          <p:cNvCxnSpPr>
            <a:stCxn id="9" idx="2"/>
            <a:endCxn id="8" idx="0"/>
          </p:cNvCxnSpPr>
          <p:nvPr/>
        </p:nvCxnSpPr>
        <p:spPr>
          <a:xfrm rot="5400000">
            <a:off x="1857103" y="1862552"/>
            <a:ext cx="623559" cy="1442536"/>
          </a:xfrm>
          <a:prstGeom prst="bentConnector3">
            <a:avLst>
              <a:gd name="adj1" fmla="val 50000"/>
            </a:avLst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40"/>
          <p:cNvCxnSpPr>
            <a:stCxn id="8" idx="2"/>
            <a:endCxn id="12" idx="0"/>
          </p:cNvCxnSpPr>
          <p:nvPr/>
        </p:nvCxnSpPr>
        <p:spPr>
          <a:xfrm rot="5400000">
            <a:off x="1247806" y="3808706"/>
            <a:ext cx="399616" cy="1"/>
          </a:xfrm>
          <a:prstGeom prst="bentConnector3">
            <a:avLst>
              <a:gd name="adj1" fmla="val 50000"/>
            </a:avLst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3"/>
          <p:cNvSpPr txBox="1"/>
          <p:nvPr/>
        </p:nvSpPr>
        <p:spPr>
          <a:xfrm>
            <a:off x="633991" y="4008514"/>
            <a:ext cx="1627244" cy="740530"/>
          </a:xfrm>
          <a:prstGeom prst="rect">
            <a:avLst/>
          </a:prstGeom>
          <a:solidFill>
            <a:srgbClr val="106D96"/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ctr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Useful Work/Energy </a:t>
            </a:r>
          </a:p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Output </a:t>
            </a:r>
            <a:endParaRPr lang="en-US" sz="1400" dirty="0">
              <a:solidFill>
                <a:schemeClr val="bg1"/>
              </a:solidFill>
            </a:endParaRPr>
          </a:p>
        </p:txBody>
      </p:sp>
      <p:cxnSp>
        <p:nvCxnSpPr>
          <p:cNvPr id="13" name="Straight Arrow Connector 40"/>
          <p:cNvCxnSpPr>
            <a:stCxn id="12" idx="2"/>
            <a:endCxn id="14" idx="0"/>
          </p:cNvCxnSpPr>
          <p:nvPr/>
        </p:nvCxnSpPr>
        <p:spPr>
          <a:xfrm rot="16200000" flipH="1">
            <a:off x="1291504" y="4905153"/>
            <a:ext cx="402470" cy="90252"/>
          </a:xfrm>
          <a:prstGeom prst="bentConnector3">
            <a:avLst>
              <a:gd name="adj1" fmla="val 50000"/>
            </a:avLst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3"/>
          <p:cNvSpPr txBox="1"/>
          <p:nvPr/>
        </p:nvSpPr>
        <p:spPr>
          <a:xfrm>
            <a:off x="252991" y="5151514"/>
            <a:ext cx="2569748" cy="721384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ctr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i="1" u="sng" dirty="0" smtClean="0">
                <a:solidFill>
                  <a:schemeClr val="bg1"/>
                </a:solidFill>
              </a:rPr>
              <a:t>Relevant Performance Metric</a:t>
            </a:r>
          </a:p>
          <a:p>
            <a:pPr algn="ctr"/>
            <a:r>
              <a:rPr lang="en-US" sz="1400" i="1" dirty="0" smtClean="0">
                <a:solidFill>
                  <a:schemeClr val="bg1"/>
                </a:solidFill>
              </a:rPr>
              <a:t>(power, energy, etc.)</a:t>
            </a:r>
            <a:endParaRPr lang="en-US" sz="1400" i="1" dirty="0">
              <a:solidFill>
                <a:schemeClr val="bg1"/>
              </a:solidFill>
            </a:endParaRPr>
          </a:p>
        </p:txBody>
      </p:sp>
      <p:sp>
        <p:nvSpPr>
          <p:cNvPr id="15" name="TextBox 3"/>
          <p:cNvSpPr txBox="1"/>
          <p:nvPr/>
        </p:nvSpPr>
        <p:spPr>
          <a:xfrm>
            <a:off x="2508226" y="3782869"/>
            <a:ext cx="1155932" cy="451291"/>
          </a:xfrm>
          <a:prstGeom prst="rect">
            <a:avLst/>
          </a:prstGeom>
          <a:solidFill>
            <a:srgbClr val="106D96"/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ctr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Waste</a:t>
            </a:r>
          </a:p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Energy/heat</a:t>
            </a:r>
            <a:endParaRPr lang="en-US" sz="1200" dirty="0">
              <a:solidFill>
                <a:schemeClr val="bg1"/>
              </a:solidFill>
            </a:endParaRPr>
          </a:p>
        </p:txBody>
      </p:sp>
      <p:cxnSp>
        <p:nvCxnSpPr>
          <p:cNvPr id="16" name="Straight Arrow Connector 40"/>
          <p:cNvCxnSpPr>
            <a:stCxn id="8" idx="3"/>
            <a:endCxn id="15" idx="0"/>
          </p:cNvCxnSpPr>
          <p:nvPr/>
        </p:nvCxnSpPr>
        <p:spPr>
          <a:xfrm>
            <a:off x="2541988" y="3252249"/>
            <a:ext cx="544204" cy="530620"/>
          </a:xfrm>
          <a:prstGeom prst="bentConnector2">
            <a:avLst/>
          </a:prstGeom>
          <a:ln w="28575">
            <a:prstDash val="sysDash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August 4, 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457200"/>
            <a:r>
              <a:rPr lang="en-US" smtClean="0"/>
              <a:t>A. Luce, Techno Economic Analysis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49B8720-E526-BD45-92D7-B4028BF31DDE}" type="slidenum">
              <a:rPr lang="en-US" smtClean="0"/>
              <a:pPr/>
              <a:t>72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682612" y="1609904"/>
            <a:ext cx="426720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600" dirty="0" smtClean="0"/>
              <a:t>Can start by making optimistic estimation or performance based on modeling on lab results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600" dirty="0" smtClean="0"/>
              <a:t>Model system physical parameters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600" dirty="0" smtClean="0"/>
              <a:t>Model performance based on changes to those materials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Construct/test prototype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Construct/test pilot demonstration</a:t>
            </a: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Test at relevant scale/operating conditions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r>
              <a:rPr lang="en-US" sz="1600" dirty="0" smtClean="0"/>
              <a:t>Make sure you know which performance metrics are valued by the market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i="1" dirty="0" smtClean="0"/>
              <a:t>Keep in mind: What is the customer paying for?</a:t>
            </a:r>
            <a:endParaRPr lang="en-US" sz="1600" i="1" dirty="0"/>
          </a:p>
        </p:txBody>
      </p:sp>
      <p:sp>
        <p:nvSpPr>
          <p:cNvPr id="21" name="TextBox 20"/>
          <p:cNvSpPr txBox="1"/>
          <p:nvPr/>
        </p:nvSpPr>
        <p:spPr>
          <a:xfrm rot="16200000">
            <a:off x="3843726" y="2566615"/>
            <a:ext cx="867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Fidelity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4230754" y="3839990"/>
            <a:ext cx="619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High</a:t>
            </a:r>
            <a:endParaRPr lang="en-US" i="1" dirty="0"/>
          </a:p>
        </p:txBody>
      </p:sp>
      <p:sp>
        <p:nvSpPr>
          <p:cNvPr id="23" name="TextBox 22"/>
          <p:cNvSpPr txBox="1"/>
          <p:nvPr/>
        </p:nvSpPr>
        <p:spPr>
          <a:xfrm>
            <a:off x="4214152" y="1198103"/>
            <a:ext cx="568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Low</a:t>
            </a:r>
            <a:endParaRPr lang="en-US" i="1" dirty="0"/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4571999" y="1662571"/>
            <a:ext cx="1" cy="217741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5" name="Right Arrow 24"/>
          <p:cNvSpPr/>
          <p:nvPr/>
        </p:nvSpPr>
        <p:spPr>
          <a:xfrm>
            <a:off x="4092832" y="4430618"/>
            <a:ext cx="567105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5029200" y="1086940"/>
            <a:ext cx="30837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 smtClean="0"/>
              <a:t>Building a Performance Model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3544176579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Step: Integrate Cost &amp; Performance Models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/>
          <a:lstStyle/>
          <a:p>
            <a:fld id="{49FEDBEB-8493-45C9-AD45-AD64B1C44323}" type="slidenum">
              <a:rPr lang="en-US" smtClean="0"/>
              <a:pPr/>
              <a:t>73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Luce, Techno Economic Analysis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August 4, 2014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dirty="0"/>
              <a:t>Benefit of technology = value at </a:t>
            </a:r>
            <a:r>
              <a:rPr lang="en-US" dirty="0" smtClean="0"/>
              <a:t>cost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5174797"/>
              </p:ext>
            </p:extLst>
          </p:nvPr>
        </p:nvGraphicFramePr>
        <p:xfrm>
          <a:off x="2780992" y="2438400"/>
          <a:ext cx="4876800" cy="2147784"/>
        </p:xfrm>
        <a:graphic>
          <a:graphicData uri="http://schemas.openxmlformats.org/drawingml/2006/table">
            <a:tbl>
              <a:tblPr firstRow="1" firstCol="1">
                <a:tableStyleId>{69012ECD-51FC-41F1-AA8D-1B2483CD663E}</a:tableStyleId>
              </a:tblPr>
              <a:tblGrid>
                <a:gridCol w="1752600"/>
                <a:gridCol w="1562100"/>
                <a:gridCol w="1562100"/>
              </a:tblGrid>
              <a:tr h="41042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Material A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Material B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5157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COGS ($)</a:t>
                      </a:r>
                      <a:endParaRPr lang="en-US" sz="1800" b="0" i="0" u="none" strike="noStrike" dirty="0">
                        <a:solidFill>
                          <a:schemeClr val="accent6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 smtClean="0">
                          <a:effectLst/>
                        </a:rPr>
                        <a:t>$750 </a:t>
                      </a:r>
                      <a:endParaRPr lang="en-US" sz="1800" b="0" i="0" u="none" strike="noStrike" dirty="0">
                        <a:solidFill>
                          <a:schemeClr val="accent6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         </a:t>
                      </a:r>
                      <a:r>
                        <a:rPr lang="en-US" sz="1800" u="none" strike="noStrike" dirty="0" smtClean="0">
                          <a:effectLst/>
                        </a:rPr>
                        <a:t>$1,000 </a:t>
                      </a:r>
                      <a:endParaRPr lang="en-US" sz="1800" b="0" i="0" u="none" strike="noStrike" dirty="0">
                        <a:solidFill>
                          <a:schemeClr val="accent6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anchor="b"/>
                </a:tc>
              </a:tr>
              <a:tr h="26013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smtClean="0">
                          <a:effectLst/>
                        </a:rPr>
                        <a:t>Energy (kWh)</a:t>
                      </a:r>
                      <a:endParaRPr lang="en-US" sz="1800" b="0" i="0" u="none" strike="noStrike" dirty="0">
                        <a:solidFill>
                          <a:schemeClr val="accent6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 smtClean="0">
                          <a:effectLst/>
                        </a:rPr>
                        <a:t>                 </a:t>
                      </a:r>
                      <a:r>
                        <a:rPr lang="en-US" sz="1800" u="none" strike="noStrike" dirty="0">
                          <a:effectLst/>
                        </a:rPr>
                        <a:t>2 </a:t>
                      </a:r>
                      <a:endParaRPr lang="en-US" sz="1800" b="0" i="0" u="none" strike="noStrike" dirty="0">
                        <a:solidFill>
                          <a:schemeClr val="accent6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             </a:t>
                      </a:r>
                      <a:r>
                        <a:rPr lang="en-US" sz="1800" u="none" strike="noStrike" dirty="0" smtClean="0">
                          <a:effectLst/>
                        </a:rPr>
                        <a:t>  </a:t>
                      </a:r>
                      <a:r>
                        <a:rPr lang="en-US" sz="1800" u="none" strike="noStrike" dirty="0">
                          <a:effectLst/>
                        </a:rPr>
                        <a:t>2 </a:t>
                      </a:r>
                      <a:endParaRPr lang="en-US" sz="1800" b="0" i="0" u="none" strike="noStrike" dirty="0">
                        <a:solidFill>
                          <a:schemeClr val="accent6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anchor="b"/>
                </a:tc>
              </a:tr>
              <a:tr h="32109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Life (cycles)</a:t>
                      </a:r>
                      <a:endParaRPr lang="en-US" sz="1800" b="0" i="0" u="none" strike="noStrike" dirty="0">
                        <a:solidFill>
                          <a:schemeClr val="accent6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 smtClean="0">
                          <a:effectLst/>
                        </a:rPr>
                        <a:t>          </a:t>
                      </a:r>
                      <a:r>
                        <a:rPr lang="en-US" sz="1800" u="none" strike="noStrike" dirty="0">
                          <a:effectLst/>
                        </a:rPr>
                        <a:t>3,000 </a:t>
                      </a:r>
                      <a:endParaRPr lang="en-US" sz="1800" b="0" i="0" u="none" strike="noStrike" dirty="0">
                        <a:solidFill>
                          <a:schemeClr val="accent6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      10,000 </a:t>
                      </a:r>
                      <a:endParaRPr lang="en-US" sz="1800" b="0" i="0" u="none" strike="noStrike" dirty="0">
                        <a:solidFill>
                          <a:schemeClr val="accent6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anchor="b"/>
                </a:tc>
              </a:tr>
              <a:tr h="53445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smtClean="0">
                          <a:effectLst/>
                        </a:rPr>
                        <a:t>Life</a:t>
                      </a:r>
                      <a:r>
                        <a:rPr lang="en-US" sz="1800" u="none" strike="noStrike" baseline="0" dirty="0" smtClean="0">
                          <a:effectLst/>
                        </a:rPr>
                        <a:t> cycle </a:t>
                      </a:r>
                      <a:r>
                        <a:rPr lang="en-US" sz="1800" u="none" strike="noStrike" dirty="0" smtClean="0">
                          <a:effectLst/>
                        </a:rPr>
                        <a:t>cost </a:t>
                      </a:r>
                      <a:r>
                        <a:rPr lang="en-US" sz="1800" u="none" strike="noStrike" dirty="0">
                          <a:effectLst/>
                        </a:rPr>
                        <a:t>($/kWh)</a:t>
                      </a:r>
                      <a:endParaRPr lang="en-US" sz="1800" b="1" i="0" u="none" strike="noStrike" dirty="0">
                        <a:solidFill>
                          <a:schemeClr val="accent6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$0.13 </a:t>
                      </a:r>
                      <a:endParaRPr lang="en-US" sz="1800" b="1" i="0" u="none" strike="noStrike" dirty="0">
                        <a:solidFill>
                          <a:schemeClr val="accent6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$0.05 </a:t>
                      </a:r>
                      <a:endParaRPr lang="en-US" sz="1800" b="1" i="0" u="none" strike="noStrike" dirty="0">
                        <a:solidFill>
                          <a:schemeClr val="accent6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anchor="b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19740" y="2870169"/>
            <a:ext cx="1351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Cost Model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32500" y="4038600"/>
            <a:ext cx="1377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Integration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" y="3316069"/>
            <a:ext cx="1561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Performance Model</a:t>
            </a:r>
            <a:endParaRPr lang="en-US" dirty="0"/>
          </a:p>
        </p:txBody>
      </p:sp>
      <p:sp>
        <p:nvSpPr>
          <p:cNvPr id="13" name="Left Brace 12"/>
          <p:cNvSpPr/>
          <p:nvPr/>
        </p:nvSpPr>
        <p:spPr>
          <a:xfrm>
            <a:off x="2323792" y="2842368"/>
            <a:ext cx="198119" cy="369332"/>
          </a:xfrm>
          <a:prstGeom prst="leftBrace">
            <a:avLst/>
          </a:prstGeom>
          <a:ln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Left Brace 13"/>
          <p:cNvSpPr/>
          <p:nvPr/>
        </p:nvSpPr>
        <p:spPr>
          <a:xfrm>
            <a:off x="2323792" y="3364468"/>
            <a:ext cx="198119" cy="597932"/>
          </a:xfrm>
          <a:prstGeom prst="leftBrace">
            <a:avLst/>
          </a:prstGeom>
          <a:ln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9946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do I find chemical/material prices?</a:t>
            </a:r>
          </a:p>
          <a:p>
            <a:r>
              <a:rPr lang="en-US" dirty="0" smtClean="0"/>
              <a:t>How do I determine equipment cost and utilization?</a:t>
            </a:r>
          </a:p>
          <a:p>
            <a:r>
              <a:rPr lang="en-US" dirty="0" smtClean="0"/>
              <a:t>How do I determine labor productivity and wages?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August 4,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457200"/>
            <a:r>
              <a:rPr lang="en-US" smtClean="0"/>
              <a:t>A. Luce, Techno Economic Analysis</a:t>
            </a:r>
            <a:endParaRPr lang="en-US" i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49B8720-E526-BD45-92D7-B4028BF31DDE}" type="slidenum">
              <a:rPr lang="en-US" smtClean="0"/>
              <a:pPr/>
              <a:t>74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8225740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do I find chemical/material prices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200" dirty="0" err="1" smtClean="0"/>
              <a:t>ChemE</a:t>
            </a:r>
            <a:r>
              <a:rPr lang="en-US" sz="1200" dirty="0" smtClean="0"/>
              <a:t> departments at Universities have good resources, here are some to start with:</a:t>
            </a:r>
          </a:p>
          <a:p>
            <a:r>
              <a:rPr lang="en-US" sz="1200" dirty="0" smtClean="0"/>
              <a:t>http</a:t>
            </a:r>
            <a:r>
              <a:rPr lang="en-US" sz="1200" dirty="0"/>
              <a:t>://people.clarkson.edu/~wwilcox/Design/refcosts.htm </a:t>
            </a:r>
            <a:endParaRPr lang="en-US" sz="1200" dirty="0" smtClean="0"/>
          </a:p>
          <a:p>
            <a:r>
              <a:rPr lang="en-US" sz="1200" dirty="0">
                <a:hlinkClick r:id="rId2"/>
              </a:rPr>
              <a:t>http://</a:t>
            </a:r>
            <a:r>
              <a:rPr lang="en-US" sz="1200" dirty="0" smtClean="0">
                <a:hlinkClick r:id="rId2"/>
              </a:rPr>
              <a:t>guides.library.tamu.edu/content.php?pid=216817&amp;sid=1802700</a:t>
            </a:r>
            <a:endParaRPr lang="en-US" sz="1200" dirty="0" smtClean="0"/>
          </a:p>
          <a:p>
            <a:r>
              <a:rPr lang="en-US" sz="1200" dirty="0"/>
              <a:t>http://guides.library.cornell.edu/content.php?pid=2816&amp;sid=14269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August 4,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457200"/>
            <a:r>
              <a:rPr lang="en-US" smtClean="0"/>
              <a:t>A. Luce, Techno Economic Analysis</a:t>
            </a:r>
            <a:endParaRPr lang="en-US" i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49B8720-E526-BD45-92D7-B4028BF31DDE}" type="slidenum">
              <a:rPr lang="en-US" smtClean="0"/>
              <a:pPr/>
              <a:t>75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6748369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Appendix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August 4,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457200"/>
            <a:r>
              <a:rPr lang="en-US" smtClean="0"/>
              <a:t>A. Luce, Techno Economic Analysis</a:t>
            </a:r>
            <a:endParaRPr lang="en-US" i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49B8720-E526-BD45-92D7-B4028BF31DDE}" type="slidenum">
              <a:rPr lang="en-US" smtClean="0"/>
              <a:pPr/>
              <a:t>76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47175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Remarks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661" y="1062182"/>
            <a:ext cx="8616679" cy="4811307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Get started modeling cost early, and refine as knowledge advances</a:t>
            </a:r>
          </a:p>
          <a:p>
            <a:pPr lvl="1"/>
            <a:r>
              <a:rPr lang="en-US" sz="2200" dirty="0" smtClean="0"/>
              <a:t>guess as placeholder to get framework in place </a:t>
            </a:r>
            <a:r>
              <a:rPr lang="en-US" sz="1900" dirty="0" smtClean="0"/>
              <a:t>(and make note of it)</a:t>
            </a:r>
            <a:endParaRPr lang="en-US" sz="2200" dirty="0" smtClean="0"/>
          </a:p>
          <a:p>
            <a:pPr lvl="1"/>
            <a:r>
              <a:rPr lang="en-US" sz="2200" dirty="0" smtClean="0"/>
              <a:t>work on larger factors first </a:t>
            </a:r>
            <a:r>
              <a:rPr lang="en-US" sz="1900" dirty="0" smtClean="0"/>
              <a:t>(getting first significant digit right is a challenge)</a:t>
            </a:r>
          </a:p>
          <a:p>
            <a:pPr lvl="1"/>
            <a:endParaRPr lang="en-US" sz="2200" dirty="0" smtClean="0"/>
          </a:p>
          <a:p>
            <a:r>
              <a:rPr lang="en-US" dirty="0" smtClean="0"/>
              <a:t>Use, manipulate, and adapt the template spreadsheet to suit your needs, but</a:t>
            </a:r>
          </a:p>
          <a:p>
            <a:pPr lvl="1"/>
            <a:r>
              <a:rPr lang="en-US" sz="2200" dirty="0" smtClean="0"/>
              <a:t>be guided by its scope (deliberate)</a:t>
            </a:r>
          </a:p>
          <a:p>
            <a:pPr lvl="1"/>
            <a:r>
              <a:rPr lang="en-US" sz="2200" dirty="0" smtClean="0"/>
              <a:t>don’t dodge necessary considerations because of difficulty to validate or seemingly unfavorable results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Full business financial model (cash flow, debt, timing, etc.) also needed before pitching for external financing </a:t>
            </a:r>
            <a:r>
              <a:rPr lang="en-US" sz="1900" dirty="0" smtClean="0"/>
              <a:t>(not shown here)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Send any cost modeling questions &amp; comments to your ARPA-E Tech-to-Market Advisor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49B8720-E526-BD45-92D7-B4028BF31DDE}" type="slidenum">
              <a:rPr lang="en-US" smtClean="0"/>
              <a:pPr/>
              <a:t>77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A. Luce, Techno Economic Analysis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August 4,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0627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Techno Economic Analysis</a:t>
            </a:r>
            <a:endParaRPr lang="en-US" sz="18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295217" y="5105400"/>
            <a:ext cx="8503265" cy="564620"/>
          </a:xfrm>
        </p:spPr>
        <p:txBody>
          <a:bodyPr>
            <a:normAutofit/>
          </a:bodyPr>
          <a:lstStyle/>
          <a:p>
            <a:r>
              <a:rPr lang="en-US" sz="1600" dirty="0" smtClean="0"/>
              <a:t>Nomenclature and modeling specifics will depend on type and stage of problem being considered.</a:t>
            </a:r>
            <a:endParaRPr lang="en-US" sz="1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335935" y="1219200"/>
            <a:ext cx="8503265" cy="3581400"/>
          </a:xfrm>
        </p:spPr>
        <p:txBody>
          <a:bodyPr>
            <a:normAutofit/>
          </a:bodyPr>
          <a:lstStyle/>
          <a:p>
            <a:pPr marL="255588" indent="200025">
              <a:lnSpc>
                <a:spcPct val="200000"/>
              </a:lnSpc>
              <a:buNone/>
            </a:pPr>
            <a:r>
              <a:rPr lang="en-US" sz="1800" i="1" dirty="0" smtClean="0"/>
              <a:t>Manufacturing </a:t>
            </a:r>
            <a:r>
              <a:rPr lang="en-US" sz="1800" i="1" dirty="0"/>
              <a:t>c</a:t>
            </a:r>
            <a:r>
              <a:rPr lang="en-US" sz="1800" i="1" dirty="0" smtClean="0"/>
              <a:t>ost</a:t>
            </a:r>
          </a:p>
          <a:p>
            <a:pPr marL="255588" indent="200025">
              <a:lnSpc>
                <a:spcPct val="200000"/>
              </a:lnSpc>
              <a:buNone/>
            </a:pPr>
            <a:r>
              <a:rPr lang="en-US" sz="1800" i="1" dirty="0" smtClean="0"/>
              <a:t>Process design and analysis</a:t>
            </a:r>
          </a:p>
          <a:p>
            <a:pPr marL="255588" indent="200025">
              <a:lnSpc>
                <a:spcPct val="200000"/>
              </a:lnSpc>
              <a:buNone/>
            </a:pPr>
            <a:r>
              <a:rPr lang="en-US" sz="1800" i="1" dirty="0" smtClean="0"/>
              <a:t>Systems cost analysis</a:t>
            </a:r>
          </a:p>
          <a:p>
            <a:pPr marL="255588" indent="200025">
              <a:lnSpc>
                <a:spcPct val="200000"/>
              </a:lnSpc>
              <a:buNone/>
            </a:pPr>
            <a:r>
              <a:rPr lang="en-US" sz="1800" i="1" dirty="0" smtClean="0"/>
              <a:t>Lifecycle cost analysis</a:t>
            </a:r>
          </a:p>
          <a:p>
            <a:pPr marL="255588" indent="200025">
              <a:lnSpc>
                <a:spcPct val="200000"/>
              </a:lnSpc>
              <a:buNone/>
            </a:pPr>
            <a:r>
              <a:rPr lang="en-US" sz="1800" i="1" dirty="0" smtClean="0"/>
              <a:t>Technical cost modeling</a:t>
            </a:r>
          </a:p>
          <a:p>
            <a:pPr marL="255588" indent="200025"/>
            <a:endParaRPr lang="en-US" sz="1800" dirty="0" smtClean="0"/>
          </a:p>
          <a:p>
            <a:pPr marL="255588" indent="200025"/>
            <a:endParaRPr lang="en-US" sz="1800" dirty="0" smtClean="0"/>
          </a:p>
          <a:p>
            <a:pPr marL="255588" indent="200025">
              <a:buNone/>
            </a:pP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9B8720-E526-BD45-92D7-B4028BF31DDE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Luce, Techno Economic Analysis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August 4, 2014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i="1" dirty="0"/>
              <a:t>can also be known as</a:t>
            </a:r>
            <a:r>
              <a:rPr lang="en-US" i="1" dirty="0" smtClean="0"/>
              <a:t>: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5867400"/>
            <a:ext cx="49490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Source: NREL, Technology Systems and Sustainability Analysis Group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3062108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Techno Economic Analysis</a:t>
            </a:r>
            <a:endParaRPr lang="en-US" sz="18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5410200"/>
            <a:ext cx="8503265" cy="685800"/>
          </a:xfrm>
        </p:spPr>
        <p:txBody>
          <a:bodyPr>
            <a:normAutofit/>
          </a:bodyPr>
          <a:lstStyle/>
          <a:p>
            <a:r>
              <a:rPr lang="en-US" dirty="0"/>
              <a:t>1. Getting </a:t>
            </a:r>
            <a:r>
              <a:rPr lang="en-US" dirty="0" smtClean="0"/>
              <a:t>first significant digit close </a:t>
            </a:r>
            <a:r>
              <a:rPr lang="en-US" dirty="0"/>
              <a:t>is </a:t>
            </a:r>
            <a:r>
              <a:rPr lang="en-US" dirty="0" smtClean="0"/>
              <a:t>challenge </a:t>
            </a:r>
            <a:endParaRPr lang="en-US" dirty="0"/>
          </a:p>
          <a:p>
            <a:r>
              <a:rPr lang="en-US" dirty="0"/>
              <a:t>2. It is OK to say: we don’t know ‘X,Y,Z’ at this time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457200" lvl="1" indent="0">
              <a:lnSpc>
                <a:spcPct val="200000"/>
              </a:lnSpc>
              <a:buNone/>
            </a:pPr>
            <a:r>
              <a:rPr lang="en-US" sz="1800" dirty="0" smtClean="0"/>
              <a:t>Defined by ultimate market goal</a:t>
            </a:r>
          </a:p>
          <a:p>
            <a:pPr marL="457200" lvl="1" indent="0">
              <a:lnSpc>
                <a:spcPct val="200000"/>
              </a:lnSpc>
              <a:buNone/>
            </a:pPr>
            <a:r>
              <a:rPr lang="en-US" sz="1800" dirty="0" smtClean="0"/>
              <a:t>Achieve consistency in credibility and objectivity</a:t>
            </a:r>
          </a:p>
          <a:p>
            <a:pPr marL="457200" lvl="1" indent="0">
              <a:lnSpc>
                <a:spcPct val="200000"/>
              </a:lnSpc>
              <a:buNone/>
            </a:pPr>
            <a:r>
              <a:rPr lang="en-US" sz="1800" dirty="0" smtClean="0"/>
              <a:t>TEA should be discussed – look at entire ecosystem</a:t>
            </a:r>
          </a:p>
          <a:p>
            <a:pPr marL="457200" lvl="1" indent="0">
              <a:lnSpc>
                <a:spcPct val="200000"/>
              </a:lnSpc>
              <a:buNone/>
            </a:pPr>
            <a:r>
              <a:rPr lang="en-US" sz="1800" dirty="0" smtClean="0"/>
              <a:t>TEA should capture risk</a:t>
            </a:r>
          </a:p>
          <a:p>
            <a:pPr marL="457200" lvl="1" indent="0">
              <a:lnSpc>
                <a:spcPct val="200000"/>
              </a:lnSpc>
              <a:buNone/>
            </a:pPr>
            <a:r>
              <a:rPr lang="en-US" sz="1800" dirty="0" smtClean="0"/>
              <a:t>Assumptions need to be transparent and credible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9B8720-E526-BD45-92D7-B4028BF31DDE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Luce, Techno Economic Analysis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August 4, 2014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dirty="0"/>
              <a:t>Overarching principals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947880" y="6611779"/>
            <a:ext cx="527889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Source: Internal Analysis &amp; NREL, Technology Systems and Sustainability Analysis Group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28005228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ARPA E COLOR PALETTE 112012">
      <a:dk1>
        <a:sysClr val="windowText" lastClr="000000"/>
      </a:dk1>
      <a:lt1>
        <a:sysClr val="window" lastClr="FFFFFF"/>
      </a:lt1>
      <a:dk2>
        <a:srgbClr val="1AB0E9"/>
      </a:dk2>
      <a:lt2>
        <a:srgbClr val="E79B38"/>
      </a:lt2>
      <a:accent1>
        <a:srgbClr val="1AB0E9"/>
      </a:accent1>
      <a:accent2>
        <a:srgbClr val="106D96"/>
      </a:accent2>
      <a:accent3>
        <a:srgbClr val="E49C3D"/>
      </a:accent3>
      <a:accent4>
        <a:srgbClr val="E7862A"/>
      </a:accent4>
      <a:accent5>
        <a:srgbClr val="9DA0A3"/>
      </a:accent5>
      <a:accent6>
        <a:srgbClr val="DADADA"/>
      </a:accent6>
      <a:hlink>
        <a:srgbClr val="1AB0E9"/>
      </a:hlink>
      <a:folHlink>
        <a:srgbClr val="E49C3D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ARPA E COLOR PALETTE 112012">
    <a:dk1>
      <a:sysClr val="windowText" lastClr="000000"/>
    </a:dk1>
    <a:lt1>
      <a:sysClr val="window" lastClr="FFFFFF"/>
    </a:lt1>
    <a:dk2>
      <a:srgbClr val="1AB0E9"/>
    </a:dk2>
    <a:lt2>
      <a:srgbClr val="E79B38"/>
    </a:lt2>
    <a:accent1>
      <a:srgbClr val="1AB0E9"/>
    </a:accent1>
    <a:accent2>
      <a:srgbClr val="106D96"/>
    </a:accent2>
    <a:accent3>
      <a:srgbClr val="E49C3D"/>
    </a:accent3>
    <a:accent4>
      <a:srgbClr val="E7862A"/>
    </a:accent4>
    <a:accent5>
      <a:srgbClr val="9DA0A3"/>
    </a:accent5>
    <a:accent6>
      <a:srgbClr val="DADADA"/>
    </a:accent6>
    <a:hlink>
      <a:srgbClr val="1AB0E9"/>
    </a:hlink>
    <a:folHlink>
      <a:srgbClr val="E49C3D"/>
    </a:folHlink>
  </a:clrScheme>
</a:themeOverride>
</file>

<file path=ppt/theme/themeOverride2.xml><?xml version="1.0" encoding="utf-8"?>
<a:themeOverride xmlns:a="http://schemas.openxmlformats.org/drawingml/2006/main">
  <a:clrScheme name="ARPA E COLOR PALETTE 112012">
    <a:dk1>
      <a:sysClr val="windowText" lastClr="000000"/>
    </a:dk1>
    <a:lt1>
      <a:sysClr val="window" lastClr="FFFFFF"/>
    </a:lt1>
    <a:dk2>
      <a:srgbClr val="1AB0E9"/>
    </a:dk2>
    <a:lt2>
      <a:srgbClr val="E79B38"/>
    </a:lt2>
    <a:accent1>
      <a:srgbClr val="1AB0E9"/>
    </a:accent1>
    <a:accent2>
      <a:srgbClr val="106D96"/>
    </a:accent2>
    <a:accent3>
      <a:srgbClr val="E49C3D"/>
    </a:accent3>
    <a:accent4>
      <a:srgbClr val="E7862A"/>
    </a:accent4>
    <a:accent5>
      <a:srgbClr val="9DA0A3"/>
    </a:accent5>
    <a:accent6>
      <a:srgbClr val="DADADA"/>
    </a:accent6>
    <a:hlink>
      <a:srgbClr val="1AB0E9"/>
    </a:hlink>
    <a:folHlink>
      <a:srgbClr val="E49C3D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21197</TotalTime>
  <Words>5760</Words>
  <Application>Microsoft Office PowerPoint</Application>
  <PresentationFormat>On-screen Show (4:3)</PresentationFormat>
  <Paragraphs>1469</Paragraphs>
  <Slides>77</Slides>
  <Notes>16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77</vt:i4>
      </vt:variant>
    </vt:vector>
  </HeadingPairs>
  <TitlesOfParts>
    <vt:vector size="81" baseType="lpstr">
      <vt:lpstr>1_Office Theme</vt:lpstr>
      <vt:lpstr>Custom Design</vt:lpstr>
      <vt:lpstr>Equation</vt:lpstr>
      <vt:lpstr>Microsoft Excel Macro-Enabled Worksheet</vt:lpstr>
      <vt:lpstr>Techno-Economic Analysis  for ARPA-E Performers</vt:lpstr>
      <vt:lpstr>Agenda</vt:lpstr>
      <vt:lpstr>Executive Summary</vt:lpstr>
      <vt:lpstr>Proposed Video Modules</vt:lpstr>
      <vt:lpstr>Table of Contents</vt:lpstr>
      <vt:lpstr>What is techno economic analysis?</vt:lpstr>
      <vt:lpstr>Techno Economic Analysis (TEA)</vt:lpstr>
      <vt:lpstr>Techno Economic Analysis</vt:lpstr>
      <vt:lpstr>Techno Economic Analysis</vt:lpstr>
      <vt:lpstr>Example TEA: Solar PV Panel</vt:lpstr>
      <vt:lpstr>Basics of a technical cost/performance model</vt:lpstr>
      <vt:lpstr>TEA modeling interrelationships</vt:lpstr>
      <vt:lpstr>How ARPA-E Performers use TEA models</vt:lpstr>
      <vt:lpstr>TEA use at ARPA-E depends on program stage</vt:lpstr>
      <vt:lpstr>TEA evolution during award period</vt:lpstr>
      <vt:lpstr>TEA is a discussion tool</vt:lpstr>
      <vt:lpstr>What currently exists?</vt:lpstr>
      <vt:lpstr>Methods of manufacturing cost estimation</vt:lpstr>
      <vt:lpstr>TEA model landscape</vt:lpstr>
      <vt:lpstr>Process Based Cost Modeling</vt:lpstr>
      <vt:lpstr>Process of building TEA</vt:lpstr>
      <vt:lpstr>Best Practices</vt:lpstr>
      <vt:lpstr>Modeling techniques: cataloging variables and assumptions</vt:lpstr>
      <vt:lpstr>Collecting/Estimating Prices</vt:lpstr>
      <vt:lpstr>Dealing with uncertainty</vt:lpstr>
      <vt:lpstr>Dealing with uncertainty : sensitivity analysis</vt:lpstr>
      <vt:lpstr>Contribution of processing and materials costs</vt:lpstr>
      <vt:lpstr>Program technology archetype categorization All TEA’s will have common steps as a starting point</vt:lpstr>
      <vt:lpstr>TEA checklist  Before you even open excel</vt:lpstr>
      <vt:lpstr>Why use a checklist for TEA development?</vt:lpstr>
      <vt:lpstr>example checklist from METALS TEA</vt:lpstr>
      <vt:lpstr>TEA evolution during award period</vt:lpstr>
      <vt:lpstr>Conclusion</vt:lpstr>
      <vt:lpstr>Performer Toolkit</vt:lpstr>
      <vt:lpstr>Conclusion and recommendations</vt:lpstr>
      <vt:lpstr>APPENDIX</vt:lpstr>
      <vt:lpstr>Proposed Video Modules</vt:lpstr>
      <vt:lpstr>PowerPoint Presentation</vt:lpstr>
      <vt:lpstr>Process of building TEA</vt:lpstr>
      <vt:lpstr>Bibliography</vt:lpstr>
      <vt:lpstr>Collecting/Estimating Prices</vt:lpstr>
      <vt:lpstr>Remarks to performers</vt:lpstr>
      <vt:lpstr>Background: Basic Cost Modeling</vt:lpstr>
      <vt:lpstr>What is Cost Modeling?</vt:lpstr>
      <vt:lpstr>Example Cost Model: Solar PV Panel</vt:lpstr>
      <vt:lpstr>Levels of Performer Cost Modeling</vt:lpstr>
      <vt:lpstr>Cost Modeling Process Overview</vt:lpstr>
      <vt:lpstr>1. Identify potential cost drivers</vt:lpstr>
      <vt:lpstr>2. Specify functional form</vt:lpstr>
      <vt:lpstr>Steps to Create Process-Based Cost Model</vt:lpstr>
      <vt:lpstr>Selecting Analogous Systems</vt:lpstr>
      <vt:lpstr>Collecting Data</vt:lpstr>
      <vt:lpstr>Basic bill of materials (BOM)</vt:lpstr>
      <vt:lpstr>Basic bill of materials (BOM)</vt:lpstr>
      <vt:lpstr> TEA Examples</vt:lpstr>
      <vt:lpstr>5 M’s of Manufacturing</vt:lpstr>
      <vt:lpstr>Fundamental Cost Tradeoffs in Production</vt:lpstr>
      <vt:lpstr>Block diagram of production process</vt:lpstr>
      <vt:lpstr>To understand cost development the industry structure needs to be understood</vt:lpstr>
      <vt:lpstr>PowerPoint Presentation</vt:lpstr>
      <vt:lpstr>Price – COGS = Gross Margin</vt:lpstr>
      <vt:lpstr>COGM  = Cost of Goods Manufactured</vt:lpstr>
      <vt:lpstr>Production Cost Analysis</vt:lpstr>
      <vt:lpstr>Bill of Materials (BOM)</vt:lpstr>
      <vt:lpstr>Bill of Materials (BOM)</vt:lpstr>
      <vt:lpstr>Bill of Materials (BOM)</vt:lpstr>
      <vt:lpstr>Process Flow Diagram</vt:lpstr>
      <vt:lpstr>Process Flow Diagram</vt:lpstr>
      <vt:lpstr>Capital Expenditure (CapEx)</vt:lpstr>
      <vt:lpstr>Depreciation = amortized CapEx</vt:lpstr>
      <vt:lpstr>Operating Expenditures (OpEx)</vt:lpstr>
      <vt:lpstr>PowerPoint Presentation</vt:lpstr>
      <vt:lpstr>Final Step: Integrate Cost &amp; Performance Models</vt:lpstr>
      <vt:lpstr>Resources</vt:lpstr>
      <vt:lpstr>How do I find chemical/material prices?</vt:lpstr>
      <vt:lpstr>Appendix</vt:lpstr>
      <vt:lpstr>Final Remarks</vt:lpstr>
    </vt:vector>
  </TitlesOfParts>
  <Company>U.S. Department of Energy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DOEUSER</dc:creator>
  <cp:lastModifiedBy>DOEUSER</cp:lastModifiedBy>
  <cp:revision>424</cp:revision>
  <cp:lastPrinted>2014-06-30T18:24:39Z</cp:lastPrinted>
  <dcterms:created xsi:type="dcterms:W3CDTF">2014-06-24T19:15:28Z</dcterms:created>
  <dcterms:modified xsi:type="dcterms:W3CDTF">2014-08-08T21:04:43Z</dcterms:modified>
</cp:coreProperties>
</file>