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361" r:id="rId3"/>
    <p:sldId id="370" r:id="rId4"/>
    <p:sldId id="380" r:id="rId5"/>
    <p:sldId id="371" r:id="rId6"/>
    <p:sldId id="372" r:id="rId7"/>
    <p:sldId id="373" r:id="rId8"/>
    <p:sldId id="374" r:id="rId9"/>
    <p:sldId id="382" r:id="rId10"/>
    <p:sldId id="376" r:id="rId11"/>
    <p:sldId id="377" r:id="rId12"/>
    <p:sldId id="378" r:id="rId13"/>
    <p:sldId id="379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BCE2C0-472F-4DA7-9CBC-37A3D0C84AB1}">
          <p14:sldIdLst>
            <p14:sldId id="360"/>
            <p14:sldId id="361"/>
            <p14:sldId id="370"/>
            <p14:sldId id="380"/>
            <p14:sldId id="371"/>
            <p14:sldId id="372"/>
            <p14:sldId id="373"/>
            <p14:sldId id="374"/>
            <p14:sldId id="382"/>
            <p14:sldId id="376"/>
            <p14:sldId id="377"/>
            <p14:sldId id="378"/>
            <p14:sldId id="3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B833"/>
    <a:srgbClr val="C0504D"/>
    <a:srgbClr val="7FEC64"/>
    <a:srgbClr val="B4E4A9"/>
    <a:srgbClr val="00A401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87697" autoAdjust="0"/>
  </p:normalViewPr>
  <p:slideViewPr>
    <p:cSldViewPr snapToGrid="0" snapToObjects="1">
      <p:cViewPr varScale="1">
        <p:scale>
          <a:sx n="79" d="100"/>
          <a:sy n="79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54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80" d="100"/>
        <a:sy n="80" d="100"/>
      </p:scale>
      <p:origin x="0" y="7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e\dfsfr\org_ar\ar\FOCUS%20(DE-FOA-0000949)\3.%20Full%20Proposals\A.%20Full%20Applications\LCOE%20Summary%2011.21.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21838003144535"/>
          <c:y val="6.4227864507907087E-2"/>
          <c:w val="0.7282966353693453"/>
          <c:h val="0.68690519834845787"/>
        </c:manualLayout>
      </c:layout>
      <c:scatterChart>
        <c:scatterStyle val="lineMarker"/>
        <c:varyColors val="0"/>
        <c:ser>
          <c:idx val="0"/>
          <c:order val="0"/>
          <c:tx>
            <c:strRef>
              <c:f>'LCOE Summary'!#REF!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dPt>
            <c:idx val="16"/>
            <c:marker>
              <c:spPr>
                <a:noFill/>
                <a:ln>
                  <a:noFill/>
                </a:ln>
              </c:spPr>
            </c:marker>
            <c:bubble3D val="0"/>
          </c:dPt>
          <c:xVal>
            <c:numRef>
              <c:f>'LCOE Summary'!$AA$81:$AA$97</c:f>
              <c:numCache>
                <c:formatCode>General</c:formatCode>
                <c:ptCount val="17"/>
                <c:pt idx="0">
                  <c:v>400</c:v>
                </c:pt>
                <c:pt idx="1">
                  <c:v>300</c:v>
                </c:pt>
                <c:pt idx="2">
                  <c:v>600</c:v>
                </c:pt>
                <c:pt idx="3">
                  <c:v>550</c:v>
                </c:pt>
                <c:pt idx="4">
                  <c:v>360</c:v>
                </c:pt>
                <c:pt idx="5">
                  <c:v>400</c:v>
                </c:pt>
                <c:pt idx="6">
                  <c:v>350</c:v>
                </c:pt>
                <c:pt idx="7">
                  <c:v>350</c:v>
                </c:pt>
                <c:pt idx="8">
                  <c:v>500</c:v>
                </c:pt>
                <c:pt idx="9">
                  <c:v>300</c:v>
                </c:pt>
                <c:pt idx="10">
                  <c:v>565</c:v>
                </c:pt>
                <c:pt idx="11">
                  <c:v>400</c:v>
                </c:pt>
                <c:pt idx="12">
                  <c:v>400</c:v>
                </c:pt>
                <c:pt idx="13">
                  <c:v>400</c:v>
                </c:pt>
                <c:pt idx="14">
                  <c:v>600</c:v>
                </c:pt>
                <c:pt idx="15">
                  <c:v>400</c:v>
                </c:pt>
                <c:pt idx="16">
                  <c:v>550</c:v>
                </c:pt>
              </c:numCache>
            </c:numRef>
          </c:xVal>
          <c:yVal>
            <c:numRef>
              <c:f>'LCOE Summary'!$Z$81:$Z$97</c:f>
              <c:numCache>
                <c:formatCode>General</c:formatCode>
                <c:ptCount val="17"/>
                <c:pt idx="0">
                  <c:v>8.8000000000000007</c:v>
                </c:pt>
                <c:pt idx="1">
                  <c:v>3.5</c:v>
                </c:pt>
                <c:pt idx="2">
                  <c:v>7.4</c:v>
                </c:pt>
                <c:pt idx="3">
                  <c:v>8.9</c:v>
                </c:pt>
                <c:pt idx="4">
                  <c:v>6.2</c:v>
                </c:pt>
                <c:pt idx="5" formatCode="@">
                  <c:v>10.4</c:v>
                </c:pt>
                <c:pt idx="6">
                  <c:v>7.9</c:v>
                </c:pt>
                <c:pt idx="7" formatCode="@">
                  <c:v>8</c:v>
                </c:pt>
                <c:pt idx="9">
                  <c:v>8.9</c:v>
                </c:pt>
                <c:pt idx="10" formatCode="@">
                  <c:v>4.5999999999999996</c:v>
                </c:pt>
                <c:pt idx="12">
                  <c:v>11.3</c:v>
                </c:pt>
                <c:pt idx="13">
                  <c:v>6.6</c:v>
                </c:pt>
                <c:pt idx="14">
                  <c:v>3.2</c:v>
                </c:pt>
                <c:pt idx="15">
                  <c:v>9.9</c:v>
                </c:pt>
                <c:pt idx="16" formatCode="@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07680"/>
        <c:axId val="96009600"/>
      </c:scatterChart>
      <c:valAx>
        <c:axId val="96007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Temperature Degrees C </a:t>
                </a:r>
              </a:p>
            </c:rich>
          </c:tx>
          <c:layout>
            <c:manualLayout>
              <c:xMode val="edge"/>
              <c:yMode val="edge"/>
              <c:x val="0.24680016639169056"/>
              <c:y val="0.873573540174298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6009600"/>
        <c:crosses val="autoZero"/>
        <c:crossBetween val="midCat"/>
      </c:valAx>
      <c:valAx>
        <c:axId val="960096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/>
                  <a:t>Real LCOE </a:t>
                </a:r>
              </a:p>
              <a:p>
                <a:pPr>
                  <a:defRPr sz="800"/>
                </a:pPr>
                <a:r>
                  <a:rPr lang="en-US" sz="800"/>
                  <a:t>(no incentive)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007680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29ED27-7AF0-4361-9EF7-110878432AB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297F41-EEE9-4287-A7A2-C43CB2A91A84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ABEA7583-1FA7-4177-A502-735B8FB5C906}" type="parTrans" cxnId="{49783A09-9C74-4AA8-B298-C415E0A114BF}">
      <dgm:prSet/>
      <dgm:spPr/>
      <dgm:t>
        <a:bodyPr/>
        <a:lstStyle/>
        <a:p>
          <a:endParaRPr lang="en-US"/>
        </a:p>
      </dgm:t>
    </dgm:pt>
    <dgm:pt modelId="{923250B1-8BCA-453C-9FC4-D79C314B8953}" type="sibTrans" cxnId="{49783A09-9C74-4AA8-B298-C415E0A114BF}">
      <dgm:prSet/>
      <dgm:spPr/>
      <dgm:t>
        <a:bodyPr/>
        <a:lstStyle/>
        <a:p>
          <a:endParaRPr lang="en-US"/>
        </a:p>
      </dgm:t>
    </dgm:pt>
    <dgm:pt modelId="{EE458CCB-805D-4DAC-9F58-941F874DBE45}">
      <dgm:prSet phldrT="[Text]" custT="1"/>
      <dgm:spPr/>
      <dgm:t>
        <a:bodyPr/>
        <a:lstStyle/>
        <a:p>
          <a:r>
            <a:rPr lang="en-US" sz="1200" dirty="0" smtClean="0"/>
            <a:t>Rigorous Process Simulation</a:t>
          </a:r>
          <a:endParaRPr lang="en-US" sz="1200" dirty="0"/>
        </a:p>
      </dgm:t>
    </dgm:pt>
    <dgm:pt modelId="{0393F061-DB0B-482E-811F-B006345AFE79}" type="parTrans" cxnId="{6823EA2F-6C3F-414D-A513-236F06966596}">
      <dgm:prSet/>
      <dgm:spPr/>
      <dgm:t>
        <a:bodyPr/>
        <a:lstStyle/>
        <a:p>
          <a:endParaRPr lang="en-US"/>
        </a:p>
      </dgm:t>
    </dgm:pt>
    <dgm:pt modelId="{AA57A2AF-9130-4843-AAFE-4A0F556C4110}" type="sibTrans" cxnId="{6823EA2F-6C3F-414D-A513-236F06966596}">
      <dgm:prSet/>
      <dgm:spPr/>
      <dgm:t>
        <a:bodyPr/>
        <a:lstStyle/>
        <a:p>
          <a:endParaRPr lang="en-US"/>
        </a:p>
      </dgm:t>
    </dgm:pt>
    <dgm:pt modelId="{2679B09C-D121-41B8-B002-AD6C0988F0DC}">
      <dgm:prSet phldrT="[Text]" custT="1"/>
      <dgm:spPr/>
      <dgm:t>
        <a:bodyPr/>
        <a:lstStyle/>
        <a:p>
          <a:r>
            <a:rPr lang="en-US" sz="1200" dirty="0" smtClean="0"/>
            <a:t>Experiments</a:t>
          </a:r>
          <a:endParaRPr lang="en-US" sz="1200" dirty="0"/>
        </a:p>
      </dgm:t>
    </dgm:pt>
    <dgm:pt modelId="{3FF14360-8873-417D-9B75-5E3A33545443}" type="parTrans" cxnId="{7AEA7080-C277-45B8-903E-3D6750ABE9BE}">
      <dgm:prSet/>
      <dgm:spPr/>
      <dgm:t>
        <a:bodyPr/>
        <a:lstStyle/>
        <a:p>
          <a:endParaRPr lang="en-US"/>
        </a:p>
      </dgm:t>
    </dgm:pt>
    <dgm:pt modelId="{E046022C-528F-49BB-A4CA-30F54EAB3A27}" type="sibTrans" cxnId="{7AEA7080-C277-45B8-903E-3D6750ABE9BE}">
      <dgm:prSet/>
      <dgm:spPr/>
      <dgm:t>
        <a:bodyPr/>
        <a:lstStyle/>
        <a:p>
          <a:endParaRPr lang="en-US"/>
        </a:p>
      </dgm:t>
    </dgm:pt>
    <dgm:pt modelId="{CCB6B1AF-69AF-4056-A0FC-B65FC7D71ABB}">
      <dgm:prSet phldrT="[Text]"/>
      <dgm:spPr/>
      <dgm:t>
        <a:bodyPr/>
        <a:lstStyle/>
        <a:p>
          <a:r>
            <a:rPr lang="en-US" dirty="0" smtClean="0"/>
            <a:t>Process Design</a:t>
          </a:r>
          <a:endParaRPr lang="en-US" dirty="0"/>
        </a:p>
      </dgm:t>
    </dgm:pt>
    <dgm:pt modelId="{0EC8511A-6F0D-4017-8EE5-3FABA08DF973}" type="parTrans" cxnId="{17293E50-E98A-4902-A927-D4BBF19AF91B}">
      <dgm:prSet/>
      <dgm:spPr/>
      <dgm:t>
        <a:bodyPr/>
        <a:lstStyle/>
        <a:p>
          <a:endParaRPr lang="en-US"/>
        </a:p>
      </dgm:t>
    </dgm:pt>
    <dgm:pt modelId="{1B129B82-D851-4AD7-B9F4-E73A0D7748CF}" type="sibTrans" cxnId="{17293E50-E98A-4902-A927-D4BBF19AF91B}">
      <dgm:prSet/>
      <dgm:spPr/>
      <dgm:t>
        <a:bodyPr/>
        <a:lstStyle/>
        <a:p>
          <a:endParaRPr lang="en-US"/>
        </a:p>
      </dgm:t>
    </dgm:pt>
    <dgm:pt modelId="{53AF1B5F-7105-4191-9013-F6B2B3BEC280}">
      <dgm:prSet phldrT="[Text]"/>
      <dgm:spPr/>
      <dgm:t>
        <a:bodyPr/>
        <a:lstStyle/>
        <a:p>
          <a:r>
            <a:rPr lang="en-US" dirty="0" smtClean="0"/>
            <a:t>Optimization</a:t>
          </a:r>
          <a:endParaRPr lang="en-US" dirty="0"/>
        </a:p>
      </dgm:t>
    </dgm:pt>
    <dgm:pt modelId="{E1915039-B783-49EC-9A0B-E7277C36EAB3}" type="parTrans" cxnId="{6F691CF7-C1C6-489E-A1EA-1A119CA176F6}">
      <dgm:prSet/>
      <dgm:spPr/>
      <dgm:t>
        <a:bodyPr/>
        <a:lstStyle/>
        <a:p>
          <a:endParaRPr lang="en-US"/>
        </a:p>
      </dgm:t>
    </dgm:pt>
    <dgm:pt modelId="{E6511286-FDC0-4605-B44F-BE9A71A009DD}" type="sibTrans" cxnId="{6F691CF7-C1C6-489E-A1EA-1A119CA176F6}">
      <dgm:prSet/>
      <dgm:spPr/>
      <dgm:t>
        <a:bodyPr/>
        <a:lstStyle/>
        <a:p>
          <a:endParaRPr lang="en-US"/>
        </a:p>
      </dgm:t>
    </dgm:pt>
    <dgm:pt modelId="{7AAD7744-4146-42D7-8FF0-443FBF3847BA}" type="pres">
      <dgm:prSet presAssocID="{0529ED27-7AF0-4361-9EF7-110878432A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1E22CD-D7F9-4A05-AD5B-4DD8747F089E}" type="pres">
      <dgm:prSet presAssocID="{0529ED27-7AF0-4361-9EF7-110878432AB5}" presName="cycle" presStyleCnt="0"/>
      <dgm:spPr/>
    </dgm:pt>
    <dgm:pt modelId="{AF463DC5-C21E-4B5C-A48D-2E4802DF7FC6}" type="pres">
      <dgm:prSet presAssocID="{51297F41-EEE9-4287-A7A2-C43CB2A91A84}" presName="nodeFirstNode" presStyleLbl="node1" presStyleIdx="0" presStyleCnt="5" custScaleY="117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64BDA-B38F-40E8-A16B-8178C56659BB}" type="pres">
      <dgm:prSet presAssocID="{923250B1-8BCA-453C-9FC4-D79C314B895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6EE7175-10E6-4E12-8D89-D64B3CB915B7}" type="pres">
      <dgm:prSet presAssocID="{CCB6B1AF-69AF-4056-A0FC-B65FC7D71ABB}" presName="nodeFollowingNodes" presStyleLbl="node1" presStyleIdx="1" presStyleCnt="5" custScaleY="117566" custRadScaleRad="102251" custRadScaleInc="10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95D82-7633-4A01-8273-95DDBA774E9A}" type="pres">
      <dgm:prSet presAssocID="{EE458CCB-805D-4DAC-9F58-941F874DBE45}" presName="nodeFollowingNodes" presStyleLbl="node1" presStyleIdx="2" presStyleCnt="5" custScaleY="117566" custRadScaleRad="105451" custRadScaleInc="-13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E7169-1082-467A-BD49-041EE5E529FD}" type="pres">
      <dgm:prSet presAssocID="{2679B09C-D121-41B8-B002-AD6C0988F0DC}" presName="nodeFollowingNodes" presStyleLbl="node1" presStyleIdx="3" presStyleCnt="5" custScaleY="117566" custRadScaleRad="99865" custRadScaleInc="8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FD1C5-20B8-4CC5-A168-4D1BB4C6CC04}" type="pres">
      <dgm:prSet presAssocID="{53AF1B5F-7105-4191-9013-F6B2B3BEC280}" presName="nodeFollowingNodes" presStyleLbl="node1" presStyleIdx="4" presStyleCnt="5" custScaleY="117566" custRadScaleRad="102604" custRadScaleInc="-8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783A09-9C74-4AA8-B298-C415E0A114BF}" srcId="{0529ED27-7AF0-4361-9EF7-110878432AB5}" destId="{51297F41-EEE9-4287-A7A2-C43CB2A91A84}" srcOrd="0" destOrd="0" parTransId="{ABEA7583-1FA7-4177-A502-735B8FB5C906}" sibTransId="{923250B1-8BCA-453C-9FC4-D79C314B8953}"/>
    <dgm:cxn modelId="{6823EA2F-6C3F-414D-A513-236F06966596}" srcId="{0529ED27-7AF0-4361-9EF7-110878432AB5}" destId="{EE458CCB-805D-4DAC-9F58-941F874DBE45}" srcOrd="2" destOrd="0" parTransId="{0393F061-DB0B-482E-811F-B006345AFE79}" sibTransId="{AA57A2AF-9130-4843-AAFE-4A0F556C4110}"/>
    <dgm:cxn modelId="{055807E5-522E-4474-BDEF-52F98CEF5CEC}" type="presOf" srcId="{53AF1B5F-7105-4191-9013-F6B2B3BEC280}" destId="{8A1FD1C5-20B8-4CC5-A168-4D1BB4C6CC04}" srcOrd="0" destOrd="0" presId="urn:microsoft.com/office/officeart/2005/8/layout/cycle3"/>
    <dgm:cxn modelId="{31C68B6B-1022-43B4-9278-0092C68CD41E}" type="presOf" srcId="{2679B09C-D121-41B8-B002-AD6C0988F0DC}" destId="{889E7169-1082-467A-BD49-041EE5E529FD}" srcOrd="0" destOrd="0" presId="urn:microsoft.com/office/officeart/2005/8/layout/cycle3"/>
    <dgm:cxn modelId="{52EE83F5-CC8D-471A-9AD3-C1AB837358D3}" type="presOf" srcId="{0529ED27-7AF0-4361-9EF7-110878432AB5}" destId="{7AAD7744-4146-42D7-8FF0-443FBF3847BA}" srcOrd="0" destOrd="0" presId="urn:microsoft.com/office/officeart/2005/8/layout/cycle3"/>
    <dgm:cxn modelId="{17293E50-E98A-4902-A927-D4BBF19AF91B}" srcId="{0529ED27-7AF0-4361-9EF7-110878432AB5}" destId="{CCB6B1AF-69AF-4056-A0FC-B65FC7D71ABB}" srcOrd="1" destOrd="0" parTransId="{0EC8511A-6F0D-4017-8EE5-3FABA08DF973}" sibTransId="{1B129B82-D851-4AD7-B9F4-E73A0D7748CF}"/>
    <dgm:cxn modelId="{800EB0B6-1E0E-4F84-A154-98DB22EA5646}" type="presOf" srcId="{CCB6B1AF-69AF-4056-A0FC-B65FC7D71ABB}" destId="{76EE7175-10E6-4E12-8D89-D64B3CB915B7}" srcOrd="0" destOrd="0" presId="urn:microsoft.com/office/officeart/2005/8/layout/cycle3"/>
    <dgm:cxn modelId="{6F691CF7-C1C6-489E-A1EA-1A119CA176F6}" srcId="{0529ED27-7AF0-4361-9EF7-110878432AB5}" destId="{53AF1B5F-7105-4191-9013-F6B2B3BEC280}" srcOrd="4" destOrd="0" parTransId="{E1915039-B783-49EC-9A0B-E7277C36EAB3}" sibTransId="{E6511286-FDC0-4605-B44F-BE9A71A009DD}"/>
    <dgm:cxn modelId="{9F0F0E69-616D-4F1E-B606-F560C7112A54}" type="presOf" srcId="{EE458CCB-805D-4DAC-9F58-941F874DBE45}" destId="{7C895D82-7633-4A01-8273-95DDBA774E9A}" srcOrd="0" destOrd="0" presId="urn:microsoft.com/office/officeart/2005/8/layout/cycle3"/>
    <dgm:cxn modelId="{7E2458D5-3FA2-45B0-A291-CB37BDBB6F6A}" type="presOf" srcId="{923250B1-8BCA-453C-9FC4-D79C314B8953}" destId="{17A64BDA-B38F-40E8-A16B-8178C56659BB}" srcOrd="0" destOrd="0" presId="urn:microsoft.com/office/officeart/2005/8/layout/cycle3"/>
    <dgm:cxn modelId="{7AEA7080-C277-45B8-903E-3D6750ABE9BE}" srcId="{0529ED27-7AF0-4361-9EF7-110878432AB5}" destId="{2679B09C-D121-41B8-B002-AD6C0988F0DC}" srcOrd="3" destOrd="0" parTransId="{3FF14360-8873-417D-9B75-5E3A33545443}" sibTransId="{E046022C-528F-49BB-A4CA-30F54EAB3A27}"/>
    <dgm:cxn modelId="{44FE7AC5-892B-4365-82B8-5489B55D866C}" type="presOf" srcId="{51297F41-EEE9-4287-A7A2-C43CB2A91A84}" destId="{AF463DC5-C21E-4B5C-A48D-2E4802DF7FC6}" srcOrd="0" destOrd="0" presId="urn:microsoft.com/office/officeart/2005/8/layout/cycle3"/>
    <dgm:cxn modelId="{A98DC2B1-FF00-4F99-A11D-18963E7E5608}" type="presParOf" srcId="{7AAD7744-4146-42D7-8FF0-443FBF3847BA}" destId="{E51E22CD-D7F9-4A05-AD5B-4DD8747F089E}" srcOrd="0" destOrd="0" presId="urn:microsoft.com/office/officeart/2005/8/layout/cycle3"/>
    <dgm:cxn modelId="{3C18A66C-1C73-4A98-B135-79E2CAC71FF0}" type="presParOf" srcId="{E51E22CD-D7F9-4A05-AD5B-4DD8747F089E}" destId="{AF463DC5-C21E-4B5C-A48D-2E4802DF7FC6}" srcOrd="0" destOrd="0" presId="urn:microsoft.com/office/officeart/2005/8/layout/cycle3"/>
    <dgm:cxn modelId="{5C28CA73-C0DA-44D1-8F01-F3A63D1561CA}" type="presParOf" srcId="{E51E22CD-D7F9-4A05-AD5B-4DD8747F089E}" destId="{17A64BDA-B38F-40E8-A16B-8178C56659BB}" srcOrd="1" destOrd="0" presId="urn:microsoft.com/office/officeart/2005/8/layout/cycle3"/>
    <dgm:cxn modelId="{9712ADF5-A98C-4244-B578-D9CF1E9EBD3B}" type="presParOf" srcId="{E51E22CD-D7F9-4A05-AD5B-4DD8747F089E}" destId="{76EE7175-10E6-4E12-8D89-D64B3CB915B7}" srcOrd="2" destOrd="0" presId="urn:microsoft.com/office/officeart/2005/8/layout/cycle3"/>
    <dgm:cxn modelId="{5588EC62-4689-4923-8A1F-13BC7B241876}" type="presParOf" srcId="{E51E22CD-D7F9-4A05-AD5B-4DD8747F089E}" destId="{7C895D82-7633-4A01-8273-95DDBA774E9A}" srcOrd="3" destOrd="0" presId="urn:microsoft.com/office/officeart/2005/8/layout/cycle3"/>
    <dgm:cxn modelId="{89483AEE-DEFB-4892-951C-3F1ADFC941C5}" type="presParOf" srcId="{E51E22CD-D7F9-4A05-AD5B-4DD8747F089E}" destId="{889E7169-1082-467A-BD49-041EE5E529FD}" srcOrd="4" destOrd="0" presId="urn:microsoft.com/office/officeart/2005/8/layout/cycle3"/>
    <dgm:cxn modelId="{9DF058F3-F326-4A77-BA17-8D7639D490E7}" type="presParOf" srcId="{E51E22CD-D7F9-4A05-AD5B-4DD8747F089E}" destId="{8A1FD1C5-20B8-4CC5-A168-4D1BB4C6CC0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4C3B2-E338-4187-80BB-F2347FD4C51B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07E0E13-02D2-4DD3-B44D-E9A324796A5E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Mass, Energy, Momentum Balances</a:t>
          </a:r>
          <a:endParaRPr lang="en-US" sz="1200" dirty="0">
            <a:latin typeface="+mj-lt"/>
          </a:endParaRPr>
        </a:p>
      </dgm:t>
    </dgm:pt>
    <dgm:pt modelId="{6EC5ABFE-6C3E-4BF2-B776-20CD0A4ADF79}" type="parTrans" cxnId="{623C9932-9BDA-442E-ADC4-ADF3A93F1E3C}">
      <dgm:prSet/>
      <dgm:spPr/>
      <dgm:t>
        <a:bodyPr/>
        <a:lstStyle/>
        <a:p>
          <a:endParaRPr lang="en-US"/>
        </a:p>
      </dgm:t>
    </dgm:pt>
    <dgm:pt modelId="{3F4F48F5-0370-45A3-A693-D0FEDFB99B9B}" type="sibTrans" cxnId="{623C9932-9BDA-442E-ADC4-ADF3A93F1E3C}">
      <dgm:prSet/>
      <dgm:spPr/>
      <dgm:t>
        <a:bodyPr/>
        <a:lstStyle/>
        <a:p>
          <a:endParaRPr lang="en-US"/>
        </a:p>
      </dgm:t>
    </dgm:pt>
    <dgm:pt modelId="{210CCF97-338E-4481-A9C8-A625B69781FB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Equipment Sizing and Cost Estimation</a:t>
          </a:r>
          <a:endParaRPr lang="en-US" sz="1200" dirty="0">
            <a:latin typeface="+mj-lt"/>
          </a:endParaRPr>
        </a:p>
      </dgm:t>
    </dgm:pt>
    <dgm:pt modelId="{29C6BEAF-5BB6-4009-A323-84086442C996}" type="parTrans" cxnId="{727F65F2-B544-45E2-9F87-A63B5059EE48}">
      <dgm:prSet/>
      <dgm:spPr/>
      <dgm:t>
        <a:bodyPr/>
        <a:lstStyle/>
        <a:p>
          <a:endParaRPr lang="en-US"/>
        </a:p>
      </dgm:t>
    </dgm:pt>
    <dgm:pt modelId="{263DD47A-57F4-49E1-8687-416BCF3BBEAB}" type="sibTrans" cxnId="{727F65F2-B544-45E2-9F87-A63B5059EE48}">
      <dgm:prSet/>
      <dgm:spPr/>
      <dgm:t>
        <a:bodyPr/>
        <a:lstStyle/>
        <a:p>
          <a:endParaRPr lang="en-US"/>
        </a:p>
      </dgm:t>
    </dgm:pt>
    <dgm:pt modelId="{F9A8BFA9-7094-49C4-A122-3A2910AC8F96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Operating </a:t>
          </a:r>
          <a:r>
            <a:rPr lang="en-US" sz="1200" dirty="0" err="1" smtClean="0">
              <a:latin typeface="+mj-lt"/>
            </a:rPr>
            <a:t>Req’s</a:t>
          </a:r>
          <a:endParaRPr lang="en-US" sz="1200" dirty="0">
            <a:latin typeface="+mj-lt"/>
          </a:endParaRPr>
        </a:p>
      </dgm:t>
    </dgm:pt>
    <dgm:pt modelId="{D0DFA793-391D-4DCE-AF89-A7FC953B27A5}" type="parTrans" cxnId="{C152A1D3-C84B-41A2-8DA1-7A53E6C98EFF}">
      <dgm:prSet/>
      <dgm:spPr/>
      <dgm:t>
        <a:bodyPr/>
        <a:lstStyle/>
        <a:p>
          <a:endParaRPr lang="en-US"/>
        </a:p>
      </dgm:t>
    </dgm:pt>
    <dgm:pt modelId="{7022BA2D-CE9F-4548-9A76-697AD0883A07}" type="sibTrans" cxnId="{C152A1D3-C84B-41A2-8DA1-7A53E6C98EFF}">
      <dgm:prSet/>
      <dgm:spPr/>
      <dgm:t>
        <a:bodyPr/>
        <a:lstStyle/>
        <a:p>
          <a:endParaRPr lang="en-US"/>
        </a:p>
      </dgm:t>
    </dgm:pt>
    <dgm:pt modelId="{24800510-C673-471A-9E70-D76B72E871BF}" type="pres">
      <dgm:prSet presAssocID="{50F4C3B2-E338-4187-80BB-F2347FD4C51B}" presName="Name0" presStyleCnt="0">
        <dgm:presLayoutVars>
          <dgm:dir/>
          <dgm:resizeHandles val="exact"/>
        </dgm:presLayoutVars>
      </dgm:prSet>
      <dgm:spPr/>
    </dgm:pt>
    <dgm:pt modelId="{F9B05476-B595-40E3-91FB-6D6AAC145B95}" type="pres">
      <dgm:prSet presAssocID="{50F4C3B2-E338-4187-80BB-F2347FD4C51B}" presName="bkgdShp" presStyleLbl="alignAccFollowNode1" presStyleIdx="0" presStyleCnt="1"/>
      <dgm:spPr/>
    </dgm:pt>
    <dgm:pt modelId="{A8B0DB7A-AEFC-423A-A173-5F5DFC440A86}" type="pres">
      <dgm:prSet presAssocID="{50F4C3B2-E338-4187-80BB-F2347FD4C51B}" presName="linComp" presStyleCnt="0"/>
      <dgm:spPr/>
    </dgm:pt>
    <dgm:pt modelId="{0B5F523E-9A34-48B0-9A0F-646DE1F9FB76}" type="pres">
      <dgm:prSet presAssocID="{407E0E13-02D2-4DD3-B44D-E9A324796A5E}" presName="compNode" presStyleCnt="0"/>
      <dgm:spPr/>
    </dgm:pt>
    <dgm:pt modelId="{4560E274-7A9E-4785-8077-59D745CBAEBC}" type="pres">
      <dgm:prSet presAssocID="{407E0E13-02D2-4DD3-B44D-E9A324796A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12FE7-AC3C-4276-B7BB-73F67E03A9D2}" type="pres">
      <dgm:prSet presAssocID="{407E0E13-02D2-4DD3-B44D-E9A324796A5E}" presName="invisiNode" presStyleLbl="node1" presStyleIdx="0" presStyleCnt="3"/>
      <dgm:spPr/>
    </dgm:pt>
    <dgm:pt modelId="{5941098C-7D91-4EB1-B1CC-81071558C591}" type="pres">
      <dgm:prSet presAssocID="{407E0E13-02D2-4DD3-B44D-E9A324796A5E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5E47B43E-DC90-4890-B13D-9E7CF3D5F94B}" type="pres">
      <dgm:prSet presAssocID="{3F4F48F5-0370-45A3-A693-D0FEDFB99B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F1DB843-14A4-45A7-81AD-E6C0C0CEE725}" type="pres">
      <dgm:prSet presAssocID="{210CCF97-338E-4481-A9C8-A625B69781FB}" presName="compNode" presStyleCnt="0"/>
      <dgm:spPr/>
    </dgm:pt>
    <dgm:pt modelId="{72F83C15-2D38-4328-A7BC-49333E58E3FD}" type="pres">
      <dgm:prSet presAssocID="{210CCF97-338E-4481-A9C8-A625B69781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83B6A-B07E-4D2B-A653-0B6DA6C9AA3E}" type="pres">
      <dgm:prSet presAssocID="{210CCF97-338E-4481-A9C8-A625B69781FB}" presName="invisiNode" presStyleLbl="node1" presStyleIdx="1" presStyleCnt="3"/>
      <dgm:spPr/>
    </dgm:pt>
    <dgm:pt modelId="{CE306553-AEB4-4BCC-82D5-C50AB7648357}" type="pres">
      <dgm:prSet presAssocID="{210CCF97-338E-4481-A9C8-A625B69781FB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</dgm:pt>
    <dgm:pt modelId="{4C965D88-96F6-405A-B01F-4E49F980D945}" type="pres">
      <dgm:prSet presAssocID="{263DD47A-57F4-49E1-8687-416BCF3BBEA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26D7297-4976-4383-AED5-A798DC81EDB3}" type="pres">
      <dgm:prSet presAssocID="{F9A8BFA9-7094-49C4-A122-3A2910AC8F96}" presName="compNode" presStyleCnt="0"/>
      <dgm:spPr/>
    </dgm:pt>
    <dgm:pt modelId="{1988360A-875F-4A72-BBA4-4F91DCAEBE90}" type="pres">
      <dgm:prSet presAssocID="{F9A8BFA9-7094-49C4-A122-3A2910AC8F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B9C76-5260-4D6E-8189-13BEDD53C798}" type="pres">
      <dgm:prSet presAssocID="{F9A8BFA9-7094-49C4-A122-3A2910AC8F96}" presName="invisiNode" presStyleLbl="node1" presStyleIdx="2" presStyleCnt="3"/>
      <dgm:spPr/>
    </dgm:pt>
    <dgm:pt modelId="{50328D47-1BF9-49D8-8328-B39B22C4EA01}" type="pres">
      <dgm:prSet presAssocID="{F9A8BFA9-7094-49C4-A122-3A2910AC8F96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C152A1D3-C84B-41A2-8DA1-7A53E6C98EFF}" srcId="{50F4C3B2-E338-4187-80BB-F2347FD4C51B}" destId="{F9A8BFA9-7094-49C4-A122-3A2910AC8F96}" srcOrd="2" destOrd="0" parTransId="{D0DFA793-391D-4DCE-AF89-A7FC953B27A5}" sibTransId="{7022BA2D-CE9F-4548-9A76-697AD0883A07}"/>
    <dgm:cxn modelId="{21FBE244-7CDB-47F0-B8E0-C6F70DF84E67}" type="presOf" srcId="{3F4F48F5-0370-45A3-A693-D0FEDFB99B9B}" destId="{5E47B43E-DC90-4890-B13D-9E7CF3D5F94B}" srcOrd="0" destOrd="0" presId="urn:microsoft.com/office/officeart/2005/8/layout/pList2"/>
    <dgm:cxn modelId="{623C9932-9BDA-442E-ADC4-ADF3A93F1E3C}" srcId="{50F4C3B2-E338-4187-80BB-F2347FD4C51B}" destId="{407E0E13-02D2-4DD3-B44D-E9A324796A5E}" srcOrd="0" destOrd="0" parTransId="{6EC5ABFE-6C3E-4BF2-B776-20CD0A4ADF79}" sibTransId="{3F4F48F5-0370-45A3-A693-D0FEDFB99B9B}"/>
    <dgm:cxn modelId="{FD274A8F-F510-4D2E-859D-16EF46A7CF84}" type="presOf" srcId="{263DD47A-57F4-49E1-8687-416BCF3BBEAB}" destId="{4C965D88-96F6-405A-B01F-4E49F980D945}" srcOrd="0" destOrd="0" presId="urn:microsoft.com/office/officeart/2005/8/layout/pList2"/>
    <dgm:cxn modelId="{727F65F2-B544-45E2-9F87-A63B5059EE48}" srcId="{50F4C3B2-E338-4187-80BB-F2347FD4C51B}" destId="{210CCF97-338E-4481-A9C8-A625B69781FB}" srcOrd="1" destOrd="0" parTransId="{29C6BEAF-5BB6-4009-A323-84086442C996}" sibTransId="{263DD47A-57F4-49E1-8687-416BCF3BBEAB}"/>
    <dgm:cxn modelId="{7D6112CB-9A43-4D7B-A65E-E140BB492ABA}" type="presOf" srcId="{F9A8BFA9-7094-49C4-A122-3A2910AC8F96}" destId="{1988360A-875F-4A72-BBA4-4F91DCAEBE90}" srcOrd="0" destOrd="0" presId="urn:microsoft.com/office/officeart/2005/8/layout/pList2"/>
    <dgm:cxn modelId="{207F63F1-278B-4D66-B0CF-B66C94BE87D1}" type="presOf" srcId="{407E0E13-02D2-4DD3-B44D-E9A324796A5E}" destId="{4560E274-7A9E-4785-8077-59D745CBAEBC}" srcOrd="0" destOrd="0" presId="urn:microsoft.com/office/officeart/2005/8/layout/pList2"/>
    <dgm:cxn modelId="{C8D1A896-7623-4287-8C43-59B0F0292040}" type="presOf" srcId="{210CCF97-338E-4481-A9C8-A625B69781FB}" destId="{72F83C15-2D38-4328-A7BC-49333E58E3FD}" srcOrd="0" destOrd="0" presId="urn:microsoft.com/office/officeart/2005/8/layout/pList2"/>
    <dgm:cxn modelId="{9E99483F-078A-40BF-8F9C-5713E33598A9}" type="presOf" srcId="{50F4C3B2-E338-4187-80BB-F2347FD4C51B}" destId="{24800510-C673-471A-9E70-D76B72E871BF}" srcOrd="0" destOrd="0" presId="urn:microsoft.com/office/officeart/2005/8/layout/pList2"/>
    <dgm:cxn modelId="{045AD302-15F8-4335-955B-0BC8117BD4EA}" type="presParOf" srcId="{24800510-C673-471A-9E70-D76B72E871BF}" destId="{F9B05476-B595-40E3-91FB-6D6AAC145B95}" srcOrd="0" destOrd="0" presId="urn:microsoft.com/office/officeart/2005/8/layout/pList2"/>
    <dgm:cxn modelId="{79305D51-EFC7-47BC-BEE9-4775C2D19D8A}" type="presParOf" srcId="{24800510-C673-471A-9E70-D76B72E871BF}" destId="{A8B0DB7A-AEFC-423A-A173-5F5DFC440A86}" srcOrd="1" destOrd="0" presId="urn:microsoft.com/office/officeart/2005/8/layout/pList2"/>
    <dgm:cxn modelId="{6CFBB847-279C-4776-9F4A-7DA25DA72994}" type="presParOf" srcId="{A8B0DB7A-AEFC-423A-A173-5F5DFC440A86}" destId="{0B5F523E-9A34-48B0-9A0F-646DE1F9FB76}" srcOrd="0" destOrd="0" presId="urn:microsoft.com/office/officeart/2005/8/layout/pList2"/>
    <dgm:cxn modelId="{034F31AB-5C34-4079-BF06-9F1683AE3031}" type="presParOf" srcId="{0B5F523E-9A34-48B0-9A0F-646DE1F9FB76}" destId="{4560E274-7A9E-4785-8077-59D745CBAEBC}" srcOrd="0" destOrd="0" presId="urn:microsoft.com/office/officeart/2005/8/layout/pList2"/>
    <dgm:cxn modelId="{16393843-CCA9-49BB-BFA5-E240D19A21B4}" type="presParOf" srcId="{0B5F523E-9A34-48B0-9A0F-646DE1F9FB76}" destId="{6C212FE7-AC3C-4276-B7BB-73F67E03A9D2}" srcOrd="1" destOrd="0" presId="urn:microsoft.com/office/officeart/2005/8/layout/pList2"/>
    <dgm:cxn modelId="{5F35F51D-5E07-423A-A99B-F5505727ADC8}" type="presParOf" srcId="{0B5F523E-9A34-48B0-9A0F-646DE1F9FB76}" destId="{5941098C-7D91-4EB1-B1CC-81071558C591}" srcOrd="2" destOrd="0" presId="urn:microsoft.com/office/officeart/2005/8/layout/pList2"/>
    <dgm:cxn modelId="{95E16865-1103-461C-AE0E-C2566C4DD8DB}" type="presParOf" srcId="{A8B0DB7A-AEFC-423A-A173-5F5DFC440A86}" destId="{5E47B43E-DC90-4890-B13D-9E7CF3D5F94B}" srcOrd="1" destOrd="0" presId="urn:microsoft.com/office/officeart/2005/8/layout/pList2"/>
    <dgm:cxn modelId="{649799BB-3535-4744-BC14-A7E86ED7B610}" type="presParOf" srcId="{A8B0DB7A-AEFC-423A-A173-5F5DFC440A86}" destId="{5F1DB843-14A4-45A7-81AD-E6C0C0CEE725}" srcOrd="2" destOrd="0" presId="urn:microsoft.com/office/officeart/2005/8/layout/pList2"/>
    <dgm:cxn modelId="{79A48FCD-1B56-45B9-B0AD-674C76B83D27}" type="presParOf" srcId="{5F1DB843-14A4-45A7-81AD-E6C0C0CEE725}" destId="{72F83C15-2D38-4328-A7BC-49333E58E3FD}" srcOrd="0" destOrd="0" presId="urn:microsoft.com/office/officeart/2005/8/layout/pList2"/>
    <dgm:cxn modelId="{C6B76EF2-FCF2-4F86-8899-1EDF2102230F}" type="presParOf" srcId="{5F1DB843-14A4-45A7-81AD-E6C0C0CEE725}" destId="{15D83B6A-B07E-4D2B-A653-0B6DA6C9AA3E}" srcOrd="1" destOrd="0" presId="urn:microsoft.com/office/officeart/2005/8/layout/pList2"/>
    <dgm:cxn modelId="{63824407-BB0B-4618-85F2-E6B8AB80B1C2}" type="presParOf" srcId="{5F1DB843-14A4-45A7-81AD-E6C0C0CEE725}" destId="{CE306553-AEB4-4BCC-82D5-C50AB7648357}" srcOrd="2" destOrd="0" presId="urn:microsoft.com/office/officeart/2005/8/layout/pList2"/>
    <dgm:cxn modelId="{30DBE29C-5B50-4F11-BF78-E32476C95B68}" type="presParOf" srcId="{A8B0DB7A-AEFC-423A-A173-5F5DFC440A86}" destId="{4C965D88-96F6-405A-B01F-4E49F980D945}" srcOrd="3" destOrd="0" presId="urn:microsoft.com/office/officeart/2005/8/layout/pList2"/>
    <dgm:cxn modelId="{A62DC447-213C-4343-88C4-31D48C512CE3}" type="presParOf" srcId="{A8B0DB7A-AEFC-423A-A173-5F5DFC440A86}" destId="{726D7297-4976-4383-AED5-A798DC81EDB3}" srcOrd="4" destOrd="0" presId="urn:microsoft.com/office/officeart/2005/8/layout/pList2"/>
    <dgm:cxn modelId="{56E8C955-91A2-4EB9-83DC-AEEC2BA0ACDB}" type="presParOf" srcId="{726D7297-4976-4383-AED5-A798DC81EDB3}" destId="{1988360A-875F-4A72-BBA4-4F91DCAEBE90}" srcOrd="0" destOrd="0" presId="urn:microsoft.com/office/officeart/2005/8/layout/pList2"/>
    <dgm:cxn modelId="{5CD3072E-E966-4522-9F78-A023FAFC3DB6}" type="presParOf" srcId="{726D7297-4976-4383-AED5-A798DC81EDB3}" destId="{DBDB9C76-5260-4D6E-8189-13BEDD53C798}" srcOrd="1" destOrd="0" presId="urn:microsoft.com/office/officeart/2005/8/layout/pList2"/>
    <dgm:cxn modelId="{CE0B2584-1B8C-42A2-9E6D-664D2AC8934E}" type="presParOf" srcId="{726D7297-4976-4383-AED5-A798DC81EDB3}" destId="{50328D47-1BF9-49D8-8328-B39B22C4EA0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64BDA-B38F-40E8-A16B-8178C56659BB}">
      <dsp:nvSpPr>
        <dsp:cNvPr id="0" name=""/>
        <dsp:cNvSpPr/>
      </dsp:nvSpPr>
      <dsp:spPr>
        <a:xfrm>
          <a:off x="419354" y="-11225"/>
          <a:ext cx="2575051" cy="2575051"/>
        </a:xfrm>
        <a:prstGeom prst="circularArrow">
          <a:avLst>
            <a:gd name="adj1" fmla="val 5544"/>
            <a:gd name="adj2" fmla="val 330680"/>
            <a:gd name="adj3" fmla="val 13951153"/>
            <a:gd name="adj4" fmla="val 1728021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63DC5-C21E-4B5C-A48D-2E4802DF7FC6}">
      <dsp:nvSpPr>
        <dsp:cNvPr id="0" name=""/>
        <dsp:cNvSpPr/>
      </dsp:nvSpPr>
      <dsp:spPr>
        <a:xfrm>
          <a:off x="1150143" y="-48096"/>
          <a:ext cx="1113472" cy="65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Discovery</a:t>
          </a:r>
          <a:endParaRPr lang="en-US" sz="1300" kern="1200" dirty="0"/>
        </a:p>
      </dsp:txBody>
      <dsp:txXfrm>
        <a:off x="1182095" y="-16144"/>
        <a:ext cx="1049568" cy="590628"/>
      </dsp:txXfrm>
    </dsp:sp>
    <dsp:sp modelId="{76EE7175-10E6-4E12-8D89-D64B3CB915B7}">
      <dsp:nvSpPr>
        <dsp:cNvPr id="0" name=""/>
        <dsp:cNvSpPr/>
      </dsp:nvSpPr>
      <dsp:spPr>
        <a:xfrm>
          <a:off x="2249149" y="819975"/>
          <a:ext cx="1113472" cy="65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Process Design</a:t>
          </a:r>
          <a:endParaRPr lang="en-US" sz="1300" kern="1200" dirty="0"/>
        </a:p>
      </dsp:txBody>
      <dsp:txXfrm>
        <a:off x="2281101" y="851927"/>
        <a:ext cx="1049568" cy="590628"/>
      </dsp:txXfrm>
    </dsp:sp>
    <dsp:sp modelId="{7C895D82-7633-4A01-8273-95DDBA774E9A}">
      <dsp:nvSpPr>
        <dsp:cNvPr id="0" name=""/>
        <dsp:cNvSpPr/>
      </dsp:nvSpPr>
      <dsp:spPr>
        <a:xfrm>
          <a:off x="1959017" y="1878617"/>
          <a:ext cx="1113472" cy="65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Rigorous Process Simulation</a:t>
          </a:r>
          <a:endParaRPr lang="en-US" sz="1200" kern="1200" dirty="0"/>
        </a:p>
      </dsp:txBody>
      <dsp:txXfrm>
        <a:off x="1990969" y="1910569"/>
        <a:ext cx="1049568" cy="590628"/>
      </dsp:txXfrm>
    </dsp:sp>
    <dsp:sp modelId="{889E7169-1082-467A-BD49-041EE5E529FD}">
      <dsp:nvSpPr>
        <dsp:cNvPr id="0" name=""/>
        <dsp:cNvSpPr/>
      </dsp:nvSpPr>
      <dsp:spPr>
        <a:xfrm>
          <a:off x="431826" y="1878617"/>
          <a:ext cx="1113472" cy="65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Experiments</a:t>
          </a:r>
          <a:endParaRPr lang="en-US" sz="1200" kern="1200" dirty="0"/>
        </a:p>
      </dsp:txBody>
      <dsp:txXfrm>
        <a:off x="463778" y="1910569"/>
        <a:ext cx="1049568" cy="590628"/>
      </dsp:txXfrm>
    </dsp:sp>
    <dsp:sp modelId="{8A1FD1C5-20B8-4CC5-A168-4D1BB4C6CC04}">
      <dsp:nvSpPr>
        <dsp:cNvPr id="0" name=""/>
        <dsp:cNvSpPr/>
      </dsp:nvSpPr>
      <dsp:spPr>
        <a:xfrm>
          <a:off x="51134" y="801761"/>
          <a:ext cx="1113472" cy="65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Optimization</a:t>
          </a:r>
          <a:endParaRPr lang="en-US" sz="1300" kern="1200" dirty="0"/>
        </a:p>
      </dsp:txBody>
      <dsp:txXfrm>
        <a:off x="83086" y="833713"/>
        <a:ext cx="1049568" cy="590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05476-B595-40E3-91FB-6D6AAC145B95}">
      <dsp:nvSpPr>
        <dsp:cNvPr id="0" name=""/>
        <dsp:cNvSpPr/>
      </dsp:nvSpPr>
      <dsp:spPr>
        <a:xfrm>
          <a:off x="0" y="0"/>
          <a:ext cx="3692059" cy="11034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1098C-7D91-4EB1-B1CC-81071558C591}">
      <dsp:nvSpPr>
        <dsp:cNvPr id="0" name=""/>
        <dsp:cNvSpPr/>
      </dsp:nvSpPr>
      <dsp:spPr>
        <a:xfrm>
          <a:off x="110761" y="147125"/>
          <a:ext cx="1084542" cy="8091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0E274-7A9E-4785-8077-59D745CBAEBC}">
      <dsp:nvSpPr>
        <dsp:cNvPr id="0" name=""/>
        <dsp:cNvSpPr/>
      </dsp:nvSpPr>
      <dsp:spPr>
        <a:xfrm rot="10800000">
          <a:off x="110761" y="1103441"/>
          <a:ext cx="1084542" cy="13486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Mass, Energy, Momentum Balances</a:t>
          </a:r>
          <a:endParaRPr lang="en-US" sz="1200" kern="1200" dirty="0">
            <a:latin typeface="+mj-lt"/>
          </a:endParaRPr>
        </a:p>
      </dsp:txBody>
      <dsp:txXfrm rot="10800000">
        <a:off x="144114" y="1103441"/>
        <a:ext cx="1017836" cy="1315297"/>
      </dsp:txXfrm>
    </dsp:sp>
    <dsp:sp modelId="{CE306553-AEB4-4BCC-82D5-C50AB7648357}">
      <dsp:nvSpPr>
        <dsp:cNvPr id="0" name=""/>
        <dsp:cNvSpPr/>
      </dsp:nvSpPr>
      <dsp:spPr>
        <a:xfrm>
          <a:off x="1303758" y="147125"/>
          <a:ext cx="1084542" cy="8091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83C15-2D38-4328-A7BC-49333E58E3FD}">
      <dsp:nvSpPr>
        <dsp:cNvPr id="0" name=""/>
        <dsp:cNvSpPr/>
      </dsp:nvSpPr>
      <dsp:spPr>
        <a:xfrm rot="10800000">
          <a:off x="1303758" y="1103441"/>
          <a:ext cx="1084542" cy="13486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Equipment Sizing and Cost Estimation</a:t>
          </a:r>
          <a:endParaRPr lang="en-US" sz="1200" kern="1200" dirty="0">
            <a:latin typeface="+mj-lt"/>
          </a:endParaRPr>
        </a:p>
      </dsp:txBody>
      <dsp:txXfrm rot="10800000">
        <a:off x="1337111" y="1103441"/>
        <a:ext cx="1017836" cy="1315297"/>
      </dsp:txXfrm>
    </dsp:sp>
    <dsp:sp modelId="{50328D47-1BF9-49D8-8328-B39B22C4EA01}">
      <dsp:nvSpPr>
        <dsp:cNvPr id="0" name=""/>
        <dsp:cNvSpPr/>
      </dsp:nvSpPr>
      <dsp:spPr>
        <a:xfrm>
          <a:off x="2496754" y="147125"/>
          <a:ext cx="1084542" cy="8091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8360A-875F-4A72-BBA4-4F91DCAEBE90}">
      <dsp:nvSpPr>
        <dsp:cNvPr id="0" name=""/>
        <dsp:cNvSpPr/>
      </dsp:nvSpPr>
      <dsp:spPr>
        <a:xfrm rot="10800000">
          <a:off x="2496754" y="1103441"/>
          <a:ext cx="1084542" cy="13486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Operating </a:t>
          </a:r>
          <a:r>
            <a:rPr lang="en-US" sz="1200" kern="1200" dirty="0" err="1" smtClean="0">
              <a:latin typeface="+mj-lt"/>
            </a:rPr>
            <a:t>Req’s</a:t>
          </a:r>
          <a:endParaRPr lang="en-US" sz="1200" kern="1200" dirty="0">
            <a:latin typeface="+mj-lt"/>
          </a:endParaRPr>
        </a:p>
      </dsp:txBody>
      <dsp:txXfrm rot="10800000">
        <a:off x="2530107" y="1103441"/>
        <a:ext cx="1017836" cy="1315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6/19/2015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6/19/2015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169A6192-71DD-164E-9ED0-2A7A546A9DED}" type="datetime4">
              <a:rPr lang="en-US" smtClean="0"/>
              <a:pPr/>
              <a:t>June 19,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6428A-09CD-364C-AE09-0CD2992B2FAC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A25E7F-AC0A-D84A-A7E2-BA0E92419464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6194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3"/>
            <a:ext cx="8326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1E66E-6098-0047-9B3B-57E40AD7E34C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74638"/>
            <a:ext cx="8390194" cy="1143000"/>
          </a:xfrm>
        </p:spPr>
        <p:txBody>
          <a:bodyPr lIns="0" tIns="0" rIns="0" bIns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600200"/>
            <a:ext cx="4113161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8" y="1600200"/>
            <a:ext cx="4137742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7510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E6469-1CA9-E747-A59C-E9BDF690280D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E2A634-2E46-2346-A1F4-60B3891F9544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ARPA-E Template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6E24C2-81E2-A24E-9E89-644074EF84A6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0798C-2D51-AC4F-B370-F9B16728B207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1B8516-7D11-9747-B20B-0FBB1408ED0E}" type="datetime4">
              <a:rPr lang="en-US" smtClean="0"/>
              <a:pPr/>
              <a:t>June 19,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ARPA-E Template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4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2825" y="6357403"/>
            <a:ext cx="4457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Presentation Design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4449" y="2231906"/>
            <a:ext cx="8651630" cy="1470025"/>
          </a:xfrm>
          <a:ln>
            <a:noFill/>
          </a:ln>
          <a:effectLst/>
        </p:spPr>
        <p:txBody>
          <a:bodyPr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5600" dirty="0" smtClean="0">
                <a:solidFill>
                  <a:schemeClr val="accent2"/>
                </a:solidFill>
                <a:effectLst>
                  <a:outerShdw blurRad="292100" dist="139700" dir="2700000" algn="tl">
                    <a:srgbClr val="000000">
                      <a:alpha val="35000"/>
                    </a:srgbClr>
                  </a:outerShdw>
                </a:effectLst>
              </a:rPr>
              <a:t>If it works, will it matter?</a:t>
            </a:r>
            <a:r>
              <a:rPr lang="en-US" sz="1000" dirty="0" smtClean="0">
                <a:solidFill>
                  <a:schemeClr val="accent2"/>
                </a:solidFill>
                <a:effectLst>
                  <a:outerShdw blurRad="292100" dist="139700" dir="270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sz="1000" dirty="0" smtClean="0">
                <a:solidFill>
                  <a:schemeClr val="accent2"/>
                </a:solidFill>
                <a:effectLst>
                  <a:outerShdw blurRad="292100" dist="139700" dir="270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1000" dirty="0">
                <a:solidFill>
                  <a:schemeClr val="accent2"/>
                </a:solidFill>
                <a:effectLst>
                  <a:outerShdw blurRad="292100" dist="139700" dir="270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sz="1000" dirty="0">
                <a:solidFill>
                  <a:schemeClr val="accent2"/>
                </a:solidFill>
                <a:effectLst>
                  <a:outerShdw blurRad="292100" dist="139700" dir="270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2400" i="1" dirty="0" smtClean="0">
                <a:solidFill>
                  <a:schemeClr val="accent2"/>
                </a:solidFill>
              </a:rPr>
              <a:t>The importance of Techno-Economic Analysis</a:t>
            </a:r>
            <a:endParaRPr lang="en-US" sz="2400" dirty="0">
              <a:solidFill>
                <a:schemeClr val="accent2"/>
              </a:solidFill>
              <a:effectLst>
                <a:outerShdw blurRad="292100" dist="139700" dir="270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4449" y="4195382"/>
            <a:ext cx="7772400" cy="1401896"/>
          </a:xfrm>
        </p:spPr>
        <p:txBody>
          <a:bodyPr anchor="ctr">
            <a:norm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Dan Matuszak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Kacy Gerst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4" y="67341"/>
            <a:ext cx="8808066" cy="824352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>
            <a:off x="-5409633" y="218697"/>
            <a:ext cx="6786913" cy="6786913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704364" y="1144626"/>
            <a:ext cx="6309270" cy="458194"/>
          </a:xfrm>
          <a:custGeom>
            <a:avLst/>
            <a:gdLst>
              <a:gd name="connsiteX0" fmla="*/ 0 w 6431505"/>
              <a:gd name="connsiteY0" fmla="*/ 0 h 458194"/>
              <a:gd name="connsiteX1" fmla="*/ 6431505 w 6431505"/>
              <a:gd name="connsiteY1" fmla="*/ 0 h 458194"/>
              <a:gd name="connsiteX2" fmla="*/ 6431505 w 6431505"/>
              <a:gd name="connsiteY2" fmla="*/ 458194 h 458194"/>
              <a:gd name="connsiteX3" fmla="*/ 0 w 6431505"/>
              <a:gd name="connsiteY3" fmla="*/ 458194 h 458194"/>
              <a:gd name="connsiteX4" fmla="*/ 0 w 643150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1505" h="458194">
                <a:moveTo>
                  <a:pt x="0" y="0"/>
                </a:moveTo>
                <a:lnTo>
                  <a:pt x="6431505" y="0"/>
                </a:lnTo>
                <a:lnTo>
                  <a:pt x="643150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Pre-Program Formation</a:t>
            </a:r>
            <a:endParaRPr lang="en-US" sz="20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1340847" y="2658815"/>
            <a:ext cx="6022455" cy="458194"/>
          </a:xfrm>
          <a:custGeom>
            <a:avLst/>
            <a:gdLst>
              <a:gd name="connsiteX0" fmla="*/ 0 w 6016569"/>
              <a:gd name="connsiteY0" fmla="*/ 0 h 458194"/>
              <a:gd name="connsiteX1" fmla="*/ 6016569 w 6016569"/>
              <a:gd name="connsiteY1" fmla="*/ 0 h 458194"/>
              <a:gd name="connsiteX2" fmla="*/ 6016569 w 6016569"/>
              <a:gd name="connsiteY2" fmla="*/ 458194 h 458194"/>
              <a:gd name="connsiteX3" fmla="*/ 0 w 6016569"/>
              <a:gd name="connsiteY3" fmla="*/ 458194 h 458194"/>
              <a:gd name="connsiteX4" fmla="*/ 0 w 6016569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6569" h="458194">
                <a:moveTo>
                  <a:pt x="0" y="0"/>
                </a:moveTo>
                <a:lnTo>
                  <a:pt x="6016569" y="0"/>
                </a:lnTo>
                <a:lnTo>
                  <a:pt x="6016569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Technology Specific</a:t>
            </a:r>
            <a:endParaRPr lang="en-US" sz="2000" dirty="0"/>
          </a:p>
        </p:txBody>
      </p:sp>
      <p:sp>
        <p:nvSpPr>
          <p:cNvPr id="56" name="Freeform 55"/>
          <p:cNvSpPr/>
          <p:nvPr/>
        </p:nvSpPr>
        <p:spPr>
          <a:xfrm>
            <a:off x="1394865" y="3838386"/>
            <a:ext cx="5797244" cy="458194"/>
          </a:xfrm>
          <a:custGeom>
            <a:avLst/>
            <a:gdLst>
              <a:gd name="connsiteX0" fmla="*/ 0 w 5789186"/>
              <a:gd name="connsiteY0" fmla="*/ 0 h 458194"/>
              <a:gd name="connsiteX1" fmla="*/ 5789186 w 5789186"/>
              <a:gd name="connsiteY1" fmla="*/ 0 h 458194"/>
              <a:gd name="connsiteX2" fmla="*/ 5789186 w 5789186"/>
              <a:gd name="connsiteY2" fmla="*/ 458194 h 458194"/>
              <a:gd name="connsiteX3" fmla="*/ 0 w 5789186"/>
              <a:gd name="connsiteY3" fmla="*/ 458194 h 458194"/>
              <a:gd name="connsiteX4" fmla="*/ 0 w 5789186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9186" h="458194">
                <a:moveTo>
                  <a:pt x="0" y="0"/>
                </a:moveTo>
                <a:lnTo>
                  <a:pt x="5789186" y="0"/>
                </a:lnTo>
                <a:lnTo>
                  <a:pt x="5789186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Production at-scale</a:t>
            </a:r>
            <a:endParaRPr lang="en-US" sz="2000" dirty="0"/>
          </a:p>
        </p:txBody>
      </p:sp>
      <p:sp>
        <p:nvSpPr>
          <p:cNvPr id="59" name="Freeform 58"/>
          <p:cNvSpPr/>
          <p:nvPr/>
        </p:nvSpPr>
        <p:spPr>
          <a:xfrm>
            <a:off x="1007995" y="5053631"/>
            <a:ext cx="5797244" cy="458194"/>
          </a:xfrm>
          <a:custGeom>
            <a:avLst/>
            <a:gdLst>
              <a:gd name="connsiteX0" fmla="*/ 0 w 5716585"/>
              <a:gd name="connsiteY0" fmla="*/ 0 h 458194"/>
              <a:gd name="connsiteX1" fmla="*/ 5716585 w 5716585"/>
              <a:gd name="connsiteY1" fmla="*/ 0 h 458194"/>
              <a:gd name="connsiteX2" fmla="*/ 5716585 w 5716585"/>
              <a:gd name="connsiteY2" fmla="*/ 458194 h 458194"/>
              <a:gd name="connsiteX3" fmla="*/ 0 w 5716585"/>
              <a:gd name="connsiteY3" fmla="*/ 458194 h 458194"/>
              <a:gd name="connsiteX4" fmla="*/ 0 w 571658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585" h="458194">
                <a:moveTo>
                  <a:pt x="0" y="0"/>
                </a:moveTo>
                <a:lnTo>
                  <a:pt x="5716585" y="0"/>
                </a:lnTo>
                <a:lnTo>
                  <a:pt x="571658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Company Formation </a:t>
            </a:r>
            <a:endParaRPr lang="en-US" sz="2000" dirty="0"/>
          </a:p>
        </p:txBody>
      </p:sp>
      <p:pic>
        <p:nvPicPr>
          <p:cNvPr id="1030" name="Picture 6" descr="P:\Communications and Outreach\Brand Management\Photo Library\Icons\WHAT MAKES A PROJECT_V2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6" y="1099403"/>
            <a:ext cx="539986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6" t="-1851" r="-2146" b="-3092"/>
          <a:stretch/>
        </p:blipFill>
        <p:spPr bwMode="auto">
          <a:xfrm>
            <a:off x="1056627" y="3779605"/>
            <a:ext cx="588305" cy="575756"/>
          </a:xfrm>
          <a:prstGeom prst="ellipse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P:\Communications and Outreach\Brand Management\Photo Library\Icons\ARPA-E_Resources_PUZZLE ENG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8" t="-5612" r="-7374" b="-5612"/>
          <a:stretch/>
        </p:blipFill>
        <p:spPr bwMode="auto">
          <a:xfrm>
            <a:off x="1003308" y="2582798"/>
            <a:ext cx="602577" cy="610227"/>
          </a:xfrm>
          <a:prstGeom prst="ellipse">
            <a:avLst/>
          </a:prstGeom>
          <a:solidFill>
            <a:schemeClr val="accent6">
              <a:lumMod val="75000"/>
            </a:schemeClr>
          </a:solidFill>
          <a:extLst/>
        </p:spPr>
      </p:pic>
      <p:pic>
        <p:nvPicPr>
          <p:cNvPr id="1036" name="Picture 11" descr="P:\Communications and Outreach\Brand Management\Photo Library\Icons\WHAT MAKES A PROJECT_V2-0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4" b="3136"/>
          <a:stretch/>
        </p:blipFill>
        <p:spPr bwMode="auto">
          <a:xfrm>
            <a:off x="586244" y="5023863"/>
            <a:ext cx="546261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324524" y="1648043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FOCUS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4849" y="3084148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METALS/ARID (“top-down” TEA)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0779" y="4338770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METALS/ARID (“bottom-up” TEA/LCA)</a:t>
            </a:r>
          </a:p>
          <a:p>
            <a:pPr marL="285750" indent="-285750">
              <a:buFontTx/>
              <a:buChar char="-"/>
            </a:pPr>
            <a:r>
              <a:rPr lang="en-US" dirty="0"/>
              <a:t>Sandwich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1797" y="5511825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Sunfolding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What does it cost to produce at scale?</a:t>
            </a:r>
            <a:endParaRPr lang="en-US" sz="2200" b="0" i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5934" y="1062226"/>
            <a:ext cx="8488518" cy="463518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Production line model (typically at 3 diff volumes) includes: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OPEX – Labor, materials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CAPEX – Equipment, facilities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Depreciation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Sensitivity Analysis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ARPA Tool = Sandwich Model</a:t>
            </a:r>
            <a:endParaRPr lang="en-US" sz="2000" b="1" dirty="0" smtClean="0"/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/>
              <a:t>Caltech, SLIPS, all magnetics teams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4" y="67341"/>
            <a:ext cx="8808066" cy="824352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>
            <a:off x="-5409633" y="218697"/>
            <a:ext cx="6786913" cy="6786913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704364" y="1144626"/>
            <a:ext cx="6309270" cy="458194"/>
          </a:xfrm>
          <a:custGeom>
            <a:avLst/>
            <a:gdLst>
              <a:gd name="connsiteX0" fmla="*/ 0 w 6431505"/>
              <a:gd name="connsiteY0" fmla="*/ 0 h 458194"/>
              <a:gd name="connsiteX1" fmla="*/ 6431505 w 6431505"/>
              <a:gd name="connsiteY1" fmla="*/ 0 h 458194"/>
              <a:gd name="connsiteX2" fmla="*/ 6431505 w 6431505"/>
              <a:gd name="connsiteY2" fmla="*/ 458194 h 458194"/>
              <a:gd name="connsiteX3" fmla="*/ 0 w 6431505"/>
              <a:gd name="connsiteY3" fmla="*/ 458194 h 458194"/>
              <a:gd name="connsiteX4" fmla="*/ 0 w 643150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1505" h="458194">
                <a:moveTo>
                  <a:pt x="0" y="0"/>
                </a:moveTo>
                <a:lnTo>
                  <a:pt x="6431505" y="0"/>
                </a:lnTo>
                <a:lnTo>
                  <a:pt x="643150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Pre-Program Formation</a:t>
            </a:r>
            <a:endParaRPr lang="en-US" sz="20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1340847" y="2658815"/>
            <a:ext cx="6022455" cy="458194"/>
          </a:xfrm>
          <a:custGeom>
            <a:avLst/>
            <a:gdLst>
              <a:gd name="connsiteX0" fmla="*/ 0 w 6016569"/>
              <a:gd name="connsiteY0" fmla="*/ 0 h 458194"/>
              <a:gd name="connsiteX1" fmla="*/ 6016569 w 6016569"/>
              <a:gd name="connsiteY1" fmla="*/ 0 h 458194"/>
              <a:gd name="connsiteX2" fmla="*/ 6016569 w 6016569"/>
              <a:gd name="connsiteY2" fmla="*/ 458194 h 458194"/>
              <a:gd name="connsiteX3" fmla="*/ 0 w 6016569"/>
              <a:gd name="connsiteY3" fmla="*/ 458194 h 458194"/>
              <a:gd name="connsiteX4" fmla="*/ 0 w 6016569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6569" h="458194">
                <a:moveTo>
                  <a:pt x="0" y="0"/>
                </a:moveTo>
                <a:lnTo>
                  <a:pt x="6016569" y="0"/>
                </a:lnTo>
                <a:lnTo>
                  <a:pt x="6016569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Technology Specific</a:t>
            </a:r>
            <a:endParaRPr lang="en-US" sz="2000" dirty="0"/>
          </a:p>
        </p:txBody>
      </p:sp>
      <p:sp>
        <p:nvSpPr>
          <p:cNvPr id="56" name="Freeform 55"/>
          <p:cNvSpPr/>
          <p:nvPr/>
        </p:nvSpPr>
        <p:spPr>
          <a:xfrm>
            <a:off x="1394865" y="3838386"/>
            <a:ext cx="5797244" cy="458194"/>
          </a:xfrm>
          <a:custGeom>
            <a:avLst/>
            <a:gdLst>
              <a:gd name="connsiteX0" fmla="*/ 0 w 5789186"/>
              <a:gd name="connsiteY0" fmla="*/ 0 h 458194"/>
              <a:gd name="connsiteX1" fmla="*/ 5789186 w 5789186"/>
              <a:gd name="connsiteY1" fmla="*/ 0 h 458194"/>
              <a:gd name="connsiteX2" fmla="*/ 5789186 w 5789186"/>
              <a:gd name="connsiteY2" fmla="*/ 458194 h 458194"/>
              <a:gd name="connsiteX3" fmla="*/ 0 w 5789186"/>
              <a:gd name="connsiteY3" fmla="*/ 458194 h 458194"/>
              <a:gd name="connsiteX4" fmla="*/ 0 w 5789186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9186" h="458194">
                <a:moveTo>
                  <a:pt x="0" y="0"/>
                </a:moveTo>
                <a:lnTo>
                  <a:pt x="5789186" y="0"/>
                </a:lnTo>
                <a:lnTo>
                  <a:pt x="5789186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Production at-scale</a:t>
            </a:r>
            <a:endParaRPr lang="en-US" sz="2000" dirty="0"/>
          </a:p>
        </p:txBody>
      </p:sp>
      <p:sp>
        <p:nvSpPr>
          <p:cNvPr id="59" name="Freeform 58"/>
          <p:cNvSpPr/>
          <p:nvPr/>
        </p:nvSpPr>
        <p:spPr>
          <a:xfrm>
            <a:off x="1007995" y="5053631"/>
            <a:ext cx="5797244" cy="458194"/>
          </a:xfrm>
          <a:custGeom>
            <a:avLst/>
            <a:gdLst>
              <a:gd name="connsiteX0" fmla="*/ 0 w 5716585"/>
              <a:gd name="connsiteY0" fmla="*/ 0 h 458194"/>
              <a:gd name="connsiteX1" fmla="*/ 5716585 w 5716585"/>
              <a:gd name="connsiteY1" fmla="*/ 0 h 458194"/>
              <a:gd name="connsiteX2" fmla="*/ 5716585 w 5716585"/>
              <a:gd name="connsiteY2" fmla="*/ 458194 h 458194"/>
              <a:gd name="connsiteX3" fmla="*/ 0 w 5716585"/>
              <a:gd name="connsiteY3" fmla="*/ 458194 h 458194"/>
              <a:gd name="connsiteX4" fmla="*/ 0 w 571658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585" h="458194">
                <a:moveTo>
                  <a:pt x="0" y="0"/>
                </a:moveTo>
                <a:lnTo>
                  <a:pt x="5716585" y="0"/>
                </a:lnTo>
                <a:lnTo>
                  <a:pt x="571658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Company Formation </a:t>
            </a:r>
            <a:endParaRPr lang="en-US" sz="2000" dirty="0"/>
          </a:p>
        </p:txBody>
      </p:sp>
      <p:pic>
        <p:nvPicPr>
          <p:cNvPr id="1030" name="Picture 6" descr="P:\Communications and Outreach\Brand Management\Photo Library\Icons\WHAT MAKES A PROJECT_V2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6" y="1099403"/>
            <a:ext cx="539986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6" t="-1851" r="-2146" b="-3092"/>
          <a:stretch/>
        </p:blipFill>
        <p:spPr bwMode="auto">
          <a:xfrm>
            <a:off x="1056627" y="3779605"/>
            <a:ext cx="588305" cy="575756"/>
          </a:xfrm>
          <a:prstGeom prst="ellipse">
            <a:avLst/>
          </a:prstGeom>
          <a:solidFill>
            <a:schemeClr val="accent6">
              <a:lumMod val="75000"/>
            </a:schemeClr>
          </a:solidFill>
          <a:extLst/>
        </p:spPr>
      </p:pic>
      <p:pic>
        <p:nvPicPr>
          <p:cNvPr id="1027" name="Picture 3" descr="P:\Communications and Outreach\Brand Management\Photo Library\Icons\ARPA-E_Resources_PUZZLE ENG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8" t="-5612" r="-7374" b="-5612"/>
          <a:stretch/>
        </p:blipFill>
        <p:spPr bwMode="auto">
          <a:xfrm>
            <a:off x="1003308" y="2582798"/>
            <a:ext cx="602577" cy="610227"/>
          </a:xfrm>
          <a:prstGeom prst="ellipse">
            <a:avLst/>
          </a:prstGeom>
          <a:solidFill>
            <a:schemeClr val="accent6">
              <a:lumMod val="75000"/>
            </a:schemeClr>
          </a:solidFill>
          <a:extLst/>
        </p:spPr>
      </p:pic>
      <p:pic>
        <p:nvPicPr>
          <p:cNvPr id="1036" name="Picture 11" descr="P:\Communications and Outreach\Brand Management\Photo Library\Icons\WHAT MAKES A PROJECT_V2-0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4" b="3136"/>
          <a:stretch/>
        </p:blipFill>
        <p:spPr bwMode="auto">
          <a:xfrm>
            <a:off x="586244" y="5023863"/>
            <a:ext cx="546261" cy="548640"/>
          </a:xfrm>
          <a:prstGeom prst="ellipse">
            <a:avLst/>
          </a:prstGeom>
          <a:solidFill>
            <a:schemeClr val="bg1"/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324524" y="1648043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FOCUS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4849" y="3084148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METALS/ARID (“top-down” TEA)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0779" y="4338770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METALS/ARID (“bottom-up” TEA/LCA)</a:t>
            </a:r>
          </a:p>
          <a:p>
            <a:pPr marL="285750" indent="-285750">
              <a:buFontTx/>
              <a:buChar char="-"/>
            </a:pPr>
            <a:r>
              <a:rPr lang="en-US" dirty="0"/>
              <a:t>Sandwich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1797" y="5511825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Sunfolding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Company formation – </a:t>
            </a:r>
            <a:r>
              <a:rPr lang="en-US" dirty="0" err="1" smtClean="0">
                <a:solidFill>
                  <a:schemeClr val="bg2"/>
                </a:solidFill>
              </a:rPr>
              <a:t>Sunfolding</a:t>
            </a:r>
            <a:r>
              <a:rPr lang="en-US" dirty="0" smtClean="0">
                <a:solidFill>
                  <a:schemeClr val="bg2"/>
                </a:solidFill>
              </a:rPr>
              <a:t> Example</a:t>
            </a:r>
            <a:endParaRPr lang="en-US" sz="2200" b="0" i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5934" y="1062226"/>
            <a:ext cx="8488518" cy="4635185"/>
          </a:xfrm>
        </p:spPr>
        <p:txBody>
          <a:bodyPr>
            <a:noAutofit/>
          </a:bodyPr>
          <a:lstStyle/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8334" y="1214626"/>
            <a:ext cx="8488518" cy="46351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6032" indent="-256032" algn="l" defTabSz="457200" rtl="0" eaLnBrk="1" latinLnBrk="0" hangingPunct="1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Lucida Grande"/>
              <a:buNone/>
            </a:pPr>
            <a:r>
              <a:rPr lang="en-US" sz="2000" b="1" dirty="0" smtClean="0"/>
              <a:t>Company financial model includes: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Profit &amp; Loss financials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Expected sales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Revenue model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Staffing/hiring plan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Expected gross margin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Expenses (marketing, admin)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Lucida Grande"/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Lucida Grande"/>
              <a:buNone/>
            </a:pPr>
            <a:r>
              <a:rPr lang="en-US" b="1" dirty="0" smtClean="0"/>
              <a:t>ARPA Tool = MIT Sloan Excel Model</a:t>
            </a:r>
            <a:endParaRPr lang="en-US" sz="2000" b="1" dirty="0" smtClean="0"/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err="1" smtClean="0"/>
              <a:t>Sunfolding</a:t>
            </a:r>
            <a:r>
              <a:rPr lang="en-US" sz="1800" dirty="0" smtClean="0"/>
              <a:t>, others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Lucida Grande"/>
              <a:buNone/>
              <a:defRPr/>
            </a:pP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Lucida Grande"/>
              <a:buNone/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/>
          <a:lstStyle/>
          <a:p>
            <a:r>
              <a:rPr lang="en-US" b="1" dirty="0" smtClean="0"/>
              <a:t>TEA at its core = estimating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4" y="1062182"/>
            <a:ext cx="8350865" cy="1997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TEA links a technology’s cost with its performance and assesses it in the context of competing solutions</a:t>
            </a:r>
          </a:p>
          <a:p>
            <a:pPr>
              <a:lnSpc>
                <a:spcPct val="12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275" y="2982388"/>
            <a:ext cx="34641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>
                <a:solidFill>
                  <a:schemeClr val="accent4"/>
                </a:solidFill>
              </a:rPr>
              <a:t>Technology </a:t>
            </a:r>
            <a:r>
              <a:rPr lang="en-US" sz="2800" b="1" dirty="0" smtClean="0">
                <a:solidFill>
                  <a:schemeClr val="accent4"/>
                </a:solidFill>
              </a:rPr>
              <a:t>Cost/Economics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2997" y="2876877"/>
            <a:ext cx="3464169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20000"/>
              </a:lnSpc>
            </a:pPr>
            <a:r>
              <a:rPr lang="en-US" sz="2800" b="1" dirty="0">
                <a:solidFill>
                  <a:srgbClr val="FCB833"/>
                </a:solidFill>
              </a:rPr>
              <a:t>Technical Performance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198072" y="4891426"/>
            <a:ext cx="4747846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2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Competing Solutions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0536" y="3221586"/>
            <a:ext cx="3464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= 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0" y="2164714"/>
            <a:ext cx="9144000" cy="277837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4" y="67341"/>
            <a:ext cx="8808066" cy="824352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TEA can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>
            <a:off x="-5409633" y="218697"/>
            <a:ext cx="6786913" cy="6786913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704364" y="1144626"/>
            <a:ext cx="6309270" cy="458194"/>
          </a:xfrm>
          <a:custGeom>
            <a:avLst/>
            <a:gdLst>
              <a:gd name="connsiteX0" fmla="*/ 0 w 6431505"/>
              <a:gd name="connsiteY0" fmla="*/ 0 h 458194"/>
              <a:gd name="connsiteX1" fmla="*/ 6431505 w 6431505"/>
              <a:gd name="connsiteY1" fmla="*/ 0 h 458194"/>
              <a:gd name="connsiteX2" fmla="*/ 6431505 w 6431505"/>
              <a:gd name="connsiteY2" fmla="*/ 458194 h 458194"/>
              <a:gd name="connsiteX3" fmla="*/ 0 w 6431505"/>
              <a:gd name="connsiteY3" fmla="*/ 458194 h 458194"/>
              <a:gd name="connsiteX4" fmla="*/ 0 w 643150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1505" h="458194">
                <a:moveTo>
                  <a:pt x="0" y="0"/>
                </a:moveTo>
                <a:lnTo>
                  <a:pt x="6431505" y="0"/>
                </a:lnTo>
                <a:lnTo>
                  <a:pt x="643150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Pre-Program Formation</a:t>
            </a:r>
            <a:endParaRPr lang="en-US" sz="20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1340847" y="2658815"/>
            <a:ext cx="6022455" cy="458194"/>
          </a:xfrm>
          <a:custGeom>
            <a:avLst/>
            <a:gdLst>
              <a:gd name="connsiteX0" fmla="*/ 0 w 6016569"/>
              <a:gd name="connsiteY0" fmla="*/ 0 h 458194"/>
              <a:gd name="connsiteX1" fmla="*/ 6016569 w 6016569"/>
              <a:gd name="connsiteY1" fmla="*/ 0 h 458194"/>
              <a:gd name="connsiteX2" fmla="*/ 6016569 w 6016569"/>
              <a:gd name="connsiteY2" fmla="*/ 458194 h 458194"/>
              <a:gd name="connsiteX3" fmla="*/ 0 w 6016569"/>
              <a:gd name="connsiteY3" fmla="*/ 458194 h 458194"/>
              <a:gd name="connsiteX4" fmla="*/ 0 w 6016569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6569" h="458194">
                <a:moveTo>
                  <a:pt x="0" y="0"/>
                </a:moveTo>
                <a:lnTo>
                  <a:pt x="6016569" y="0"/>
                </a:lnTo>
                <a:lnTo>
                  <a:pt x="6016569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Technology Specific</a:t>
            </a:r>
            <a:endParaRPr lang="en-US" sz="2000" dirty="0"/>
          </a:p>
        </p:txBody>
      </p:sp>
      <p:sp>
        <p:nvSpPr>
          <p:cNvPr id="56" name="Freeform 55"/>
          <p:cNvSpPr/>
          <p:nvPr/>
        </p:nvSpPr>
        <p:spPr>
          <a:xfrm>
            <a:off x="1394865" y="3838386"/>
            <a:ext cx="5797244" cy="458194"/>
          </a:xfrm>
          <a:custGeom>
            <a:avLst/>
            <a:gdLst>
              <a:gd name="connsiteX0" fmla="*/ 0 w 5789186"/>
              <a:gd name="connsiteY0" fmla="*/ 0 h 458194"/>
              <a:gd name="connsiteX1" fmla="*/ 5789186 w 5789186"/>
              <a:gd name="connsiteY1" fmla="*/ 0 h 458194"/>
              <a:gd name="connsiteX2" fmla="*/ 5789186 w 5789186"/>
              <a:gd name="connsiteY2" fmla="*/ 458194 h 458194"/>
              <a:gd name="connsiteX3" fmla="*/ 0 w 5789186"/>
              <a:gd name="connsiteY3" fmla="*/ 458194 h 458194"/>
              <a:gd name="connsiteX4" fmla="*/ 0 w 5789186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9186" h="458194">
                <a:moveTo>
                  <a:pt x="0" y="0"/>
                </a:moveTo>
                <a:lnTo>
                  <a:pt x="5789186" y="0"/>
                </a:lnTo>
                <a:lnTo>
                  <a:pt x="5789186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Production at-scale</a:t>
            </a:r>
            <a:endParaRPr lang="en-US" sz="2000" dirty="0"/>
          </a:p>
        </p:txBody>
      </p:sp>
      <p:sp>
        <p:nvSpPr>
          <p:cNvPr id="59" name="Freeform 58"/>
          <p:cNvSpPr/>
          <p:nvPr/>
        </p:nvSpPr>
        <p:spPr>
          <a:xfrm>
            <a:off x="1007995" y="5053631"/>
            <a:ext cx="5797244" cy="458194"/>
          </a:xfrm>
          <a:custGeom>
            <a:avLst/>
            <a:gdLst>
              <a:gd name="connsiteX0" fmla="*/ 0 w 5716585"/>
              <a:gd name="connsiteY0" fmla="*/ 0 h 458194"/>
              <a:gd name="connsiteX1" fmla="*/ 5716585 w 5716585"/>
              <a:gd name="connsiteY1" fmla="*/ 0 h 458194"/>
              <a:gd name="connsiteX2" fmla="*/ 5716585 w 5716585"/>
              <a:gd name="connsiteY2" fmla="*/ 458194 h 458194"/>
              <a:gd name="connsiteX3" fmla="*/ 0 w 5716585"/>
              <a:gd name="connsiteY3" fmla="*/ 458194 h 458194"/>
              <a:gd name="connsiteX4" fmla="*/ 0 w 571658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585" h="458194">
                <a:moveTo>
                  <a:pt x="0" y="0"/>
                </a:moveTo>
                <a:lnTo>
                  <a:pt x="5716585" y="0"/>
                </a:lnTo>
                <a:lnTo>
                  <a:pt x="571658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Company Formation </a:t>
            </a:r>
            <a:endParaRPr lang="en-US" sz="2000" dirty="0"/>
          </a:p>
        </p:txBody>
      </p:sp>
      <p:pic>
        <p:nvPicPr>
          <p:cNvPr id="1030" name="Picture 6" descr="P:\Communications and Outreach\Brand Management\Photo Library\Icons\WHAT MAKES A PROJECT_V2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6" y="1099403"/>
            <a:ext cx="539986" cy="548640"/>
          </a:xfrm>
          <a:prstGeom prst="ellipse">
            <a:avLst/>
          </a:prstGeom>
          <a:solidFill>
            <a:schemeClr val="bg1"/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6" t="-1851" r="-2146" b="-3092"/>
          <a:stretch/>
        </p:blipFill>
        <p:spPr bwMode="auto">
          <a:xfrm>
            <a:off x="1056627" y="3779605"/>
            <a:ext cx="588305" cy="575756"/>
          </a:xfrm>
          <a:prstGeom prst="ellipse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P:\Communications and Outreach\Brand Management\Photo Library\Icons\ARPA-E_Resources_PUZZLE ENG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8" t="-5612" r="-7374" b="-5612"/>
          <a:stretch/>
        </p:blipFill>
        <p:spPr bwMode="auto">
          <a:xfrm>
            <a:off x="1003308" y="2582798"/>
            <a:ext cx="602577" cy="610227"/>
          </a:xfrm>
          <a:prstGeom prst="ellipse">
            <a:avLst/>
          </a:prstGeom>
          <a:solidFill>
            <a:schemeClr val="bg1"/>
          </a:solidFill>
          <a:extLst/>
        </p:spPr>
      </p:pic>
      <p:pic>
        <p:nvPicPr>
          <p:cNvPr id="1036" name="Picture 11" descr="P:\Communications and Outreach\Brand Management\Photo Library\Icons\WHAT MAKES A PROJECT_V2-0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4" b="3136"/>
          <a:stretch/>
        </p:blipFill>
        <p:spPr bwMode="auto">
          <a:xfrm>
            <a:off x="586244" y="5023863"/>
            <a:ext cx="546261" cy="548640"/>
          </a:xfrm>
          <a:prstGeom prst="ellipse">
            <a:avLst/>
          </a:prstGeom>
          <a:solidFill>
            <a:schemeClr val="bg1"/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324524" y="1648043"/>
            <a:ext cx="7324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Will this technology space be disruptive to the SOA 5-10yrs from now?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What are appropriate FOA metrics?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64849" y="3084148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What are the key cost drivers?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Are we focusing R&amp;D on the most important challenges?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50779" y="4338770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What does it cost to produce this technology at-scale?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How much capital do I need?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91797" y="5511825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How much funding do I need to raise?  When?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How do I assess the financial return for various business models?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/>
          <a:lstStyle/>
          <a:p>
            <a:r>
              <a:rPr lang="en-US" b="1" dirty="0" smtClean="0"/>
              <a:t>What TEA does NOT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4" y="1062182"/>
            <a:ext cx="8350865" cy="1997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Assess non-economic customer needs.  Ex) UT Dallas Motor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Analyze players across the market value-chain, who to partner with, how to enter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Accounting for market and commodity swings</a:t>
            </a:r>
          </a:p>
          <a:p>
            <a:pPr>
              <a:lnSpc>
                <a:spcPct val="12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4" y="67341"/>
            <a:ext cx="8808066" cy="824352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>
            <a:off x="-5409633" y="218697"/>
            <a:ext cx="6786913" cy="6786913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862629" y="1549081"/>
            <a:ext cx="6309270" cy="458194"/>
          </a:xfrm>
          <a:custGeom>
            <a:avLst/>
            <a:gdLst>
              <a:gd name="connsiteX0" fmla="*/ 0 w 6431505"/>
              <a:gd name="connsiteY0" fmla="*/ 0 h 458194"/>
              <a:gd name="connsiteX1" fmla="*/ 6431505 w 6431505"/>
              <a:gd name="connsiteY1" fmla="*/ 0 h 458194"/>
              <a:gd name="connsiteX2" fmla="*/ 6431505 w 6431505"/>
              <a:gd name="connsiteY2" fmla="*/ 458194 h 458194"/>
              <a:gd name="connsiteX3" fmla="*/ 0 w 6431505"/>
              <a:gd name="connsiteY3" fmla="*/ 458194 h 458194"/>
              <a:gd name="connsiteX4" fmla="*/ 0 w 643150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1505" h="458194">
                <a:moveTo>
                  <a:pt x="0" y="0"/>
                </a:moveTo>
                <a:lnTo>
                  <a:pt x="6431505" y="0"/>
                </a:lnTo>
                <a:lnTo>
                  <a:pt x="643150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Pre-Program Formation</a:t>
            </a:r>
            <a:endParaRPr lang="en-US" sz="20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1340847" y="2658815"/>
            <a:ext cx="6022455" cy="458194"/>
          </a:xfrm>
          <a:custGeom>
            <a:avLst/>
            <a:gdLst>
              <a:gd name="connsiteX0" fmla="*/ 0 w 6016569"/>
              <a:gd name="connsiteY0" fmla="*/ 0 h 458194"/>
              <a:gd name="connsiteX1" fmla="*/ 6016569 w 6016569"/>
              <a:gd name="connsiteY1" fmla="*/ 0 h 458194"/>
              <a:gd name="connsiteX2" fmla="*/ 6016569 w 6016569"/>
              <a:gd name="connsiteY2" fmla="*/ 458194 h 458194"/>
              <a:gd name="connsiteX3" fmla="*/ 0 w 6016569"/>
              <a:gd name="connsiteY3" fmla="*/ 458194 h 458194"/>
              <a:gd name="connsiteX4" fmla="*/ 0 w 6016569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6569" h="458194">
                <a:moveTo>
                  <a:pt x="0" y="0"/>
                </a:moveTo>
                <a:lnTo>
                  <a:pt x="6016569" y="0"/>
                </a:lnTo>
                <a:lnTo>
                  <a:pt x="6016569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Technology Specific</a:t>
            </a:r>
            <a:endParaRPr lang="en-US" sz="2000" dirty="0"/>
          </a:p>
        </p:txBody>
      </p:sp>
      <p:sp>
        <p:nvSpPr>
          <p:cNvPr id="56" name="Freeform 55"/>
          <p:cNvSpPr/>
          <p:nvPr/>
        </p:nvSpPr>
        <p:spPr>
          <a:xfrm>
            <a:off x="1394865" y="3838386"/>
            <a:ext cx="5797244" cy="458194"/>
          </a:xfrm>
          <a:custGeom>
            <a:avLst/>
            <a:gdLst>
              <a:gd name="connsiteX0" fmla="*/ 0 w 5789186"/>
              <a:gd name="connsiteY0" fmla="*/ 0 h 458194"/>
              <a:gd name="connsiteX1" fmla="*/ 5789186 w 5789186"/>
              <a:gd name="connsiteY1" fmla="*/ 0 h 458194"/>
              <a:gd name="connsiteX2" fmla="*/ 5789186 w 5789186"/>
              <a:gd name="connsiteY2" fmla="*/ 458194 h 458194"/>
              <a:gd name="connsiteX3" fmla="*/ 0 w 5789186"/>
              <a:gd name="connsiteY3" fmla="*/ 458194 h 458194"/>
              <a:gd name="connsiteX4" fmla="*/ 0 w 5789186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9186" h="458194">
                <a:moveTo>
                  <a:pt x="0" y="0"/>
                </a:moveTo>
                <a:lnTo>
                  <a:pt x="5789186" y="0"/>
                </a:lnTo>
                <a:lnTo>
                  <a:pt x="5789186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Production at-scale</a:t>
            </a:r>
            <a:endParaRPr lang="en-US" sz="2000" dirty="0"/>
          </a:p>
        </p:txBody>
      </p:sp>
      <p:sp>
        <p:nvSpPr>
          <p:cNvPr id="59" name="Freeform 58"/>
          <p:cNvSpPr/>
          <p:nvPr/>
        </p:nvSpPr>
        <p:spPr>
          <a:xfrm>
            <a:off x="1007995" y="5053631"/>
            <a:ext cx="5797244" cy="458194"/>
          </a:xfrm>
          <a:custGeom>
            <a:avLst/>
            <a:gdLst>
              <a:gd name="connsiteX0" fmla="*/ 0 w 5716585"/>
              <a:gd name="connsiteY0" fmla="*/ 0 h 458194"/>
              <a:gd name="connsiteX1" fmla="*/ 5716585 w 5716585"/>
              <a:gd name="connsiteY1" fmla="*/ 0 h 458194"/>
              <a:gd name="connsiteX2" fmla="*/ 5716585 w 5716585"/>
              <a:gd name="connsiteY2" fmla="*/ 458194 h 458194"/>
              <a:gd name="connsiteX3" fmla="*/ 0 w 5716585"/>
              <a:gd name="connsiteY3" fmla="*/ 458194 h 458194"/>
              <a:gd name="connsiteX4" fmla="*/ 0 w 571658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585" h="458194">
                <a:moveTo>
                  <a:pt x="0" y="0"/>
                </a:moveTo>
                <a:lnTo>
                  <a:pt x="5716585" y="0"/>
                </a:lnTo>
                <a:lnTo>
                  <a:pt x="571658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Company Formation </a:t>
            </a:r>
            <a:endParaRPr lang="en-US" sz="2000" dirty="0"/>
          </a:p>
        </p:txBody>
      </p:sp>
      <p:pic>
        <p:nvPicPr>
          <p:cNvPr id="1030" name="Picture 6" descr="P:\Communications and Outreach\Brand Management\Photo Library\Icons\WHAT MAKES A PROJECT_V2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81" y="1503858"/>
            <a:ext cx="539986" cy="548640"/>
          </a:xfrm>
          <a:prstGeom prst="ellipse">
            <a:avLst/>
          </a:prstGeom>
          <a:solidFill>
            <a:schemeClr val="bg1"/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6" t="-1851" r="-2146" b="-3092"/>
          <a:stretch/>
        </p:blipFill>
        <p:spPr bwMode="auto">
          <a:xfrm>
            <a:off x="1056627" y="3779605"/>
            <a:ext cx="588305" cy="575756"/>
          </a:xfrm>
          <a:prstGeom prst="ellipse">
            <a:avLst/>
          </a:prstGeom>
          <a:solidFill>
            <a:schemeClr val="bg1">
              <a:lumMod val="75000"/>
            </a:schemeClr>
          </a:solidFill>
          <a:extLst/>
        </p:spPr>
      </p:pic>
      <p:pic>
        <p:nvPicPr>
          <p:cNvPr id="1027" name="Picture 3" descr="P:\Communications and Outreach\Brand Management\Photo Library\Icons\ARPA-E_Resources_PUZZLE ENG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8" t="-5612" r="-7374" b="-5612"/>
          <a:stretch/>
        </p:blipFill>
        <p:spPr bwMode="auto">
          <a:xfrm>
            <a:off x="1003308" y="2582798"/>
            <a:ext cx="602577" cy="610227"/>
          </a:xfrm>
          <a:prstGeom prst="ellipse">
            <a:avLst/>
          </a:prstGeom>
          <a:solidFill>
            <a:schemeClr val="bg1">
              <a:lumMod val="75000"/>
            </a:schemeClr>
          </a:solidFill>
          <a:extLst/>
        </p:spPr>
      </p:pic>
      <p:pic>
        <p:nvPicPr>
          <p:cNvPr id="1036" name="Picture 11" descr="P:\Communications and Outreach\Brand Management\Photo Library\Icons\WHAT MAKES A PROJECT_V2-0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4" b="3136"/>
          <a:stretch/>
        </p:blipFill>
        <p:spPr bwMode="auto">
          <a:xfrm>
            <a:off x="586244" y="5023863"/>
            <a:ext cx="546261" cy="548640"/>
          </a:xfrm>
          <a:prstGeom prst="ellipse">
            <a:avLst/>
          </a:prstGeom>
          <a:solidFill>
            <a:schemeClr val="bg1">
              <a:lumMod val="75000"/>
            </a:schemeClr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482789" y="2034913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FOCUS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4849" y="3084148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METALS/ARID (“top-down” TEA)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0779" y="4338770"/>
            <a:ext cx="732407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METALS/ARID (“bottom-up” TEA/LCA)</a:t>
            </a:r>
          </a:p>
          <a:p>
            <a:pPr marL="285750" indent="-285750">
              <a:buFontTx/>
              <a:buChar char="-"/>
            </a:pPr>
            <a:r>
              <a:rPr lang="en-US" dirty="0"/>
              <a:t>Sandwich model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1797" y="5511825"/>
            <a:ext cx="73240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Sunfolding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883" t="22507" r="25948" b="28125"/>
          <a:stretch>
            <a:fillRect/>
          </a:stretch>
        </p:blipFill>
        <p:spPr bwMode="auto">
          <a:xfrm>
            <a:off x="3701846" y="2912622"/>
            <a:ext cx="4434348" cy="22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FOCUS – If it works, will it matter?</a:t>
            </a:r>
            <a:endParaRPr lang="en-US" sz="2200" b="0" i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4" y="1062226"/>
            <a:ext cx="8488518" cy="463518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Techno-Economic Analysis, Pre-Pitch:</a:t>
            </a:r>
            <a:endParaRPr lang="en-US" sz="2000" b="1" dirty="0" smtClean="0"/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/>
              <a:t>What are the SOA competing technologies?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/>
              <a:t>What price points do we project they will be at 5-10yrs from now?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/>
              <a:t>Model the “best” focus-like system we can come up with – what’s its LCOE?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800" dirty="0" smtClean="0"/>
              <a:t>Sensitivity Analysis: Key cost and technical performance drivers of this system</a:t>
            </a: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336550">
              <a:lnSpc>
                <a:spcPct val="120000"/>
              </a:lnSpc>
              <a:spcBef>
                <a:spcPts val="0"/>
              </a:spcBef>
              <a:defRPr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b="1" dirty="0"/>
              <a:t>Techno-Economic Analysis, </a:t>
            </a:r>
            <a:r>
              <a:rPr lang="en-US" b="1" dirty="0" smtClean="0"/>
              <a:t>During Selection: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Design FOA to request block-flow diagram of system + costs estimates for each component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Run LCOE analysis for each application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61" y="1055078"/>
            <a:ext cx="3133896" cy="23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FOCUS – If it works, will it matter?</a:t>
            </a:r>
            <a:endParaRPr lang="en-US" sz="2200" b="0" i="1" dirty="0">
              <a:solidFill>
                <a:schemeClr val="bg2"/>
              </a:solidFill>
            </a:endParaRPr>
          </a:p>
        </p:txBody>
      </p:sp>
      <p:pic>
        <p:nvPicPr>
          <p:cNvPr id="1027" name="Picture 3" descr="C:\Users\kacy.gerst\AppData\Local\Microsoft\Windows\Temporary Internet Files\Content.Outlook\5OQIP153\Screen Shot 2015-05-20 at 12.12.31 PM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39" t="23231" r="44522" b="15539"/>
          <a:stretch/>
        </p:blipFill>
        <p:spPr bwMode="auto">
          <a:xfrm>
            <a:off x="5908441" y="1055078"/>
            <a:ext cx="2514590" cy="31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39153" y="4157692"/>
            <a:ext cx="3464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>
                <a:solidFill>
                  <a:schemeClr val="accent4"/>
                </a:solidFill>
              </a:rPr>
              <a:t>Technology </a:t>
            </a:r>
            <a:r>
              <a:rPr lang="en-US" sz="2000" b="1" dirty="0" smtClean="0">
                <a:solidFill>
                  <a:schemeClr val="accent4"/>
                </a:solidFill>
              </a:rPr>
              <a:t>Cost/Economics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687" y="3431377"/>
            <a:ext cx="34641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20000"/>
              </a:lnSpc>
            </a:pPr>
            <a:r>
              <a:rPr lang="en-US" sz="2000" b="1" dirty="0" smtClean="0">
                <a:solidFill>
                  <a:srgbClr val="FCB833"/>
                </a:solidFill>
              </a:rPr>
              <a:t>Technology </a:t>
            </a:r>
            <a:r>
              <a:rPr lang="en-US" sz="2000" b="1" dirty="0">
                <a:solidFill>
                  <a:srgbClr val="FCB833"/>
                </a:solidFill>
              </a:rPr>
              <a:t>Performance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65229" y="4632128"/>
            <a:ext cx="2497015" cy="769441"/>
          </a:xfrm>
          <a:prstGeom prst="rect">
            <a:avLst/>
          </a:prstGeom>
          <a:solidFill>
            <a:schemeClr val="accent1">
              <a:alpha val="39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000" b="1" u="sng" dirty="0" smtClean="0">
                <a:solidFill>
                  <a:srgbClr val="0070C0"/>
                </a:solidFill>
              </a:rPr>
              <a:t>LCOE Model</a:t>
            </a:r>
            <a:endParaRPr lang="en-US" sz="2000" b="1" u="sng" dirty="0">
              <a:solidFill>
                <a:srgbClr val="0070C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  </a:t>
            </a:r>
            <a:r>
              <a:rPr lang="en-US" sz="2000" b="1" u="sng" dirty="0" smtClean="0">
                <a:solidFill>
                  <a:srgbClr val="0070C0"/>
                </a:solidFill>
              </a:rPr>
              <a:t>(100 MW Farm)</a:t>
            </a:r>
            <a:endParaRPr lang="en-US" sz="2000" b="1" u="sng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>
            <a:endCxn id="12" idx="0"/>
          </p:cNvCxnSpPr>
          <p:nvPr/>
        </p:nvCxnSpPr>
        <p:spPr>
          <a:xfrm>
            <a:off x="3323492" y="3200400"/>
            <a:ext cx="1090245" cy="1431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42339" y="3200400"/>
            <a:ext cx="1266102" cy="1431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35643"/>
              </p:ext>
            </p:extLst>
          </p:nvPr>
        </p:nvGraphicFramePr>
        <p:xfrm>
          <a:off x="5908441" y="4861805"/>
          <a:ext cx="2916011" cy="145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Straight Arrow Connector 16"/>
          <p:cNvCxnSpPr>
            <a:stCxn id="12" idx="2"/>
          </p:cNvCxnSpPr>
          <p:nvPr/>
        </p:nvCxnSpPr>
        <p:spPr>
          <a:xfrm>
            <a:off x="4413737" y="5401569"/>
            <a:ext cx="1371601" cy="34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4" y="67341"/>
            <a:ext cx="8808066" cy="824352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>
            <a:off x="-5409633" y="218697"/>
            <a:ext cx="6786913" cy="6786913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Freeform 51"/>
          <p:cNvSpPr/>
          <p:nvPr/>
        </p:nvSpPr>
        <p:spPr>
          <a:xfrm>
            <a:off x="704364" y="1144626"/>
            <a:ext cx="6309270" cy="458194"/>
          </a:xfrm>
          <a:custGeom>
            <a:avLst/>
            <a:gdLst>
              <a:gd name="connsiteX0" fmla="*/ 0 w 6431505"/>
              <a:gd name="connsiteY0" fmla="*/ 0 h 458194"/>
              <a:gd name="connsiteX1" fmla="*/ 6431505 w 6431505"/>
              <a:gd name="connsiteY1" fmla="*/ 0 h 458194"/>
              <a:gd name="connsiteX2" fmla="*/ 6431505 w 6431505"/>
              <a:gd name="connsiteY2" fmla="*/ 458194 h 458194"/>
              <a:gd name="connsiteX3" fmla="*/ 0 w 6431505"/>
              <a:gd name="connsiteY3" fmla="*/ 458194 h 458194"/>
              <a:gd name="connsiteX4" fmla="*/ 0 w 643150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1505" h="458194">
                <a:moveTo>
                  <a:pt x="0" y="0"/>
                </a:moveTo>
                <a:lnTo>
                  <a:pt x="6431505" y="0"/>
                </a:lnTo>
                <a:lnTo>
                  <a:pt x="643150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Pre-Program Formation</a:t>
            </a:r>
            <a:endParaRPr lang="en-US" sz="2000" kern="1200" dirty="0"/>
          </a:p>
        </p:txBody>
      </p:sp>
      <p:sp>
        <p:nvSpPr>
          <p:cNvPr id="54" name="Freeform 53"/>
          <p:cNvSpPr/>
          <p:nvPr/>
        </p:nvSpPr>
        <p:spPr>
          <a:xfrm>
            <a:off x="1340847" y="2658815"/>
            <a:ext cx="7075028" cy="458194"/>
          </a:xfrm>
          <a:custGeom>
            <a:avLst/>
            <a:gdLst>
              <a:gd name="connsiteX0" fmla="*/ 0 w 6016569"/>
              <a:gd name="connsiteY0" fmla="*/ 0 h 458194"/>
              <a:gd name="connsiteX1" fmla="*/ 6016569 w 6016569"/>
              <a:gd name="connsiteY1" fmla="*/ 0 h 458194"/>
              <a:gd name="connsiteX2" fmla="*/ 6016569 w 6016569"/>
              <a:gd name="connsiteY2" fmla="*/ 458194 h 458194"/>
              <a:gd name="connsiteX3" fmla="*/ 0 w 6016569"/>
              <a:gd name="connsiteY3" fmla="*/ 458194 h 458194"/>
              <a:gd name="connsiteX4" fmla="*/ 0 w 6016569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6569" h="458194">
                <a:moveTo>
                  <a:pt x="0" y="0"/>
                </a:moveTo>
                <a:lnTo>
                  <a:pt x="6016569" y="0"/>
                </a:lnTo>
                <a:lnTo>
                  <a:pt x="6016569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82000">
                <a:srgbClr val="58A7D1"/>
              </a:gs>
              <a:gs pos="0">
                <a:schemeClr val="accent1">
                  <a:lumMod val="7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0"/>
                </a:schemeClr>
              </a:gs>
            </a:gsLst>
            <a:lin ang="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Technology Specific (product and process technologies)</a:t>
            </a:r>
            <a:endParaRPr lang="en-US" sz="2000" dirty="0"/>
          </a:p>
        </p:txBody>
      </p:sp>
      <p:sp>
        <p:nvSpPr>
          <p:cNvPr id="56" name="Freeform 55"/>
          <p:cNvSpPr/>
          <p:nvPr/>
        </p:nvSpPr>
        <p:spPr>
          <a:xfrm>
            <a:off x="1394865" y="3838386"/>
            <a:ext cx="5797244" cy="458194"/>
          </a:xfrm>
          <a:custGeom>
            <a:avLst/>
            <a:gdLst>
              <a:gd name="connsiteX0" fmla="*/ 0 w 5789186"/>
              <a:gd name="connsiteY0" fmla="*/ 0 h 458194"/>
              <a:gd name="connsiteX1" fmla="*/ 5789186 w 5789186"/>
              <a:gd name="connsiteY1" fmla="*/ 0 h 458194"/>
              <a:gd name="connsiteX2" fmla="*/ 5789186 w 5789186"/>
              <a:gd name="connsiteY2" fmla="*/ 458194 h 458194"/>
              <a:gd name="connsiteX3" fmla="*/ 0 w 5789186"/>
              <a:gd name="connsiteY3" fmla="*/ 458194 h 458194"/>
              <a:gd name="connsiteX4" fmla="*/ 0 w 5789186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9186" h="458194">
                <a:moveTo>
                  <a:pt x="0" y="0"/>
                </a:moveTo>
                <a:lnTo>
                  <a:pt x="5789186" y="0"/>
                </a:lnTo>
                <a:lnTo>
                  <a:pt x="5789186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Production at-scale</a:t>
            </a:r>
            <a:endParaRPr lang="en-US" sz="2000" dirty="0"/>
          </a:p>
        </p:txBody>
      </p:sp>
      <p:sp>
        <p:nvSpPr>
          <p:cNvPr id="59" name="Freeform 58"/>
          <p:cNvSpPr/>
          <p:nvPr/>
        </p:nvSpPr>
        <p:spPr>
          <a:xfrm>
            <a:off x="1007995" y="5053631"/>
            <a:ext cx="5797244" cy="458194"/>
          </a:xfrm>
          <a:custGeom>
            <a:avLst/>
            <a:gdLst>
              <a:gd name="connsiteX0" fmla="*/ 0 w 5716585"/>
              <a:gd name="connsiteY0" fmla="*/ 0 h 458194"/>
              <a:gd name="connsiteX1" fmla="*/ 5716585 w 5716585"/>
              <a:gd name="connsiteY1" fmla="*/ 0 h 458194"/>
              <a:gd name="connsiteX2" fmla="*/ 5716585 w 5716585"/>
              <a:gd name="connsiteY2" fmla="*/ 458194 h 458194"/>
              <a:gd name="connsiteX3" fmla="*/ 0 w 5716585"/>
              <a:gd name="connsiteY3" fmla="*/ 458194 h 458194"/>
              <a:gd name="connsiteX4" fmla="*/ 0 w 5716585"/>
              <a:gd name="connsiteY4" fmla="*/ 0 h 45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585" h="458194">
                <a:moveTo>
                  <a:pt x="0" y="0"/>
                </a:moveTo>
                <a:lnTo>
                  <a:pt x="5716585" y="0"/>
                </a:lnTo>
                <a:lnTo>
                  <a:pt x="5716585" y="458194"/>
                </a:lnTo>
                <a:lnTo>
                  <a:pt x="0" y="4581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369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Company Formation </a:t>
            </a:r>
            <a:endParaRPr lang="en-US" sz="2000" dirty="0"/>
          </a:p>
        </p:txBody>
      </p:sp>
      <p:pic>
        <p:nvPicPr>
          <p:cNvPr id="1030" name="Picture 6" descr="P:\Communications and Outreach\Brand Management\Photo Library\Icons\WHAT MAKES A PROJECT_V2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6" y="1099403"/>
            <a:ext cx="539986" cy="5486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6" t="-1851" r="-2146" b="-3092"/>
          <a:stretch/>
        </p:blipFill>
        <p:spPr bwMode="auto">
          <a:xfrm>
            <a:off x="1056627" y="3779605"/>
            <a:ext cx="588305" cy="575756"/>
          </a:xfrm>
          <a:prstGeom prst="ellipse">
            <a:avLst/>
          </a:prstGeom>
          <a:solidFill>
            <a:schemeClr val="accent6">
              <a:lumMod val="75000"/>
            </a:schemeClr>
          </a:solidFill>
          <a:extLst/>
        </p:spPr>
      </p:pic>
      <p:pic>
        <p:nvPicPr>
          <p:cNvPr id="1027" name="Picture 3" descr="P:\Communications and Outreach\Brand Management\Photo Library\Icons\ARPA-E_Resources_PUZZLE ENG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8" t="-5612" r="-7374" b="-5612"/>
          <a:stretch/>
        </p:blipFill>
        <p:spPr bwMode="auto">
          <a:xfrm>
            <a:off x="1003308" y="2582798"/>
            <a:ext cx="602577" cy="610227"/>
          </a:xfrm>
          <a:prstGeom prst="ellipse">
            <a:avLst/>
          </a:prstGeom>
          <a:solidFill>
            <a:schemeClr val="bg1"/>
          </a:solidFill>
          <a:extLst/>
        </p:spPr>
      </p:pic>
      <p:pic>
        <p:nvPicPr>
          <p:cNvPr id="1036" name="Picture 11" descr="P:\Communications and Outreach\Brand Management\Photo Library\Icons\WHAT MAKES A PROJECT_V2-0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4" b="3136"/>
          <a:stretch/>
        </p:blipFill>
        <p:spPr bwMode="auto">
          <a:xfrm>
            <a:off x="586244" y="5023863"/>
            <a:ext cx="546261" cy="548640"/>
          </a:xfrm>
          <a:prstGeom prst="ellipse">
            <a:avLst/>
          </a:prstGeom>
          <a:solidFill>
            <a:schemeClr val="bg1"/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324524" y="1648043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FOCUS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4849" y="3084148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METALS/ARID (“top-down” TEA)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0779" y="4338770"/>
            <a:ext cx="7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METALS/ARID (“bottom-up” TEA/LCA)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Sandwich model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91797" y="5511825"/>
            <a:ext cx="7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Sunfolding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965391"/>
            <a:ext cx="9144000" cy="589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701087" y="2066661"/>
            <a:ext cx="1537913" cy="285716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572000" y="716742"/>
            <a:ext cx="0" cy="5689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nip Diagonal Corner Rectangle 4"/>
          <p:cNvSpPr/>
          <p:nvPr/>
        </p:nvSpPr>
        <p:spPr>
          <a:xfrm>
            <a:off x="5804462" y="965391"/>
            <a:ext cx="1343762" cy="69971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Process Flow Diagram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5812413" y="2244894"/>
            <a:ext cx="1343762" cy="69971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Streams, Compositions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5812413" y="3144721"/>
            <a:ext cx="1343762" cy="69971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Equipment, Total Capital Investment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5812413" y="4044543"/>
            <a:ext cx="1343762" cy="69971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Operating Expenses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11" name="Flowchart: Predefined Process 10"/>
          <p:cNvSpPr/>
          <p:nvPr/>
        </p:nvSpPr>
        <p:spPr>
          <a:xfrm>
            <a:off x="5255823" y="5383678"/>
            <a:ext cx="1343762" cy="699715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Financial Model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97597235"/>
              </p:ext>
            </p:extLst>
          </p:nvPr>
        </p:nvGraphicFramePr>
        <p:xfrm>
          <a:off x="545991" y="1009279"/>
          <a:ext cx="3413760" cy="254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/>
          </p:nvPr>
        </p:nvGraphicFramePr>
        <p:xfrm>
          <a:off x="379009" y="4230080"/>
          <a:ext cx="3692059" cy="245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2" name="Straight Arrow Connector 21"/>
          <p:cNvCxnSpPr>
            <a:endCxn id="5" idx="2"/>
          </p:cNvCxnSpPr>
          <p:nvPr/>
        </p:nvCxnSpPr>
        <p:spPr>
          <a:xfrm flipV="1">
            <a:off x="3983603" y="1315249"/>
            <a:ext cx="1820859" cy="751412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 flipH="1" flipV="1">
            <a:off x="2098022" y="3608757"/>
            <a:ext cx="662205" cy="500931"/>
          </a:xfrm>
          <a:prstGeom prst="bentConnector3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689405" y="3144721"/>
            <a:ext cx="2007717" cy="1457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0316" y="101712"/>
            <a:ext cx="392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alibri Light" panose="020F0302020204030204" pitchFamily="34" charset="0"/>
              </a:rPr>
              <a:t>Project Team Effort </a:t>
            </a:r>
            <a:r>
              <a:rPr lang="en-US" b="1" dirty="0" smtClean="0">
                <a:latin typeface="Calibri Light" panose="020F0302020204030204" pitchFamily="34" charset="0"/>
              </a:rPr>
              <a:t>(Occurs offline in ASPEN, CHEMCAD, paper, laboratory)</a:t>
            </a:r>
            <a:endParaRPr lang="en-US" b="1" dirty="0">
              <a:latin typeface="Calibri Light" panose="020F03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43897" y="101712"/>
            <a:ext cx="3581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alibri Light" panose="020F0302020204030204" pitchFamily="34" charset="0"/>
              </a:rPr>
              <a:t>Summarization / Refining </a:t>
            </a:r>
          </a:p>
          <a:p>
            <a:pPr algn="ctr"/>
            <a:r>
              <a:rPr lang="en-US" b="1" dirty="0" smtClean="0">
                <a:latin typeface="Calibri Light" panose="020F0302020204030204" pitchFamily="34" charset="0"/>
              </a:rPr>
              <a:t>(Within the TEA / LCA workbook)</a:t>
            </a:r>
            <a:endParaRPr lang="en-US" b="1" dirty="0">
              <a:latin typeface="Calibri Light" panose="020F0302020204030204" pitchFamily="34" charset="0"/>
            </a:endParaRPr>
          </a:p>
        </p:txBody>
      </p:sp>
      <p:cxnSp>
        <p:nvCxnSpPr>
          <p:cNvPr id="50" name="Straight Arrow Connector 49"/>
          <p:cNvCxnSpPr>
            <a:stCxn id="11" idx="3"/>
            <a:endCxn id="67" idx="2"/>
          </p:cNvCxnSpPr>
          <p:nvPr/>
        </p:nvCxnSpPr>
        <p:spPr>
          <a:xfrm flipV="1">
            <a:off x="6599585" y="5733535"/>
            <a:ext cx="803094" cy="1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6" idx="2"/>
            <a:endCxn id="11" idx="0"/>
          </p:cNvCxnSpPr>
          <p:nvPr/>
        </p:nvCxnSpPr>
        <p:spPr>
          <a:xfrm flipH="1">
            <a:off x="5927704" y="4923830"/>
            <a:ext cx="542340" cy="45984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Snip Diagonal Corner Rectangle 66"/>
          <p:cNvSpPr/>
          <p:nvPr/>
        </p:nvSpPr>
        <p:spPr>
          <a:xfrm>
            <a:off x="7402679" y="5383677"/>
            <a:ext cx="1422806" cy="69971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 Light" panose="020F0302020204030204" pitchFamily="34" charset="0"/>
              </a:rPr>
              <a:t>Min. Sales Price, </a:t>
            </a:r>
            <a:r>
              <a:rPr lang="en-US" sz="1400" dirty="0" err="1" smtClean="0">
                <a:latin typeface="Calibri Light" panose="020F0302020204030204" pitchFamily="34" charset="0"/>
              </a:rPr>
              <a:t>Levelized</a:t>
            </a:r>
            <a:r>
              <a:rPr lang="en-US" sz="1400" dirty="0" smtClean="0">
                <a:latin typeface="Calibri Light" panose="020F0302020204030204" pitchFamily="34" charset="0"/>
              </a:rPr>
              <a:t> Costs</a:t>
            </a: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73" name="Line Callout 2 72"/>
          <p:cNvSpPr/>
          <p:nvPr/>
        </p:nvSpPr>
        <p:spPr>
          <a:xfrm>
            <a:off x="7543801" y="2170706"/>
            <a:ext cx="1559256" cy="42404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378"/>
              <a:gd name="adj6" fmla="val -2507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 Light" panose="020F0302020204030204" pitchFamily="34" charset="0"/>
              </a:rPr>
              <a:t>Mass Balance Checker, </a:t>
            </a:r>
            <a:r>
              <a:rPr lang="en-US" sz="1200" dirty="0" err="1" smtClean="0">
                <a:latin typeface="Calibri Light" panose="020F0302020204030204" pitchFamily="34" charset="0"/>
              </a:rPr>
              <a:t>ChemE</a:t>
            </a:r>
            <a:r>
              <a:rPr lang="en-US" sz="1200" dirty="0" smtClean="0">
                <a:latin typeface="Calibri Light" panose="020F0302020204030204" pitchFamily="34" charset="0"/>
              </a:rPr>
              <a:t> Review</a:t>
            </a:r>
            <a:endParaRPr lang="en-US" sz="1200" dirty="0">
              <a:latin typeface="Calibri Light" panose="020F0302020204030204" pitchFamily="34" charset="0"/>
            </a:endParaRPr>
          </a:p>
        </p:txBody>
      </p:sp>
      <p:sp>
        <p:nvSpPr>
          <p:cNvPr id="74" name="Line Callout 2 73"/>
          <p:cNvSpPr/>
          <p:nvPr/>
        </p:nvSpPr>
        <p:spPr>
          <a:xfrm>
            <a:off x="7543800" y="3110288"/>
            <a:ext cx="1559257" cy="42404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593"/>
              <a:gd name="adj6" fmla="val -2482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 Light" panose="020F0302020204030204" pitchFamily="34" charset="0"/>
              </a:rPr>
              <a:t>Cost Formulae, References</a:t>
            </a:r>
            <a:endParaRPr lang="en-US" sz="1200" dirty="0">
              <a:latin typeface="Calibri Light" panose="020F0302020204030204" pitchFamily="34" charset="0"/>
            </a:endParaRPr>
          </a:p>
        </p:txBody>
      </p:sp>
      <p:sp>
        <p:nvSpPr>
          <p:cNvPr id="75" name="Line Callout 2 74"/>
          <p:cNvSpPr/>
          <p:nvPr/>
        </p:nvSpPr>
        <p:spPr>
          <a:xfrm>
            <a:off x="7545131" y="3962406"/>
            <a:ext cx="1559257" cy="42404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3640"/>
              <a:gd name="adj6" fmla="val -2443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 Light" panose="020F0302020204030204" pitchFamily="34" charset="0"/>
              </a:rPr>
              <a:t>Suggested Aspects to Evaluate</a:t>
            </a:r>
            <a:endParaRPr lang="en-US" sz="1200" dirty="0">
              <a:latin typeface="Calibri Light" panose="020F0302020204030204" pitchFamily="34" charset="0"/>
            </a:endParaRPr>
          </a:p>
        </p:txBody>
      </p:sp>
      <p:sp>
        <p:nvSpPr>
          <p:cNvPr id="78" name="Line Callout 2 77"/>
          <p:cNvSpPr/>
          <p:nvPr/>
        </p:nvSpPr>
        <p:spPr>
          <a:xfrm>
            <a:off x="6144377" y="6300740"/>
            <a:ext cx="1475623" cy="42404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509"/>
              <a:gd name="adj6" fmla="val -4019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 Light" panose="020F0302020204030204" pitchFamily="34" charset="0"/>
              </a:rPr>
              <a:t>Assumptions, Calculation Method</a:t>
            </a:r>
            <a:endParaRPr lang="en-US" sz="1200" dirty="0">
              <a:latin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84744" y="1873250"/>
            <a:ext cx="1389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u="sng" dirty="0" smtClean="0">
                <a:latin typeface="Calibri Light" panose="020F0302020204030204" pitchFamily="34" charset="0"/>
              </a:rPr>
              <a:t>AR support</a:t>
            </a:r>
            <a:endParaRPr lang="en-US" sz="1200" i="1" u="sng" dirty="0">
              <a:latin typeface="Calibri Light" panose="020F030202020403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588456" y="5486400"/>
            <a:ext cx="803094" cy="1"/>
          </a:xfrm>
          <a:prstGeom prst="straightConnector1">
            <a:avLst/>
          </a:prstGeom>
          <a:ln>
            <a:solidFill>
              <a:srgbClr val="C00000"/>
            </a:solidFill>
            <a:headEnd type="triangle" w="lg" len="lg"/>
            <a:tailEnd type="non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1"/>
            <a:endCxn id="8" idx="2"/>
          </p:cNvCxnSpPr>
          <p:nvPr/>
        </p:nvCxnSpPr>
        <p:spPr>
          <a:xfrm rot="10800000" flipH="1">
            <a:off x="5255823" y="3494580"/>
            <a:ext cx="556590" cy="2238957"/>
          </a:xfrm>
          <a:prstGeom prst="bentConnector3">
            <a:avLst>
              <a:gd name="adj1" fmla="val -41072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 rot="299188">
            <a:off x="3053767" y="565809"/>
            <a:ext cx="3330671" cy="201842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u="sng" dirty="0">
                <a:solidFill>
                  <a:srgbClr val="C00000"/>
                </a:solidFill>
                <a:latin typeface="Calibri Light" panose="020F0302020204030204" pitchFamily="34" charset="0"/>
              </a:rPr>
              <a:t>Backward: “top-down” TEA -&gt; </a:t>
            </a:r>
            <a:r>
              <a:rPr lang="en-US" i="1" dirty="0">
                <a:latin typeface="Calibri Light" panose="020F0302020204030204" pitchFamily="34" charset="0"/>
              </a:rPr>
              <a:t>Max Installed Costs</a:t>
            </a:r>
            <a:endParaRPr lang="en-US" dirty="0">
              <a:latin typeface="Calibri Light" panose="020F0302020204030204" pitchFamily="34" charset="0"/>
            </a:endParaRPr>
          </a:p>
          <a:p>
            <a:pPr algn="ctr"/>
            <a:endParaRPr lang="en-US" i="1" u="sng" dirty="0" smtClean="0">
              <a:solidFill>
                <a:srgbClr val="00B0F0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US" i="1" u="sng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Forward: “bottom-up” TEA -&gt; </a:t>
            </a:r>
            <a:r>
              <a:rPr lang="en-US" i="1" dirty="0" err="1" smtClean="0">
                <a:latin typeface="Calibri Light" panose="020F0302020204030204" pitchFamily="34" charset="0"/>
              </a:rPr>
              <a:t>Levelized</a:t>
            </a:r>
            <a:r>
              <a:rPr lang="en-US" i="1" dirty="0" smtClean="0">
                <a:latin typeface="Calibri Light" panose="020F0302020204030204" pitchFamily="34" charset="0"/>
              </a:rPr>
              <a:t> Costs, Min. Sales Price (i.e., Supply Curve)</a:t>
            </a:r>
          </a:p>
        </p:txBody>
      </p:sp>
    </p:spTree>
    <p:extLst>
      <p:ext uri="{BB962C8B-B14F-4D97-AF65-F5344CB8AC3E}">
        <p14:creationId xmlns:p14="http://schemas.microsoft.com/office/powerpoint/2010/main" val="25722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  <p:bldP spid="7" grpId="0" animBg="1"/>
      <p:bldP spid="8" grpId="0" animBg="1"/>
      <p:bldP spid="9" grpId="0" animBg="1"/>
      <p:bldP spid="11" grpId="0" animBg="1"/>
      <p:bldGraphic spid="14" grpId="0">
        <p:bldAsOne/>
      </p:bldGraphic>
      <p:bldP spid="67" grpId="0" animBg="1"/>
      <p:bldP spid="73" grpId="0" animBg="1"/>
      <p:bldP spid="74" grpId="0" animBg="1"/>
      <p:bldP spid="75" grpId="0" animBg="1"/>
      <p:bldP spid="78" grpId="0" animBg="1"/>
      <p:bldP spid="15" grpId="0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14423</TotalTime>
  <Words>607</Words>
  <Application>Microsoft Office PowerPoint</Application>
  <PresentationFormat>On-screen Show (4:3)</PresentationFormat>
  <Paragraphs>150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If it works, will it matter?  The importance of Techno-Economic Analysis</vt:lpstr>
      <vt:lpstr>TEA at its core = estimating value</vt:lpstr>
      <vt:lpstr>Questions TEA can answer</vt:lpstr>
      <vt:lpstr>What TEA does NOT do</vt:lpstr>
      <vt:lpstr>Examples</vt:lpstr>
      <vt:lpstr>FOCUS – If it works, will it matter?</vt:lpstr>
      <vt:lpstr>FOCUS – If it works, will it matter?</vt:lpstr>
      <vt:lpstr>Examples</vt:lpstr>
      <vt:lpstr>PowerPoint Presentation</vt:lpstr>
      <vt:lpstr>Examples</vt:lpstr>
      <vt:lpstr>What does it cost to produce at scale?</vt:lpstr>
      <vt:lpstr>Examples</vt:lpstr>
      <vt:lpstr>Company formation – Sunfolding Example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arpa-e</dc:creator>
  <cp:lastModifiedBy>Gerst, Kacy</cp:lastModifiedBy>
  <cp:revision>631</cp:revision>
  <dcterms:created xsi:type="dcterms:W3CDTF">2013-09-17T02:23:14Z</dcterms:created>
  <dcterms:modified xsi:type="dcterms:W3CDTF">2015-06-19T18:01:19Z</dcterms:modified>
</cp:coreProperties>
</file>