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Titillium Web" panose="000005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  <a:srgbClr val="196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0" autoAdjust="0"/>
  </p:normalViewPr>
  <p:slideViewPr>
    <p:cSldViewPr snapToGrid="0" snapToObjects="1">
      <p:cViewPr varScale="1">
        <p:scale>
          <a:sx n="98" d="100"/>
          <a:sy n="98" d="100"/>
        </p:scale>
        <p:origin x="1974" y="90"/>
      </p:cViewPr>
      <p:guideLst>
        <p:guide orient="horz" pos="2160"/>
        <p:guide pos="2880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D553-88AB-5240-83C4-FB23D29A04BE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0F42-2808-6242-AF6E-2190C7795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D783-2622-0F46-85B9-BCE56545D1F9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861-09C9-544C-ADA9-11F7230578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8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:a16="http://schemas.microsoft.com/office/drawing/2014/main" id="{7393DDB7-2648-42DD-AD03-9E12FAF54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6628" y="2130425"/>
            <a:ext cx="6348549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627" y="3886200"/>
            <a:ext cx="6348549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6627" y="5053572"/>
            <a:ext cx="2689942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fld id="{FF49A367-3545-834D-9B0B-3A6F4B298203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4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C69038E-EED4-7343-85AE-E5F739460A7B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304800" y="791936"/>
            <a:ext cx="8559800" cy="1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800" y="330200"/>
            <a:ext cx="1651000" cy="562186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30200"/>
            <a:ext cx="6341533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34201" y="330200"/>
            <a:ext cx="0" cy="5621867"/>
          </a:xfrm>
          <a:prstGeom prst="line">
            <a:avLst/>
          </a:prstGeom>
          <a:ln w="12700" cmpd="sng">
            <a:solidFill>
              <a:srgbClr val="5B5B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0500C59-A687-4045-A4D2-B0D9D262B3F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488517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81BFCF98-C7E3-D241-9D83-73EB768AC38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5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65BB2E8-E4D8-4DC8-9FA4-75C362E09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2909353"/>
            <a:ext cx="71433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F49A48F-9E6C-9D42-8ECB-25727984460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65A2E0C-D11A-4F37-8EC5-34331813FCA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516" y="4406900"/>
            <a:ext cx="7143370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97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93133"/>
            <a:ext cx="8390194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16" y="1016000"/>
            <a:ext cx="4186464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967" y="1016000"/>
            <a:ext cx="4211483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D37A6962-EF73-BB4E-8680-BBE3744B9DB6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35580"/>
            <a:ext cx="4187826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4" y="1888067"/>
            <a:ext cx="4187827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936" y="1035580"/>
            <a:ext cx="4189515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936" y="1888067"/>
            <a:ext cx="4189516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9F7C02EC-36C1-344F-878E-797FAB67BBAD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B4AB91E-8B11-8B47-B8DF-05A90EC63E41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7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3DE3210-1D1C-6742-ACF7-9CC2B9CF5B02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8533"/>
            <a:ext cx="3008313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1FDDF80F-6736-6543-AAED-4CCA522432E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04800" y="851505"/>
            <a:ext cx="8559800" cy="276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372534"/>
            <a:ext cx="52494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535"/>
            <a:ext cx="3008313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04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4800600"/>
            <a:ext cx="6841067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333" y="5367338"/>
            <a:ext cx="68410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880533"/>
            <a:ext cx="8559800" cy="193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CB4324B-3BBC-824D-8A97-013CBDD18AB2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5333" y="338667"/>
            <a:ext cx="6841067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D16AF04-D76F-4481-930A-C7493E5BDB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35" y="84667"/>
            <a:ext cx="8488517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49867"/>
            <a:ext cx="8488517" cy="479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0F79010-2CE6-4499-87CD-AC7AFBE3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8" y="3529639"/>
            <a:ext cx="745011" cy="64008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E7F8CA1-8550-4962-8860-0BAE1FB64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35" y="1867766"/>
            <a:ext cx="691978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ARPA-E Impact in Arkansas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5213" y="1676090"/>
            <a:ext cx="47807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chemeClr val="accent1"/>
                </a:solidFill>
              </a:rPr>
              <a:t>$9.1 million </a:t>
            </a:r>
          </a:p>
          <a:p>
            <a:r>
              <a:rPr lang="en-US" sz="3000" dirty="0"/>
              <a:t>in early-stage R&amp;D funding</a:t>
            </a:r>
          </a:p>
          <a:p>
            <a:endParaRPr lang="en-US" sz="2800" dirty="0">
              <a:solidFill>
                <a:srgbClr val="666666"/>
              </a:solidFill>
            </a:endParaRPr>
          </a:p>
          <a:p>
            <a:r>
              <a:rPr lang="en-US" sz="5200" b="1" dirty="0">
                <a:solidFill>
                  <a:schemeClr val="accent1"/>
                </a:solidFill>
              </a:rPr>
              <a:t>4 projects </a:t>
            </a:r>
          </a:p>
          <a:p>
            <a:r>
              <a:rPr lang="en-US" sz="3000" dirty="0"/>
              <a:t>across the state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0626" y="5123476"/>
            <a:ext cx="7900544" cy="81445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6251" y="5184455"/>
            <a:ext cx="69278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i="1" dirty="0"/>
              <a:t>ARPA-E’s mission is to overcome long-term and high-risk technological barriers in the development of energy technologies. The Agency funds advanced energy technologies to reduce energy imports, improve efficiency, and reduce emissions.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935" y="1006735"/>
            <a:ext cx="2675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Since 2009…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49979" y="6451240"/>
            <a:ext cx="21695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</a:rPr>
              <a:t>Last Updated: February 2024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98202EC-9E8D-4944-BCC9-584616931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06" y="5123476"/>
            <a:ext cx="761891" cy="814456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B4505DC6-AD1B-4AD9-AD43-E56401F056E4}"/>
              </a:ext>
            </a:extLst>
          </p:cNvPr>
          <p:cNvSpPr>
            <a:spLocks/>
          </p:cNvSpPr>
          <p:nvPr/>
        </p:nvSpPr>
        <p:spPr bwMode="auto">
          <a:xfrm>
            <a:off x="6157416" y="1842426"/>
            <a:ext cx="2365160" cy="2160492"/>
          </a:xfrm>
          <a:custGeom>
            <a:avLst/>
            <a:gdLst>
              <a:gd name="T0" fmla="*/ 294 w 323"/>
              <a:gd name="T1" fmla="*/ 14 h 303"/>
              <a:gd name="T2" fmla="*/ 294 w 323"/>
              <a:gd name="T3" fmla="*/ 9 h 303"/>
              <a:gd name="T4" fmla="*/ 290 w 323"/>
              <a:gd name="T5" fmla="*/ 0 h 303"/>
              <a:gd name="T6" fmla="*/ 65 w 323"/>
              <a:gd name="T7" fmla="*/ 12 h 303"/>
              <a:gd name="T8" fmla="*/ 9 w 323"/>
              <a:gd name="T9" fmla="*/ 248 h 303"/>
              <a:gd name="T10" fmla="*/ 12 w 323"/>
              <a:gd name="T11" fmla="*/ 253 h 303"/>
              <a:gd name="T12" fmla="*/ 17 w 323"/>
              <a:gd name="T13" fmla="*/ 253 h 303"/>
              <a:gd name="T14" fmla="*/ 27 w 323"/>
              <a:gd name="T15" fmla="*/ 250 h 303"/>
              <a:gd name="T16" fmla="*/ 36 w 323"/>
              <a:gd name="T17" fmla="*/ 246 h 303"/>
              <a:gd name="T18" fmla="*/ 238 w 323"/>
              <a:gd name="T19" fmla="*/ 294 h 303"/>
              <a:gd name="T20" fmla="*/ 238 w 323"/>
              <a:gd name="T21" fmla="*/ 292 h 303"/>
              <a:gd name="T22" fmla="*/ 239 w 323"/>
              <a:gd name="T23" fmla="*/ 282 h 303"/>
              <a:gd name="T24" fmla="*/ 241 w 323"/>
              <a:gd name="T25" fmla="*/ 275 h 303"/>
              <a:gd name="T26" fmla="*/ 233 w 323"/>
              <a:gd name="T27" fmla="*/ 272 h 303"/>
              <a:gd name="T28" fmla="*/ 239 w 323"/>
              <a:gd name="T29" fmla="*/ 258 h 303"/>
              <a:gd name="T30" fmla="*/ 239 w 323"/>
              <a:gd name="T31" fmla="*/ 253 h 303"/>
              <a:gd name="T32" fmla="*/ 234 w 323"/>
              <a:gd name="T33" fmla="*/ 253 h 303"/>
              <a:gd name="T34" fmla="*/ 226 w 323"/>
              <a:gd name="T35" fmla="*/ 258 h 303"/>
              <a:gd name="T36" fmla="*/ 231 w 323"/>
              <a:gd name="T37" fmla="*/ 241 h 303"/>
              <a:gd name="T38" fmla="*/ 236 w 323"/>
              <a:gd name="T39" fmla="*/ 233 h 303"/>
              <a:gd name="T40" fmla="*/ 241 w 323"/>
              <a:gd name="T41" fmla="*/ 223 h 303"/>
              <a:gd name="T42" fmla="*/ 241 w 323"/>
              <a:gd name="T43" fmla="*/ 209 h 303"/>
              <a:gd name="T44" fmla="*/ 243 w 323"/>
              <a:gd name="T45" fmla="*/ 206 h 303"/>
              <a:gd name="T46" fmla="*/ 248 w 323"/>
              <a:gd name="T47" fmla="*/ 202 h 303"/>
              <a:gd name="T48" fmla="*/ 250 w 323"/>
              <a:gd name="T49" fmla="*/ 189 h 303"/>
              <a:gd name="T50" fmla="*/ 251 w 323"/>
              <a:gd name="T51" fmla="*/ 185 h 303"/>
              <a:gd name="T52" fmla="*/ 258 w 323"/>
              <a:gd name="T53" fmla="*/ 182 h 303"/>
              <a:gd name="T54" fmla="*/ 263 w 323"/>
              <a:gd name="T55" fmla="*/ 184 h 303"/>
              <a:gd name="T56" fmla="*/ 268 w 323"/>
              <a:gd name="T57" fmla="*/ 165 h 303"/>
              <a:gd name="T58" fmla="*/ 270 w 323"/>
              <a:gd name="T59" fmla="*/ 158 h 303"/>
              <a:gd name="T60" fmla="*/ 275 w 323"/>
              <a:gd name="T61" fmla="*/ 158 h 303"/>
              <a:gd name="T62" fmla="*/ 277 w 323"/>
              <a:gd name="T63" fmla="*/ 148 h 303"/>
              <a:gd name="T64" fmla="*/ 287 w 323"/>
              <a:gd name="T65" fmla="*/ 126 h 303"/>
              <a:gd name="T66" fmla="*/ 287 w 323"/>
              <a:gd name="T67" fmla="*/ 126 h 303"/>
              <a:gd name="T68" fmla="*/ 297 w 323"/>
              <a:gd name="T69" fmla="*/ 118 h 303"/>
              <a:gd name="T70" fmla="*/ 299 w 323"/>
              <a:gd name="T71" fmla="*/ 107 h 303"/>
              <a:gd name="T72" fmla="*/ 299 w 323"/>
              <a:gd name="T73" fmla="*/ 95 h 303"/>
              <a:gd name="T74" fmla="*/ 304 w 323"/>
              <a:gd name="T75" fmla="*/ 87 h 303"/>
              <a:gd name="T76" fmla="*/ 306 w 323"/>
              <a:gd name="T77" fmla="*/ 73 h 303"/>
              <a:gd name="T78" fmla="*/ 311 w 323"/>
              <a:gd name="T79" fmla="*/ 63 h 303"/>
              <a:gd name="T80" fmla="*/ 321 w 323"/>
              <a:gd name="T81" fmla="*/ 46 h 303"/>
              <a:gd name="T82" fmla="*/ 307 w 323"/>
              <a:gd name="T83" fmla="*/ 41 h 303"/>
              <a:gd name="T84" fmla="*/ 287 w 323"/>
              <a:gd name="T85" fmla="*/ 41 h 303"/>
              <a:gd name="T86" fmla="*/ 285 w 323"/>
              <a:gd name="T87" fmla="*/ 3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23" h="303">
                <a:moveTo>
                  <a:pt x="290" y="21"/>
                </a:moveTo>
                <a:lnTo>
                  <a:pt x="290" y="21"/>
                </a:lnTo>
                <a:lnTo>
                  <a:pt x="294" y="14"/>
                </a:lnTo>
                <a:lnTo>
                  <a:pt x="294" y="14"/>
                </a:lnTo>
                <a:lnTo>
                  <a:pt x="294" y="9"/>
                </a:lnTo>
                <a:lnTo>
                  <a:pt x="294" y="9"/>
                </a:lnTo>
                <a:lnTo>
                  <a:pt x="292" y="4"/>
                </a:lnTo>
                <a:lnTo>
                  <a:pt x="290" y="0"/>
                </a:lnTo>
                <a:lnTo>
                  <a:pt x="290" y="0"/>
                </a:lnTo>
                <a:lnTo>
                  <a:pt x="290" y="0"/>
                </a:lnTo>
                <a:lnTo>
                  <a:pt x="161" y="7"/>
                </a:lnTo>
                <a:lnTo>
                  <a:pt x="65" y="12"/>
                </a:lnTo>
                <a:lnTo>
                  <a:pt x="0" y="14"/>
                </a:lnTo>
                <a:lnTo>
                  <a:pt x="9" y="248"/>
                </a:lnTo>
                <a:lnTo>
                  <a:pt x="9" y="248"/>
                </a:lnTo>
                <a:lnTo>
                  <a:pt x="10" y="250"/>
                </a:lnTo>
                <a:lnTo>
                  <a:pt x="10" y="250"/>
                </a:lnTo>
                <a:lnTo>
                  <a:pt x="12" y="253"/>
                </a:lnTo>
                <a:lnTo>
                  <a:pt x="14" y="255"/>
                </a:lnTo>
                <a:lnTo>
                  <a:pt x="14" y="255"/>
                </a:lnTo>
                <a:lnTo>
                  <a:pt x="17" y="253"/>
                </a:lnTo>
                <a:lnTo>
                  <a:pt x="20" y="252"/>
                </a:lnTo>
                <a:lnTo>
                  <a:pt x="20" y="252"/>
                </a:lnTo>
                <a:lnTo>
                  <a:pt x="27" y="250"/>
                </a:lnTo>
                <a:lnTo>
                  <a:pt x="27" y="250"/>
                </a:lnTo>
                <a:lnTo>
                  <a:pt x="32" y="246"/>
                </a:lnTo>
                <a:lnTo>
                  <a:pt x="36" y="246"/>
                </a:lnTo>
                <a:lnTo>
                  <a:pt x="39" y="246"/>
                </a:lnTo>
                <a:lnTo>
                  <a:pt x="41" y="303"/>
                </a:lnTo>
                <a:lnTo>
                  <a:pt x="238" y="294"/>
                </a:lnTo>
                <a:lnTo>
                  <a:pt x="238" y="294"/>
                </a:lnTo>
                <a:lnTo>
                  <a:pt x="238" y="294"/>
                </a:lnTo>
                <a:lnTo>
                  <a:pt x="238" y="292"/>
                </a:lnTo>
                <a:lnTo>
                  <a:pt x="238" y="292"/>
                </a:lnTo>
                <a:lnTo>
                  <a:pt x="238" y="287"/>
                </a:lnTo>
                <a:lnTo>
                  <a:pt x="239" y="282"/>
                </a:lnTo>
                <a:lnTo>
                  <a:pt x="239" y="282"/>
                </a:lnTo>
                <a:lnTo>
                  <a:pt x="241" y="277"/>
                </a:lnTo>
                <a:lnTo>
                  <a:pt x="241" y="275"/>
                </a:lnTo>
                <a:lnTo>
                  <a:pt x="238" y="274"/>
                </a:lnTo>
                <a:lnTo>
                  <a:pt x="233" y="272"/>
                </a:lnTo>
                <a:lnTo>
                  <a:pt x="233" y="272"/>
                </a:lnTo>
                <a:lnTo>
                  <a:pt x="234" y="267"/>
                </a:lnTo>
                <a:lnTo>
                  <a:pt x="238" y="263"/>
                </a:lnTo>
                <a:lnTo>
                  <a:pt x="239" y="258"/>
                </a:lnTo>
                <a:lnTo>
                  <a:pt x="241" y="257"/>
                </a:lnTo>
                <a:lnTo>
                  <a:pt x="239" y="253"/>
                </a:lnTo>
                <a:lnTo>
                  <a:pt x="239" y="253"/>
                </a:lnTo>
                <a:lnTo>
                  <a:pt x="238" y="252"/>
                </a:lnTo>
                <a:lnTo>
                  <a:pt x="238" y="252"/>
                </a:lnTo>
                <a:lnTo>
                  <a:pt x="234" y="253"/>
                </a:lnTo>
                <a:lnTo>
                  <a:pt x="228" y="262"/>
                </a:lnTo>
                <a:lnTo>
                  <a:pt x="228" y="262"/>
                </a:lnTo>
                <a:lnTo>
                  <a:pt x="226" y="258"/>
                </a:lnTo>
                <a:lnTo>
                  <a:pt x="226" y="257"/>
                </a:lnTo>
                <a:lnTo>
                  <a:pt x="226" y="252"/>
                </a:lnTo>
                <a:lnTo>
                  <a:pt x="231" y="241"/>
                </a:lnTo>
                <a:lnTo>
                  <a:pt x="231" y="241"/>
                </a:lnTo>
                <a:lnTo>
                  <a:pt x="233" y="236"/>
                </a:lnTo>
                <a:lnTo>
                  <a:pt x="236" y="233"/>
                </a:lnTo>
                <a:lnTo>
                  <a:pt x="236" y="233"/>
                </a:lnTo>
                <a:lnTo>
                  <a:pt x="239" y="228"/>
                </a:lnTo>
                <a:lnTo>
                  <a:pt x="241" y="223"/>
                </a:lnTo>
                <a:lnTo>
                  <a:pt x="241" y="223"/>
                </a:lnTo>
                <a:lnTo>
                  <a:pt x="239" y="216"/>
                </a:lnTo>
                <a:lnTo>
                  <a:pt x="241" y="209"/>
                </a:lnTo>
                <a:lnTo>
                  <a:pt x="241" y="209"/>
                </a:lnTo>
                <a:lnTo>
                  <a:pt x="241" y="207"/>
                </a:lnTo>
                <a:lnTo>
                  <a:pt x="243" y="206"/>
                </a:lnTo>
                <a:lnTo>
                  <a:pt x="248" y="204"/>
                </a:lnTo>
                <a:lnTo>
                  <a:pt x="248" y="204"/>
                </a:lnTo>
                <a:lnTo>
                  <a:pt x="248" y="202"/>
                </a:lnTo>
                <a:lnTo>
                  <a:pt x="250" y="199"/>
                </a:lnTo>
                <a:lnTo>
                  <a:pt x="250" y="194"/>
                </a:lnTo>
                <a:lnTo>
                  <a:pt x="250" y="189"/>
                </a:lnTo>
                <a:lnTo>
                  <a:pt x="250" y="187"/>
                </a:lnTo>
                <a:lnTo>
                  <a:pt x="251" y="185"/>
                </a:lnTo>
                <a:lnTo>
                  <a:pt x="251" y="185"/>
                </a:lnTo>
                <a:lnTo>
                  <a:pt x="253" y="184"/>
                </a:lnTo>
                <a:lnTo>
                  <a:pt x="256" y="182"/>
                </a:lnTo>
                <a:lnTo>
                  <a:pt x="258" y="182"/>
                </a:lnTo>
                <a:lnTo>
                  <a:pt x="260" y="184"/>
                </a:lnTo>
                <a:lnTo>
                  <a:pt x="260" y="184"/>
                </a:lnTo>
                <a:lnTo>
                  <a:pt x="263" y="184"/>
                </a:lnTo>
                <a:lnTo>
                  <a:pt x="263" y="182"/>
                </a:lnTo>
                <a:lnTo>
                  <a:pt x="267" y="175"/>
                </a:lnTo>
                <a:lnTo>
                  <a:pt x="268" y="165"/>
                </a:lnTo>
                <a:lnTo>
                  <a:pt x="268" y="165"/>
                </a:lnTo>
                <a:lnTo>
                  <a:pt x="270" y="158"/>
                </a:lnTo>
                <a:lnTo>
                  <a:pt x="270" y="158"/>
                </a:lnTo>
                <a:lnTo>
                  <a:pt x="273" y="158"/>
                </a:lnTo>
                <a:lnTo>
                  <a:pt x="275" y="158"/>
                </a:lnTo>
                <a:lnTo>
                  <a:pt x="275" y="158"/>
                </a:lnTo>
                <a:lnTo>
                  <a:pt x="277" y="157"/>
                </a:lnTo>
                <a:lnTo>
                  <a:pt x="277" y="153"/>
                </a:lnTo>
                <a:lnTo>
                  <a:pt x="277" y="148"/>
                </a:lnTo>
                <a:lnTo>
                  <a:pt x="277" y="148"/>
                </a:lnTo>
                <a:lnTo>
                  <a:pt x="280" y="136"/>
                </a:lnTo>
                <a:lnTo>
                  <a:pt x="287" y="126"/>
                </a:lnTo>
                <a:lnTo>
                  <a:pt x="287" y="126"/>
                </a:lnTo>
                <a:lnTo>
                  <a:pt x="287" y="126"/>
                </a:lnTo>
                <a:lnTo>
                  <a:pt x="287" y="126"/>
                </a:lnTo>
                <a:lnTo>
                  <a:pt x="292" y="121"/>
                </a:lnTo>
                <a:lnTo>
                  <a:pt x="297" y="118"/>
                </a:lnTo>
                <a:lnTo>
                  <a:pt x="297" y="118"/>
                </a:lnTo>
                <a:lnTo>
                  <a:pt x="299" y="116"/>
                </a:lnTo>
                <a:lnTo>
                  <a:pt x="299" y="112"/>
                </a:lnTo>
                <a:lnTo>
                  <a:pt x="299" y="107"/>
                </a:lnTo>
                <a:lnTo>
                  <a:pt x="299" y="107"/>
                </a:lnTo>
                <a:lnTo>
                  <a:pt x="299" y="95"/>
                </a:lnTo>
                <a:lnTo>
                  <a:pt x="299" y="95"/>
                </a:lnTo>
                <a:lnTo>
                  <a:pt x="299" y="90"/>
                </a:lnTo>
                <a:lnTo>
                  <a:pt x="304" y="87"/>
                </a:lnTo>
                <a:lnTo>
                  <a:pt x="304" y="87"/>
                </a:lnTo>
                <a:lnTo>
                  <a:pt x="306" y="84"/>
                </a:lnTo>
                <a:lnTo>
                  <a:pt x="306" y="80"/>
                </a:lnTo>
                <a:lnTo>
                  <a:pt x="306" y="73"/>
                </a:lnTo>
                <a:lnTo>
                  <a:pt x="306" y="73"/>
                </a:lnTo>
                <a:lnTo>
                  <a:pt x="307" y="68"/>
                </a:lnTo>
                <a:lnTo>
                  <a:pt x="311" y="63"/>
                </a:lnTo>
                <a:lnTo>
                  <a:pt x="311" y="63"/>
                </a:lnTo>
                <a:lnTo>
                  <a:pt x="319" y="51"/>
                </a:lnTo>
                <a:lnTo>
                  <a:pt x="321" y="46"/>
                </a:lnTo>
                <a:lnTo>
                  <a:pt x="323" y="39"/>
                </a:lnTo>
                <a:lnTo>
                  <a:pt x="323" y="39"/>
                </a:lnTo>
                <a:lnTo>
                  <a:pt x="307" y="41"/>
                </a:lnTo>
                <a:lnTo>
                  <a:pt x="290" y="41"/>
                </a:lnTo>
                <a:lnTo>
                  <a:pt x="290" y="41"/>
                </a:lnTo>
                <a:lnTo>
                  <a:pt x="287" y="41"/>
                </a:lnTo>
                <a:lnTo>
                  <a:pt x="285" y="39"/>
                </a:lnTo>
                <a:lnTo>
                  <a:pt x="285" y="36"/>
                </a:lnTo>
                <a:lnTo>
                  <a:pt x="285" y="33"/>
                </a:lnTo>
                <a:lnTo>
                  <a:pt x="290" y="21"/>
                </a:lnTo>
                <a:lnTo>
                  <a:pt x="290" y="21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6393" y="2332638"/>
            <a:ext cx="12215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chemeClr val="bg1"/>
                </a:solidFill>
              </a:rPr>
              <a:t>AR</a:t>
            </a:r>
          </a:p>
        </p:txBody>
      </p:sp>
    </p:spTree>
    <p:extLst>
      <p:ext uri="{BB962C8B-B14F-4D97-AF65-F5344CB8AC3E}">
        <p14:creationId xmlns:p14="http://schemas.microsoft.com/office/powerpoint/2010/main" val="159650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4294B7"/>
      </a:accent1>
      <a:accent2>
        <a:srgbClr val="09425B"/>
      </a:accent2>
      <a:accent3>
        <a:srgbClr val="1AB0E9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ARPA-e.thmx</Template>
  <TotalTime>8982</TotalTime>
  <Words>63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Titillium Web</vt:lpstr>
      <vt:lpstr>Roboto</vt:lpstr>
      <vt:lpstr>Arial</vt:lpstr>
      <vt:lpstr>Office Theme</vt:lpstr>
      <vt:lpstr>ARPA-E Impact in Arkansas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arpa-e</dc:creator>
  <cp:keywords/>
  <dc:description/>
  <cp:lastModifiedBy>Greenberg, Miriam (CONTR)</cp:lastModifiedBy>
  <cp:revision>218</cp:revision>
  <dcterms:created xsi:type="dcterms:W3CDTF">2012-10-11T16:07:59Z</dcterms:created>
  <dcterms:modified xsi:type="dcterms:W3CDTF">2024-02-23T19:54:23Z</dcterms:modified>
  <cp:category/>
</cp:coreProperties>
</file>