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Titillium Web" panose="000005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  <a:srgbClr val="196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0" autoAdjust="0"/>
  </p:normalViewPr>
  <p:slideViewPr>
    <p:cSldViewPr snapToGrid="0" snapToObjects="1">
      <p:cViewPr varScale="1">
        <p:scale>
          <a:sx n="98" d="100"/>
          <a:sy n="98" d="100"/>
        </p:scale>
        <p:origin x="1974" y="90"/>
      </p:cViewPr>
      <p:guideLst>
        <p:guide orient="horz" pos="2160"/>
        <p:guide pos="2880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D553-88AB-5240-83C4-FB23D29A04BE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0F42-2808-6242-AF6E-2190C7795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D783-2622-0F46-85B9-BCE56545D1F9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861-09C9-544C-ADA9-11F7230578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8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:a16="http://schemas.microsoft.com/office/drawing/2014/main" id="{7393DDB7-2648-42DD-AD03-9E12FAF54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6628" y="2130425"/>
            <a:ext cx="6348549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627" y="3886200"/>
            <a:ext cx="6348549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6627" y="5053572"/>
            <a:ext cx="2689942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fld id="{FF49A367-3545-834D-9B0B-3A6F4B298203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4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C69038E-EED4-7343-85AE-E5F739460A7B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304800" y="791936"/>
            <a:ext cx="8559800" cy="1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800" y="330200"/>
            <a:ext cx="1651000" cy="562186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30200"/>
            <a:ext cx="6341533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34201" y="330200"/>
            <a:ext cx="0" cy="5621867"/>
          </a:xfrm>
          <a:prstGeom prst="line">
            <a:avLst/>
          </a:prstGeom>
          <a:ln w="12700" cmpd="sng">
            <a:solidFill>
              <a:srgbClr val="5B5B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0500C59-A687-4045-A4D2-B0D9D262B3F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488517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81BFCF98-C7E3-D241-9D83-73EB768AC38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5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65BB2E8-E4D8-4DC8-9FA4-75C362E09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2909353"/>
            <a:ext cx="71433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F49A48F-9E6C-9D42-8ECB-25727984460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65A2E0C-D11A-4F37-8EC5-34331813FCA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516" y="4406900"/>
            <a:ext cx="7143370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97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93133"/>
            <a:ext cx="8390194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16" y="1016000"/>
            <a:ext cx="4186464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967" y="1016000"/>
            <a:ext cx="4211483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D37A6962-EF73-BB4E-8680-BBE3744B9DB6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35580"/>
            <a:ext cx="4187826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4" y="1888067"/>
            <a:ext cx="4187827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936" y="1035580"/>
            <a:ext cx="4189515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936" y="1888067"/>
            <a:ext cx="4189516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9F7C02EC-36C1-344F-878E-797FAB67BBAD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B4AB91E-8B11-8B47-B8DF-05A90EC63E41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7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3DE3210-1D1C-6742-ACF7-9CC2B9CF5B02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8533"/>
            <a:ext cx="3008313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1FDDF80F-6736-6543-AAED-4CCA522432E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04800" y="851505"/>
            <a:ext cx="8559800" cy="276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372534"/>
            <a:ext cx="52494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535"/>
            <a:ext cx="3008313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04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4800600"/>
            <a:ext cx="6841067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333" y="5367338"/>
            <a:ext cx="68410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880533"/>
            <a:ext cx="8559800" cy="193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CB4324B-3BBC-824D-8A97-013CBDD18AB2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5333" y="338667"/>
            <a:ext cx="6841067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D16AF04-D76F-4481-930A-C7493E5BDB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35" y="84667"/>
            <a:ext cx="8488517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49867"/>
            <a:ext cx="8488517" cy="479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91599769-6B1F-4AAD-9D04-E47F20F84433}"/>
              </a:ext>
            </a:extLst>
          </p:cNvPr>
          <p:cNvSpPr>
            <a:spLocks/>
          </p:cNvSpPr>
          <p:nvPr/>
        </p:nvSpPr>
        <p:spPr bwMode="auto">
          <a:xfrm rot="574670">
            <a:off x="5996010" y="1405001"/>
            <a:ext cx="2661086" cy="2640985"/>
          </a:xfrm>
          <a:custGeom>
            <a:avLst/>
            <a:gdLst>
              <a:gd name="T0" fmla="*/ 30 w 30"/>
              <a:gd name="T1" fmla="*/ 13 h 23"/>
              <a:gd name="T2" fmla="*/ 23 w 30"/>
              <a:gd name="T3" fmla="*/ 23 h 23"/>
              <a:gd name="T4" fmla="*/ 23 w 30"/>
              <a:gd name="T5" fmla="*/ 23 h 23"/>
              <a:gd name="T6" fmla="*/ 22 w 30"/>
              <a:gd name="T7" fmla="*/ 22 h 23"/>
              <a:gd name="T8" fmla="*/ 22 w 30"/>
              <a:gd name="T9" fmla="*/ 22 h 23"/>
              <a:gd name="T10" fmla="*/ 15 w 30"/>
              <a:gd name="T11" fmla="*/ 20 h 23"/>
              <a:gd name="T12" fmla="*/ 15 w 30"/>
              <a:gd name="T13" fmla="*/ 20 h 23"/>
              <a:gd name="T14" fmla="*/ 10 w 30"/>
              <a:gd name="T15" fmla="*/ 15 h 23"/>
              <a:gd name="T16" fmla="*/ 8 w 30"/>
              <a:gd name="T17" fmla="*/ 13 h 23"/>
              <a:gd name="T18" fmla="*/ 5 w 30"/>
              <a:gd name="T19" fmla="*/ 12 h 23"/>
              <a:gd name="T20" fmla="*/ 5 w 30"/>
              <a:gd name="T21" fmla="*/ 12 h 23"/>
              <a:gd name="T22" fmla="*/ 1 w 30"/>
              <a:gd name="T23" fmla="*/ 12 h 23"/>
              <a:gd name="T24" fmla="*/ 1 w 30"/>
              <a:gd name="T25" fmla="*/ 12 h 23"/>
              <a:gd name="T26" fmla="*/ 0 w 30"/>
              <a:gd name="T27" fmla="*/ 10 h 23"/>
              <a:gd name="T28" fmla="*/ 6 w 30"/>
              <a:gd name="T29" fmla="*/ 0 h 23"/>
              <a:gd name="T30" fmla="*/ 30 w 30"/>
              <a:gd name="T31" fmla="*/ 1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0" h="23">
                <a:moveTo>
                  <a:pt x="30" y="13"/>
                </a:moveTo>
                <a:lnTo>
                  <a:pt x="23" y="23"/>
                </a:lnTo>
                <a:lnTo>
                  <a:pt x="23" y="23"/>
                </a:lnTo>
                <a:lnTo>
                  <a:pt x="22" y="22"/>
                </a:lnTo>
                <a:lnTo>
                  <a:pt x="22" y="22"/>
                </a:lnTo>
                <a:lnTo>
                  <a:pt x="15" y="20"/>
                </a:lnTo>
                <a:lnTo>
                  <a:pt x="15" y="20"/>
                </a:lnTo>
                <a:lnTo>
                  <a:pt x="10" y="15"/>
                </a:lnTo>
                <a:lnTo>
                  <a:pt x="8" y="13"/>
                </a:lnTo>
                <a:lnTo>
                  <a:pt x="5" y="12"/>
                </a:lnTo>
                <a:lnTo>
                  <a:pt x="5" y="12"/>
                </a:lnTo>
                <a:lnTo>
                  <a:pt x="1" y="12"/>
                </a:lnTo>
                <a:lnTo>
                  <a:pt x="1" y="12"/>
                </a:lnTo>
                <a:lnTo>
                  <a:pt x="0" y="10"/>
                </a:lnTo>
                <a:lnTo>
                  <a:pt x="6" y="0"/>
                </a:lnTo>
                <a:lnTo>
                  <a:pt x="30" y="13"/>
                </a:lnTo>
                <a:close/>
              </a:path>
            </a:pathLst>
          </a:custGeom>
          <a:solidFill>
            <a:schemeClr val="accent1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0F79010-2CE6-4499-87CD-AC7AFBE3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8" y="3529639"/>
            <a:ext cx="745011" cy="64008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E7F8CA1-8550-4962-8860-0BAE1FB64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35" y="1867766"/>
            <a:ext cx="691978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ARPA-E Impact in District of Columbia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5213" y="1676090"/>
            <a:ext cx="47807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chemeClr val="accent1"/>
                </a:solidFill>
              </a:rPr>
              <a:t>$13 million </a:t>
            </a:r>
          </a:p>
          <a:p>
            <a:r>
              <a:rPr lang="en-US" sz="3000" dirty="0"/>
              <a:t>in early-stage R&amp;D funding</a:t>
            </a:r>
          </a:p>
          <a:p>
            <a:endParaRPr lang="en-US" sz="2800" dirty="0">
              <a:solidFill>
                <a:srgbClr val="666666"/>
              </a:solidFill>
            </a:endParaRPr>
          </a:p>
          <a:p>
            <a:r>
              <a:rPr lang="en-US" sz="5200" b="1" dirty="0">
                <a:solidFill>
                  <a:schemeClr val="accent1"/>
                </a:solidFill>
              </a:rPr>
              <a:t>10 projects </a:t>
            </a:r>
          </a:p>
          <a:p>
            <a:r>
              <a:rPr lang="en-US" sz="3000" dirty="0"/>
              <a:t>across the state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0626" y="5123476"/>
            <a:ext cx="7900544" cy="81445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6251" y="5184455"/>
            <a:ext cx="69278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i="1" dirty="0"/>
              <a:t>ARPA-E’s mission is to overcome long-term and high-risk technological barriers in the development of energy technologies. The Agency funds advanced energy technologies to reduce energy imports, improve efficiency, and reduce emissions.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935" y="1006735"/>
            <a:ext cx="2675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Since 2009…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49979" y="6451240"/>
            <a:ext cx="21695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</a:rPr>
              <a:t>Last Updated: February 2024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98202EC-9E8D-4944-BCC9-584616931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06" y="5123476"/>
            <a:ext cx="761891" cy="8144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49979" y="2279217"/>
            <a:ext cx="12215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chemeClr val="bg1"/>
                </a:solidFill>
              </a:rPr>
              <a:t>DC</a:t>
            </a:r>
          </a:p>
        </p:txBody>
      </p:sp>
    </p:spTree>
    <p:extLst>
      <p:ext uri="{BB962C8B-B14F-4D97-AF65-F5344CB8AC3E}">
        <p14:creationId xmlns:p14="http://schemas.microsoft.com/office/powerpoint/2010/main" val="159650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4294B7"/>
      </a:accent1>
      <a:accent2>
        <a:srgbClr val="09425B"/>
      </a:accent2>
      <a:accent3>
        <a:srgbClr val="1AB0E9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ARPA-e.thmx</Template>
  <TotalTime>9020</TotalTime>
  <Words>65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Roboto</vt:lpstr>
      <vt:lpstr>Arial</vt:lpstr>
      <vt:lpstr>Titillium Web</vt:lpstr>
      <vt:lpstr>Office Theme</vt:lpstr>
      <vt:lpstr>ARPA-E Impact in District of Columbia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arpa-e</dc:creator>
  <cp:keywords/>
  <dc:description/>
  <cp:lastModifiedBy>Greenberg, Miriam (CONTR)</cp:lastModifiedBy>
  <cp:revision>226</cp:revision>
  <dcterms:created xsi:type="dcterms:W3CDTF">2012-10-11T16:07:59Z</dcterms:created>
  <dcterms:modified xsi:type="dcterms:W3CDTF">2024-02-23T20:10:00Z</dcterms:modified>
  <cp:category/>
</cp:coreProperties>
</file>