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embedTrueTypeFonts="1" saveSubsetFonts="1" autoCompressPictures="0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71" r:id="rId2"/>
  </p:sldIdLst>
  <p:sldSz cx="9144000" cy="6858000" type="screen4x3"/>
  <p:notesSz cx="6858000" cy="9144000"/>
  <p:embeddedFontLst>
    <p:embeddedFont>
      <p:font typeface="Titillium Web" panose="020B0604020202020204" charset="0"/>
      <p:regular r:id="rId5"/>
      <p:bold r:id="rId6"/>
      <p:italic r:id="rId7"/>
      <p:boldItalic r:id="rId8"/>
    </p:embeddedFont>
    <p:embeddedFont>
      <p:font typeface="Roboto" panose="020B0604020202020204" charset="0"/>
      <p:regular r:id="rId9"/>
      <p:bold r:id="rId10"/>
      <p:italic r:id="rId11"/>
      <p:boldItalic r:id="rId12"/>
    </p:embeddedFont>
    <p:embeddedFont>
      <p:font typeface="Arial Narrow" panose="020B0606020202030204" pitchFamily="34" charset="0"/>
      <p:regular r:id="rId13"/>
      <p:bold r:id="rId14"/>
      <p:italic r:id="rId15"/>
      <p:boldItalic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5B5B"/>
    <a:srgbClr val="1962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490" autoAdjust="0"/>
  </p:normalViewPr>
  <p:slideViewPr>
    <p:cSldViewPr snapToGrid="0" snapToObjects="1">
      <p:cViewPr varScale="1">
        <p:scale>
          <a:sx n="60" d="100"/>
          <a:sy n="60" d="100"/>
        </p:scale>
        <p:origin x="72" y="132"/>
      </p:cViewPr>
      <p:guideLst>
        <p:guide orient="horz" pos="2160"/>
        <p:guide pos="2880"/>
      </p:guideLst>
    </p:cSldViewPr>
  </p:slideViewPr>
  <p:notesTextViewPr>
    <p:cViewPr>
      <p:scale>
        <a:sx n="185" d="100"/>
        <a:sy n="18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font" Target="fonts/font14.fntdata"/><Relationship Id="rId3" Type="http://schemas.openxmlformats.org/officeDocument/2006/relationships/notesMaster" Target="notesMasters/notesMaster1.xml"/><Relationship Id="rId21" Type="http://schemas.openxmlformats.org/officeDocument/2006/relationships/presProps" Target="presProps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12.fntdata"/><Relationship Id="rId20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24" Type="http://schemas.openxmlformats.org/officeDocument/2006/relationships/tableStyles" Target="tableStyles.xml"/><Relationship Id="rId5" Type="http://schemas.openxmlformats.org/officeDocument/2006/relationships/font" Target="fonts/font1.fntdata"/><Relationship Id="rId15" Type="http://schemas.openxmlformats.org/officeDocument/2006/relationships/font" Target="fonts/font11.fntdata"/><Relationship Id="rId23" Type="http://schemas.openxmlformats.org/officeDocument/2006/relationships/theme" Target="theme/theme1.xml"/><Relationship Id="rId10" Type="http://schemas.openxmlformats.org/officeDocument/2006/relationships/font" Target="fonts/font6.fntdata"/><Relationship Id="rId19" Type="http://schemas.openxmlformats.org/officeDocument/2006/relationships/font" Target="fonts/font15.fntdata"/><Relationship Id="rId4" Type="http://schemas.openxmlformats.org/officeDocument/2006/relationships/handoutMaster" Target="handoutMasters/handoutMaster1.xml"/><Relationship Id="rId9" Type="http://schemas.openxmlformats.org/officeDocument/2006/relationships/font" Target="fonts/font5.fntdata"/><Relationship Id="rId14" Type="http://schemas.openxmlformats.org/officeDocument/2006/relationships/font" Target="fonts/font10.fntdata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68D553-88AB-5240-83C4-FB23D29A04BE}" type="datetimeFigureOut">
              <a:rPr lang="en-US" smtClean="0"/>
              <a:pPr/>
              <a:t>11/17/2020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530F42-2808-6242-AF6E-2190C7795E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486823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9FD783-2622-0F46-85B9-BCE56545D1F9}" type="datetimeFigureOut">
              <a:rPr lang="en-US" smtClean="0"/>
              <a:pPr/>
              <a:t>11/17/2020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26A861-09C9-544C-ADA9-11F7230578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467815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bird&#10;&#10;Description automatically generated">
            <a:extLst>
              <a:ext uri="{FF2B5EF4-FFF2-40B4-BE49-F238E27FC236}">
                <a16:creationId xmlns:a16="http://schemas.microsoft.com/office/drawing/2014/main" xmlns="" id="{7393DDB7-2648-42DD-AD03-9E12FAF549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6628" y="2130425"/>
            <a:ext cx="6348549" cy="1470025"/>
          </a:xfrm>
        </p:spPr>
        <p:txBody>
          <a:bodyPr lIns="0" tIns="0" rIns="0" bIns="0">
            <a:normAutofit/>
          </a:bodyPr>
          <a:lstStyle>
            <a:lvl1pPr algn="l">
              <a:defRPr sz="3200" b="1" i="0">
                <a:latin typeface="+mj-lt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6627" y="3886200"/>
            <a:ext cx="6348549" cy="964381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416627" y="5053572"/>
            <a:ext cx="2689942" cy="365125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/>
            </a:lvl1pPr>
          </a:lstStyle>
          <a:p>
            <a:fld id="{FF49A367-3545-834D-9B0B-3A6F4B298203}" type="datetime4">
              <a:rPr lang="en-US" smtClean="0"/>
              <a:pPr/>
              <a:t>November 17, 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245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 marL="347472" indent="-347472">
              <a:buFont typeface="Roboto"/>
              <a:buChar char="▾"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dirty="0"/>
              <a:t>Insert Presentation Name</a:t>
            </a: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EC69038E-EED4-7343-85AE-E5F739460A7B}" type="datetime4">
              <a:rPr lang="en-US" smtClean="0"/>
              <a:pPr/>
              <a:t>November 17, 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6121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 flipV="1">
            <a:off x="304800" y="791936"/>
            <a:ext cx="8559800" cy="18384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35800" y="330200"/>
            <a:ext cx="1651000" cy="5621867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199" y="330200"/>
            <a:ext cx="6341533" cy="5621867"/>
          </a:xfrm>
        </p:spPr>
        <p:txBody>
          <a:bodyPr vert="eaVert"/>
          <a:lstStyle>
            <a:lvl1pPr marL="347472" indent="-347472">
              <a:buFont typeface="Roboto"/>
              <a:buChar char="▾"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6934201" y="330200"/>
            <a:ext cx="0" cy="5621867"/>
          </a:xfrm>
          <a:prstGeom prst="line">
            <a:avLst/>
          </a:prstGeom>
          <a:ln w="12700" cmpd="sng">
            <a:solidFill>
              <a:srgbClr val="5B5B5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dirty="0"/>
              <a:t>Insert Presentation Name</a:t>
            </a:r>
          </a:p>
        </p:txBody>
      </p:sp>
      <p:sp>
        <p:nvSpPr>
          <p:cNvPr id="21" name="Date Placeholder 3"/>
          <p:cNvSpPr>
            <a:spLocks noGrp="1"/>
          </p:cNvSpPr>
          <p:nvPr>
            <p:ph type="dt" sz="half" idx="2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A0500C59-A687-4045-A4D2-B0D9D262B3FE}" type="datetime4">
              <a:rPr lang="en-US" smtClean="0"/>
              <a:pPr/>
              <a:t>November 17, 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624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935" y="67341"/>
            <a:ext cx="8488517" cy="824352"/>
          </a:xfrm>
        </p:spPr>
        <p:txBody>
          <a:bodyPr lIns="0" tIns="0" rIns="0" bIns="0">
            <a:normAutofit/>
          </a:bodyPr>
          <a:lstStyle>
            <a:lvl1pPr algn="l">
              <a:defRPr sz="3200" b="1" i="0">
                <a:latin typeface="+mj-lt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935" y="1062182"/>
            <a:ext cx="8488517" cy="4811307"/>
          </a:xfrm>
        </p:spPr>
        <p:txBody>
          <a:bodyPr lIns="0" tIns="0" rIns="0" bIns="0">
            <a:normAutofit/>
          </a:bodyPr>
          <a:lstStyle>
            <a:lvl1pPr marL="256032" indent="-256032">
              <a:spcBef>
                <a:spcPts val="600"/>
              </a:spcBef>
              <a:buClr>
                <a:schemeClr val="accent2"/>
              </a:buClr>
              <a:buSzPct val="120000"/>
              <a:buFont typeface="Roboto"/>
              <a:buChar char="‣"/>
              <a:defRPr sz="2400"/>
            </a:lvl1pPr>
            <a:lvl2pPr>
              <a:buClr>
                <a:schemeClr val="accent2"/>
              </a:buClr>
              <a:defRPr sz="2400"/>
            </a:lvl2pPr>
            <a:lvl3pPr>
              <a:buClr>
                <a:schemeClr val="accent2"/>
              </a:buCl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dirty="0"/>
              <a:t>Insert Presentation Name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81BFCF98-C7E3-D241-9D83-73EB768AC38E}" type="datetime4">
              <a:rPr lang="en-US" smtClean="0"/>
              <a:pPr/>
              <a:t>November 17, 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6556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xmlns="" id="{665BB2E8-E4D8-4DC8-9FA4-75C362E09A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516" y="2909353"/>
            <a:ext cx="714337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dirty="0"/>
              <a:t>Insert Presentation Name</a:t>
            </a: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6F49A48F-9E6C-9D42-8ECB-257279844604}" type="datetime4">
              <a:rPr lang="en-US" smtClean="0"/>
              <a:pPr/>
              <a:t>November 17, 2020</a:t>
            </a:fld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xmlns="" id="{A65A2E0C-D11A-4F37-8EC5-34331813FCA6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360516" y="4406900"/>
            <a:ext cx="7143370" cy="1301220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44978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516" y="93133"/>
            <a:ext cx="8390194" cy="770468"/>
          </a:xfrm>
        </p:spPr>
        <p:txBody>
          <a:bodyPr lIns="0" tIns="0" rIns="0" bIns="0">
            <a:normAutofit/>
          </a:bodyPr>
          <a:lstStyle>
            <a:lvl1pPr algn="l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0516" y="1016000"/>
            <a:ext cx="4186464" cy="5110164"/>
          </a:xfrm>
        </p:spPr>
        <p:txBody>
          <a:bodyPr lIns="0" tIns="0" rIns="0" bIns="0"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2967" y="1016000"/>
            <a:ext cx="4211483" cy="5110164"/>
          </a:xfrm>
        </p:spPr>
        <p:txBody>
          <a:bodyPr lIns="0" tIns="0" rIns="0" bIns="0"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dirty="0"/>
              <a:t>Insert Presentation Name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D37A6962-EF73-BB4E-8680-BBE3744B9DB6}" type="datetime4">
              <a:rPr lang="en-US" smtClean="0"/>
              <a:pPr/>
              <a:t>November 17, 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705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5935" y="1035580"/>
            <a:ext cx="4187826" cy="70479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5934" y="1888067"/>
            <a:ext cx="4187827" cy="4140199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4936" y="1035580"/>
            <a:ext cx="4189515" cy="70479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4936" y="1888067"/>
            <a:ext cx="4189516" cy="4140199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dirty="0"/>
              <a:t>Insert Presentation Name</a:t>
            </a:r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12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9F7C02EC-36C1-344F-878E-797FAB67BBAD}" type="datetime4">
              <a:rPr lang="en-US" smtClean="0"/>
              <a:pPr/>
              <a:t>November 17, 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2465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dirty="0"/>
              <a:t>Insert Presentation Name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6B4AB91E-8B11-8B47-B8DF-05A90EC63E41}" type="datetime4">
              <a:rPr lang="en-US" smtClean="0"/>
              <a:pPr/>
              <a:t>November 17, 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071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304800" y="880533"/>
            <a:ext cx="8559800" cy="50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dirty="0"/>
              <a:t>Insert Presentation Name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A3DE3210-1D1C-6742-ACF7-9CC2B9CF5B02}" type="datetime4">
              <a:rPr lang="en-US" smtClean="0"/>
              <a:pPr/>
              <a:t>November 17, 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616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388533"/>
            <a:ext cx="3008313" cy="473763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dirty="0"/>
              <a:t>Insert Presentation Name</a:t>
            </a:r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1FDDF80F-6736-6543-AAED-4CCA522432E4}" type="datetime4">
              <a:rPr lang="en-US" smtClean="0"/>
              <a:pPr/>
              <a:t>November 17, 2020</a:t>
            </a:fld>
            <a:endParaRPr lang="en-US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304800" y="851505"/>
            <a:ext cx="8559800" cy="2767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49" y="372534"/>
            <a:ext cx="5249401" cy="575363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2535"/>
            <a:ext cx="3008313" cy="888998"/>
          </a:xfrm>
        </p:spPr>
        <p:txBody>
          <a:bodyPr anchor="t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18046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5333" y="4800600"/>
            <a:ext cx="6841067" cy="4826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85333" y="5367338"/>
            <a:ext cx="6841067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304800" y="880533"/>
            <a:ext cx="8559800" cy="1935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dirty="0"/>
              <a:t>Insert Presentation Name</a:t>
            </a:r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BCB4324B-3BBC-824D-8A97-013CBDD18AB2}" type="datetime4">
              <a:rPr lang="en-US" smtClean="0"/>
              <a:pPr/>
              <a:t>November 17, 2020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85333" y="338667"/>
            <a:ext cx="6841067" cy="438890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728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xmlns="" id="{8D16AF04-D76F-4481-930A-C7493E5BDB44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5935" y="84667"/>
            <a:ext cx="8488517" cy="77893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5935" y="1049867"/>
            <a:ext cx="8488517" cy="4799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dirty="0"/>
              <a:t>Insert Presentation Name</a:t>
            </a: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E78B6CEC-D6DC-2644-BB24-51C08BB09F1C}" type="datetime4">
              <a:rPr lang="en-US" smtClean="0"/>
              <a:pPr/>
              <a:t>November 17, 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528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6032" indent="-256032" algn="l" defTabSz="457200" rtl="0" eaLnBrk="1" latinLnBrk="0" hangingPunct="1">
        <a:spcBef>
          <a:spcPct val="20000"/>
        </a:spcBef>
        <a:buClr>
          <a:schemeClr val="accent2"/>
        </a:buClr>
        <a:buSzPct val="120000"/>
        <a:buFont typeface="Roboto"/>
        <a:buChar char="▸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2"/>
        </a:buClr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2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2"/>
        </a:buClr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2"/>
        </a:buClr>
        <a:buFont typeface="Arial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xmlns="" id="{60F79010-2CE6-4499-87CD-AC7AFBE3DF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28" y="3529639"/>
            <a:ext cx="745011" cy="640080"/>
          </a:xfrm>
          <a:prstGeom prst="rect">
            <a:avLst/>
          </a:prstGeom>
        </p:spPr>
      </p:pic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xmlns="" id="{7E7F8CA1-8550-4962-8860-0BAE1FB640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935" y="1867766"/>
            <a:ext cx="691978" cy="685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dirty="0"/>
              <a:t>ARPA-E Impact in </a:t>
            </a:r>
            <a:r>
              <a:rPr lang="en-US" sz="3800" dirty="0" smtClean="0"/>
              <a:t>Idaho</a:t>
            </a:r>
            <a:endParaRPr lang="en-US" sz="3800" dirty="0"/>
          </a:p>
        </p:txBody>
      </p:sp>
      <p:sp>
        <p:nvSpPr>
          <p:cNvPr id="10" name="TextBox 9"/>
          <p:cNvSpPr txBox="1"/>
          <p:nvPr/>
        </p:nvSpPr>
        <p:spPr>
          <a:xfrm>
            <a:off x="1215213" y="1676090"/>
            <a:ext cx="478079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200" b="1" dirty="0" smtClean="0">
                <a:solidFill>
                  <a:schemeClr val="accent1"/>
                </a:solidFill>
              </a:rPr>
              <a:t>$</a:t>
            </a:r>
            <a:r>
              <a:rPr lang="en-US" sz="5200" b="1" dirty="0" smtClean="0">
                <a:solidFill>
                  <a:schemeClr val="accent1"/>
                </a:solidFill>
              </a:rPr>
              <a:t>1.6 </a:t>
            </a:r>
            <a:r>
              <a:rPr lang="en-US" sz="5200" b="1" dirty="0" smtClean="0">
                <a:solidFill>
                  <a:schemeClr val="accent1"/>
                </a:solidFill>
              </a:rPr>
              <a:t>million </a:t>
            </a:r>
            <a:endParaRPr lang="en-US" sz="5200" b="1" dirty="0">
              <a:solidFill>
                <a:schemeClr val="accent1"/>
              </a:solidFill>
            </a:endParaRPr>
          </a:p>
          <a:p>
            <a:r>
              <a:rPr lang="en-US" sz="3000" dirty="0"/>
              <a:t>in early-stage R&amp;D funding</a:t>
            </a:r>
          </a:p>
          <a:p>
            <a:endParaRPr lang="en-US" sz="2800" dirty="0">
              <a:solidFill>
                <a:srgbClr val="666666"/>
              </a:solidFill>
            </a:endParaRPr>
          </a:p>
          <a:p>
            <a:r>
              <a:rPr lang="en-US" sz="5200" b="1" dirty="0">
                <a:solidFill>
                  <a:schemeClr val="accent1"/>
                </a:solidFill>
              </a:rPr>
              <a:t>1</a:t>
            </a:r>
            <a:r>
              <a:rPr lang="en-US" sz="5200" b="1" dirty="0" smtClean="0">
                <a:solidFill>
                  <a:schemeClr val="accent1"/>
                </a:solidFill>
              </a:rPr>
              <a:t> project </a:t>
            </a:r>
            <a:endParaRPr lang="en-US" sz="5200" b="1" dirty="0">
              <a:solidFill>
                <a:schemeClr val="accent1"/>
              </a:solidFill>
            </a:endParaRPr>
          </a:p>
          <a:p>
            <a:r>
              <a:rPr lang="en-US" sz="3000" dirty="0"/>
              <a:t>across the state</a:t>
            </a:r>
          </a:p>
          <a:p>
            <a:r>
              <a:rPr lang="en-US" sz="2800" dirty="0"/>
              <a:t> 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60626" y="5123476"/>
            <a:ext cx="7900544" cy="814456"/>
          </a:xfrm>
          <a:prstGeom prst="round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>
            <a:extLst>
              <a:ext uri="{FF2B5EF4-FFF2-40B4-BE49-F238E27FC236}">
                <a16:creationId xmlns="" xmlns:a16="http://schemas.microsoft.com/office/drawing/2014/main" id="{693A850C-3AC0-498E-980F-D162E2F38DD4}"/>
              </a:ext>
            </a:extLst>
          </p:cNvPr>
          <p:cNvSpPr>
            <a:spLocks/>
          </p:cNvSpPr>
          <p:nvPr/>
        </p:nvSpPr>
        <p:spPr bwMode="auto">
          <a:xfrm>
            <a:off x="6313353" y="1211715"/>
            <a:ext cx="1853754" cy="2683702"/>
          </a:xfrm>
          <a:custGeom>
            <a:avLst/>
            <a:gdLst>
              <a:gd name="T0" fmla="*/ 338 w 387"/>
              <a:gd name="T1" fmla="*/ 418 h 628"/>
              <a:gd name="T2" fmla="*/ 309 w 387"/>
              <a:gd name="T3" fmla="*/ 418 h 628"/>
              <a:gd name="T4" fmla="*/ 294 w 387"/>
              <a:gd name="T5" fmla="*/ 416 h 628"/>
              <a:gd name="T6" fmla="*/ 279 w 387"/>
              <a:gd name="T7" fmla="*/ 409 h 628"/>
              <a:gd name="T8" fmla="*/ 267 w 387"/>
              <a:gd name="T9" fmla="*/ 394 h 628"/>
              <a:gd name="T10" fmla="*/ 255 w 387"/>
              <a:gd name="T11" fmla="*/ 384 h 628"/>
              <a:gd name="T12" fmla="*/ 250 w 387"/>
              <a:gd name="T13" fmla="*/ 362 h 628"/>
              <a:gd name="T14" fmla="*/ 248 w 387"/>
              <a:gd name="T15" fmla="*/ 339 h 628"/>
              <a:gd name="T16" fmla="*/ 245 w 387"/>
              <a:gd name="T17" fmla="*/ 322 h 628"/>
              <a:gd name="T18" fmla="*/ 240 w 387"/>
              <a:gd name="T19" fmla="*/ 307 h 628"/>
              <a:gd name="T20" fmla="*/ 231 w 387"/>
              <a:gd name="T21" fmla="*/ 307 h 628"/>
              <a:gd name="T22" fmla="*/ 219 w 387"/>
              <a:gd name="T23" fmla="*/ 314 h 628"/>
              <a:gd name="T24" fmla="*/ 213 w 387"/>
              <a:gd name="T25" fmla="*/ 312 h 628"/>
              <a:gd name="T26" fmla="*/ 201 w 387"/>
              <a:gd name="T27" fmla="*/ 300 h 628"/>
              <a:gd name="T28" fmla="*/ 196 w 387"/>
              <a:gd name="T29" fmla="*/ 277 h 628"/>
              <a:gd name="T30" fmla="*/ 208 w 387"/>
              <a:gd name="T31" fmla="*/ 266 h 628"/>
              <a:gd name="T32" fmla="*/ 213 w 387"/>
              <a:gd name="T33" fmla="*/ 260 h 628"/>
              <a:gd name="T34" fmla="*/ 214 w 387"/>
              <a:gd name="T35" fmla="*/ 243 h 628"/>
              <a:gd name="T36" fmla="*/ 218 w 387"/>
              <a:gd name="T37" fmla="*/ 231 h 628"/>
              <a:gd name="T38" fmla="*/ 218 w 387"/>
              <a:gd name="T39" fmla="*/ 222 h 628"/>
              <a:gd name="T40" fmla="*/ 197 w 387"/>
              <a:gd name="T41" fmla="*/ 214 h 628"/>
              <a:gd name="T42" fmla="*/ 184 w 387"/>
              <a:gd name="T43" fmla="*/ 205 h 628"/>
              <a:gd name="T44" fmla="*/ 170 w 387"/>
              <a:gd name="T45" fmla="*/ 183 h 628"/>
              <a:gd name="T46" fmla="*/ 162 w 387"/>
              <a:gd name="T47" fmla="*/ 151 h 628"/>
              <a:gd name="T48" fmla="*/ 163 w 387"/>
              <a:gd name="T49" fmla="*/ 143 h 628"/>
              <a:gd name="T50" fmla="*/ 170 w 387"/>
              <a:gd name="T51" fmla="*/ 132 h 628"/>
              <a:gd name="T52" fmla="*/ 167 w 387"/>
              <a:gd name="T53" fmla="*/ 124 h 628"/>
              <a:gd name="T54" fmla="*/ 167 w 387"/>
              <a:gd name="T55" fmla="*/ 114 h 628"/>
              <a:gd name="T56" fmla="*/ 162 w 387"/>
              <a:gd name="T57" fmla="*/ 109 h 628"/>
              <a:gd name="T58" fmla="*/ 165 w 387"/>
              <a:gd name="T59" fmla="*/ 80 h 628"/>
              <a:gd name="T60" fmla="*/ 170 w 387"/>
              <a:gd name="T61" fmla="*/ 51 h 628"/>
              <a:gd name="T62" fmla="*/ 112 w 387"/>
              <a:gd name="T63" fmla="*/ 0 h 628"/>
              <a:gd name="T64" fmla="*/ 67 w 387"/>
              <a:gd name="T65" fmla="*/ 241 h 628"/>
              <a:gd name="T66" fmla="*/ 77 w 387"/>
              <a:gd name="T67" fmla="*/ 260 h 628"/>
              <a:gd name="T68" fmla="*/ 77 w 387"/>
              <a:gd name="T69" fmla="*/ 265 h 628"/>
              <a:gd name="T70" fmla="*/ 84 w 387"/>
              <a:gd name="T71" fmla="*/ 270 h 628"/>
              <a:gd name="T72" fmla="*/ 85 w 387"/>
              <a:gd name="T73" fmla="*/ 275 h 628"/>
              <a:gd name="T74" fmla="*/ 87 w 387"/>
              <a:gd name="T75" fmla="*/ 282 h 628"/>
              <a:gd name="T76" fmla="*/ 84 w 387"/>
              <a:gd name="T77" fmla="*/ 290 h 628"/>
              <a:gd name="T78" fmla="*/ 79 w 387"/>
              <a:gd name="T79" fmla="*/ 294 h 628"/>
              <a:gd name="T80" fmla="*/ 73 w 387"/>
              <a:gd name="T81" fmla="*/ 299 h 628"/>
              <a:gd name="T82" fmla="*/ 68 w 387"/>
              <a:gd name="T83" fmla="*/ 309 h 628"/>
              <a:gd name="T84" fmla="*/ 67 w 387"/>
              <a:gd name="T85" fmla="*/ 317 h 628"/>
              <a:gd name="T86" fmla="*/ 63 w 387"/>
              <a:gd name="T87" fmla="*/ 319 h 628"/>
              <a:gd name="T88" fmla="*/ 53 w 387"/>
              <a:gd name="T89" fmla="*/ 331 h 628"/>
              <a:gd name="T90" fmla="*/ 53 w 387"/>
              <a:gd name="T91" fmla="*/ 339 h 628"/>
              <a:gd name="T92" fmla="*/ 51 w 387"/>
              <a:gd name="T93" fmla="*/ 343 h 628"/>
              <a:gd name="T94" fmla="*/ 43 w 387"/>
              <a:gd name="T95" fmla="*/ 348 h 628"/>
              <a:gd name="T96" fmla="*/ 40 w 387"/>
              <a:gd name="T97" fmla="*/ 351 h 628"/>
              <a:gd name="T98" fmla="*/ 38 w 387"/>
              <a:gd name="T99" fmla="*/ 356 h 628"/>
              <a:gd name="T100" fmla="*/ 38 w 387"/>
              <a:gd name="T101" fmla="*/ 363 h 628"/>
              <a:gd name="T102" fmla="*/ 36 w 387"/>
              <a:gd name="T103" fmla="*/ 377 h 628"/>
              <a:gd name="T104" fmla="*/ 38 w 387"/>
              <a:gd name="T105" fmla="*/ 384 h 628"/>
              <a:gd name="T106" fmla="*/ 36 w 387"/>
              <a:gd name="T107" fmla="*/ 390 h 628"/>
              <a:gd name="T108" fmla="*/ 34 w 387"/>
              <a:gd name="T109" fmla="*/ 401 h 628"/>
              <a:gd name="T110" fmla="*/ 34 w 387"/>
              <a:gd name="T111" fmla="*/ 407 h 628"/>
              <a:gd name="T112" fmla="*/ 0 w 387"/>
              <a:gd name="T113" fmla="*/ 575 h 628"/>
              <a:gd name="T114" fmla="*/ 175 w 387"/>
              <a:gd name="T115" fmla="*/ 606 h 628"/>
              <a:gd name="T116" fmla="*/ 355 w 387"/>
              <a:gd name="T117" fmla="*/ 628 h 628"/>
              <a:gd name="T118" fmla="*/ 387 w 387"/>
              <a:gd name="T119" fmla="*/ 418 h 628"/>
              <a:gd name="T120" fmla="*/ 357 w 387"/>
              <a:gd name="T121" fmla="*/ 414 h 6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87" h="628">
                <a:moveTo>
                  <a:pt x="347" y="416"/>
                </a:moveTo>
                <a:lnTo>
                  <a:pt x="347" y="416"/>
                </a:lnTo>
                <a:lnTo>
                  <a:pt x="338" y="418"/>
                </a:lnTo>
                <a:lnTo>
                  <a:pt x="328" y="418"/>
                </a:lnTo>
                <a:lnTo>
                  <a:pt x="319" y="418"/>
                </a:lnTo>
                <a:lnTo>
                  <a:pt x="309" y="418"/>
                </a:lnTo>
                <a:lnTo>
                  <a:pt x="309" y="418"/>
                </a:lnTo>
                <a:lnTo>
                  <a:pt x="301" y="418"/>
                </a:lnTo>
                <a:lnTo>
                  <a:pt x="294" y="416"/>
                </a:lnTo>
                <a:lnTo>
                  <a:pt x="287" y="414"/>
                </a:lnTo>
                <a:lnTo>
                  <a:pt x="279" y="409"/>
                </a:lnTo>
                <a:lnTo>
                  <a:pt x="279" y="409"/>
                </a:lnTo>
                <a:lnTo>
                  <a:pt x="272" y="401"/>
                </a:lnTo>
                <a:lnTo>
                  <a:pt x="267" y="394"/>
                </a:lnTo>
                <a:lnTo>
                  <a:pt x="267" y="394"/>
                </a:lnTo>
                <a:lnTo>
                  <a:pt x="262" y="387"/>
                </a:lnTo>
                <a:lnTo>
                  <a:pt x="255" y="384"/>
                </a:lnTo>
                <a:lnTo>
                  <a:pt x="255" y="384"/>
                </a:lnTo>
                <a:lnTo>
                  <a:pt x="250" y="378"/>
                </a:lnTo>
                <a:lnTo>
                  <a:pt x="248" y="373"/>
                </a:lnTo>
                <a:lnTo>
                  <a:pt x="250" y="362"/>
                </a:lnTo>
                <a:lnTo>
                  <a:pt x="250" y="362"/>
                </a:lnTo>
                <a:lnTo>
                  <a:pt x="252" y="351"/>
                </a:lnTo>
                <a:lnTo>
                  <a:pt x="248" y="339"/>
                </a:lnTo>
                <a:lnTo>
                  <a:pt x="248" y="339"/>
                </a:lnTo>
                <a:lnTo>
                  <a:pt x="247" y="331"/>
                </a:lnTo>
                <a:lnTo>
                  <a:pt x="245" y="322"/>
                </a:lnTo>
                <a:lnTo>
                  <a:pt x="245" y="322"/>
                </a:lnTo>
                <a:lnTo>
                  <a:pt x="243" y="314"/>
                </a:lnTo>
                <a:lnTo>
                  <a:pt x="240" y="307"/>
                </a:lnTo>
                <a:lnTo>
                  <a:pt x="238" y="306"/>
                </a:lnTo>
                <a:lnTo>
                  <a:pt x="235" y="306"/>
                </a:lnTo>
                <a:lnTo>
                  <a:pt x="231" y="307"/>
                </a:lnTo>
                <a:lnTo>
                  <a:pt x="226" y="309"/>
                </a:lnTo>
                <a:lnTo>
                  <a:pt x="226" y="309"/>
                </a:lnTo>
                <a:lnTo>
                  <a:pt x="219" y="314"/>
                </a:lnTo>
                <a:lnTo>
                  <a:pt x="218" y="314"/>
                </a:lnTo>
                <a:lnTo>
                  <a:pt x="213" y="312"/>
                </a:lnTo>
                <a:lnTo>
                  <a:pt x="213" y="312"/>
                </a:lnTo>
                <a:lnTo>
                  <a:pt x="206" y="307"/>
                </a:lnTo>
                <a:lnTo>
                  <a:pt x="201" y="300"/>
                </a:lnTo>
                <a:lnTo>
                  <a:pt x="201" y="300"/>
                </a:lnTo>
                <a:lnTo>
                  <a:pt x="196" y="294"/>
                </a:lnTo>
                <a:lnTo>
                  <a:pt x="194" y="285"/>
                </a:lnTo>
                <a:lnTo>
                  <a:pt x="196" y="277"/>
                </a:lnTo>
                <a:lnTo>
                  <a:pt x="202" y="270"/>
                </a:lnTo>
                <a:lnTo>
                  <a:pt x="202" y="270"/>
                </a:lnTo>
                <a:lnTo>
                  <a:pt x="208" y="266"/>
                </a:lnTo>
                <a:lnTo>
                  <a:pt x="211" y="263"/>
                </a:lnTo>
                <a:lnTo>
                  <a:pt x="213" y="260"/>
                </a:lnTo>
                <a:lnTo>
                  <a:pt x="213" y="260"/>
                </a:lnTo>
                <a:lnTo>
                  <a:pt x="214" y="256"/>
                </a:lnTo>
                <a:lnTo>
                  <a:pt x="214" y="251"/>
                </a:lnTo>
                <a:lnTo>
                  <a:pt x="214" y="243"/>
                </a:lnTo>
                <a:lnTo>
                  <a:pt x="214" y="243"/>
                </a:lnTo>
                <a:lnTo>
                  <a:pt x="216" y="234"/>
                </a:lnTo>
                <a:lnTo>
                  <a:pt x="218" y="231"/>
                </a:lnTo>
                <a:lnTo>
                  <a:pt x="218" y="226"/>
                </a:lnTo>
                <a:lnTo>
                  <a:pt x="218" y="226"/>
                </a:lnTo>
                <a:lnTo>
                  <a:pt x="218" y="222"/>
                </a:lnTo>
                <a:lnTo>
                  <a:pt x="214" y="221"/>
                </a:lnTo>
                <a:lnTo>
                  <a:pt x="206" y="217"/>
                </a:lnTo>
                <a:lnTo>
                  <a:pt x="197" y="214"/>
                </a:lnTo>
                <a:lnTo>
                  <a:pt x="189" y="210"/>
                </a:lnTo>
                <a:lnTo>
                  <a:pt x="189" y="210"/>
                </a:lnTo>
                <a:lnTo>
                  <a:pt x="184" y="205"/>
                </a:lnTo>
                <a:lnTo>
                  <a:pt x="179" y="199"/>
                </a:lnTo>
                <a:lnTo>
                  <a:pt x="170" y="183"/>
                </a:lnTo>
                <a:lnTo>
                  <a:pt x="170" y="183"/>
                </a:lnTo>
                <a:lnTo>
                  <a:pt x="163" y="168"/>
                </a:lnTo>
                <a:lnTo>
                  <a:pt x="162" y="160"/>
                </a:lnTo>
                <a:lnTo>
                  <a:pt x="162" y="151"/>
                </a:lnTo>
                <a:lnTo>
                  <a:pt x="162" y="151"/>
                </a:lnTo>
                <a:lnTo>
                  <a:pt x="162" y="146"/>
                </a:lnTo>
                <a:lnTo>
                  <a:pt x="163" y="143"/>
                </a:lnTo>
                <a:lnTo>
                  <a:pt x="168" y="137"/>
                </a:lnTo>
                <a:lnTo>
                  <a:pt x="168" y="137"/>
                </a:lnTo>
                <a:lnTo>
                  <a:pt x="170" y="132"/>
                </a:lnTo>
                <a:lnTo>
                  <a:pt x="170" y="131"/>
                </a:lnTo>
                <a:lnTo>
                  <a:pt x="167" y="124"/>
                </a:lnTo>
                <a:lnTo>
                  <a:pt x="167" y="124"/>
                </a:lnTo>
                <a:lnTo>
                  <a:pt x="167" y="119"/>
                </a:lnTo>
                <a:lnTo>
                  <a:pt x="167" y="114"/>
                </a:lnTo>
                <a:lnTo>
                  <a:pt x="167" y="114"/>
                </a:lnTo>
                <a:lnTo>
                  <a:pt x="163" y="112"/>
                </a:lnTo>
                <a:lnTo>
                  <a:pt x="162" y="109"/>
                </a:lnTo>
                <a:lnTo>
                  <a:pt x="162" y="109"/>
                </a:lnTo>
                <a:lnTo>
                  <a:pt x="160" y="104"/>
                </a:lnTo>
                <a:lnTo>
                  <a:pt x="162" y="95"/>
                </a:lnTo>
                <a:lnTo>
                  <a:pt x="165" y="80"/>
                </a:lnTo>
                <a:lnTo>
                  <a:pt x="165" y="80"/>
                </a:lnTo>
                <a:lnTo>
                  <a:pt x="170" y="51"/>
                </a:lnTo>
                <a:lnTo>
                  <a:pt x="170" y="51"/>
                </a:lnTo>
                <a:lnTo>
                  <a:pt x="177" y="14"/>
                </a:lnTo>
                <a:lnTo>
                  <a:pt x="177" y="14"/>
                </a:lnTo>
                <a:lnTo>
                  <a:pt x="112" y="0"/>
                </a:lnTo>
                <a:lnTo>
                  <a:pt x="67" y="241"/>
                </a:lnTo>
                <a:lnTo>
                  <a:pt x="67" y="241"/>
                </a:lnTo>
                <a:lnTo>
                  <a:pt x="67" y="241"/>
                </a:lnTo>
                <a:lnTo>
                  <a:pt x="70" y="246"/>
                </a:lnTo>
                <a:lnTo>
                  <a:pt x="73" y="249"/>
                </a:lnTo>
                <a:lnTo>
                  <a:pt x="77" y="260"/>
                </a:lnTo>
                <a:lnTo>
                  <a:pt x="77" y="260"/>
                </a:lnTo>
                <a:lnTo>
                  <a:pt x="77" y="261"/>
                </a:lnTo>
                <a:lnTo>
                  <a:pt x="77" y="265"/>
                </a:lnTo>
                <a:lnTo>
                  <a:pt x="77" y="265"/>
                </a:lnTo>
                <a:lnTo>
                  <a:pt x="80" y="268"/>
                </a:lnTo>
                <a:lnTo>
                  <a:pt x="84" y="270"/>
                </a:lnTo>
                <a:lnTo>
                  <a:pt x="84" y="270"/>
                </a:lnTo>
                <a:lnTo>
                  <a:pt x="85" y="272"/>
                </a:lnTo>
                <a:lnTo>
                  <a:pt x="85" y="275"/>
                </a:lnTo>
                <a:lnTo>
                  <a:pt x="85" y="275"/>
                </a:lnTo>
                <a:lnTo>
                  <a:pt x="87" y="282"/>
                </a:lnTo>
                <a:lnTo>
                  <a:pt x="87" y="282"/>
                </a:lnTo>
                <a:lnTo>
                  <a:pt x="85" y="287"/>
                </a:lnTo>
                <a:lnTo>
                  <a:pt x="85" y="287"/>
                </a:lnTo>
                <a:lnTo>
                  <a:pt x="84" y="290"/>
                </a:lnTo>
                <a:lnTo>
                  <a:pt x="84" y="290"/>
                </a:lnTo>
                <a:lnTo>
                  <a:pt x="82" y="292"/>
                </a:lnTo>
                <a:lnTo>
                  <a:pt x="79" y="294"/>
                </a:lnTo>
                <a:lnTo>
                  <a:pt x="79" y="294"/>
                </a:lnTo>
                <a:lnTo>
                  <a:pt x="75" y="295"/>
                </a:lnTo>
                <a:lnTo>
                  <a:pt x="73" y="299"/>
                </a:lnTo>
                <a:lnTo>
                  <a:pt x="73" y="299"/>
                </a:lnTo>
                <a:lnTo>
                  <a:pt x="70" y="304"/>
                </a:lnTo>
                <a:lnTo>
                  <a:pt x="68" y="309"/>
                </a:lnTo>
                <a:lnTo>
                  <a:pt x="68" y="309"/>
                </a:lnTo>
                <a:lnTo>
                  <a:pt x="68" y="314"/>
                </a:lnTo>
                <a:lnTo>
                  <a:pt x="67" y="317"/>
                </a:lnTo>
                <a:lnTo>
                  <a:pt x="63" y="319"/>
                </a:lnTo>
                <a:lnTo>
                  <a:pt x="63" y="319"/>
                </a:lnTo>
                <a:lnTo>
                  <a:pt x="63" y="319"/>
                </a:lnTo>
                <a:lnTo>
                  <a:pt x="55" y="328"/>
                </a:lnTo>
                <a:lnTo>
                  <a:pt x="55" y="328"/>
                </a:lnTo>
                <a:lnTo>
                  <a:pt x="53" y="331"/>
                </a:lnTo>
                <a:lnTo>
                  <a:pt x="53" y="333"/>
                </a:lnTo>
                <a:lnTo>
                  <a:pt x="53" y="339"/>
                </a:lnTo>
                <a:lnTo>
                  <a:pt x="53" y="339"/>
                </a:lnTo>
                <a:lnTo>
                  <a:pt x="53" y="341"/>
                </a:lnTo>
                <a:lnTo>
                  <a:pt x="51" y="343"/>
                </a:lnTo>
                <a:lnTo>
                  <a:pt x="51" y="343"/>
                </a:lnTo>
                <a:lnTo>
                  <a:pt x="48" y="345"/>
                </a:lnTo>
                <a:lnTo>
                  <a:pt x="48" y="345"/>
                </a:lnTo>
                <a:lnTo>
                  <a:pt x="43" y="348"/>
                </a:lnTo>
                <a:lnTo>
                  <a:pt x="43" y="348"/>
                </a:lnTo>
                <a:lnTo>
                  <a:pt x="40" y="351"/>
                </a:lnTo>
                <a:lnTo>
                  <a:pt x="40" y="351"/>
                </a:lnTo>
                <a:lnTo>
                  <a:pt x="40" y="353"/>
                </a:lnTo>
                <a:lnTo>
                  <a:pt x="38" y="356"/>
                </a:lnTo>
                <a:lnTo>
                  <a:pt x="38" y="356"/>
                </a:lnTo>
                <a:lnTo>
                  <a:pt x="38" y="360"/>
                </a:lnTo>
                <a:lnTo>
                  <a:pt x="38" y="363"/>
                </a:lnTo>
                <a:lnTo>
                  <a:pt x="38" y="363"/>
                </a:lnTo>
                <a:lnTo>
                  <a:pt x="36" y="367"/>
                </a:lnTo>
                <a:lnTo>
                  <a:pt x="34" y="370"/>
                </a:lnTo>
                <a:lnTo>
                  <a:pt x="36" y="377"/>
                </a:lnTo>
                <a:lnTo>
                  <a:pt x="36" y="377"/>
                </a:lnTo>
                <a:lnTo>
                  <a:pt x="38" y="384"/>
                </a:lnTo>
                <a:lnTo>
                  <a:pt x="38" y="384"/>
                </a:lnTo>
                <a:lnTo>
                  <a:pt x="38" y="387"/>
                </a:lnTo>
                <a:lnTo>
                  <a:pt x="36" y="390"/>
                </a:lnTo>
                <a:lnTo>
                  <a:pt x="36" y="390"/>
                </a:lnTo>
                <a:lnTo>
                  <a:pt x="34" y="394"/>
                </a:lnTo>
                <a:lnTo>
                  <a:pt x="34" y="394"/>
                </a:lnTo>
                <a:lnTo>
                  <a:pt x="34" y="401"/>
                </a:lnTo>
                <a:lnTo>
                  <a:pt x="34" y="401"/>
                </a:lnTo>
                <a:lnTo>
                  <a:pt x="36" y="404"/>
                </a:lnTo>
                <a:lnTo>
                  <a:pt x="34" y="407"/>
                </a:lnTo>
                <a:lnTo>
                  <a:pt x="34" y="407"/>
                </a:lnTo>
                <a:lnTo>
                  <a:pt x="33" y="411"/>
                </a:lnTo>
                <a:lnTo>
                  <a:pt x="0" y="575"/>
                </a:lnTo>
                <a:lnTo>
                  <a:pt x="0" y="575"/>
                </a:lnTo>
                <a:lnTo>
                  <a:pt x="85" y="591"/>
                </a:lnTo>
                <a:lnTo>
                  <a:pt x="175" y="606"/>
                </a:lnTo>
                <a:lnTo>
                  <a:pt x="175" y="606"/>
                </a:lnTo>
                <a:lnTo>
                  <a:pt x="263" y="618"/>
                </a:lnTo>
                <a:lnTo>
                  <a:pt x="355" y="628"/>
                </a:lnTo>
                <a:lnTo>
                  <a:pt x="387" y="418"/>
                </a:lnTo>
                <a:lnTo>
                  <a:pt x="387" y="418"/>
                </a:lnTo>
                <a:lnTo>
                  <a:pt x="387" y="418"/>
                </a:lnTo>
                <a:lnTo>
                  <a:pt x="367" y="414"/>
                </a:lnTo>
                <a:lnTo>
                  <a:pt x="367" y="414"/>
                </a:lnTo>
                <a:lnTo>
                  <a:pt x="357" y="414"/>
                </a:lnTo>
                <a:lnTo>
                  <a:pt x="347" y="416"/>
                </a:lnTo>
                <a:lnTo>
                  <a:pt x="347" y="416"/>
                </a:lnTo>
                <a:close/>
              </a:path>
            </a:pathLst>
          </a:custGeom>
          <a:solidFill>
            <a:srgbClr val="4294B7"/>
          </a:solidFill>
          <a:ln w="3175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16251" y="5184455"/>
            <a:ext cx="6927883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i="1" dirty="0"/>
              <a:t>ARPA-E’s mission is to overcome long-term and high-risk technological barriers in the development of energy technologies. The Agency funds advanced energy technologies to reduce energy imports, improve efficiency, and reduce emissions. </a:t>
            </a:r>
          </a:p>
        </p:txBody>
      </p:sp>
      <p:sp>
        <p:nvSpPr>
          <p:cNvPr id="6" name="Rectangle 5"/>
          <p:cNvSpPr/>
          <p:nvPr/>
        </p:nvSpPr>
        <p:spPr>
          <a:xfrm>
            <a:off x="335935" y="1006735"/>
            <a:ext cx="267548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/>
              <a:t>Since 2009…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849979" y="6451240"/>
            <a:ext cx="216959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rgbClr val="666666"/>
                </a:solidFill>
              </a:rPr>
              <a:t>Last Updated: </a:t>
            </a:r>
            <a:r>
              <a:rPr lang="en-US" sz="1100" dirty="0" smtClean="0">
                <a:solidFill>
                  <a:srgbClr val="666666"/>
                </a:solidFill>
              </a:rPr>
              <a:t>November </a:t>
            </a:r>
            <a:r>
              <a:rPr lang="en-US" sz="1100" dirty="0">
                <a:solidFill>
                  <a:srgbClr val="666666"/>
                </a:solidFill>
              </a:rPr>
              <a:t>2020</a:t>
            </a:r>
          </a:p>
        </p:txBody>
      </p:sp>
      <p:pic>
        <p:nvPicPr>
          <p:cNvPr id="19" name="Picture 18" descr="Icon&#10;&#10;Description automatically generated">
            <a:extLst>
              <a:ext uri="{FF2B5EF4-FFF2-40B4-BE49-F238E27FC236}">
                <a16:creationId xmlns:a16="http://schemas.microsoft.com/office/drawing/2014/main" xmlns="" id="{898202EC-9E8D-4944-BCC9-5846169316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806" y="5123476"/>
            <a:ext cx="761891" cy="81445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435521" y="2778914"/>
            <a:ext cx="148613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200" b="1" dirty="0" smtClean="0">
                <a:solidFill>
                  <a:schemeClr val="bg1"/>
                </a:solidFill>
              </a:rPr>
              <a:t>I</a:t>
            </a:r>
            <a:r>
              <a:rPr lang="en-US" sz="5200" b="1" dirty="0">
                <a:solidFill>
                  <a:schemeClr val="bg1"/>
                </a:solidFill>
              </a:rPr>
              <a:t>D</a:t>
            </a:r>
            <a:endParaRPr lang="en-US" sz="5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5081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595959"/>
      </a:dk2>
      <a:lt2>
        <a:srgbClr val="169BD5"/>
      </a:lt2>
      <a:accent1>
        <a:srgbClr val="4294B7"/>
      </a:accent1>
      <a:accent2>
        <a:srgbClr val="09425B"/>
      </a:accent2>
      <a:accent3>
        <a:srgbClr val="1AB0E9"/>
      </a:accent3>
      <a:accent4>
        <a:srgbClr val="E7862A"/>
      </a:accent4>
      <a:accent5>
        <a:srgbClr val="9DA0A3"/>
      </a:accent5>
      <a:accent6>
        <a:srgbClr val="595959"/>
      </a:accent6>
      <a:hlink>
        <a:srgbClr val="106D96"/>
      </a:hlink>
      <a:folHlink>
        <a:srgbClr val="169BD5"/>
      </a:folHlink>
    </a:clrScheme>
    <a:fontScheme name="ARPA-E Redesign">
      <a:majorFont>
        <a:latin typeface="Titillium Web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ARPA-e.thmx</Template>
  <TotalTime>9002</TotalTime>
  <Words>61</Words>
  <Application>Microsoft Office PowerPoint</Application>
  <PresentationFormat>On-screen Show (4:3)</PresentationFormat>
  <Paragraphs>11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Titillium Web</vt:lpstr>
      <vt:lpstr>Roboto</vt:lpstr>
      <vt:lpstr>Arial</vt:lpstr>
      <vt:lpstr>Arial Narrow</vt:lpstr>
      <vt:lpstr>Calibri</vt:lpstr>
      <vt:lpstr>Office Theme</vt:lpstr>
      <vt:lpstr>ARPA-E Impact in Idaho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arpa-e</dc:creator>
  <cp:keywords/>
  <dc:description/>
  <cp:lastModifiedBy>Swinko, Claire (CONTR)</cp:lastModifiedBy>
  <cp:revision>219</cp:revision>
  <dcterms:created xsi:type="dcterms:W3CDTF">2012-10-11T16:07:59Z</dcterms:created>
  <dcterms:modified xsi:type="dcterms:W3CDTF">2020-11-17T17:03:46Z</dcterms:modified>
  <cp:category/>
</cp:coreProperties>
</file>