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1" r:id="rId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Roboto" panose="02000000000000000000" pitchFamily="2" charset="0"/>
      <p:regular r:id="rId9"/>
      <p:bold r:id="rId10"/>
      <p:italic r:id="rId11"/>
      <p:boldItalic r:id="rId12"/>
    </p:embeddedFont>
    <p:embeddedFont>
      <p:font typeface="Titillium Web" panose="00000500000000000000" pitchFamily="2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5B5B"/>
    <a:srgbClr val="1962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0" autoAdjust="0"/>
  </p:normalViewPr>
  <p:slideViewPr>
    <p:cSldViewPr snapToGrid="0" snapToObjects="1">
      <p:cViewPr varScale="1">
        <p:scale>
          <a:sx n="98" d="100"/>
          <a:sy n="98" d="100"/>
        </p:scale>
        <p:origin x="1974" y="90"/>
      </p:cViewPr>
      <p:guideLst>
        <p:guide orient="horz" pos="2160"/>
        <p:guide pos="2880"/>
      </p:guideLst>
    </p:cSldViewPr>
  </p:slid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heme" Target="theme/theme1.xml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8D553-88AB-5240-83C4-FB23D29A04BE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30F42-2808-6242-AF6E-2190C7795E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68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FD783-2622-0F46-85B9-BCE56545D1F9}" type="datetimeFigureOut">
              <a:rPr lang="en-US" smtClean="0"/>
              <a:pPr/>
              <a:t>2/23/2024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6A861-09C9-544C-ADA9-11F7230578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6781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bird&#10;&#10;Description automatically generated">
            <a:extLst>
              <a:ext uri="{FF2B5EF4-FFF2-40B4-BE49-F238E27FC236}">
                <a16:creationId xmlns:a16="http://schemas.microsoft.com/office/drawing/2014/main" id="{7393DDB7-2648-42DD-AD03-9E12FAF549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6628" y="2130425"/>
            <a:ext cx="6348549" cy="1470025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6627" y="3886200"/>
            <a:ext cx="6348549" cy="96438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16627" y="5053572"/>
            <a:ext cx="2689942" cy="365125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/>
            </a:lvl1pPr>
          </a:lstStyle>
          <a:p>
            <a:fld id="{FF49A367-3545-834D-9B0B-3A6F4B298203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245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C69038E-EED4-7343-85AE-E5F739460A7B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flipV="1">
            <a:off x="304800" y="791936"/>
            <a:ext cx="8559800" cy="18384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800" y="330200"/>
            <a:ext cx="1651000" cy="562186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330200"/>
            <a:ext cx="6341533" cy="5621867"/>
          </a:xfrm>
        </p:spPr>
        <p:txBody>
          <a:bodyPr vert="eaVert"/>
          <a:lstStyle>
            <a:lvl1pPr marL="347472" indent="-347472">
              <a:buFont typeface="Roboto"/>
              <a:buChar char="▾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934201" y="330200"/>
            <a:ext cx="0" cy="5621867"/>
          </a:xfrm>
          <a:prstGeom prst="line">
            <a:avLst/>
          </a:prstGeom>
          <a:ln w="12700" cmpd="sng">
            <a:solidFill>
              <a:srgbClr val="5B5B5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0500C59-A687-4045-A4D2-B0D9D262B3F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24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935" y="67341"/>
            <a:ext cx="8488517" cy="824352"/>
          </a:xfrm>
        </p:spPr>
        <p:txBody>
          <a:bodyPr lIns="0" tIns="0" rIns="0" bIns="0">
            <a:normAutofit/>
          </a:bodyPr>
          <a:lstStyle>
            <a:lvl1pPr algn="l">
              <a:defRPr sz="3200" b="1" i="0">
                <a:latin typeface="+mj-lt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935" y="1062182"/>
            <a:ext cx="8488517" cy="4811307"/>
          </a:xfrm>
        </p:spPr>
        <p:txBody>
          <a:bodyPr lIns="0" tIns="0" rIns="0" bIns="0">
            <a:normAutofit/>
          </a:bodyPr>
          <a:lstStyle>
            <a:lvl1pPr marL="256032" indent="-256032">
              <a:spcBef>
                <a:spcPts val="600"/>
              </a:spcBef>
              <a:buClr>
                <a:schemeClr val="accent2"/>
              </a:buClr>
              <a:buSzPct val="120000"/>
              <a:buFont typeface="Roboto"/>
              <a:buChar char="‣"/>
              <a:defRPr sz="2400"/>
            </a:lvl1pPr>
            <a:lvl2pPr>
              <a:buClr>
                <a:schemeClr val="accent2"/>
              </a:buClr>
              <a:defRPr sz="2400"/>
            </a:lvl2pPr>
            <a:lvl3pPr>
              <a:buClr>
                <a:schemeClr val="accent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81BFCF98-C7E3-D241-9D83-73EB768AC38E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556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65BB2E8-E4D8-4DC8-9FA4-75C362E09A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2909353"/>
            <a:ext cx="714337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F49A48F-9E6C-9D42-8ECB-25727984460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65A2E0C-D11A-4F37-8EC5-34331813FCA6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0516" y="4406900"/>
            <a:ext cx="7143370" cy="13012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97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516" y="93133"/>
            <a:ext cx="8390194" cy="770468"/>
          </a:xfrm>
        </p:spPr>
        <p:txBody>
          <a:bodyPr lIns="0" tIns="0" rIns="0" bIns="0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0516" y="1016000"/>
            <a:ext cx="4186464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2967" y="1016000"/>
            <a:ext cx="4211483" cy="5110164"/>
          </a:xfrm>
        </p:spPr>
        <p:txBody>
          <a:bodyPr lIns="0" tIns="0" rIns="0" bIns="0"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D37A6962-EF73-BB4E-8680-BBE3744B9DB6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70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35580"/>
            <a:ext cx="4187826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5934" y="1888067"/>
            <a:ext cx="4187827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4936" y="1035580"/>
            <a:ext cx="4189515" cy="70479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4936" y="1888067"/>
            <a:ext cx="4189516" cy="414019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9F7C02EC-36C1-344F-878E-797FAB67BBAD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6B4AB91E-8B11-8B47-B8DF-05A90EC63E41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071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04800" y="880533"/>
            <a:ext cx="8559800" cy="5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A3DE3210-1D1C-6742-ACF7-9CC2B9CF5B02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61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388533"/>
            <a:ext cx="3008313" cy="47376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1FDDF80F-6736-6543-AAED-4CCA522432E4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04800" y="851505"/>
            <a:ext cx="8559800" cy="2767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372534"/>
            <a:ext cx="5249401" cy="575363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535"/>
            <a:ext cx="3008313" cy="888998"/>
          </a:xfrm>
        </p:spPr>
        <p:txBody>
          <a:bodyPr anchor="t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804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5333" y="4800600"/>
            <a:ext cx="6841067" cy="482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333" y="5367338"/>
            <a:ext cx="684106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04800" y="880533"/>
            <a:ext cx="8559800" cy="1935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BCB4324B-3BBC-824D-8A97-013CBDD18AB2}" type="datetime4">
              <a:rPr lang="en-US" smtClean="0"/>
              <a:pPr/>
              <a:t>February 23, 2024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85333" y="338667"/>
            <a:ext cx="6841067" cy="438890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8D16AF04-D76F-4481-930A-C7493E5BDB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5935" y="84667"/>
            <a:ext cx="8488517" cy="77893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935" y="1049867"/>
            <a:ext cx="8488517" cy="479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7400" y="6357403"/>
            <a:ext cx="417051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fld id="{F49B8720-E526-BD45-92D7-B4028BF31D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810000" y="6357403"/>
            <a:ext cx="4521199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1100">
                <a:solidFill>
                  <a:srgbClr val="9DA0A3"/>
                </a:solidFill>
              </a:defRPr>
            </a:lvl1pPr>
          </a:lstStyle>
          <a:p>
            <a:r>
              <a:rPr lang="en-US" dirty="0"/>
              <a:t>Insert Presentation Name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1981200" y="6357403"/>
            <a:ext cx="1744134" cy="365125"/>
          </a:xfrm>
          <a:prstGeom prst="rect">
            <a:avLst/>
          </a:prstGeom>
        </p:spPr>
        <p:txBody>
          <a:bodyPr lIns="0" rIns="0" anchor="ctr"/>
          <a:lstStyle>
            <a:lvl1pPr>
              <a:defRPr sz="1100">
                <a:solidFill>
                  <a:srgbClr val="9DA0A3"/>
                </a:solidFill>
              </a:defRPr>
            </a:lvl1pPr>
          </a:lstStyle>
          <a:p>
            <a:fld id="{E78B6CEC-D6DC-2644-BB24-51C08BB09F1C}" type="datetime4">
              <a:rPr lang="en-US" smtClean="0"/>
              <a:pPr/>
              <a:t>February 23, 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032" indent="-256032" algn="l" defTabSz="457200" rtl="0" eaLnBrk="1" latinLnBrk="0" hangingPunct="1">
        <a:spcBef>
          <a:spcPct val="20000"/>
        </a:spcBef>
        <a:buClr>
          <a:schemeClr val="accent2"/>
        </a:buClr>
        <a:buSzPct val="120000"/>
        <a:buFont typeface="Roboto"/>
        <a:buChar char="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0F79010-2CE6-4499-87CD-AC7AFBE3D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28" y="3529639"/>
            <a:ext cx="745011" cy="64008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E7F8CA1-8550-4962-8860-0BAE1FB64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35" y="1867766"/>
            <a:ext cx="691978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ARPA-E Impact in Illinois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5213" y="1676090"/>
            <a:ext cx="47807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00" b="1" dirty="0">
                <a:solidFill>
                  <a:schemeClr val="accent1"/>
                </a:solidFill>
              </a:rPr>
              <a:t>$169 million </a:t>
            </a:r>
          </a:p>
          <a:p>
            <a:r>
              <a:rPr lang="en-US" sz="3000" dirty="0"/>
              <a:t>in early-stage R&amp;D funding</a:t>
            </a:r>
          </a:p>
          <a:p>
            <a:endParaRPr lang="en-US" sz="2800" dirty="0">
              <a:solidFill>
                <a:srgbClr val="666666"/>
              </a:solidFill>
            </a:endParaRPr>
          </a:p>
          <a:p>
            <a:r>
              <a:rPr lang="en-US" sz="5200" b="1" dirty="0">
                <a:solidFill>
                  <a:schemeClr val="accent1"/>
                </a:solidFill>
              </a:rPr>
              <a:t>73 projects </a:t>
            </a:r>
          </a:p>
          <a:p>
            <a:r>
              <a:rPr lang="en-US" sz="3000" dirty="0"/>
              <a:t>across the state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0626" y="5123476"/>
            <a:ext cx="7900544" cy="8144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116251" y="5184455"/>
            <a:ext cx="692788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00" i="1" dirty="0"/>
              <a:t>ARPA-E’s mission is to overcome long-term and high-risk technological barriers in the development of energy technologies. The Agency funds advanced energy technologies to reduce energy imports, improve efficiency, and reduce emissions. 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F39A35FA-B1CB-4016-930A-AC2C88D24AC4}"/>
              </a:ext>
            </a:extLst>
          </p:cNvPr>
          <p:cNvSpPr>
            <a:spLocks/>
          </p:cNvSpPr>
          <p:nvPr/>
        </p:nvSpPr>
        <p:spPr bwMode="auto">
          <a:xfrm>
            <a:off x="6425046" y="1405001"/>
            <a:ext cx="1459466" cy="3249118"/>
          </a:xfrm>
          <a:custGeom>
            <a:avLst/>
            <a:gdLst>
              <a:gd name="T0" fmla="*/ 257 w 258"/>
              <a:gd name="T1" fmla="*/ 314 h 477"/>
              <a:gd name="T2" fmla="*/ 246 w 258"/>
              <a:gd name="T3" fmla="*/ 339 h 477"/>
              <a:gd name="T4" fmla="*/ 240 w 258"/>
              <a:gd name="T5" fmla="*/ 356 h 477"/>
              <a:gd name="T6" fmla="*/ 236 w 258"/>
              <a:gd name="T7" fmla="*/ 368 h 477"/>
              <a:gd name="T8" fmla="*/ 238 w 258"/>
              <a:gd name="T9" fmla="*/ 379 h 477"/>
              <a:gd name="T10" fmla="*/ 238 w 258"/>
              <a:gd name="T11" fmla="*/ 402 h 477"/>
              <a:gd name="T12" fmla="*/ 236 w 258"/>
              <a:gd name="T13" fmla="*/ 409 h 477"/>
              <a:gd name="T14" fmla="*/ 228 w 258"/>
              <a:gd name="T15" fmla="*/ 418 h 477"/>
              <a:gd name="T16" fmla="*/ 231 w 258"/>
              <a:gd name="T17" fmla="*/ 431 h 477"/>
              <a:gd name="T18" fmla="*/ 214 w 258"/>
              <a:gd name="T19" fmla="*/ 435 h 477"/>
              <a:gd name="T20" fmla="*/ 217 w 258"/>
              <a:gd name="T21" fmla="*/ 443 h 477"/>
              <a:gd name="T22" fmla="*/ 216 w 258"/>
              <a:gd name="T23" fmla="*/ 448 h 477"/>
              <a:gd name="T24" fmla="*/ 204 w 258"/>
              <a:gd name="T25" fmla="*/ 458 h 477"/>
              <a:gd name="T26" fmla="*/ 185 w 258"/>
              <a:gd name="T27" fmla="*/ 457 h 477"/>
              <a:gd name="T28" fmla="*/ 173 w 258"/>
              <a:gd name="T29" fmla="*/ 468 h 477"/>
              <a:gd name="T30" fmla="*/ 163 w 258"/>
              <a:gd name="T31" fmla="*/ 474 h 477"/>
              <a:gd name="T32" fmla="*/ 153 w 258"/>
              <a:gd name="T33" fmla="*/ 468 h 477"/>
              <a:gd name="T34" fmla="*/ 145 w 258"/>
              <a:gd name="T35" fmla="*/ 458 h 477"/>
              <a:gd name="T36" fmla="*/ 143 w 258"/>
              <a:gd name="T37" fmla="*/ 435 h 477"/>
              <a:gd name="T38" fmla="*/ 134 w 258"/>
              <a:gd name="T39" fmla="*/ 418 h 477"/>
              <a:gd name="T40" fmla="*/ 129 w 258"/>
              <a:gd name="T41" fmla="*/ 404 h 477"/>
              <a:gd name="T42" fmla="*/ 121 w 258"/>
              <a:gd name="T43" fmla="*/ 402 h 477"/>
              <a:gd name="T44" fmla="*/ 111 w 258"/>
              <a:gd name="T45" fmla="*/ 399 h 477"/>
              <a:gd name="T46" fmla="*/ 89 w 258"/>
              <a:gd name="T47" fmla="*/ 377 h 477"/>
              <a:gd name="T48" fmla="*/ 87 w 258"/>
              <a:gd name="T49" fmla="*/ 362 h 477"/>
              <a:gd name="T50" fmla="*/ 92 w 258"/>
              <a:gd name="T51" fmla="*/ 346 h 477"/>
              <a:gd name="T52" fmla="*/ 94 w 258"/>
              <a:gd name="T53" fmla="*/ 328 h 477"/>
              <a:gd name="T54" fmla="*/ 82 w 258"/>
              <a:gd name="T55" fmla="*/ 314 h 477"/>
              <a:gd name="T56" fmla="*/ 70 w 258"/>
              <a:gd name="T57" fmla="*/ 321 h 477"/>
              <a:gd name="T58" fmla="*/ 60 w 258"/>
              <a:gd name="T59" fmla="*/ 314 h 477"/>
              <a:gd name="T60" fmla="*/ 55 w 258"/>
              <a:gd name="T61" fmla="*/ 292 h 477"/>
              <a:gd name="T62" fmla="*/ 41 w 258"/>
              <a:gd name="T63" fmla="*/ 282 h 477"/>
              <a:gd name="T64" fmla="*/ 34 w 258"/>
              <a:gd name="T65" fmla="*/ 272 h 477"/>
              <a:gd name="T66" fmla="*/ 17 w 258"/>
              <a:gd name="T67" fmla="*/ 258 h 477"/>
              <a:gd name="T68" fmla="*/ 7 w 258"/>
              <a:gd name="T69" fmla="*/ 238 h 477"/>
              <a:gd name="T70" fmla="*/ 2 w 258"/>
              <a:gd name="T71" fmla="*/ 216 h 477"/>
              <a:gd name="T72" fmla="*/ 2 w 258"/>
              <a:gd name="T73" fmla="*/ 199 h 477"/>
              <a:gd name="T74" fmla="*/ 0 w 258"/>
              <a:gd name="T75" fmla="*/ 192 h 477"/>
              <a:gd name="T76" fmla="*/ 16 w 258"/>
              <a:gd name="T77" fmla="*/ 175 h 477"/>
              <a:gd name="T78" fmla="*/ 26 w 258"/>
              <a:gd name="T79" fmla="*/ 156 h 477"/>
              <a:gd name="T80" fmla="*/ 22 w 258"/>
              <a:gd name="T81" fmla="*/ 134 h 477"/>
              <a:gd name="T82" fmla="*/ 46 w 258"/>
              <a:gd name="T83" fmla="*/ 109 h 477"/>
              <a:gd name="T84" fmla="*/ 60 w 258"/>
              <a:gd name="T85" fmla="*/ 100 h 477"/>
              <a:gd name="T86" fmla="*/ 70 w 258"/>
              <a:gd name="T87" fmla="*/ 87 h 477"/>
              <a:gd name="T88" fmla="*/ 73 w 258"/>
              <a:gd name="T89" fmla="*/ 78 h 477"/>
              <a:gd name="T90" fmla="*/ 72 w 258"/>
              <a:gd name="T91" fmla="*/ 58 h 477"/>
              <a:gd name="T92" fmla="*/ 68 w 258"/>
              <a:gd name="T93" fmla="*/ 48 h 477"/>
              <a:gd name="T94" fmla="*/ 58 w 258"/>
              <a:gd name="T95" fmla="*/ 32 h 477"/>
              <a:gd name="T96" fmla="*/ 50 w 258"/>
              <a:gd name="T97" fmla="*/ 25 h 477"/>
              <a:gd name="T98" fmla="*/ 217 w 258"/>
              <a:gd name="T99" fmla="*/ 0 h 477"/>
              <a:gd name="T100" fmla="*/ 231 w 258"/>
              <a:gd name="T101" fmla="*/ 42 h 477"/>
              <a:gd name="T102" fmla="*/ 248 w 258"/>
              <a:gd name="T103" fmla="*/ 224 h 477"/>
              <a:gd name="T104" fmla="*/ 251 w 258"/>
              <a:gd name="T105" fmla="*/ 275 h 477"/>
              <a:gd name="T106" fmla="*/ 248 w 258"/>
              <a:gd name="T107" fmla="*/ 290 h 477"/>
              <a:gd name="T108" fmla="*/ 255 w 258"/>
              <a:gd name="T109" fmla="*/ 299 h 477"/>
              <a:gd name="T110" fmla="*/ 257 w 258"/>
              <a:gd name="T111" fmla="*/ 309 h 4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58" h="477">
                <a:moveTo>
                  <a:pt x="257" y="309"/>
                </a:moveTo>
                <a:lnTo>
                  <a:pt x="257" y="309"/>
                </a:lnTo>
                <a:lnTo>
                  <a:pt x="257" y="314"/>
                </a:lnTo>
                <a:lnTo>
                  <a:pt x="257" y="314"/>
                </a:lnTo>
                <a:lnTo>
                  <a:pt x="253" y="316"/>
                </a:lnTo>
                <a:lnTo>
                  <a:pt x="253" y="316"/>
                </a:lnTo>
                <a:lnTo>
                  <a:pt x="251" y="328"/>
                </a:lnTo>
                <a:lnTo>
                  <a:pt x="246" y="339"/>
                </a:lnTo>
                <a:lnTo>
                  <a:pt x="246" y="339"/>
                </a:lnTo>
                <a:lnTo>
                  <a:pt x="243" y="351"/>
                </a:lnTo>
                <a:lnTo>
                  <a:pt x="243" y="351"/>
                </a:lnTo>
                <a:lnTo>
                  <a:pt x="240" y="356"/>
                </a:lnTo>
                <a:lnTo>
                  <a:pt x="236" y="362"/>
                </a:lnTo>
                <a:lnTo>
                  <a:pt x="236" y="362"/>
                </a:lnTo>
                <a:lnTo>
                  <a:pt x="236" y="365"/>
                </a:lnTo>
                <a:lnTo>
                  <a:pt x="236" y="368"/>
                </a:lnTo>
                <a:lnTo>
                  <a:pt x="238" y="370"/>
                </a:lnTo>
                <a:lnTo>
                  <a:pt x="238" y="372"/>
                </a:lnTo>
                <a:lnTo>
                  <a:pt x="238" y="372"/>
                </a:lnTo>
                <a:lnTo>
                  <a:pt x="238" y="379"/>
                </a:lnTo>
                <a:lnTo>
                  <a:pt x="234" y="385"/>
                </a:lnTo>
                <a:lnTo>
                  <a:pt x="234" y="385"/>
                </a:lnTo>
                <a:lnTo>
                  <a:pt x="234" y="394"/>
                </a:lnTo>
                <a:lnTo>
                  <a:pt x="238" y="402"/>
                </a:lnTo>
                <a:lnTo>
                  <a:pt x="238" y="402"/>
                </a:lnTo>
                <a:lnTo>
                  <a:pt x="238" y="406"/>
                </a:lnTo>
                <a:lnTo>
                  <a:pt x="236" y="409"/>
                </a:lnTo>
                <a:lnTo>
                  <a:pt x="236" y="409"/>
                </a:lnTo>
                <a:lnTo>
                  <a:pt x="231" y="412"/>
                </a:lnTo>
                <a:lnTo>
                  <a:pt x="229" y="414"/>
                </a:lnTo>
                <a:lnTo>
                  <a:pt x="228" y="418"/>
                </a:lnTo>
                <a:lnTo>
                  <a:pt x="228" y="418"/>
                </a:lnTo>
                <a:lnTo>
                  <a:pt x="229" y="423"/>
                </a:lnTo>
                <a:lnTo>
                  <a:pt x="233" y="428"/>
                </a:lnTo>
                <a:lnTo>
                  <a:pt x="233" y="428"/>
                </a:lnTo>
                <a:lnTo>
                  <a:pt x="231" y="431"/>
                </a:lnTo>
                <a:lnTo>
                  <a:pt x="229" y="433"/>
                </a:lnTo>
                <a:lnTo>
                  <a:pt x="223" y="433"/>
                </a:lnTo>
                <a:lnTo>
                  <a:pt x="216" y="433"/>
                </a:lnTo>
                <a:lnTo>
                  <a:pt x="214" y="435"/>
                </a:lnTo>
                <a:lnTo>
                  <a:pt x="212" y="436"/>
                </a:lnTo>
                <a:lnTo>
                  <a:pt x="212" y="436"/>
                </a:lnTo>
                <a:lnTo>
                  <a:pt x="214" y="440"/>
                </a:lnTo>
                <a:lnTo>
                  <a:pt x="217" y="443"/>
                </a:lnTo>
                <a:lnTo>
                  <a:pt x="217" y="443"/>
                </a:lnTo>
                <a:lnTo>
                  <a:pt x="216" y="445"/>
                </a:lnTo>
                <a:lnTo>
                  <a:pt x="216" y="448"/>
                </a:lnTo>
                <a:lnTo>
                  <a:pt x="216" y="448"/>
                </a:lnTo>
                <a:lnTo>
                  <a:pt x="214" y="453"/>
                </a:lnTo>
                <a:lnTo>
                  <a:pt x="212" y="457"/>
                </a:lnTo>
                <a:lnTo>
                  <a:pt x="209" y="458"/>
                </a:lnTo>
                <a:lnTo>
                  <a:pt x="204" y="458"/>
                </a:lnTo>
                <a:lnTo>
                  <a:pt x="204" y="458"/>
                </a:lnTo>
                <a:lnTo>
                  <a:pt x="195" y="457"/>
                </a:lnTo>
                <a:lnTo>
                  <a:pt x="185" y="457"/>
                </a:lnTo>
                <a:lnTo>
                  <a:pt x="185" y="457"/>
                </a:lnTo>
                <a:lnTo>
                  <a:pt x="182" y="458"/>
                </a:lnTo>
                <a:lnTo>
                  <a:pt x="178" y="460"/>
                </a:lnTo>
                <a:lnTo>
                  <a:pt x="173" y="468"/>
                </a:lnTo>
                <a:lnTo>
                  <a:pt x="173" y="468"/>
                </a:lnTo>
                <a:lnTo>
                  <a:pt x="170" y="472"/>
                </a:lnTo>
                <a:lnTo>
                  <a:pt x="165" y="477"/>
                </a:lnTo>
                <a:lnTo>
                  <a:pt x="165" y="477"/>
                </a:lnTo>
                <a:lnTo>
                  <a:pt x="163" y="474"/>
                </a:lnTo>
                <a:lnTo>
                  <a:pt x="161" y="474"/>
                </a:lnTo>
                <a:lnTo>
                  <a:pt x="161" y="474"/>
                </a:lnTo>
                <a:lnTo>
                  <a:pt x="156" y="472"/>
                </a:lnTo>
                <a:lnTo>
                  <a:pt x="153" y="468"/>
                </a:lnTo>
                <a:lnTo>
                  <a:pt x="153" y="468"/>
                </a:lnTo>
                <a:lnTo>
                  <a:pt x="150" y="463"/>
                </a:lnTo>
                <a:lnTo>
                  <a:pt x="145" y="458"/>
                </a:lnTo>
                <a:lnTo>
                  <a:pt x="145" y="458"/>
                </a:lnTo>
                <a:lnTo>
                  <a:pt x="143" y="453"/>
                </a:lnTo>
                <a:lnTo>
                  <a:pt x="143" y="446"/>
                </a:lnTo>
                <a:lnTo>
                  <a:pt x="143" y="435"/>
                </a:lnTo>
                <a:lnTo>
                  <a:pt x="143" y="435"/>
                </a:lnTo>
                <a:lnTo>
                  <a:pt x="141" y="428"/>
                </a:lnTo>
                <a:lnTo>
                  <a:pt x="139" y="423"/>
                </a:lnTo>
                <a:lnTo>
                  <a:pt x="139" y="423"/>
                </a:lnTo>
                <a:lnTo>
                  <a:pt x="134" y="418"/>
                </a:lnTo>
                <a:lnTo>
                  <a:pt x="131" y="412"/>
                </a:lnTo>
                <a:lnTo>
                  <a:pt x="131" y="412"/>
                </a:lnTo>
                <a:lnTo>
                  <a:pt x="129" y="407"/>
                </a:lnTo>
                <a:lnTo>
                  <a:pt x="129" y="404"/>
                </a:lnTo>
                <a:lnTo>
                  <a:pt x="128" y="402"/>
                </a:lnTo>
                <a:lnTo>
                  <a:pt x="128" y="402"/>
                </a:lnTo>
                <a:lnTo>
                  <a:pt x="124" y="402"/>
                </a:lnTo>
                <a:lnTo>
                  <a:pt x="121" y="402"/>
                </a:lnTo>
                <a:lnTo>
                  <a:pt x="117" y="402"/>
                </a:lnTo>
                <a:lnTo>
                  <a:pt x="114" y="402"/>
                </a:lnTo>
                <a:lnTo>
                  <a:pt x="114" y="402"/>
                </a:lnTo>
                <a:lnTo>
                  <a:pt x="111" y="399"/>
                </a:lnTo>
                <a:lnTo>
                  <a:pt x="105" y="394"/>
                </a:lnTo>
                <a:lnTo>
                  <a:pt x="97" y="384"/>
                </a:lnTo>
                <a:lnTo>
                  <a:pt x="97" y="384"/>
                </a:lnTo>
                <a:lnTo>
                  <a:pt x="89" y="377"/>
                </a:lnTo>
                <a:lnTo>
                  <a:pt x="85" y="373"/>
                </a:lnTo>
                <a:lnTo>
                  <a:pt x="85" y="367"/>
                </a:lnTo>
                <a:lnTo>
                  <a:pt x="85" y="367"/>
                </a:lnTo>
                <a:lnTo>
                  <a:pt x="87" y="362"/>
                </a:lnTo>
                <a:lnTo>
                  <a:pt x="87" y="362"/>
                </a:lnTo>
                <a:lnTo>
                  <a:pt x="89" y="356"/>
                </a:lnTo>
                <a:lnTo>
                  <a:pt x="89" y="356"/>
                </a:lnTo>
                <a:lnTo>
                  <a:pt x="92" y="346"/>
                </a:lnTo>
                <a:lnTo>
                  <a:pt x="92" y="346"/>
                </a:lnTo>
                <a:lnTo>
                  <a:pt x="94" y="339"/>
                </a:lnTo>
                <a:lnTo>
                  <a:pt x="94" y="333"/>
                </a:lnTo>
                <a:lnTo>
                  <a:pt x="94" y="328"/>
                </a:lnTo>
                <a:lnTo>
                  <a:pt x="90" y="321"/>
                </a:lnTo>
                <a:lnTo>
                  <a:pt x="90" y="321"/>
                </a:lnTo>
                <a:lnTo>
                  <a:pt x="87" y="316"/>
                </a:lnTo>
                <a:lnTo>
                  <a:pt x="82" y="314"/>
                </a:lnTo>
                <a:lnTo>
                  <a:pt x="78" y="316"/>
                </a:lnTo>
                <a:lnTo>
                  <a:pt x="73" y="319"/>
                </a:lnTo>
                <a:lnTo>
                  <a:pt x="73" y="319"/>
                </a:lnTo>
                <a:lnTo>
                  <a:pt x="70" y="321"/>
                </a:lnTo>
                <a:lnTo>
                  <a:pt x="68" y="322"/>
                </a:lnTo>
                <a:lnTo>
                  <a:pt x="65" y="319"/>
                </a:lnTo>
                <a:lnTo>
                  <a:pt x="65" y="319"/>
                </a:lnTo>
                <a:lnTo>
                  <a:pt x="60" y="314"/>
                </a:lnTo>
                <a:lnTo>
                  <a:pt x="58" y="307"/>
                </a:lnTo>
                <a:lnTo>
                  <a:pt x="58" y="307"/>
                </a:lnTo>
                <a:lnTo>
                  <a:pt x="56" y="297"/>
                </a:lnTo>
                <a:lnTo>
                  <a:pt x="55" y="292"/>
                </a:lnTo>
                <a:lnTo>
                  <a:pt x="51" y="287"/>
                </a:lnTo>
                <a:lnTo>
                  <a:pt x="51" y="287"/>
                </a:lnTo>
                <a:lnTo>
                  <a:pt x="46" y="283"/>
                </a:lnTo>
                <a:lnTo>
                  <a:pt x="41" y="282"/>
                </a:lnTo>
                <a:lnTo>
                  <a:pt x="41" y="282"/>
                </a:lnTo>
                <a:lnTo>
                  <a:pt x="38" y="277"/>
                </a:lnTo>
                <a:lnTo>
                  <a:pt x="34" y="272"/>
                </a:lnTo>
                <a:lnTo>
                  <a:pt x="34" y="272"/>
                </a:lnTo>
                <a:lnTo>
                  <a:pt x="31" y="268"/>
                </a:lnTo>
                <a:lnTo>
                  <a:pt x="26" y="265"/>
                </a:lnTo>
                <a:lnTo>
                  <a:pt x="21" y="261"/>
                </a:lnTo>
                <a:lnTo>
                  <a:pt x="17" y="258"/>
                </a:lnTo>
                <a:lnTo>
                  <a:pt x="17" y="258"/>
                </a:lnTo>
                <a:lnTo>
                  <a:pt x="10" y="248"/>
                </a:lnTo>
                <a:lnTo>
                  <a:pt x="7" y="238"/>
                </a:lnTo>
                <a:lnTo>
                  <a:pt x="7" y="238"/>
                </a:lnTo>
                <a:lnTo>
                  <a:pt x="4" y="227"/>
                </a:lnTo>
                <a:lnTo>
                  <a:pt x="2" y="221"/>
                </a:lnTo>
                <a:lnTo>
                  <a:pt x="2" y="216"/>
                </a:lnTo>
                <a:lnTo>
                  <a:pt x="2" y="216"/>
                </a:lnTo>
                <a:lnTo>
                  <a:pt x="4" y="210"/>
                </a:lnTo>
                <a:lnTo>
                  <a:pt x="4" y="204"/>
                </a:lnTo>
                <a:lnTo>
                  <a:pt x="4" y="204"/>
                </a:lnTo>
                <a:lnTo>
                  <a:pt x="2" y="199"/>
                </a:lnTo>
                <a:lnTo>
                  <a:pt x="0" y="192"/>
                </a:lnTo>
                <a:lnTo>
                  <a:pt x="0" y="192"/>
                </a:lnTo>
                <a:lnTo>
                  <a:pt x="0" y="192"/>
                </a:lnTo>
                <a:lnTo>
                  <a:pt x="0" y="192"/>
                </a:lnTo>
                <a:lnTo>
                  <a:pt x="4" y="187"/>
                </a:lnTo>
                <a:lnTo>
                  <a:pt x="7" y="182"/>
                </a:lnTo>
                <a:lnTo>
                  <a:pt x="16" y="175"/>
                </a:lnTo>
                <a:lnTo>
                  <a:pt x="16" y="175"/>
                </a:lnTo>
                <a:lnTo>
                  <a:pt x="24" y="168"/>
                </a:lnTo>
                <a:lnTo>
                  <a:pt x="26" y="163"/>
                </a:lnTo>
                <a:lnTo>
                  <a:pt x="26" y="156"/>
                </a:lnTo>
                <a:lnTo>
                  <a:pt x="26" y="156"/>
                </a:lnTo>
                <a:lnTo>
                  <a:pt x="27" y="144"/>
                </a:lnTo>
                <a:lnTo>
                  <a:pt x="27" y="139"/>
                </a:lnTo>
                <a:lnTo>
                  <a:pt x="22" y="134"/>
                </a:lnTo>
                <a:lnTo>
                  <a:pt x="22" y="134"/>
                </a:lnTo>
                <a:lnTo>
                  <a:pt x="26" y="124"/>
                </a:lnTo>
                <a:lnTo>
                  <a:pt x="29" y="117"/>
                </a:lnTo>
                <a:lnTo>
                  <a:pt x="36" y="112"/>
                </a:lnTo>
                <a:lnTo>
                  <a:pt x="46" y="109"/>
                </a:lnTo>
                <a:lnTo>
                  <a:pt x="46" y="109"/>
                </a:lnTo>
                <a:lnTo>
                  <a:pt x="50" y="107"/>
                </a:lnTo>
                <a:lnTo>
                  <a:pt x="53" y="105"/>
                </a:lnTo>
                <a:lnTo>
                  <a:pt x="60" y="100"/>
                </a:lnTo>
                <a:lnTo>
                  <a:pt x="60" y="100"/>
                </a:lnTo>
                <a:lnTo>
                  <a:pt x="63" y="98"/>
                </a:lnTo>
                <a:lnTo>
                  <a:pt x="66" y="95"/>
                </a:lnTo>
                <a:lnTo>
                  <a:pt x="70" y="87"/>
                </a:lnTo>
                <a:lnTo>
                  <a:pt x="70" y="87"/>
                </a:lnTo>
                <a:lnTo>
                  <a:pt x="72" y="83"/>
                </a:lnTo>
                <a:lnTo>
                  <a:pt x="73" y="78"/>
                </a:lnTo>
                <a:lnTo>
                  <a:pt x="73" y="78"/>
                </a:lnTo>
                <a:lnTo>
                  <a:pt x="73" y="71"/>
                </a:lnTo>
                <a:lnTo>
                  <a:pt x="72" y="64"/>
                </a:lnTo>
                <a:lnTo>
                  <a:pt x="72" y="64"/>
                </a:lnTo>
                <a:lnTo>
                  <a:pt x="72" y="58"/>
                </a:lnTo>
                <a:lnTo>
                  <a:pt x="72" y="51"/>
                </a:lnTo>
                <a:lnTo>
                  <a:pt x="72" y="51"/>
                </a:lnTo>
                <a:lnTo>
                  <a:pt x="70" y="49"/>
                </a:lnTo>
                <a:lnTo>
                  <a:pt x="68" y="48"/>
                </a:lnTo>
                <a:lnTo>
                  <a:pt x="63" y="42"/>
                </a:lnTo>
                <a:lnTo>
                  <a:pt x="63" y="42"/>
                </a:lnTo>
                <a:lnTo>
                  <a:pt x="61" y="37"/>
                </a:lnTo>
                <a:lnTo>
                  <a:pt x="58" y="32"/>
                </a:lnTo>
                <a:lnTo>
                  <a:pt x="58" y="32"/>
                </a:lnTo>
                <a:lnTo>
                  <a:pt x="55" y="29"/>
                </a:lnTo>
                <a:lnTo>
                  <a:pt x="50" y="25"/>
                </a:lnTo>
                <a:lnTo>
                  <a:pt x="50" y="25"/>
                </a:lnTo>
                <a:lnTo>
                  <a:pt x="46" y="20"/>
                </a:lnTo>
                <a:lnTo>
                  <a:pt x="44" y="17"/>
                </a:lnTo>
                <a:lnTo>
                  <a:pt x="217" y="0"/>
                </a:lnTo>
                <a:lnTo>
                  <a:pt x="217" y="0"/>
                </a:lnTo>
                <a:lnTo>
                  <a:pt x="217" y="14"/>
                </a:lnTo>
                <a:lnTo>
                  <a:pt x="223" y="25"/>
                </a:lnTo>
                <a:lnTo>
                  <a:pt x="223" y="25"/>
                </a:lnTo>
                <a:lnTo>
                  <a:pt x="231" y="42"/>
                </a:lnTo>
                <a:lnTo>
                  <a:pt x="231" y="42"/>
                </a:lnTo>
                <a:lnTo>
                  <a:pt x="231" y="46"/>
                </a:lnTo>
                <a:lnTo>
                  <a:pt x="231" y="46"/>
                </a:lnTo>
                <a:lnTo>
                  <a:pt x="248" y="224"/>
                </a:lnTo>
                <a:lnTo>
                  <a:pt x="248" y="224"/>
                </a:lnTo>
                <a:lnTo>
                  <a:pt x="251" y="250"/>
                </a:lnTo>
                <a:lnTo>
                  <a:pt x="253" y="263"/>
                </a:lnTo>
                <a:lnTo>
                  <a:pt x="251" y="275"/>
                </a:lnTo>
                <a:lnTo>
                  <a:pt x="251" y="275"/>
                </a:lnTo>
                <a:lnTo>
                  <a:pt x="248" y="282"/>
                </a:lnTo>
                <a:lnTo>
                  <a:pt x="248" y="285"/>
                </a:lnTo>
                <a:lnTo>
                  <a:pt x="248" y="290"/>
                </a:lnTo>
                <a:lnTo>
                  <a:pt x="248" y="290"/>
                </a:lnTo>
                <a:lnTo>
                  <a:pt x="250" y="294"/>
                </a:lnTo>
                <a:lnTo>
                  <a:pt x="253" y="297"/>
                </a:lnTo>
                <a:lnTo>
                  <a:pt x="255" y="299"/>
                </a:lnTo>
                <a:lnTo>
                  <a:pt x="258" y="302"/>
                </a:lnTo>
                <a:lnTo>
                  <a:pt x="258" y="302"/>
                </a:lnTo>
                <a:lnTo>
                  <a:pt x="257" y="309"/>
                </a:lnTo>
                <a:lnTo>
                  <a:pt x="257" y="309"/>
                </a:lnTo>
                <a:close/>
              </a:path>
            </a:pathLst>
          </a:custGeom>
          <a:solidFill>
            <a:srgbClr val="4294B7"/>
          </a:solidFill>
          <a:ln w="317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5935" y="1006735"/>
            <a:ext cx="26754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/>
              <a:t>Since 2009…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979" y="6451240"/>
            <a:ext cx="21695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</a:rPr>
              <a:t>Last Updated: February 2024</a:t>
            </a:r>
          </a:p>
        </p:txBody>
      </p:sp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898202EC-9E8D-4944-BCC9-584616931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6" y="5123476"/>
            <a:ext cx="761891" cy="8144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97162" y="2332638"/>
            <a:ext cx="14861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>
                <a:solidFill>
                  <a:schemeClr val="bg1"/>
                </a:solidFill>
              </a:rPr>
              <a:t>IL</a:t>
            </a:r>
          </a:p>
        </p:txBody>
      </p:sp>
    </p:spTree>
    <p:extLst>
      <p:ext uri="{BB962C8B-B14F-4D97-AF65-F5344CB8AC3E}">
        <p14:creationId xmlns:p14="http://schemas.microsoft.com/office/powerpoint/2010/main" val="159650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595959"/>
      </a:dk2>
      <a:lt2>
        <a:srgbClr val="169BD5"/>
      </a:lt2>
      <a:accent1>
        <a:srgbClr val="4294B7"/>
      </a:accent1>
      <a:accent2>
        <a:srgbClr val="09425B"/>
      </a:accent2>
      <a:accent3>
        <a:srgbClr val="1AB0E9"/>
      </a:accent3>
      <a:accent4>
        <a:srgbClr val="E7862A"/>
      </a:accent4>
      <a:accent5>
        <a:srgbClr val="9DA0A3"/>
      </a:accent5>
      <a:accent6>
        <a:srgbClr val="595959"/>
      </a:accent6>
      <a:hlink>
        <a:srgbClr val="106D96"/>
      </a:hlink>
      <a:folHlink>
        <a:srgbClr val="169BD5"/>
      </a:folHlink>
    </a:clrScheme>
    <a:fontScheme name="ARPA-E Redesign">
      <a:majorFont>
        <a:latin typeface="Titillium We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ARPA-e.thmx</Template>
  <TotalTime>9016</TotalTime>
  <Words>63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Roboto</vt:lpstr>
      <vt:lpstr>Calibri</vt:lpstr>
      <vt:lpstr>Titillium Web</vt:lpstr>
      <vt:lpstr>Arial</vt:lpstr>
      <vt:lpstr>Office Theme</vt:lpstr>
      <vt:lpstr>ARPA-E Impact in Illinois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arpa-e</dc:creator>
  <cp:keywords/>
  <dc:description/>
  <cp:lastModifiedBy>Greenberg, Miriam (CONTR)</cp:lastModifiedBy>
  <cp:revision>230</cp:revision>
  <dcterms:created xsi:type="dcterms:W3CDTF">2012-10-11T16:07:59Z</dcterms:created>
  <dcterms:modified xsi:type="dcterms:W3CDTF">2024-02-23T20:39:46Z</dcterms:modified>
  <cp:category/>
</cp:coreProperties>
</file>