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1" r:id="rId2"/>
  </p:sldIdLst>
  <p:sldSz cx="9144000" cy="6858000" type="screen4x3"/>
  <p:notesSz cx="6858000" cy="9144000"/>
  <p:embeddedFontLst>
    <p:embeddedFont>
      <p:font typeface="Titillium Web" panose="020B0604020202020204" charset="0"/>
      <p:regular r:id="rId5"/>
      <p:bold r:id="rId6"/>
      <p:italic r:id="rId7"/>
      <p:boldItalic r:id="rId8"/>
    </p:embeddedFont>
    <p:embeddedFont>
      <p:font typeface="Roboto" panose="020B0604020202020204" charset="0"/>
      <p:regular r:id="rId9"/>
      <p:bold r:id="rId10"/>
      <p:italic r:id="rId11"/>
      <p:boldItalic r:id="rId12"/>
    </p:embeddedFon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B5B"/>
    <a:srgbClr val="196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90" autoAdjust="0"/>
  </p:normalViewPr>
  <p:slideViewPr>
    <p:cSldViewPr snapToGrid="0" snapToObjects="1">
      <p:cViewPr varScale="1">
        <p:scale>
          <a:sx n="60" d="100"/>
          <a:sy n="60" d="100"/>
        </p:scale>
        <p:origin x="72" y="168"/>
      </p:cViewPr>
      <p:guideLst>
        <p:guide orient="horz" pos="2160"/>
        <p:guide pos="2880"/>
      </p:guideLst>
    </p:cSldViewPr>
  </p:slid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ableStyles" Target="tableStyle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heme" Target="theme/theme1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8D553-88AB-5240-83C4-FB23D29A04BE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30F42-2808-6242-AF6E-2190C7795E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68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FD783-2622-0F46-85B9-BCE56545D1F9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6A861-09C9-544C-ADA9-11F7230578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78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7393DDB7-2648-42DD-AD03-9E12FAF54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6628" y="2130425"/>
            <a:ext cx="6348549" cy="1470025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6627" y="3886200"/>
            <a:ext cx="6348549" cy="9643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6627" y="5053572"/>
            <a:ext cx="2689942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fld id="{FF49A367-3545-834D-9B0B-3A6F4B298203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4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C69038E-EED4-7343-85AE-E5F739460A7B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2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304800" y="791936"/>
            <a:ext cx="8559800" cy="1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5800" y="330200"/>
            <a:ext cx="1651000" cy="562186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30200"/>
            <a:ext cx="6341533" cy="5621867"/>
          </a:xfrm>
        </p:spPr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34201" y="330200"/>
            <a:ext cx="0" cy="5621867"/>
          </a:xfrm>
          <a:prstGeom prst="line">
            <a:avLst/>
          </a:prstGeom>
          <a:ln w="12700" cmpd="sng">
            <a:solidFill>
              <a:srgbClr val="5B5B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0500C59-A687-4045-A4D2-B0D9D262B3FE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2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67341"/>
            <a:ext cx="8488517" cy="824352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35" y="1062182"/>
            <a:ext cx="8488517" cy="4811307"/>
          </a:xfrm>
        </p:spPr>
        <p:txBody>
          <a:bodyPr lIns="0" tIns="0" rIns="0" bIns="0">
            <a:normAutofit/>
          </a:bodyPr>
          <a:lstStyle>
            <a:lvl1pPr marL="256032" indent="-256032">
              <a:spcBef>
                <a:spcPts val="600"/>
              </a:spcBef>
              <a:buClr>
                <a:schemeClr val="accent2"/>
              </a:buClr>
              <a:buSzPct val="120000"/>
              <a:buFont typeface="Roboto"/>
              <a:buChar char="‣"/>
              <a:defRPr sz="24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81BFCF98-C7E3-D241-9D83-73EB768AC38E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5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665BB2E8-E4D8-4DC8-9FA4-75C362E09A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2909353"/>
            <a:ext cx="714337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F49A48F-9E6C-9D42-8ECB-257279844604}" type="datetime4">
              <a:rPr lang="en-US" smtClean="0"/>
              <a:pPr/>
              <a:t>November 17, 2020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A65A2E0C-D11A-4F37-8EC5-34331813FCA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0516" y="4406900"/>
            <a:ext cx="7143370" cy="130122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97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93133"/>
            <a:ext cx="8390194" cy="770468"/>
          </a:xfrm>
        </p:spPr>
        <p:txBody>
          <a:bodyPr lIns="0" tIns="0" rIns="0" bIns="0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516" y="1016000"/>
            <a:ext cx="4186464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2967" y="1016000"/>
            <a:ext cx="4211483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D37A6962-EF73-BB4E-8680-BBE3744B9DB6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35580"/>
            <a:ext cx="4187826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34" y="1888067"/>
            <a:ext cx="4187827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936" y="1035580"/>
            <a:ext cx="4189515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936" y="1888067"/>
            <a:ext cx="4189516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9F7C02EC-36C1-344F-878E-797FAB67BBAD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B4AB91E-8B11-8B47-B8DF-05A90EC63E41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7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04800" y="880533"/>
            <a:ext cx="8559800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3DE3210-1D1C-6742-ACF7-9CC2B9CF5B02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1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88533"/>
            <a:ext cx="3008313" cy="4737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1FDDF80F-6736-6543-AAED-4CCA522432E4}" type="datetime4">
              <a:rPr lang="en-US" smtClean="0"/>
              <a:pPr/>
              <a:t>November 17, 2020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04800" y="851505"/>
            <a:ext cx="8559800" cy="276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372534"/>
            <a:ext cx="5249401" cy="57536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535"/>
            <a:ext cx="3008313" cy="88899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804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3" y="4800600"/>
            <a:ext cx="6841067" cy="48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333" y="5367338"/>
            <a:ext cx="68410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4800" y="880533"/>
            <a:ext cx="8559800" cy="1935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BCB4324B-3BBC-824D-8A97-013CBDD18AB2}" type="datetime4">
              <a:rPr lang="en-US" smtClean="0"/>
              <a:pPr/>
              <a:t>November 17, 2020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5333" y="338667"/>
            <a:ext cx="6841067" cy="43889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2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="" xmlns:a16="http://schemas.microsoft.com/office/drawing/2014/main" id="{8D16AF04-D76F-4481-930A-C7493E5BDB4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35" y="84667"/>
            <a:ext cx="8488517" cy="7789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49867"/>
            <a:ext cx="8488517" cy="479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2"/>
        </a:buClr>
        <a:buSzPct val="120000"/>
        <a:buFont typeface="Roboto"/>
        <a:buChar char="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="" xmlns:a16="http://schemas.microsoft.com/office/drawing/2014/main" id="{60F79010-2CE6-4499-87CD-AC7AFBE3D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8" y="3529639"/>
            <a:ext cx="745011" cy="64008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="" xmlns:a16="http://schemas.microsoft.com/office/drawing/2014/main" id="{7E7F8CA1-8550-4962-8860-0BAE1FB64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35" y="1867766"/>
            <a:ext cx="691978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ARPA-E </a:t>
            </a:r>
            <a:r>
              <a:rPr lang="en-US" sz="3800"/>
              <a:t>Impact </a:t>
            </a:r>
            <a:r>
              <a:rPr lang="en-US" sz="3800" smtClean="0"/>
              <a:t>Montana</a:t>
            </a:r>
            <a:endParaRPr lang="en-US" sz="3800" dirty="0"/>
          </a:p>
        </p:txBody>
      </p:sp>
      <p:sp>
        <p:nvSpPr>
          <p:cNvPr id="10" name="TextBox 9"/>
          <p:cNvSpPr txBox="1"/>
          <p:nvPr/>
        </p:nvSpPr>
        <p:spPr>
          <a:xfrm>
            <a:off x="1215213" y="1676090"/>
            <a:ext cx="47807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 smtClean="0">
                <a:solidFill>
                  <a:schemeClr val="accent1"/>
                </a:solidFill>
              </a:rPr>
              <a:t>$2.8 </a:t>
            </a:r>
            <a:r>
              <a:rPr lang="en-US" sz="5200" b="1" dirty="0" smtClean="0">
                <a:solidFill>
                  <a:schemeClr val="accent1"/>
                </a:solidFill>
              </a:rPr>
              <a:t>million </a:t>
            </a:r>
            <a:endParaRPr lang="en-US" sz="5200" b="1" dirty="0">
              <a:solidFill>
                <a:schemeClr val="accent1"/>
              </a:solidFill>
            </a:endParaRPr>
          </a:p>
          <a:p>
            <a:r>
              <a:rPr lang="en-US" sz="3000" dirty="0"/>
              <a:t>in early-stage R&amp;D funding</a:t>
            </a:r>
          </a:p>
          <a:p>
            <a:endParaRPr lang="en-US" sz="2800" dirty="0">
              <a:solidFill>
                <a:srgbClr val="666666"/>
              </a:solidFill>
            </a:endParaRPr>
          </a:p>
          <a:p>
            <a:r>
              <a:rPr lang="en-US" sz="5200" b="1" dirty="0" smtClean="0">
                <a:solidFill>
                  <a:schemeClr val="accent1"/>
                </a:solidFill>
              </a:rPr>
              <a:t>1 project </a:t>
            </a:r>
            <a:endParaRPr lang="en-US" sz="5200" b="1" dirty="0">
              <a:solidFill>
                <a:schemeClr val="accent1"/>
              </a:solidFill>
            </a:endParaRPr>
          </a:p>
          <a:p>
            <a:r>
              <a:rPr lang="en-US" sz="3000" dirty="0"/>
              <a:t>across the state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0626" y="5123476"/>
            <a:ext cx="7900544" cy="81445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6251" y="5184455"/>
            <a:ext cx="692788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i="1" dirty="0"/>
              <a:t>ARPA-E’s mission is to overcome long-term and high-risk technological barriers in the development of energy technologies. The Agency funds advanced energy technologies to reduce energy imports, improve efficiency, and reduce emissions. 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="" xmlns:a16="http://schemas.microsoft.com/office/drawing/2014/main" id="{137B0340-9CE0-4E8C-9A65-EFDE30790468}"/>
              </a:ext>
            </a:extLst>
          </p:cNvPr>
          <p:cNvSpPr>
            <a:spLocks/>
          </p:cNvSpPr>
          <p:nvPr/>
        </p:nvSpPr>
        <p:spPr bwMode="auto">
          <a:xfrm>
            <a:off x="5912307" y="2040586"/>
            <a:ext cx="2766510" cy="2016808"/>
          </a:xfrm>
          <a:custGeom>
            <a:avLst/>
            <a:gdLst>
              <a:gd name="T0" fmla="*/ 645 w 662"/>
              <a:gd name="T1" fmla="*/ 337 h 415"/>
              <a:gd name="T2" fmla="*/ 231 w 662"/>
              <a:gd name="T3" fmla="*/ 373 h 415"/>
              <a:gd name="T4" fmla="*/ 227 w 662"/>
              <a:gd name="T5" fmla="*/ 404 h 415"/>
              <a:gd name="T6" fmla="*/ 207 w 662"/>
              <a:gd name="T7" fmla="*/ 400 h 415"/>
              <a:gd name="T8" fmla="*/ 187 w 662"/>
              <a:gd name="T9" fmla="*/ 402 h 415"/>
              <a:gd name="T10" fmla="*/ 178 w 662"/>
              <a:gd name="T11" fmla="*/ 404 h 415"/>
              <a:gd name="T12" fmla="*/ 159 w 662"/>
              <a:gd name="T13" fmla="*/ 404 h 415"/>
              <a:gd name="T14" fmla="*/ 149 w 662"/>
              <a:gd name="T15" fmla="*/ 404 h 415"/>
              <a:gd name="T16" fmla="*/ 134 w 662"/>
              <a:gd name="T17" fmla="*/ 402 h 415"/>
              <a:gd name="T18" fmla="*/ 119 w 662"/>
              <a:gd name="T19" fmla="*/ 395 h 415"/>
              <a:gd name="T20" fmla="*/ 112 w 662"/>
              <a:gd name="T21" fmla="*/ 387 h 415"/>
              <a:gd name="T22" fmla="*/ 107 w 662"/>
              <a:gd name="T23" fmla="*/ 380 h 415"/>
              <a:gd name="T24" fmla="*/ 95 w 662"/>
              <a:gd name="T25" fmla="*/ 370 h 415"/>
              <a:gd name="T26" fmla="*/ 90 w 662"/>
              <a:gd name="T27" fmla="*/ 364 h 415"/>
              <a:gd name="T28" fmla="*/ 90 w 662"/>
              <a:gd name="T29" fmla="*/ 348 h 415"/>
              <a:gd name="T30" fmla="*/ 92 w 662"/>
              <a:gd name="T31" fmla="*/ 337 h 415"/>
              <a:gd name="T32" fmla="*/ 88 w 662"/>
              <a:gd name="T33" fmla="*/ 325 h 415"/>
              <a:gd name="T34" fmla="*/ 85 w 662"/>
              <a:gd name="T35" fmla="*/ 308 h 415"/>
              <a:gd name="T36" fmla="*/ 83 w 662"/>
              <a:gd name="T37" fmla="*/ 300 h 415"/>
              <a:gd name="T38" fmla="*/ 78 w 662"/>
              <a:gd name="T39" fmla="*/ 292 h 415"/>
              <a:gd name="T40" fmla="*/ 71 w 662"/>
              <a:gd name="T41" fmla="*/ 293 h 415"/>
              <a:gd name="T42" fmla="*/ 66 w 662"/>
              <a:gd name="T43" fmla="*/ 295 h 415"/>
              <a:gd name="T44" fmla="*/ 58 w 662"/>
              <a:gd name="T45" fmla="*/ 300 h 415"/>
              <a:gd name="T46" fmla="*/ 53 w 662"/>
              <a:gd name="T47" fmla="*/ 298 h 415"/>
              <a:gd name="T48" fmla="*/ 41 w 662"/>
              <a:gd name="T49" fmla="*/ 286 h 415"/>
              <a:gd name="T50" fmla="*/ 36 w 662"/>
              <a:gd name="T51" fmla="*/ 280 h 415"/>
              <a:gd name="T52" fmla="*/ 36 w 662"/>
              <a:gd name="T53" fmla="*/ 263 h 415"/>
              <a:gd name="T54" fmla="*/ 42 w 662"/>
              <a:gd name="T55" fmla="*/ 256 h 415"/>
              <a:gd name="T56" fmla="*/ 51 w 662"/>
              <a:gd name="T57" fmla="*/ 249 h 415"/>
              <a:gd name="T58" fmla="*/ 53 w 662"/>
              <a:gd name="T59" fmla="*/ 246 h 415"/>
              <a:gd name="T60" fmla="*/ 54 w 662"/>
              <a:gd name="T61" fmla="*/ 237 h 415"/>
              <a:gd name="T62" fmla="*/ 54 w 662"/>
              <a:gd name="T63" fmla="*/ 229 h 415"/>
              <a:gd name="T64" fmla="*/ 58 w 662"/>
              <a:gd name="T65" fmla="*/ 217 h 415"/>
              <a:gd name="T66" fmla="*/ 58 w 662"/>
              <a:gd name="T67" fmla="*/ 212 h 415"/>
              <a:gd name="T68" fmla="*/ 54 w 662"/>
              <a:gd name="T69" fmla="*/ 207 h 415"/>
              <a:gd name="T70" fmla="*/ 37 w 662"/>
              <a:gd name="T71" fmla="*/ 200 h 415"/>
              <a:gd name="T72" fmla="*/ 29 w 662"/>
              <a:gd name="T73" fmla="*/ 196 h 415"/>
              <a:gd name="T74" fmla="*/ 19 w 662"/>
              <a:gd name="T75" fmla="*/ 185 h 415"/>
              <a:gd name="T76" fmla="*/ 10 w 662"/>
              <a:gd name="T77" fmla="*/ 169 h 415"/>
              <a:gd name="T78" fmla="*/ 2 w 662"/>
              <a:gd name="T79" fmla="*/ 146 h 415"/>
              <a:gd name="T80" fmla="*/ 2 w 662"/>
              <a:gd name="T81" fmla="*/ 137 h 415"/>
              <a:gd name="T82" fmla="*/ 3 w 662"/>
              <a:gd name="T83" fmla="*/ 129 h 415"/>
              <a:gd name="T84" fmla="*/ 8 w 662"/>
              <a:gd name="T85" fmla="*/ 123 h 415"/>
              <a:gd name="T86" fmla="*/ 10 w 662"/>
              <a:gd name="T87" fmla="*/ 117 h 415"/>
              <a:gd name="T88" fmla="*/ 7 w 662"/>
              <a:gd name="T89" fmla="*/ 110 h 415"/>
              <a:gd name="T90" fmla="*/ 7 w 662"/>
              <a:gd name="T91" fmla="*/ 100 h 415"/>
              <a:gd name="T92" fmla="*/ 3 w 662"/>
              <a:gd name="T93" fmla="*/ 98 h 415"/>
              <a:gd name="T94" fmla="*/ 2 w 662"/>
              <a:gd name="T95" fmla="*/ 95 h 415"/>
              <a:gd name="T96" fmla="*/ 2 w 662"/>
              <a:gd name="T97" fmla="*/ 81 h 415"/>
              <a:gd name="T98" fmla="*/ 5 w 662"/>
              <a:gd name="T99" fmla="*/ 66 h 415"/>
              <a:gd name="T100" fmla="*/ 10 w 662"/>
              <a:gd name="T101" fmla="*/ 37 h 415"/>
              <a:gd name="T102" fmla="*/ 17 w 662"/>
              <a:gd name="T103" fmla="*/ 0 h 415"/>
              <a:gd name="T104" fmla="*/ 229 w 662"/>
              <a:gd name="T105" fmla="*/ 35 h 415"/>
              <a:gd name="T106" fmla="*/ 392 w 662"/>
              <a:gd name="T107" fmla="*/ 57 h 415"/>
              <a:gd name="T108" fmla="*/ 568 w 662"/>
              <a:gd name="T109" fmla="*/ 76 h 415"/>
              <a:gd name="T110" fmla="*/ 662 w 662"/>
              <a:gd name="T111" fmla="*/ 83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2" h="415">
                <a:moveTo>
                  <a:pt x="662" y="83"/>
                </a:moveTo>
                <a:lnTo>
                  <a:pt x="645" y="337"/>
                </a:lnTo>
                <a:lnTo>
                  <a:pt x="638" y="415"/>
                </a:lnTo>
                <a:lnTo>
                  <a:pt x="231" y="373"/>
                </a:lnTo>
                <a:lnTo>
                  <a:pt x="227" y="404"/>
                </a:lnTo>
                <a:lnTo>
                  <a:pt x="227" y="404"/>
                </a:lnTo>
                <a:lnTo>
                  <a:pt x="207" y="400"/>
                </a:lnTo>
                <a:lnTo>
                  <a:pt x="207" y="400"/>
                </a:lnTo>
                <a:lnTo>
                  <a:pt x="197" y="400"/>
                </a:lnTo>
                <a:lnTo>
                  <a:pt x="187" y="402"/>
                </a:lnTo>
                <a:lnTo>
                  <a:pt x="187" y="402"/>
                </a:lnTo>
                <a:lnTo>
                  <a:pt x="178" y="404"/>
                </a:lnTo>
                <a:lnTo>
                  <a:pt x="168" y="404"/>
                </a:lnTo>
                <a:lnTo>
                  <a:pt x="159" y="404"/>
                </a:lnTo>
                <a:lnTo>
                  <a:pt x="149" y="404"/>
                </a:lnTo>
                <a:lnTo>
                  <a:pt x="149" y="404"/>
                </a:lnTo>
                <a:lnTo>
                  <a:pt x="141" y="404"/>
                </a:lnTo>
                <a:lnTo>
                  <a:pt x="134" y="402"/>
                </a:lnTo>
                <a:lnTo>
                  <a:pt x="127" y="400"/>
                </a:lnTo>
                <a:lnTo>
                  <a:pt x="119" y="395"/>
                </a:lnTo>
                <a:lnTo>
                  <a:pt x="119" y="395"/>
                </a:lnTo>
                <a:lnTo>
                  <a:pt x="112" y="387"/>
                </a:lnTo>
                <a:lnTo>
                  <a:pt x="107" y="380"/>
                </a:lnTo>
                <a:lnTo>
                  <a:pt x="107" y="380"/>
                </a:lnTo>
                <a:lnTo>
                  <a:pt x="102" y="373"/>
                </a:lnTo>
                <a:lnTo>
                  <a:pt x="95" y="370"/>
                </a:lnTo>
                <a:lnTo>
                  <a:pt x="95" y="370"/>
                </a:lnTo>
                <a:lnTo>
                  <a:pt x="90" y="364"/>
                </a:lnTo>
                <a:lnTo>
                  <a:pt x="88" y="359"/>
                </a:lnTo>
                <a:lnTo>
                  <a:pt x="90" y="348"/>
                </a:lnTo>
                <a:lnTo>
                  <a:pt x="90" y="348"/>
                </a:lnTo>
                <a:lnTo>
                  <a:pt x="92" y="337"/>
                </a:lnTo>
                <a:lnTo>
                  <a:pt x="88" y="325"/>
                </a:lnTo>
                <a:lnTo>
                  <a:pt x="88" y="325"/>
                </a:lnTo>
                <a:lnTo>
                  <a:pt x="87" y="317"/>
                </a:lnTo>
                <a:lnTo>
                  <a:pt x="85" y="308"/>
                </a:lnTo>
                <a:lnTo>
                  <a:pt x="85" y="308"/>
                </a:lnTo>
                <a:lnTo>
                  <a:pt x="83" y="300"/>
                </a:lnTo>
                <a:lnTo>
                  <a:pt x="80" y="293"/>
                </a:lnTo>
                <a:lnTo>
                  <a:pt x="78" y="292"/>
                </a:lnTo>
                <a:lnTo>
                  <a:pt x="75" y="292"/>
                </a:lnTo>
                <a:lnTo>
                  <a:pt x="71" y="293"/>
                </a:lnTo>
                <a:lnTo>
                  <a:pt x="66" y="295"/>
                </a:lnTo>
                <a:lnTo>
                  <a:pt x="66" y="295"/>
                </a:lnTo>
                <a:lnTo>
                  <a:pt x="59" y="300"/>
                </a:lnTo>
                <a:lnTo>
                  <a:pt x="58" y="300"/>
                </a:lnTo>
                <a:lnTo>
                  <a:pt x="53" y="298"/>
                </a:lnTo>
                <a:lnTo>
                  <a:pt x="53" y="298"/>
                </a:lnTo>
                <a:lnTo>
                  <a:pt x="46" y="293"/>
                </a:lnTo>
                <a:lnTo>
                  <a:pt x="41" y="286"/>
                </a:lnTo>
                <a:lnTo>
                  <a:pt x="41" y="286"/>
                </a:lnTo>
                <a:lnTo>
                  <a:pt x="36" y="280"/>
                </a:lnTo>
                <a:lnTo>
                  <a:pt x="34" y="271"/>
                </a:lnTo>
                <a:lnTo>
                  <a:pt x="36" y="263"/>
                </a:lnTo>
                <a:lnTo>
                  <a:pt x="42" y="256"/>
                </a:lnTo>
                <a:lnTo>
                  <a:pt x="42" y="256"/>
                </a:lnTo>
                <a:lnTo>
                  <a:pt x="48" y="252"/>
                </a:lnTo>
                <a:lnTo>
                  <a:pt x="51" y="249"/>
                </a:lnTo>
                <a:lnTo>
                  <a:pt x="53" y="246"/>
                </a:lnTo>
                <a:lnTo>
                  <a:pt x="53" y="246"/>
                </a:lnTo>
                <a:lnTo>
                  <a:pt x="54" y="242"/>
                </a:lnTo>
                <a:lnTo>
                  <a:pt x="54" y="237"/>
                </a:lnTo>
                <a:lnTo>
                  <a:pt x="54" y="229"/>
                </a:lnTo>
                <a:lnTo>
                  <a:pt x="54" y="229"/>
                </a:lnTo>
                <a:lnTo>
                  <a:pt x="56" y="220"/>
                </a:lnTo>
                <a:lnTo>
                  <a:pt x="58" y="217"/>
                </a:lnTo>
                <a:lnTo>
                  <a:pt x="58" y="212"/>
                </a:lnTo>
                <a:lnTo>
                  <a:pt x="58" y="212"/>
                </a:lnTo>
                <a:lnTo>
                  <a:pt x="58" y="208"/>
                </a:lnTo>
                <a:lnTo>
                  <a:pt x="54" y="207"/>
                </a:lnTo>
                <a:lnTo>
                  <a:pt x="46" y="203"/>
                </a:lnTo>
                <a:lnTo>
                  <a:pt x="37" y="200"/>
                </a:lnTo>
                <a:lnTo>
                  <a:pt x="29" y="196"/>
                </a:lnTo>
                <a:lnTo>
                  <a:pt x="29" y="196"/>
                </a:lnTo>
                <a:lnTo>
                  <a:pt x="24" y="191"/>
                </a:lnTo>
                <a:lnTo>
                  <a:pt x="19" y="185"/>
                </a:lnTo>
                <a:lnTo>
                  <a:pt x="10" y="169"/>
                </a:lnTo>
                <a:lnTo>
                  <a:pt x="10" y="169"/>
                </a:lnTo>
                <a:lnTo>
                  <a:pt x="3" y="154"/>
                </a:lnTo>
                <a:lnTo>
                  <a:pt x="2" y="146"/>
                </a:lnTo>
                <a:lnTo>
                  <a:pt x="2" y="137"/>
                </a:lnTo>
                <a:lnTo>
                  <a:pt x="2" y="137"/>
                </a:lnTo>
                <a:lnTo>
                  <a:pt x="2" y="132"/>
                </a:lnTo>
                <a:lnTo>
                  <a:pt x="3" y="129"/>
                </a:lnTo>
                <a:lnTo>
                  <a:pt x="8" y="123"/>
                </a:lnTo>
                <a:lnTo>
                  <a:pt x="8" y="123"/>
                </a:lnTo>
                <a:lnTo>
                  <a:pt x="10" y="118"/>
                </a:lnTo>
                <a:lnTo>
                  <a:pt x="10" y="117"/>
                </a:lnTo>
                <a:lnTo>
                  <a:pt x="7" y="110"/>
                </a:lnTo>
                <a:lnTo>
                  <a:pt x="7" y="110"/>
                </a:lnTo>
                <a:lnTo>
                  <a:pt x="7" y="105"/>
                </a:lnTo>
                <a:lnTo>
                  <a:pt x="7" y="100"/>
                </a:lnTo>
                <a:lnTo>
                  <a:pt x="7" y="100"/>
                </a:lnTo>
                <a:lnTo>
                  <a:pt x="3" y="98"/>
                </a:lnTo>
                <a:lnTo>
                  <a:pt x="2" y="95"/>
                </a:lnTo>
                <a:lnTo>
                  <a:pt x="2" y="95"/>
                </a:lnTo>
                <a:lnTo>
                  <a:pt x="0" y="90"/>
                </a:lnTo>
                <a:lnTo>
                  <a:pt x="2" y="81"/>
                </a:lnTo>
                <a:lnTo>
                  <a:pt x="5" y="66"/>
                </a:lnTo>
                <a:lnTo>
                  <a:pt x="5" y="66"/>
                </a:lnTo>
                <a:lnTo>
                  <a:pt x="10" y="37"/>
                </a:lnTo>
                <a:lnTo>
                  <a:pt x="10" y="37"/>
                </a:lnTo>
                <a:lnTo>
                  <a:pt x="17" y="0"/>
                </a:lnTo>
                <a:lnTo>
                  <a:pt x="17" y="0"/>
                </a:lnTo>
                <a:lnTo>
                  <a:pt x="154" y="23"/>
                </a:lnTo>
                <a:lnTo>
                  <a:pt x="229" y="35"/>
                </a:lnTo>
                <a:lnTo>
                  <a:pt x="309" y="47"/>
                </a:lnTo>
                <a:lnTo>
                  <a:pt x="392" y="57"/>
                </a:lnTo>
                <a:lnTo>
                  <a:pt x="478" y="67"/>
                </a:lnTo>
                <a:lnTo>
                  <a:pt x="568" y="76"/>
                </a:lnTo>
                <a:lnTo>
                  <a:pt x="662" y="83"/>
                </a:lnTo>
                <a:lnTo>
                  <a:pt x="662" y="83"/>
                </a:lnTo>
                <a:close/>
              </a:path>
            </a:pathLst>
          </a:custGeom>
          <a:solidFill>
            <a:srgbClr val="4294B7"/>
          </a:solidFill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935" y="1006735"/>
            <a:ext cx="26754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Since 2009…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49979" y="6451240"/>
            <a:ext cx="21695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666666"/>
                </a:solidFill>
              </a:rPr>
              <a:t>Last Updated: </a:t>
            </a:r>
            <a:r>
              <a:rPr lang="en-US" sz="1100" dirty="0" smtClean="0">
                <a:solidFill>
                  <a:srgbClr val="666666"/>
                </a:solidFill>
              </a:rPr>
              <a:t>November </a:t>
            </a:r>
            <a:r>
              <a:rPr lang="en-US" sz="1100" dirty="0">
                <a:solidFill>
                  <a:srgbClr val="666666"/>
                </a:solidFill>
              </a:rPr>
              <a:t>2020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="" xmlns:a16="http://schemas.microsoft.com/office/drawing/2014/main" id="{898202EC-9E8D-4944-BCC9-584616931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06" y="5123476"/>
            <a:ext cx="761891" cy="8144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22762" y="2680058"/>
            <a:ext cx="2038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MN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08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169BD5"/>
      </a:lt2>
      <a:accent1>
        <a:srgbClr val="4294B7"/>
      </a:accent1>
      <a:accent2>
        <a:srgbClr val="09425B"/>
      </a:accent2>
      <a:accent3>
        <a:srgbClr val="1AB0E9"/>
      </a:accent3>
      <a:accent4>
        <a:srgbClr val="E7862A"/>
      </a:accent4>
      <a:accent5>
        <a:srgbClr val="9DA0A3"/>
      </a:accent5>
      <a:accent6>
        <a:srgbClr val="595959"/>
      </a:accent6>
      <a:hlink>
        <a:srgbClr val="106D96"/>
      </a:hlink>
      <a:folHlink>
        <a:srgbClr val="169BD5"/>
      </a:folHlink>
    </a:clrScheme>
    <a:fontScheme name="ARPA-E Redesign">
      <a:majorFont>
        <a:latin typeface="Titillium We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ARPA-e.thmx</Template>
  <TotalTime>9068</TotalTime>
  <Words>60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Titillium Web</vt:lpstr>
      <vt:lpstr>Roboto</vt:lpstr>
      <vt:lpstr>Arial</vt:lpstr>
      <vt:lpstr>Arial Narrow</vt:lpstr>
      <vt:lpstr>Calibri</vt:lpstr>
      <vt:lpstr>Office Theme</vt:lpstr>
      <vt:lpstr>ARPA-E Impact Montana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arpa-e</dc:creator>
  <cp:keywords/>
  <dc:description/>
  <cp:lastModifiedBy>Swinko, Claire (CONTR)</cp:lastModifiedBy>
  <cp:revision>236</cp:revision>
  <dcterms:created xsi:type="dcterms:W3CDTF">2012-10-11T16:07:59Z</dcterms:created>
  <dcterms:modified xsi:type="dcterms:W3CDTF">2020-11-17T20:14:19Z</dcterms:modified>
  <cp:category/>
</cp:coreProperties>
</file>