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embedTrueTypeFonts="1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6858000" cy="9144000"/>
  <p:embeddedFontLst>
    <p:embeddedFont>
      <p:font typeface="Roboto" panose="02000000000000000000" pitchFamily="2" charset="0"/>
      <p:regular r:id="rId5"/>
      <p:bold r:id="rId6"/>
      <p:italic r:id="rId7"/>
      <p:boldItalic r:id="rId8"/>
    </p:embeddedFont>
    <p:embeddedFont>
      <p:font typeface="Titillium Web" panose="00000500000000000000" pitchFamily="2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5B5B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90" autoAdjust="0"/>
  </p:normalViewPr>
  <p:slideViewPr>
    <p:cSldViewPr snapToGrid="0" snapToObjects="1">
      <p:cViewPr varScale="1">
        <p:scale>
          <a:sx n="102" d="100"/>
          <a:sy n="102" d="100"/>
        </p:scale>
        <p:origin x="1884" y="102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26A861-09C9-544C-ADA9-11F723057841}" type="slidenum">
              <a:rPr lang="en-US" smtClean="0"/>
              <a:pPr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191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bird&#10;&#10;Description automatically generated">
            <a:extLst>
              <a:ext uri="{FF2B5EF4-FFF2-40B4-BE49-F238E27FC236}">
                <a16:creationId xmlns:a16="http://schemas.microsoft.com/office/drawing/2014/main" id="{7393DDB7-2648-42DD-AD03-9E12FAF549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6628" y="2130425"/>
            <a:ext cx="6348549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j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6627" y="3886200"/>
            <a:ext cx="6348549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16627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Roboto"/>
              <a:buChar char="▾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flipV="1">
            <a:off x="304800" y="791936"/>
            <a:ext cx="8559800" cy="1838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Roboto"/>
              <a:buChar char="▾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5B5B5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j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Roboto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665BB2E8-E4D8-4DC8-9FA4-75C362E09A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2909353"/>
            <a:ext cx="714337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65A2E0C-D11A-4F37-8EC5-34331813FCA6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60516" y="4406900"/>
            <a:ext cx="7143370" cy="130122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51505"/>
            <a:ext cx="8559800" cy="2767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1935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8D16AF04-D76F-4481-930A-C7493E5BDB4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Roboto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60F79010-2CE6-4499-87CD-AC7AFBE3DF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728" y="3529639"/>
            <a:ext cx="745011" cy="640080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7E7F8CA1-8550-4962-8860-0BAE1FB640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935" y="1867766"/>
            <a:ext cx="691978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ARPA-E Impact in Nebraska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15213" y="1676090"/>
            <a:ext cx="478079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>
                <a:solidFill>
                  <a:schemeClr val="accent1"/>
                </a:solidFill>
              </a:rPr>
              <a:t>$6.8 million </a:t>
            </a:r>
          </a:p>
          <a:p>
            <a:r>
              <a:rPr lang="en-US" sz="3000" dirty="0"/>
              <a:t>in early-stage R&amp;D funding</a:t>
            </a:r>
          </a:p>
          <a:p>
            <a:endParaRPr lang="en-US" sz="2800" dirty="0">
              <a:solidFill>
                <a:srgbClr val="666666"/>
              </a:solidFill>
            </a:endParaRPr>
          </a:p>
          <a:p>
            <a:r>
              <a:rPr lang="en-US" sz="5200" b="1" dirty="0">
                <a:solidFill>
                  <a:schemeClr val="accent1"/>
                </a:solidFill>
              </a:rPr>
              <a:t>6 projects </a:t>
            </a:r>
          </a:p>
          <a:p>
            <a:r>
              <a:rPr lang="en-US" sz="3000" dirty="0"/>
              <a:t>across the state</a:t>
            </a:r>
          </a:p>
          <a:p>
            <a:r>
              <a:rPr lang="en-US" sz="2800" dirty="0"/>
              <a:t>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/>
              <a:t>ARPA-E’s mission is to overcome long-term and high-risk technological barriers in the development of energy technologies. The Agency funds advanced energy technologies to reduce energy imports, improve efficiency, and reduce emissions. </a:t>
            </a: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336ED7EC-BA57-428B-89FD-517915178164}"/>
              </a:ext>
            </a:extLst>
          </p:cNvPr>
          <p:cNvSpPr>
            <a:spLocks/>
          </p:cNvSpPr>
          <p:nvPr/>
        </p:nvSpPr>
        <p:spPr bwMode="auto">
          <a:xfrm>
            <a:off x="5996010" y="2021306"/>
            <a:ext cx="2791738" cy="1508334"/>
          </a:xfrm>
          <a:custGeom>
            <a:avLst/>
            <a:gdLst>
              <a:gd name="T0" fmla="*/ 538 w 543"/>
              <a:gd name="T1" fmla="*/ 256 h 273"/>
              <a:gd name="T2" fmla="*/ 530 w 543"/>
              <a:gd name="T3" fmla="*/ 249 h 273"/>
              <a:gd name="T4" fmla="*/ 523 w 543"/>
              <a:gd name="T5" fmla="*/ 242 h 273"/>
              <a:gd name="T6" fmla="*/ 519 w 543"/>
              <a:gd name="T7" fmla="*/ 231 h 273"/>
              <a:gd name="T8" fmla="*/ 518 w 543"/>
              <a:gd name="T9" fmla="*/ 220 h 273"/>
              <a:gd name="T10" fmla="*/ 518 w 543"/>
              <a:gd name="T11" fmla="*/ 219 h 273"/>
              <a:gd name="T12" fmla="*/ 509 w 543"/>
              <a:gd name="T13" fmla="*/ 205 h 273"/>
              <a:gd name="T14" fmla="*/ 506 w 543"/>
              <a:gd name="T15" fmla="*/ 202 h 273"/>
              <a:gd name="T16" fmla="*/ 506 w 543"/>
              <a:gd name="T17" fmla="*/ 190 h 273"/>
              <a:gd name="T18" fmla="*/ 503 w 543"/>
              <a:gd name="T19" fmla="*/ 183 h 273"/>
              <a:gd name="T20" fmla="*/ 503 w 543"/>
              <a:gd name="T21" fmla="*/ 178 h 273"/>
              <a:gd name="T22" fmla="*/ 503 w 543"/>
              <a:gd name="T23" fmla="*/ 169 h 273"/>
              <a:gd name="T24" fmla="*/ 501 w 543"/>
              <a:gd name="T25" fmla="*/ 164 h 273"/>
              <a:gd name="T26" fmla="*/ 496 w 543"/>
              <a:gd name="T27" fmla="*/ 156 h 273"/>
              <a:gd name="T28" fmla="*/ 496 w 543"/>
              <a:gd name="T29" fmla="*/ 153 h 273"/>
              <a:gd name="T30" fmla="*/ 496 w 543"/>
              <a:gd name="T31" fmla="*/ 147 h 273"/>
              <a:gd name="T32" fmla="*/ 494 w 543"/>
              <a:gd name="T33" fmla="*/ 139 h 273"/>
              <a:gd name="T34" fmla="*/ 487 w 543"/>
              <a:gd name="T35" fmla="*/ 134 h 273"/>
              <a:gd name="T36" fmla="*/ 487 w 543"/>
              <a:gd name="T37" fmla="*/ 119 h 273"/>
              <a:gd name="T38" fmla="*/ 486 w 543"/>
              <a:gd name="T39" fmla="*/ 112 h 273"/>
              <a:gd name="T40" fmla="*/ 482 w 543"/>
              <a:gd name="T41" fmla="*/ 107 h 273"/>
              <a:gd name="T42" fmla="*/ 480 w 543"/>
              <a:gd name="T43" fmla="*/ 100 h 273"/>
              <a:gd name="T44" fmla="*/ 480 w 543"/>
              <a:gd name="T45" fmla="*/ 96 h 273"/>
              <a:gd name="T46" fmla="*/ 477 w 543"/>
              <a:gd name="T47" fmla="*/ 95 h 273"/>
              <a:gd name="T48" fmla="*/ 477 w 543"/>
              <a:gd name="T49" fmla="*/ 88 h 273"/>
              <a:gd name="T50" fmla="*/ 477 w 543"/>
              <a:gd name="T51" fmla="*/ 83 h 273"/>
              <a:gd name="T52" fmla="*/ 477 w 543"/>
              <a:gd name="T53" fmla="*/ 80 h 273"/>
              <a:gd name="T54" fmla="*/ 472 w 543"/>
              <a:gd name="T55" fmla="*/ 71 h 273"/>
              <a:gd name="T56" fmla="*/ 470 w 543"/>
              <a:gd name="T57" fmla="*/ 61 h 273"/>
              <a:gd name="T58" fmla="*/ 469 w 543"/>
              <a:gd name="T59" fmla="*/ 56 h 273"/>
              <a:gd name="T60" fmla="*/ 467 w 543"/>
              <a:gd name="T61" fmla="*/ 52 h 273"/>
              <a:gd name="T62" fmla="*/ 465 w 543"/>
              <a:gd name="T63" fmla="*/ 49 h 273"/>
              <a:gd name="T64" fmla="*/ 465 w 543"/>
              <a:gd name="T65" fmla="*/ 49 h 273"/>
              <a:gd name="T66" fmla="*/ 458 w 543"/>
              <a:gd name="T67" fmla="*/ 47 h 273"/>
              <a:gd name="T68" fmla="*/ 452 w 543"/>
              <a:gd name="T69" fmla="*/ 44 h 273"/>
              <a:gd name="T70" fmla="*/ 447 w 543"/>
              <a:gd name="T71" fmla="*/ 42 h 273"/>
              <a:gd name="T72" fmla="*/ 445 w 543"/>
              <a:gd name="T73" fmla="*/ 39 h 273"/>
              <a:gd name="T74" fmla="*/ 438 w 543"/>
              <a:gd name="T75" fmla="*/ 34 h 273"/>
              <a:gd name="T76" fmla="*/ 431 w 543"/>
              <a:gd name="T77" fmla="*/ 34 h 273"/>
              <a:gd name="T78" fmla="*/ 426 w 543"/>
              <a:gd name="T79" fmla="*/ 34 h 273"/>
              <a:gd name="T80" fmla="*/ 419 w 543"/>
              <a:gd name="T81" fmla="*/ 32 h 273"/>
              <a:gd name="T82" fmla="*/ 414 w 543"/>
              <a:gd name="T83" fmla="*/ 29 h 273"/>
              <a:gd name="T84" fmla="*/ 409 w 543"/>
              <a:gd name="T85" fmla="*/ 29 h 273"/>
              <a:gd name="T86" fmla="*/ 396 w 543"/>
              <a:gd name="T87" fmla="*/ 29 h 273"/>
              <a:gd name="T88" fmla="*/ 384 w 543"/>
              <a:gd name="T89" fmla="*/ 30 h 273"/>
              <a:gd name="T90" fmla="*/ 377 w 543"/>
              <a:gd name="T91" fmla="*/ 29 h 273"/>
              <a:gd name="T92" fmla="*/ 372 w 543"/>
              <a:gd name="T93" fmla="*/ 27 h 273"/>
              <a:gd name="T94" fmla="*/ 367 w 543"/>
              <a:gd name="T95" fmla="*/ 22 h 273"/>
              <a:gd name="T96" fmla="*/ 360 w 543"/>
              <a:gd name="T97" fmla="*/ 18 h 273"/>
              <a:gd name="T98" fmla="*/ 355 w 543"/>
              <a:gd name="T99" fmla="*/ 17 h 273"/>
              <a:gd name="T100" fmla="*/ 351 w 543"/>
              <a:gd name="T101" fmla="*/ 17 h 273"/>
              <a:gd name="T102" fmla="*/ 321 w 543"/>
              <a:gd name="T103" fmla="*/ 17 h 273"/>
              <a:gd name="T104" fmla="*/ 173 w 543"/>
              <a:gd name="T105" fmla="*/ 12 h 273"/>
              <a:gd name="T106" fmla="*/ 0 w 543"/>
              <a:gd name="T107" fmla="*/ 169 h 273"/>
              <a:gd name="T108" fmla="*/ 68 w 543"/>
              <a:gd name="T109" fmla="*/ 173 h 273"/>
              <a:gd name="T110" fmla="*/ 122 w 543"/>
              <a:gd name="T111" fmla="*/ 173 h 273"/>
              <a:gd name="T112" fmla="*/ 117 w 543"/>
              <a:gd name="T113" fmla="*/ 259 h 273"/>
              <a:gd name="T114" fmla="*/ 311 w 543"/>
              <a:gd name="T115" fmla="*/ 270 h 273"/>
              <a:gd name="T116" fmla="*/ 436 w 543"/>
              <a:gd name="T117" fmla="*/ 273 h 273"/>
              <a:gd name="T118" fmla="*/ 543 w 543"/>
              <a:gd name="T119" fmla="*/ 271 h 273"/>
              <a:gd name="T120" fmla="*/ 542 w 543"/>
              <a:gd name="T121" fmla="*/ 268 h 273"/>
              <a:gd name="T122" fmla="*/ 540 w 543"/>
              <a:gd name="T123" fmla="*/ 261 h 273"/>
              <a:gd name="T124" fmla="*/ 538 w 543"/>
              <a:gd name="T125" fmla="*/ 256 h 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43" h="273">
                <a:moveTo>
                  <a:pt x="538" y="256"/>
                </a:moveTo>
                <a:lnTo>
                  <a:pt x="538" y="256"/>
                </a:lnTo>
                <a:lnTo>
                  <a:pt x="533" y="253"/>
                </a:lnTo>
                <a:lnTo>
                  <a:pt x="530" y="249"/>
                </a:lnTo>
                <a:lnTo>
                  <a:pt x="525" y="246"/>
                </a:lnTo>
                <a:lnTo>
                  <a:pt x="523" y="242"/>
                </a:lnTo>
                <a:lnTo>
                  <a:pt x="523" y="242"/>
                </a:lnTo>
                <a:lnTo>
                  <a:pt x="519" y="231"/>
                </a:lnTo>
                <a:lnTo>
                  <a:pt x="518" y="220"/>
                </a:lnTo>
                <a:lnTo>
                  <a:pt x="518" y="220"/>
                </a:lnTo>
                <a:lnTo>
                  <a:pt x="518" y="219"/>
                </a:lnTo>
                <a:lnTo>
                  <a:pt x="518" y="219"/>
                </a:lnTo>
                <a:lnTo>
                  <a:pt x="514" y="212"/>
                </a:lnTo>
                <a:lnTo>
                  <a:pt x="509" y="205"/>
                </a:lnTo>
                <a:lnTo>
                  <a:pt x="509" y="205"/>
                </a:lnTo>
                <a:lnTo>
                  <a:pt x="506" y="202"/>
                </a:lnTo>
                <a:lnTo>
                  <a:pt x="504" y="198"/>
                </a:lnTo>
                <a:lnTo>
                  <a:pt x="506" y="190"/>
                </a:lnTo>
                <a:lnTo>
                  <a:pt x="506" y="190"/>
                </a:lnTo>
                <a:lnTo>
                  <a:pt x="503" y="183"/>
                </a:lnTo>
                <a:lnTo>
                  <a:pt x="503" y="183"/>
                </a:lnTo>
                <a:lnTo>
                  <a:pt x="503" y="178"/>
                </a:lnTo>
                <a:lnTo>
                  <a:pt x="503" y="173"/>
                </a:lnTo>
                <a:lnTo>
                  <a:pt x="503" y="169"/>
                </a:lnTo>
                <a:lnTo>
                  <a:pt x="501" y="164"/>
                </a:lnTo>
                <a:lnTo>
                  <a:pt x="501" y="164"/>
                </a:lnTo>
                <a:lnTo>
                  <a:pt x="497" y="161"/>
                </a:lnTo>
                <a:lnTo>
                  <a:pt x="496" y="156"/>
                </a:lnTo>
                <a:lnTo>
                  <a:pt x="496" y="156"/>
                </a:lnTo>
                <a:lnTo>
                  <a:pt x="496" y="153"/>
                </a:lnTo>
                <a:lnTo>
                  <a:pt x="496" y="147"/>
                </a:lnTo>
                <a:lnTo>
                  <a:pt x="496" y="147"/>
                </a:lnTo>
                <a:lnTo>
                  <a:pt x="496" y="142"/>
                </a:lnTo>
                <a:lnTo>
                  <a:pt x="494" y="139"/>
                </a:lnTo>
                <a:lnTo>
                  <a:pt x="487" y="134"/>
                </a:lnTo>
                <a:lnTo>
                  <a:pt x="487" y="134"/>
                </a:lnTo>
                <a:lnTo>
                  <a:pt x="489" y="127"/>
                </a:lnTo>
                <a:lnTo>
                  <a:pt x="487" y="119"/>
                </a:lnTo>
                <a:lnTo>
                  <a:pt x="487" y="119"/>
                </a:lnTo>
                <a:lnTo>
                  <a:pt x="486" y="112"/>
                </a:lnTo>
                <a:lnTo>
                  <a:pt x="482" y="107"/>
                </a:lnTo>
                <a:lnTo>
                  <a:pt x="482" y="107"/>
                </a:lnTo>
                <a:lnTo>
                  <a:pt x="480" y="103"/>
                </a:lnTo>
                <a:lnTo>
                  <a:pt x="480" y="100"/>
                </a:lnTo>
                <a:lnTo>
                  <a:pt x="480" y="100"/>
                </a:lnTo>
                <a:lnTo>
                  <a:pt x="480" y="96"/>
                </a:lnTo>
                <a:lnTo>
                  <a:pt x="477" y="95"/>
                </a:lnTo>
                <a:lnTo>
                  <a:pt x="477" y="95"/>
                </a:lnTo>
                <a:lnTo>
                  <a:pt x="475" y="91"/>
                </a:lnTo>
                <a:lnTo>
                  <a:pt x="477" y="88"/>
                </a:lnTo>
                <a:lnTo>
                  <a:pt x="477" y="86"/>
                </a:lnTo>
                <a:lnTo>
                  <a:pt x="477" y="83"/>
                </a:lnTo>
                <a:lnTo>
                  <a:pt x="477" y="83"/>
                </a:lnTo>
                <a:lnTo>
                  <a:pt x="477" y="80"/>
                </a:lnTo>
                <a:lnTo>
                  <a:pt x="475" y="76"/>
                </a:lnTo>
                <a:lnTo>
                  <a:pt x="472" y="71"/>
                </a:lnTo>
                <a:lnTo>
                  <a:pt x="472" y="71"/>
                </a:lnTo>
                <a:lnTo>
                  <a:pt x="470" y="61"/>
                </a:lnTo>
                <a:lnTo>
                  <a:pt x="470" y="61"/>
                </a:lnTo>
                <a:lnTo>
                  <a:pt x="469" y="56"/>
                </a:lnTo>
                <a:lnTo>
                  <a:pt x="467" y="52"/>
                </a:lnTo>
                <a:lnTo>
                  <a:pt x="467" y="52"/>
                </a:lnTo>
                <a:lnTo>
                  <a:pt x="465" y="49"/>
                </a:lnTo>
                <a:lnTo>
                  <a:pt x="465" y="49"/>
                </a:lnTo>
                <a:lnTo>
                  <a:pt x="465" y="49"/>
                </a:lnTo>
                <a:lnTo>
                  <a:pt x="465" y="49"/>
                </a:lnTo>
                <a:lnTo>
                  <a:pt x="465" y="49"/>
                </a:lnTo>
                <a:lnTo>
                  <a:pt x="458" y="47"/>
                </a:lnTo>
                <a:lnTo>
                  <a:pt x="458" y="47"/>
                </a:lnTo>
                <a:lnTo>
                  <a:pt x="452" y="44"/>
                </a:lnTo>
                <a:lnTo>
                  <a:pt x="452" y="44"/>
                </a:lnTo>
                <a:lnTo>
                  <a:pt x="447" y="42"/>
                </a:lnTo>
                <a:lnTo>
                  <a:pt x="445" y="39"/>
                </a:lnTo>
                <a:lnTo>
                  <a:pt x="445" y="39"/>
                </a:lnTo>
                <a:lnTo>
                  <a:pt x="441" y="35"/>
                </a:lnTo>
                <a:lnTo>
                  <a:pt x="438" y="34"/>
                </a:lnTo>
                <a:lnTo>
                  <a:pt x="438" y="34"/>
                </a:lnTo>
                <a:lnTo>
                  <a:pt x="431" y="34"/>
                </a:lnTo>
                <a:lnTo>
                  <a:pt x="431" y="34"/>
                </a:lnTo>
                <a:lnTo>
                  <a:pt x="426" y="34"/>
                </a:lnTo>
                <a:lnTo>
                  <a:pt x="419" y="32"/>
                </a:lnTo>
                <a:lnTo>
                  <a:pt x="419" y="32"/>
                </a:lnTo>
                <a:lnTo>
                  <a:pt x="418" y="30"/>
                </a:lnTo>
                <a:lnTo>
                  <a:pt x="414" y="29"/>
                </a:lnTo>
                <a:lnTo>
                  <a:pt x="414" y="29"/>
                </a:lnTo>
                <a:lnTo>
                  <a:pt x="409" y="29"/>
                </a:lnTo>
                <a:lnTo>
                  <a:pt x="409" y="29"/>
                </a:lnTo>
                <a:lnTo>
                  <a:pt x="396" y="29"/>
                </a:lnTo>
                <a:lnTo>
                  <a:pt x="396" y="29"/>
                </a:lnTo>
                <a:lnTo>
                  <a:pt x="384" y="30"/>
                </a:lnTo>
                <a:lnTo>
                  <a:pt x="384" y="30"/>
                </a:lnTo>
                <a:lnTo>
                  <a:pt x="377" y="29"/>
                </a:lnTo>
                <a:lnTo>
                  <a:pt x="377" y="29"/>
                </a:lnTo>
                <a:lnTo>
                  <a:pt x="372" y="27"/>
                </a:lnTo>
                <a:lnTo>
                  <a:pt x="372" y="27"/>
                </a:lnTo>
                <a:lnTo>
                  <a:pt x="367" y="22"/>
                </a:lnTo>
                <a:lnTo>
                  <a:pt x="367" y="22"/>
                </a:lnTo>
                <a:lnTo>
                  <a:pt x="360" y="18"/>
                </a:lnTo>
                <a:lnTo>
                  <a:pt x="360" y="18"/>
                </a:lnTo>
                <a:lnTo>
                  <a:pt x="355" y="17"/>
                </a:lnTo>
                <a:lnTo>
                  <a:pt x="355" y="17"/>
                </a:lnTo>
                <a:lnTo>
                  <a:pt x="351" y="17"/>
                </a:lnTo>
                <a:lnTo>
                  <a:pt x="351" y="17"/>
                </a:lnTo>
                <a:lnTo>
                  <a:pt x="321" y="17"/>
                </a:lnTo>
                <a:lnTo>
                  <a:pt x="279" y="15"/>
                </a:lnTo>
                <a:lnTo>
                  <a:pt x="173" y="12"/>
                </a:lnTo>
                <a:lnTo>
                  <a:pt x="12" y="0"/>
                </a:lnTo>
                <a:lnTo>
                  <a:pt x="0" y="169"/>
                </a:lnTo>
                <a:lnTo>
                  <a:pt x="0" y="169"/>
                </a:lnTo>
                <a:lnTo>
                  <a:pt x="68" y="173"/>
                </a:lnTo>
                <a:lnTo>
                  <a:pt x="97" y="173"/>
                </a:lnTo>
                <a:lnTo>
                  <a:pt x="122" y="173"/>
                </a:lnTo>
                <a:lnTo>
                  <a:pt x="117" y="259"/>
                </a:lnTo>
                <a:lnTo>
                  <a:pt x="117" y="259"/>
                </a:lnTo>
                <a:lnTo>
                  <a:pt x="194" y="265"/>
                </a:lnTo>
                <a:lnTo>
                  <a:pt x="311" y="270"/>
                </a:lnTo>
                <a:lnTo>
                  <a:pt x="374" y="273"/>
                </a:lnTo>
                <a:lnTo>
                  <a:pt x="436" y="273"/>
                </a:lnTo>
                <a:lnTo>
                  <a:pt x="494" y="273"/>
                </a:lnTo>
                <a:lnTo>
                  <a:pt x="543" y="271"/>
                </a:lnTo>
                <a:lnTo>
                  <a:pt x="543" y="271"/>
                </a:lnTo>
                <a:lnTo>
                  <a:pt x="542" y="268"/>
                </a:lnTo>
                <a:lnTo>
                  <a:pt x="542" y="268"/>
                </a:lnTo>
                <a:lnTo>
                  <a:pt x="540" y="261"/>
                </a:lnTo>
                <a:lnTo>
                  <a:pt x="538" y="256"/>
                </a:lnTo>
                <a:lnTo>
                  <a:pt x="538" y="256"/>
                </a:lnTo>
                <a:close/>
              </a:path>
            </a:pathLst>
          </a:custGeom>
          <a:solidFill>
            <a:srgbClr val="4294B7"/>
          </a:solidFill>
          <a:ln w="3175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/>
              <a:t>Since 2009…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49979" y="6451240"/>
            <a:ext cx="216959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666666"/>
                </a:solidFill>
              </a:rPr>
              <a:t>Last Updated: February 2024</a:t>
            </a:r>
          </a:p>
        </p:txBody>
      </p:sp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898202EC-9E8D-4944-BCC9-5846169316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4806" y="5123476"/>
            <a:ext cx="761891" cy="81445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451912" y="2359974"/>
            <a:ext cx="2038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NE</a:t>
            </a:r>
          </a:p>
        </p:txBody>
      </p:sp>
    </p:spTree>
    <p:extLst>
      <p:ext uri="{BB962C8B-B14F-4D97-AF65-F5344CB8AC3E}">
        <p14:creationId xmlns:p14="http://schemas.microsoft.com/office/powerpoint/2010/main" val="1596508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595959"/>
      </a:dk2>
      <a:lt2>
        <a:srgbClr val="169BD5"/>
      </a:lt2>
      <a:accent1>
        <a:srgbClr val="4294B7"/>
      </a:accent1>
      <a:accent2>
        <a:srgbClr val="09425B"/>
      </a:accent2>
      <a:accent3>
        <a:srgbClr val="1AB0E9"/>
      </a:accent3>
      <a:accent4>
        <a:srgbClr val="E7862A"/>
      </a:accent4>
      <a:accent5>
        <a:srgbClr val="9DA0A3"/>
      </a:accent5>
      <a:accent6>
        <a:srgbClr val="595959"/>
      </a:accent6>
      <a:hlink>
        <a:srgbClr val="106D96"/>
      </a:hlink>
      <a:folHlink>
        <a:srgbClr val="169BD5"/>
      </a:folHlink>
    </a:clrScheme>
    <a:fontScheme name="ARPA-E Redesign">
      <a:majorFont>
        <a:latin typeface="Titillium Web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ARPA-e.thmx</Template>
  <TotalTime>9090</TotalTime>
  <Words>64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Roboto</vt:lpstr>
      <vt:lpstr>Calibri</vt:lpstr>
      <vt:lpstr>Titillium Web</vt:lpstr>
      <vt:lpstr>Arial</vt:lpstr>
      <vt:lpstr>Office Theme</vt:lpstr>
      <vt:lpstr>ARPA-E Impact in Nebraska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arpa-e</dc:creator>
  <cp:keywords/>
  <dc:description/>
  <cp:lastModifiedBy>Greenberg, Miriam (CONTR)</cp:lastModifiedBy>
  <cp:revision>249</cp:revision>
  <dcterms:created xsi:type="dcterms:W3CDTF">2012-10-11T16:07:59Z</dcterms:created>
  <dcterms:modified xsi:type="dcterms:W3CDTF">2024-02-26T17:05:58Z</dcterms:modified>
  <cp:category/>
</cp:coreProperties>
</file>