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embedTrueTypeFonts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858000" cy="9144000"/>
  <p:embeddedFontLst>
    <p:embeddedFont>
      <p:font typeface="Roboto" panose="02000000000000000000" pitchFamily="2" charset="0"/>
      <p:regular r:id="rId5"/>
      <p:bold r:id="rId6"/>
      <p:italic r:id="rId7"/>
      <p:boldItalic r:id="rId8"/>
    </p:embeddedFont>
    <p:embeddedFont>
      <p:font typeface="Titillium Web" panose="00000500000000000000" pitchFamily="2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5B5B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90" autoAdjust="0"/>
  </p:normalViewPr>
  <p:slideViewPr>
    <p:cSldViewPr snapToGrid="0" snapToObjects="1">
      <p:cViewPr varScale="1">
        <p:scale>
          <a:sx n="102" d="100"/>
          <a:sy n="102" d="100"/>
        </p:scale>
        <p:origin x="1884" y="102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bird&#10;&#10;Description automatically generated">
            <a:extLst>
              <a:ext uri="{FF2B5EF4-FFF2-40B4-BE49-F238E27FC236}">
                <a16:creationId xmlns:a16="http://schemas.microsoft.com/office/drawing/2014/main" id="{7393DDB7-2648-42DD-AD03-9E12FAF549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6628" y="2130425"/>
            <a:ext cx="6348549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6627" y="3886200"/>
            <a:ext cx="6348549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6627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flipV="1">
            <a:off x="304800" y="791936"/>
            <a:ext cx="8559800" cy="1838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5B5B5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Roboto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665BB2E8-E4D8-4DC8-9FA4-75C362E09A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2909353"/>
            <a:ext cx="714337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65A2E0C-D11A-4F37-8EC5-34331813FCA6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60516" y="4406900"/>
            <a:ext cx="7143370" cy="130122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51505"/>
            <a:ext cx="8559800" cy="2767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1935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8D16AF04-D76F-4481-930A-C7493E5BDB4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Roboto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60F79010-2CE6-4499-87CD-AC7AFBE3D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28" y="3529639"/>
            <a:ext cx="745011" cy="640080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7E7F8CA1-8550-4962-8860-0BAE1FB640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935" y="1867766"/>
            <a:ext cx="691978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ARPA-E Impact in New Jersey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15213" y="1676090"/>
            <a:ext cx="478079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>
                <a:solidFill>
                  <a:schemeClr val="accent1"/>
                </a:solidFill>
              </a:rPr>
              <a:t>$54 million </a:t>
            </a:r>
          </a:p>
          <a:p>
            <a:r>
              <a:rPr lang="en-US" sz="3000" dirty="0"/>
              <a:t>in early-stage R&amp;D funding</a:t>
            </a:r>
          </a:p>
          <a:p>
            <a:endParaRPr lang="en-US" sz="2800" dirty="0">
              <a:solidFill>
                <a:srgbClr val="666666"/>
              </a:solidFill>
            </a:endParaRPr>
          </a:p>
          <a:p>
            <a:r>
              <a:rPr lang="en-US" sz="5200" b="1" dirty="0">
                <a:solidFill>
                  <a:schemeClr val="accent1"/>
                </a:solidFill>
              </a:rPr>
              <a:t>32 projects </a:t>
            </a:r>
          </a:p>
          <a:p>
            <a:r>
              <a:rPr lang="en-US" sz="3000" dirty="0"/>
              <a:t>across the state</a:t>
            </a:r>
          </a:p>
          <a:p>
            <a:r>
              <a:rPr lang="en-US" sz="2800" dirty="0"/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/>
              <a:t>ARPA-E’s mission is to overcome long-term and high-risk technological barriers in the development of energy technologies. The Agency funds advanced energy technologies to reduce energy imports, improve efficiency, and reduce emissions. </a:t>
            </a:r>
          </a:p>
        </p:txBody>
      </p:sp>
      <p:sp>
        <p:nvSpPr>
          <p:cNvPr id="6" name="Rectangle 5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/>
              <a:t>Since 2009…</a:t>
            </a: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616C1F7A-D67C-48C5-9B9B-0D723423A189}"/>
              </a:ext>
            </a:extLst>
          </p:cNvPr>
          <p:cNvSpPr>
            <a:spLocks/>
          </p:cNvSpPr>
          <p:nvPr/>
        </p:nvSpPr>
        <p:spPr bwMode="auto">
          <a:xfrm>
            <a:off x="6467317" y="1560733"/>
            <a:ext cx="1754401" cy="3024426"/>
          </a:xfrm>
          <a:custGeom>
            <a:avLst/>
            <a:gdLst>
              <a:gd name="T0" fmla="*/ 77 w 77"/>
              <a:gd name="T1" fmla="*/ 112 h 199"/>
              <a:gd name="T2" fmla="*/ 75 w 77"/>
              <a:gd name="T3" fmla="*/ 129 h 199"/>
              <a:gd name="T4" fmla="*/ 68 w 77"/>
              <a:gd name="T5" fmla="*/ 143 h 199"/>
              <a:gd name="T6" fmla="*/ 67 w 77"/>
              <a:gd name="T7" fmla="*/ 158 h 199"/>
              <a:gd name="T8" fmla="*/ 61 w 77"/>
              <a:gd name="T9" fmla="*/ 173 h 199"/>
              <a:gd name="T10" fmla="*/ 55 w 77"/>
              <a:gd name="T11" fmla="*/ 187 h 199"/>
              <a:gd name="T12" fmla="*/ 48 w 77"/>
              <a:gd name="T13" fmla="*/ 199 h 199"/>
              <a:gd name="T14" fmla="*/ 46 w 77"/>
              <a:gd name="T15" fmla="*/ 194 h 199"/>
              <a:gd name="T16" fmla="*/ 46 w 77"/>
              <a:gd name="T17" fmla="*/ 175 h 199"/>
              <a:gd name="T18" fmla="*/ 39 w 77"/>
              <a:gd name="T19" fmla="*/ 173 h 199"/>
              <a:gd name="T20" fmla="*/ 33 w 77"/>
              <a:gd name="T21" fmla="*/ 178 h 199"/>
              <a:gd name="T22" fmla="*/ 27 w 77"/>
              <a:gd name="T23" fmla="*/ 173 h 199"/>
              <a:gd name="T24" fmla="*/ 21 w 77"/>
              <a:gd name="T25" fmla="*/ 170 h 199"/>
              <a:gd name="T26" fmla="*/ 14 w 77"/>
              <a:gd name="T27" fmla="*/ 168 h 199"/>
              <a:gd name="T28" fmla="*/ 7 w 77"/>
              <a:gd name="T29" fmla="*/ 160 h 199"/>
              <a:gd name="T30" fmla="*/ 4 w 77"/>
              <a:gd name="T31" fmla="*/ 155 h 199"/>
              <a:gd name="T32" fmla="*/ 2 w 77"/>
              <a:gd name="T33" fmla="*/ 146 h 199"/>
              <a:gd name="T34" fmla="*/ 0 w 77"/>
              <a:gd name="T35" fmla="*/ 141 h 199"/>
              <a:gd name="T36" fmla="*/ 2 w 77"/>
              <a:gd name="T37" fmla="*/ 136 h 199"/>
              <a:gd name="T38" fmla="*/ 12 w 77"/>
              <a:gd name="T39" fmla="*/ 128 h 199"/>
              <a:gd name="T40" fmla="*/ 17 w 77"/>
              <a:gd name="T41" fmla="*/ 122 h 199"/>
              <a:gd name="T42" fmla="*/ 22 w 77"/>
              <a:gd name="T43" fmla="*/ 116 h 199"/>
              <a:gd name="T44" fmla="*/ 26 w 77"/>
              <a:gd name="T45" fmla="*/ 109 h 199"/>
              <a:gd name="T46" fmla="*/ 24 w 77"/>
              <a:gd name="T47" fmla="*/ 100 h 199"/>
              <a:gd name="T48" fmla="*/ 22 w 77"/>
              <a:gd name="T49" fmla="*/ 87 h 199"/>
              <a:gd name="T50" fmla="*/ 17 w 77"/>
              <a:gd name="T51" fmla="*/ 82 h 199"/>
              <a:gd name="T52" fmla="*/ 11 w 77"/>
              <a:gd name="T53" fmla="*/ 72 h 199"/>
              <a:gd name="T54" fmla="*/ 4 w 77"/>
              <a:gd name="T55" fmla="*/ 66 h 199"/>
              <a:gd name="T56" fmla="*/ 2 w 77"/>
              <a:gd name="T57" fmla="*/ 58 h 199"/>
              <a:gd name="T58" fmla="*/ 2 w 77"/>
              <a:gd name="T59" fmla="*/ 38 h 199"/>
              <a:gd name="T60" fmla="*/ 4 w 77"/>
              <a:gd name="T61" fmla="*/ 31 h 199"/>
              <a:gd name="T62" fmla="*/ 7 w 77"/>
              <a:gd name="T63" fmla="*/ 22 h 199"/>
              <a:gd name="T64" fmla="*/ 12 w 77"/>
              <a:gd name="T65" fmla="*/ 17 h 199"/>
              <a:gd name="T66" fmla="*/ 12 w 77"/>
              <a:gd name="T67" fmla="*/ 9 h 199"/>
              <a:gd name="T68" fmla="*/ 19 w 77"/>
              <a:gd name="T69" fmla="*/ 0 h 199"/>
              <a:gd name="T70" fmla="*/ 19 w 77"/>
              <a:gd name="T71" fmla="*/ 0 h 199"/>
              <a:gd name="T72" fmla="*/ 22 w 77"/>
              <a:gd name="T73" fmla="*/ 2 h 199"/>
              <a:gd name="T74" fmla="*/ 38 w 77"/>
              <a:gd name="T75" fmla="*/ 5 h 199"/>
              <a:gd name="T76" fmla="*/ 44 w 77"/>
              <a:gd name="T77" fmla="*/ 7 h 199"/>
              <a:gd name="T78" fmla="*/ 63 w 77"/>
              <a:gd name="T79" fmla="*/ 14 h 199"/>
              <a:gd name="T80" fmla="*/ 70 w 77"/>
              <a:gd name="T81" fmla="*/ 21 h 199"/>
              <a:gd name="T82" fmla="*/ 72 w 77"/>
              <a:gd name="T83" fmla="*/ 32 h 199"/>
              <a:gd name="T84" fmla="*/ 72 w 77"/>
              <a:gd name="T85" fmla="*/ 39 h 199"/>
              <a:gd name="T86" fmla="*/ 73 w 77"/>
              <a:gd name="T87" fmla="*/ 46 h 199"/>
              <a:gd name="T88" fmla="*/ 73 w 77"/>
              <a:gd name="T89" fmla="*/ 53 h 199"/>
              <a:gd name="T90" fmla="*/ 65 w 77"/>
              <a:gd name="T91" fmla="*/ 58 h 199"/>
              <a:gd name="T92" fmla="*/ 63 w 77"/>
              <a:gd name="T93" fmla="*/ 65 h 199"/>
              <a:gd name="T94" fmla="*/ 70 w 77"/>
              <a:gd name="T95" fmla="*/ 70 h 199"/>
              <a:gd name="T96" fmla="*/ 77 w 77"/>
              <a:gd name="T97" fmla="*/ 80 h 199"/>
              <a:gd name="T98" fmla="*/ 73 w 77"/>
              <a:gd name="T99" fmla="*/ 94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77" h="199">
                <a:moveTo>
                  <a:pt x="75" y="104"/>
                </a:moveTo>
                <a:lnTo>
                  <a:pt x="75" y="104"/>
                </a:lnTo>
                <a:lnTo>
                  <a:pt x="77" y="112"/>
                </a:lnTo>
                <a:lnTo>
                  <a:pt x="77" y="122"/>
                </a:lnTo>
                <a:lnTo>
                  <a:pt x="77" y="122"/>
                </a:lnTo>
                <a:lnTo>
                  <a:pt x="75" y="129"/>
                </a:lnTo>
                <a:lnTo>
                  <a:pt x="70" y="138"/>
                </a:lnTo>
                <a:lnTo>
                  <a:pt x="70" y="138"/>
                </a:lnTo>
                <a:lnTo>
                  <a:pt x="68" y="143"/>
                </a:lnTo>
                <a:lnTo>
                  <a:pt x="68" y="146"/>
                </a:lnTo>
                <a:lnTo>
                  <a:pt x="67" y="158"/>
                </a:lnTo>
                <a:lnTo>
                  <a:pt x="67" y="158"/>
                </a:lnTo>
                <a:lnTo>
                  <a:pt x="65" y="165"/>
                </a:lnTo>
                <a:lnTo>
                  <a:pt x="61" y="173"/>
                </a:lnTo>
                <a:lnTo>
                  <a:pt x="61" y="173"/>
                </a:lnTo>
                <a:lnTo>
                  <a:pt x="56" y="180"/>
                </a:lnTo>
                <a:lnTo>
                  <a:pt x="55" y="187"/>
                </a:lnTo>
                <a:lnTo>
                  <a:pt x="55" y="187"/>
                </a:lnTo>
                <a:lnTo>
                  <a:pt x="53" y="195"/>
                </a:lnTo>
                <a:lnTo>
                  <a:pt x="50" y="199"/>
                </a:lnTo>
                <a:lnTo>
                  <a:pt x="48" y="199"/>
                </a:lnTo>
                <a:lnTo>
                  <a:pt x="48" y="197"/>
                </a:lnTo>
                <a:lnTo>
                  <a:pt x="48" y="197"/>
                </a:lnTo>
                <a:lnTo>
                  <a:pt x="46" y="194"/>
                </a:lnTo>
                <a:lnTo>
                  <a:pt x="46" y="190"/>
                </a:lnTo>
                <a:lnTo>
                  <a:pt x="46" y="180"/>
                </a:lnTo>
                <a:lnTo>
                  <a:pt x="46" y="175"/>
                </a:lnTo>
                <a:lnTo>
                  <a:pt x="44" y="172"/>
                </a:lnTo>
                <a:lnTo>
                  <a:pt x="43" y="172"/>
                </a:lnTo>
                <a:lnTo>
                  <a:pt x="39" y="173"/>
                </a:lnTo>
                <a:lnTo>
                  <a:pt x="39" y="173"/>
                </a:lnTo>
                <a:lnTo>
                  <a:pt x="36" y="177"/>
                </a:lnTo>
                <a:lnTo>
                  <a:pt x="33" y="178"/>
                </a:lnTo>
                <a:lnTo>
                  <a:pt x="33" y="178"/>
                </a:lnTo>
                <a:lnTo>
                  <a:pt x="29" y="177"/>
                </a:lnTo>
                <a:lnTo>
                  <a:pt x="27" y="173"/>
                </a:lnTo>
                <a:lnTo>
                  <a:pt x="27" y="173"/>
                </a:lnTo>
                <a:lnTo>
                  <a:pt x="24" y="172"/>
                </a:lnTo>
                <a:lnTo>
                  <a:pt x="21" y="170"/>
                </a:lnTo>
                <a:lnTo>
                  <a:pt x="17" y="170"/>
                </a:lnTo>
                <a:lnTo>
                  <a:pt x="14" y="168"/>
                </a:lnTo>
                <a:lnTo>
                  <a:pt x="14" y="168"/>
                </a:lnTo>
                <a:lnTo>
                  <a:pt x="7" y="161"/>
                </a:lnTo>
                <a:lnTo>
                  <a:pt x="7" y="161"/>
                </a:lnTo>
                <a:lnTo>
                  <a:pt x="7" y="160"/>
                </a:lnTo>
                <a:lnTo>
                  <a:pt x="7" y="160"/>
                </a:lnTo>
                <a:lnTo>
                  <a:pt x="5" y="158"/>
                </a:lnTo>
                <a:lnTo>
                  <a:pt x="4" y="155"/>
                </a:lnTo>
                <a:lnTo>
                  <a:pt x="4" y="150"/>
                </a:lnTo>
                <a:lnTo>
                  <a:pt x="4" y="150"/>
                </a:lnTo>
                <a:lnTo>
                  <a:pt x="2" y="146"/>
                </a:lnTo>
                <a:lnTo>
                  <a:pt x="0" y="143"/>
                </a:lnTo>
                <a:lnTo>
                  <a:pt x="0" y="141"/>
                </a:lnTo>
                <a:lnTo>
                  <a:pt x="0" y="141"/>
                </a:lnTo>
                <a:lnTo>
                  <a:pt x="2" y="138"/>
                </a:lnTo>
                <a:lnTo>
                  <a:pt x="2" y="136"/>
                </a:lnTo>
                <a:lnTo>
                  <a:pt x="2" y="136"/>
                </a:lnTo>
                <a:lnTo>
                  <a:pt x="5" y="133"/>
                </a:lnTo>
                <a:lnTo>
                  <a:pt x="5" y="133"/>
                </a:lnTo>
                <a:lnTo>
                  <a:pt x="12" y="128"/>
                </a:lnTo>
                <a:lnTo>
                  <a:pt x="12" y="128"/>
                </a:lnTo>
                <a:lnTo>
                  <a:pt x="17" y="122"/>
                </a:lnTo>
                <a:lnTo>
                  <a:pt x="17" y="122"/>
                </a:lnTo>
                <a:lnTo>
                  <a:pt x="21" y="119"/>
                </a:lnTo>
                <a:lnTo>
                  <a:pt x="22" y="116"/>
                </a:lnTo>
                <a:lnTo>
                  <a:pt x="22" y="116"/>
                </a:lnTo>
                <a:lnTo>
                  <a:pt x="22" y="112"/>
                </a:lnTo>
                <a:lnTo>
                  <a:pt x="22" y="112"/>
                </a:lnTo>
                <a:lnTo>
                  <a:pt x="26" y="109"/>
                </a:lnTo>
                <a:lnTo>
                  <a:pt x="26" y="109"/>
                </a:lnTo>
                <a:lnTo>
                  <a:pt x="26" y="104"/>
                </a:lnTo>
                <a:lnTo>
                  <a:pt x="24" y="100"/>
                </a:lnTo>
                <a:lnTo>
                  <a:pt x="24" y="100"/>
                </a:lnTo>
                <a:lnTo>
                  <a:pt x="22" y="92"/>
                </a:lnTo>
                <a:lnTo>
                  <a:pt x="22" y="87"/>
                </a:lnTo>
                <a:lnTo>
                  <a:pt x="21" y="83"/>
                </a:lnTo>
                <a:lnTo>
                  <a:pt x="21" y="83"/>
                </a:lnTo>
                <a:lnTo>
                  <a:pt x="17" y="82"/>
                </a:lnTo>
                <a:lnTo>
                  <a:pt x="14" y="78"/>
                </a:lnTo>
                <a:lnTo>
                  <a:pt x="12" y="75"/>
                </a:lnTo>
                <a:lnTo>
                  <a:pt x="11" y="72"/>
                </a:lnTo>
                <a:lnTo>
                  <a:pt x="11" y="72"/>
                </a:lnTo>
                <a:lnTo>
                  <a:pt x="7" y="70"/>
                </a:lnTo>
                <a:lnTo>
                  <a:pt x="4" y="66"/>
                </a:lnTo>
                <a:lnTo>
                  <a:pt x="4" y="66"/>
                </a:lnTo>
                <a:lnTo>
                  <a:pt x="4" y="61"/>
                </a:lnTo>
                <a:lnTo>
                  <a:pt x="2" y="58"/>
                </a:lnTo>
                <a:lnTo>
                  <a:pt x="2" y="58"/>
                </a:lnTo>
                <a:lnTo>
                  <a:pt x="4" y="48"/>
                </a:lnTo>
                <a:lnTo>
                  <a:pt x="2" y="38"/>
                </a:lnTo>
                <a:lnTo>
                  <a:pt x="2" y="38"/>
                </a:lnTo>
                <a:lnTo>
                  <a:pt x="2" y="34"/>
                </a:lnTo>
                <a:lnTo>
                  <a:pt x="4" y="31"/>
                </a:lnTo>
                <a:lnTo>
                  <a:pt x="4" y="31"/>
                </a:lnTo>
                <a:lnTo>
                  <a:pt x="5" y="26"/>
                </a:lnTo>
                <a:lnTo>
                  <a:pt x="7" y="22"/>
                </a:lnTo>
                <a:lnTo>
                  <a:pt x="7" y="22"/>
                </a:lnTo>
                <a:lnTo>
                  <a:pt x="9" y="19"/>
                </a:lnTo>
                <a:lnTo>
                  <a:pt x="12" y="17"/>
                </a:lnTo>
                <a:lnTo>
                  <a:pt x="12" y="17"/>
                </a:lnTo>
                <a:lnTo>
                  <a:pt x="12" y="14"/>
                </a:lnTo>
                <a:lnTo>
                  <a:pt x="12" y="9"/>
                </a:lnTo>
                <a:lnTo>
                  <a:pt x="12" y="9"/>
                </a:lnTo>
                <a:lnTo>
                  <a:pt x="16" y="4"/>
                </a:lnTo>
                <a:lnTo>
                  <a:pt x="19" y="0"/>
                </a:lnTo>
                <a:lnTo>
                  <a:pt x="19" y="0"/>
                </a:lnTo>
                <a:lnTo>
                  <a:pt x="19" y="0"/>
                </a:lnTo>
                <a:lnTo>
                  <a:pt x="19" y="0"/>
                </a:lnTo>
                <a:lnTo>
                  <a:pt x="21" y="2"/>
                </a:lnTo>
                <a:lnTo>
                  <a:pt x="22" y="2"/>
                </a:lnTo>
                <a:lnTo>
                  <a:pt x="22" y="2"/>
                </a:lnTo>
                <a:lnTo>
                  <a:pt x="33" y="4"/>
                </a:lnTo>
                <a:lnTo>
                  <a:pt x="33" y="4"/>
                </a:lnTo>
                <a:lnTo>
                  <a:pt x="38" y="5"/>
                </a:lnTo>
                <a:lnTo>
                  <a:pt x="38" y="5"/>
                </a:lnTo>
                <a:lnTo>
                  <a:pt x="44" y="7"/>
                </a:lnTo>
                <a:lnTo>
                  <a:pt x="44" y="7"/>
                </a:lnTo>
                <a:lnTo>
                  <a:pt x="55" y="10"/>
                </a:lnTo>
                <a:lnTo>
                  <a:pt x="55" y="10"/>
                </a:lnTo>
                <a:lnTo>
                  <a:pt x="63" y="14"/>
                </a:lnTo>
                <a:lnTo>
                  <a:pt x="67" y="16"/>
                </a:lnTo>
                <a:lnTo>
                  <a:pt x="70" y="21"/>
                </a:lnTo>
                <a:lnTo>
                  <a:pt x="70" y="21"/>
                </a:lnTo>
                <a:lnTo>
                  <a:pt x="72" y="26"/>
                </a:lnTo>
                <a:lnTo>
                  <a:pt x="73" y="29"/>
                </a:lnTo>
                <a:lnTo>
                  <a:pt x="72" y="32"/>
                </a:lnTo>
                <a:lnTo>
                  <a:pt x="72" y="32"/>
                </a:lnTo>
                <a:lnTo>
                  <a:pt x="72" y="36"/>
                </a:lnTo>
                <a:lnTo>
                  <a:pt x="72" y="39"/>
                </a:lnTo>
                <a:lnTo>
                  <a:pt x="72" y="39"/>
                </a:lnTo>
                <a:lnTo>
                  <a:pt x="73" y="46"/>
                </a:lnTo>
                <a:lnTo>
                  <a:pt x="73" y="46"/>
                </a:lnTo>
                <a:lnTo>
                  <a:pt x="73" y="49"/>
                </a:lnTo>
                <a:lnTo>
                  <a:pt x="73" y="53"/>
                </a:lnTo>
                <a:lnTo>
                  <a:pt x="73" y="53"/>
                </a:lnTo>
                <a:lnTo>
                  <a:pt x="70" y="51"/>
                </a:lnTo>
                <a:lnTo>
                  <a:pt x="68" y="53"/>
                </a:lnTo>
                <a:lnTo>
                  <a:pt x="65" y="58"/>
                </a:lnTo>
                <a:lnTo>
                  <a:pt x="65" y="58"/>
                </a:lnTo>
                <a:lnTo>
                  <a:pt x="63" y="61"/>
                </a:lnTo>
                <a:lnTo>
                  <a:pt x="63" y="65"/>
                </a:lnTo>
                <a:lnTo>
                  <a:pt x="67" y="66"/>
                </a:lnTo>
                <a:lnTo>
                  <a:pt x="70" y="70"/>
                </a:lnTo>
                <a:lnTo>
                  <a:pt x="70" y="70"/>
                </a:lnTo>
                <a:lnTo>
                  <a:pt x="73" y="73"/>
                </a:lnTo>
                <a:lnTo>
                  <a:pt x="77" y="77"/>
                </a:lnTo>
                <a:lnTo>
                  <a:pt x="77" y="80"/>
                </a:lnTo>
                <a:lnTo>
                  <a:pt x="75" y="85"/>
                </a:lnTo>
                <a:lnTo>
                  <a:pt x="75" y="85"/>
                </a:lnTo>
                <a:lnTo>
                  <a:pt x="73" y="94"/>
                </a:lnTo>
                <a:lnTo>
                  <a:pt x="75" y="104"/>
                </a:lnTo>
                <a:lnTo>
                  <a:pt x="75" y="104"/>
                </a:lnTo>
                <a:close/>
              </a:path>
            </a:pathLst>
          </a:custGeom>
          <a:solidFill>
            <a:srgbClr val="4294B7"/>
          </a:solidFill>
          <a:ln w="3175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49979" y="6451240"/>
            <a:ext cx="216959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666666"/>
                </a:solidFill>
              </a:rPr>
              <a:t>Last Updated: February 2024</a:t>
            </a:r>
          </a:p>
        </p:txBody>
      </p:sp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898202EC-9E8D-4944-BCC9-5846169316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806" y="5123476"/>
            <a:ext cx="761891" cy="81445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597488" y="2657447"/>
            <a:ext cx="2038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NJ</a:t>
            </a:r>
          </a:p>
        </p:txBody>
      </p:sp>
    </p:spTree>
    <p:extLst>
      <p:ext uri="{BB962C8B-B14F-4D97-AF65-F5344CB8AC3E}">
        <p14:creationId xmlns:p14="http://schemas.microsoft.com/office/powerpoint/2010/main" val="1596508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595959"/>
      </a:dk2>
      <a:lt2>
        <a:srgbClr val="169BD5"/>
      </a:lt2>
      <a:accent1>
        <a:srgbClr val="4294B7"/>
      </a:accent1>
      <a:accent2>
        <a:srgbClr val="09425B"/>
      </a:accent2>
      <a:accent3>
        <a:srgbClr val="1AB0E9"/>
      </a:accent3>
      <a:accent4>
        <a:srgbClr val="E7862A"/>
      </a:accent4>
      <a:accent5>
        <a:srgbClr val="9DA0A3"/>
      </a:accent5>
      <a:accent6>
        <a:srgbClr val="595959"/>
      </a:accent6>
      <a:hlink>
        <a:srgbClr val="106D96"/>
      </a:hlink>
      <a:folHlink>
        <a:srgbClr val="169BD5"/>
      </a:folHlink>
    </a:clrScheme>
    <a:fontScheme name="ARPA-E Redesign">
      <a:majorFont>
        <a:latin typeface="Titillium Web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ARPA-e.thmx</Template>
  <TotalTime>9287</TotalTime>
  <Words>64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Roboto</vt:lpstr>
      <vt:lpstr>Calibri</vt:lpstr>
      <vt:lpstr>Titillium Web</vt:lpstr>
      <vt:lpstr>Arial</vt:lpstr>
      <vt:lpstr>Office Theme</vt:lpstr>
      <vt:lpstr>ARPA-E Impact in New Jersey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arpa-e</dc:creator>
  <cp:keywords/>
  <dc:description/>
  <cp:lastModifiedBy>Greenberg, Miriam (CONTR)</cp:lastModifiedBy>
  <cp:revision>252</cp:revision>
  <dcterms:created xsi:type="dcterms:W3CDTF">2012-10-11T16:07:59Z</dcterms:created>
  <dcterms:modified xsi:type="dcterms:W3CDTF">2024-02-26T17:10:37Z</dcterms:modified>
  <cp:category/>
</cp:coreProperties>
</file>