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embedTrueTypeFonts="1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embeddedFontLst>
    <p:embeddedFont>
      <p:font typeface="Roboto" panose="02000000000000000000" pitchFamily="2" charset="0"/>
      <p:regular r:id="rId5"/>
      <p:bold r:id="rId6"/>
      <p:italic r:id="rId7"/>
      <p:boldItalic r:id="rId8"/>
    </p:embeddedFont>
    <p:embeddedFont>
      <p:font typeface="Titillium Web" panose="00000500000000000000" pitchFamily="2" charset="0"/>
      <p:regular r:id="rId9"/>
      <p:bold r:id="rId10"/>
      <p:italic r:id="rId11"/>
      <p:bold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5B5B"/>
    <a:srgbClr val="1962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90" autoAdjust="0"/>
  </p:normalViewPr>
  <p:slideViewPr>
    <p:cSldViewPr snapToGrid="0" snapToObjects="1">
      <p:cViewPr varScale="1">
        <p:scale>
          <a:sx n="102" d="100"/>
          <a:sy n="102" d="100"/>
        </p:scale>
        <p:origin x="1884" y="102"/>
      </p:cViewPr>
      <p:guideLst>
        <p:guide orient="horz" pos="2160"/>
        <p:guide pos="2880"/>
      </p:guideLst>
    </p:cSldViewPr>
  </p:slideViewPr>
  <p:notesTextViewPr>
    <p:cViewPr>
      <p:scale>
        <a:sx n="185" d="100"/>
        <a:sy n="18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font" Target="fonts/font7.fntdata"/><Relationship Id="rId5" Type="http://schemas.openxmlformats.org/officeDocument/2006/relationships/font" Target="fonts/font1.fntdata"/><Relationship Id="rId15" Type="http://schemas.openxmlformats.org/officeDocument/2006/relationships/theme" Target="theme/theme1.xml"/><Relationship Id="rId10" Type="http://schemas.openxmlformats.org/officeDocument/2006/relationships/font" Target="fonts/font6.fntdata"/><Relationship Id="rId4" Type="http://schemas.openxmlformats.org/officeDocument/2006/relationships/handoutMaster" Target="handoutMasters/handoutMaster1.xml"/><Relationship Id="rId9" Type="http://schemas.openxmlformats.org/officeDocument/2006/relationships/font" Target="fonts/font5.fntdata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8D553-88AB-5240-83C4-FB23D29A04BE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30F42-2808-6242-AF6E-2190C7795E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68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9FD783-2622-0F46-85B9-BCE56545D1F9}" type="datetimeFigureOut">
              <a:rPr lang="en-US" smtClean="0"/>
              <a:pPr/>
              <a:t>2/26/2024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6A861-09C9-544C-ADA9-11F72305784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6781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ird&#10;&#10;Description automatically generated">
            <a:extLst>
              <a:ext uri="{FF2B5EF4-FFF2-40B4-BE49-F238E27FC236}">
                <a16:creationId xmlns:a16="http://schemas.microsoft.com/office/drawing/2014/main" id="{7393DDB7-2648-42DD-AD03-9E12FAF549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6628" y="2130425"/>
            <a:ext cx="6348549" cy="1470025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6627" y="3886200"/>
            <a:ext cx="6348549" cy="964381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6627" y="5053572"/>
            <a:ext cx="2689942" cy="365125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/>
            </a:lvl1pPr>
          </a:lstStyle>
          <a:p>
            <a:fld id="{FF49A367-3545-834D-9B0B-3A6F4B298203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24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C69038E-EED4-7343-85AE-E5F739460A7B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12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 flipV="1">
            <a:off x="304800" y="791936"/>
            <a:ext cx="8559800" cy="18384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5800" y="330200"/>
            <a:ext cx="1651000" cy="5621867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330200"/>
            <a:ext cx="6341533" cy="5621867"/>
          </a:xfrm>
        </p:spPr>
        <p:txBody>
          <a:bodyPr vert="eaVert"/>
          <a:lstStyle>
            <a:lvl1pPr marL="347472" indent="-347472">
              <a:buFont typeface="Roboto"/>
              <a:buChar char="▾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934201" y="330200"/>
            <a:ext cx="0" cy="5621867"/>
          </a:xfrm>
          <a:prstGeom prst="line">
            <a:avLst/>
          </a:prstGeom>
          <a:ln w="12700" cmpd="sng">
            <a:solidFill>
              <a:srgbClr val="5B5B5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0500C59-A687-4045-A4D2-B0D9D262B3F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2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67341"/>
            <a:ext cx="8488517" cy="824352"/>
          </a:xfrm>
        </p:spPr>
        <p:txBody>
          <a:bodyPr lIns="0" tIns="0" rIns="0" bIns="0">
            <a:normAutofit/>
          </a:bodyPr>
          <a:lstStyle>
            <a:lvl1pPr algn="l">
              <a:defRPr sz="3200" b="1" i="0">
                <a:latin typeface="+mj-lt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935" y="1062182"/>
            <a:ext cx="8488517" cy="4811307"/>
          </a:xfrm>
        </p:spPr>
        <p:txBody>
          <a:bodyPr lIns="0" tIns="0" rIns="0" bIns="0">
            <a:normAutofit/>
          </a:bodyPr>
          <a:lstStyle>
            <a:lvl1pPr marL="256032" indent="-256032">
              <a:spcBef>
                <a:spcPts val="600"/>
              </a:spcBef>
              <a:buClr>
                <a:schemeClr val="accent2"/>
              </a:buClr>
              <a:buSzPct val="120000"/>
              <a:buFont typeface="Roboto"/>
              <a:buChar char="‣"/>
              <a:defRPr sz="2400"/>
            </a:lvl1pPr>
            <a:lvl2pPr>
              <a:buClr>
                <a:schemeClr val="accent2"/>
              </a:buClr>
              <a:defRPr sz="2400"/>
            </a:lvl2pPr>
            <a:lvl3pPr>
              <a:buClr>
                <a:schemeClr val="accent2"/>
              </a:buCl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81BFCF98-C7E3-D241-9D83-73EB768AC38E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55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665BB2E8-E4D8-4DC8-9FA4-75C362E09A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2909353"/>
            <a:ext cx="714337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F49A48F-9E6C-9D42-8ECB-25727984460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65A2E0C-D11A-4F37-8EC5-34331813FCA6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60516" y="4406900"/>
            <a:ext cx="7143370" cy="130122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497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516" y="93133"/>
            <a:ext cx="8390194" cy="770468"/>
          </a:xfrm>
        </p:spPr>
        <p:txBody>
          <a:bodyPr lIns="0" tIns="0" rIns="0" bIns="0">
            <a:normAutofit/>
          </a:bodyPr>
          <a:lstStyle>
            <a:lvl1pPr algn="l"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0516" y="1016000"/>
            <a:ext cx="4186464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2967" y="1016000"/>
            <a:ext cx="4211483" cy="5110164"/>
          </a:xfrm>
        </p:spPr>
        <p:txBody>
          <a:bodyPr lIns="0" tIns="0" rIns="0" bIns="0"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D37A6962-EF73-BB4E-8680-BBE3744B9DB6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0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35580"/>
            <a:ext cx="4187826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934" y="1888067"/>
            <a:ext cx="4187827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4936" y="1035580"/>
            <a:ext cx="4189515" cy="70479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4936" y="1888067"/>
            <a:ext cx="4189516" cy="41401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9F7C02EC-36C1-344F-878E-797FAB67BBAD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465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6B4AB91E-8B11-8B47-B8DF-05A90EC63E41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071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304800" y="880533"/>
            <a:ext cx="8559800" cy="50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A3DE3210-1D1C-6742-ACF7-9CC2B9CF5B02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61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388533"/>
            <a:ext cx="3008313" cy="47376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1FDDF80F-6736-6543-AAED-4CCA522432E4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304800" y="851505"/>
            <a:ext cx="8559800" cy="27676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372534"/>
            <a:ext cx="5249401" cy="575363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535"/>
            <a:ext cx="3008313" cy="888998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1804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333" y="4800600"/>
            <a:ext cx="6841067" cy="482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5333" y="5367338"/>
            <a:ext cx="6841067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304800" y="880533"/>
            <a:ext cx="8559800" cy="1935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BCB4324B-3BBC-824D-8A97-013CBDD18AB2}" type="datetime4">
              <a:rPr lang="en-US" smtClean="0"/>
              <a:pPr/>
              <a:t>February 26, 2024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5333" y="338667"/>
            <a:ext cx="6841067" cy="43889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72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8D16AF04-D76F-4481-930A-C7493E5BDB4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5935" y="84667"/>
            <a:ext cx="8488517" cy="778933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935" y="1049867"/>
            <a:ext cx="8488517" cy="47992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7400" y="6357403"/>
            <a:ext cx="417051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fld id="{F49B8720-E526-BD45-92D7-B4028BF31D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0" y="6357403"/>
            <a:ext cx="4521199" cy="365125"/>
          </a:xfrm>
          <a:prstGeom prst="rect">
            <a:avLst/>
          </a:prstGeom>
        </p:spPr>
        <p:txBody>
          <a:bodyPr lIns="0" rIns="0" anchor="ctr"/>
          <a:lstStyle>
            <a:lvl1pPr algn="r">
              <a:defRPr sz="1100">
                <a:solidFill>
                  <a:srgbClr val="9DA0A3"/>
                </a:solidFill>
              </a:defRPr>
            </a:lvl1pPr>
          </a:lstStyle>
          <a:p>
            <a:r>
              <a:rPr lang="en-US" dirty="0"/>
              <a:t>Insert Presentation Name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2"/>
          </p:nvPr>
        </p:nvSpPr>
        <p:spPr>
          <a:xfrm>
            <a:off x="1981200" y="6357403"/>
            <a:ext cx="1744134" cy="365125"/>
          </a:xfrm>
          <a:prstGeom prst="rect">
            <a:avLst/>
          </a:prstGeom>
        </p:spPr>
        <p:txBody>
          <a:bodyPr lIns="0" rIns="0" anchor="ctr"/>
          <a:lstStyle>
            <a:lvl1pPr>
              <a:defRPr sz="1100">
                <a:solidFill>
                  <a:srgbClr val="9DA0A3"/>
                </a:solidFill>
              </a:defRPr>
            </a:lvl1pPr>
          </a:lstStyle>
          <a:p>
            <a:fld id="{E78B6CEC-D6DC-2644-BB24-51C08BB09F1C}" type="datetime4">
              <a:rPr lang="en-US" smtClean="0"/>
              <a:pPr/>
              <a:t>February 26, 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528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6032" indent="-256032" algn="l" defTabSz="457200" rtl="0" eaLnBrk="1" latinLnBrk="0" hangingPunct="1">
        <a:spcBef>
          <a:spcPct val="20000"/>
        </a:spcBef>
        <a:buClr>
          <a:schemeClr val="accent2"/>
        </a:buClr>
        <a:buSzPct val="120000"/>
        <a:buFont typeface="Roboto"/>
        <a:buChar char="▸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con&#10;&#10;Description automatically generated">
            <a:extLst>
              <a:ext uri="{FF2B5EF4-FFF2-40B4-BE49-F238E27FC236}">
                <a16:creationId xmlns:a16="http://schemas.microsoft.com/office/drawing/2014/main" id="{60F79010-2CE6-4499-87CD-AC7AFBE3D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8" y="3529639"/>
            <a:ext cx="745011" cy="640080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7E7F8CA1-8550-4962-8860-0BAE1FB640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935" y="1867766"/>
            <a:ext cx="691978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935" y="81251"/>
            <a:ext cx="8488517" cy="824352"/>
          </a:xfrm>
        </p:spPr>
        <p:txBody>
          <a:bodyPr>
            <a:normAutofit/>
          </a:bodyPr>
          <a:lstStyle/>
          <a:p>
            <a:r>
              <a:rPr lang="en-US" sz="3800" dirty="0"/>
              <a:t>ARPA-E Impact in New York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5213" y="1676090"/>
            <a:ext cx="47807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dirty="0">
                <a:solidFill>
                  <a:schemeClr val="accent1"/>
                </a:solidFill>
              </a:rPr>
              <a:t>$239 million </a:t>
            </a:r>
          </a:p>
          <a:p>
            <a:r>
              <a:rPr lang="en-US" sz="3000" dirty="0"/>
              <a:t>in early-stage R&amp;D funding</a:t>
            </a:r>
          </a:p>
          <a:p>
            <a:endParaRPr lang="en-US" sz="2800" dirty="0">
              <a:solidFill>
                <a:srgbClr val="666666"/>
              </a:solidFill>
            </a:endParaRPr>
          </a:p>
          <a:p>
            <a:r>
              <a:rPr lang="en-US" sz="5200" b="1" dirty="0">
                <a:solidFill>
                  <a:schemeClr val="accent1"/>
                </a:solidFill>
              </a:rPr>
              <a:t>104 projects </a:t>
            </a:r>
          </a:p>
          <a:p>
            <a:r>
              <a:rPr lang="en-US" sz="3000" dirty="0"/>
              <a:t>across the state</a:t>
            </a:r>
          </a:p>
          <a:p>
            <a:r>
              <a:rPr lang="en-US" sz="2800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60626" y="5123476"/>
            <a:ext cx="7900544" cy="814456"/>
          </a:xfrm>
          <a:prstGeom prst="round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16251" y="5184455"/>
            <a:ext cx="6927883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300" i="1" dirty="0"/>
              <a:t>ARPA-E’s mission is to overcome long-term and high-risk technological barriers in the development of energy technologies. The Agency funds advanced energy technologies to reduce energy imports, improve efficiency, and reduce emissions.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35935" y="1006735"/>
            <a:ext cx="267548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/>
              <a:t>Since 2009…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849979" y="6451240"/>
            <a:ext cx="216959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>
                <a:solidFill>
                  <a:srgbClr val="666666"/>
                </a:solidFill>
              </a:rPr>
              <a:t>Last Updated: February 2024</a:t>
            </a:r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C5D8DB02-867C-48B9-A02F-014283785FFB}"/>
              </a:ext>
            </a:extLst>
          </p:cNvPr>
          <p:cNvSpPr>
            <a:spLocks/>
          </p:cNvSpPr>
          <p:nvPr/>
        </p:nvSpPr>
        <p:spPr bwMode="auto">
          <a:xfrm>
            <a:off x="5926243" y="1337016"/>
            <a:ext cx="2831446" cy="2578296"/>
          </a:xfrm>
          <a:custGeom>
            <a:avLst/>
            <a:gdLst>
              <a:gd name="T0" fmla="*/ 451 w 489"/>
              <a:gd name="T1" fmla="*/ 323 h 374"/>
              <a:gd name="T2" fmla="*/ 455 w 489"/>
              <a:gd name="T3" fmla="*/ 312 h 374"/>
              <a:gd name="T4" fmla="*/ 462 w 489"/>
              <a:gd name="T5" fmla="*/ 297 h 374"/>
              <a:gd name="T6" fmla="*/ 448 w 489"/>
              <a:gd name="T7" fmla="*/ 311 h 374"/>
              <a:gd name="T8" fmla="*/ 423 w 489"/>
              <a:gd name="T9" fmla="*/ 321 h 374"/>
              <a:gd name="T10" fmla="*/ 402 w 489"/>
              <a:gd name="T11" fmla="*/ 329 h 374"/>
              <a:gd name="T12" fmla="*/ 383 w 489"/>
              <a:gd name="T13" fmla="*/ 340 h 374"/>
              <a:gd name="T14" fmla="*/ 372 w 489"/>
              <a:gd name="T15" fmla="*/ 245 h 374"/>
              <a:gd name="T16" fmla="*/ 372 w 489"/>
              <a:gd name="T17" fmla="*/ 234 h 374"/>
              <a:gd name="T18" fmla="*/ 373 w 489"/>
              <a:gd name="T19" fmla="*/ 189 h 374"/>
              <a:gd name="T20" fmla="*/ 372 w 489"/>
              <a:gd name="T21" fmla="*/ 177 h 374"/>
              <a:gd name="T22" fmla="*/ 365 w 489"/>
              <a:gd name="T23" fmla="*/ 146 h 374"/>
              <a:gd name="T24" fmla="*/ 358 w 489"/>
              <a:gd name="T25" fmla="*/ 127 h 374"/>
              <a:gd name="T26" fmla="*/ 350 w 489"/>
              <a:gd name="T27" fmla="*/ 109 h 374"/>
              <a:gd name="T28" fmla="*/ 350 w 489"/>
              <a:gd name="T29" fmla="*/ 90 h 374"/>
              <a:gd name="T30" fmla="*/ 348 w 489"/>
              <a:gd name="T31" fmla="*/ 60 h 374"/>
              <a:gd name="T32" fmla="*/ 351 w 489"/>
              <a:gd name="T33" fmla="*/ 48 h 374"/>
              <a:gd name="T34" fmla="*/ 344 w 489"/>
              <a:gd name="T35" fmla="*/ 31 h 374"/>
              <a:gd name="T36" fmla="*/ 341 w 489"/>
              <a:gd name="T37" fmla="*/ 10 h 374"/>
              <a:gd name="T38" fmla="*/ 265 w 489"/>
              <a:gd name="T39" fmla="*/ 17 h 374"/>
              <a:gd name="T40" fmla="*/ 238 w 489"/>
              <a:gd name="T41" fmla="*/ 31 h 374"/>
              <a:gd name="T42" fmla="*/ 205 w 489"/>
              <a:gd name="T43" fmla="*/ 66 h 374"/>
              <a:gd name="T44" fmla="*/ 197 w 489"/>
              <a:gd name="T45" fmla="*/ 88 h 374"/>
              <a:gd name="T46" fmla="*/ 176 w 489"/>
              <a:gd name="T47" fmla="*/ 109 h 374"/>
              <a:gd name="T48" fmla="*/ 170 w 489"/>
              <a:gd name="T49" fmla="*/ 122 h 374"/>
              <a:gd name="T50" fmla="*/ 188 w 489"/>
              <a:gd name="T51" fmla="*/ 112 h 374"/>
              <a:gd name="T52" fmla="*/ 182 w 489"/>
              <a:gd name="T53" fmla="*/ 136 h 374"/>
              <a:gd name="T54" fmla="*/ 178 w 489"/>
              <a:gd name="T55" fmla="*/ 156 h 374"/>
              <a:gd name="T56" fmla="*/ 153 w 489"/>
              <a:gd name="T57" fmla="*/ 182 h 374"/>
              <a:gd name="T58" fmla="*/ 132 w 489"/>
              <a:gd name="T59" fmla="*/ 183 h 374"/>
              <a:gd name="T60" fmla="*/ 105 w 489"/>
              <a:gd name="T61" fmla="*/ 192 h 374"/>
              <a:gd name="T62" fmla="*/ 75 w 489"/>
              <a:gd name="T63" fmla="*/ 192 h 374"/>
              <a:gd name="T64" fmla="*/ 44 w 489"/>
              <a:gd name="T65" fmla="*/ 197 h 374"/>
              <a:gd name="T66" fmla="*/ 32 w 489"/>
              <a:gd name="T67" fmla="*/ 216 h 374"/>
              <a:gd name="T68" fmla="*/ 44 w 489"/>
              <a:gd name="T69" fmla="*/ 233 h 374"/>
              <a:gd name="T70" fmla="*/ 22 w 489"/>
              <a:gd name="T71" fmla="*/ 273 h 374"/>
              <a:gd name="T72" fmla="*/ 7 w 489"/>
              <a:gd name="T73" fmla="*/ 292 h 374"/>
              <a:gd name="T74" fmla="*/ 114 w 489"/>
              <a:gd name="T75" fmla="*/ 306 h 374"/>
              <a:gd name="T76" fmla="*/ 266 w 489"/>
              <a:gd name="T77" fmla="*/ 273 h 374"/>
              <a:gd name="T78" fmla="*/ 280 w 489"/>
              <a:gd name="T79" fmla="*/ 280 h 374"/>
              <a:gd name="T80" fmla="*/ 287 w 489"/>
              <a:gd name="T81" fmla="*/ 295 h 374"/>
              <a:gd name="T82" fmla="*/ 294 w 489"/>
              <a:gd name="T83" fmla="*/ 302 h 374"/>
              <a:gd name="T84" fmla="*/ 304 w 489"/>
              <a:gd name="T85" fmla="*/ 307 h 374"/>
              <a:gd name="T86" fmla="*/ 317 w 489"/>
              <a:gd name="T87" fmla="*/ 314 h 374"/>
              <a:gd name="T88" fmla="*/ 322 w 489"/>
              <a:gd name="T89" fmla="*/ 321 h 374"/>
              <a:gd name="T90" fmla="*/ 344 w 489"/>
              <a:gd name="T91" fmla="*/ 326 h 374"/>
              <a:gd name="T92" fmla="*/ 370 w 489"/>
              <a:gd name="T93" fmla="*/ 340 h 374"/>
              <a:gd name="T94" fmla="*/ 372 w 489"/>
              <a:gd name="T95" fmla="*/ 355 h 374"/>
              <a:gd name="T96" fmla="*/ 373 w 489"/>
              <a:gd name="T97" fmla="*/ 372 h 374"/>
              <a:gd name="T98" fmla="*/ 382 w 489"/>
              <a:gd name="T99" fmla="*/ 362 h 374"/>
              <a:gd name="T100" fmla="*/ 385 w 489"/>
              <a:gd name="T101" fmla="*/ 367 h 374"/>
              <a:gd name="T102" fmla="*/ 392 w 489"/>
              <a:gd name="T103" fmla="*/ 358 h 374"/>
              <a:gd name="T104" fmla="*/ 417 w 489"/>
              <a:gd name="T105" fmla="*/ 345 h 374"/>
              <a:gd name="T106" fmla="*/ 438 w 489"/>
              <a:gd name="T107" fmla="*/ 336 h 374"/>
              <a:gd name="T108" fmla="*/ 463 w 489"/>
              <a:gd name="T109" fmla="*/ 326 h 374"/>
              <a:gd name="T110" fmla="*/ 484 w 489"/>
              <a:gd name="T111" fmla="*/ 304 h 374"/>
              <a:gd name="T112" fmla="*/ 477 w 489"/>
              <a:gd name="T113" fmla="*/ 302 h 3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489" h="374">
                <a:moveTo>
                  <a:pt x="467" y="311"/>
                </a:moveTo>
                <a:lnTo>
                  <a:pt x="467" y="311"/>
                </a:lnTo>
                <a:lnTo>
                  <a:pt x="460" y="314"/>
                </a:lnTo>
                <a:lnTo>
                  <a:pt x="456" y="318"/>
                </a:lnTo>
                <a:lnTo>
                  <a:pt x="456" y="318"/>
                </a:lnTo>
                <a:lnTo>
                  <a:pt x="451" y="323"/>
                </a:lnTo>
                <a:lnTo>
                  <a:pt x="448" y="324"/>
                </a:lnTo>
                <a:lnTo>
                  <a:pt x="445" y="324"/>
                </a:lnTo>
                <a:lnTo>
                  <a:pt x="445" y="324"/>
                </a:lnTo>
                <a:lnTo>
                  <a:pt x="446" y="321"/>
                </a:lnTo>
                <a:lnTo>
                  <a:pt x="448" y="318"/>
                </a:lnTo>
                <a:lnTo>
                  <a:pt x="455" y="312"/>
                </a:lnTo>
                <a:lnTo>
                  <a:pt x="455" y="312"/>
                </a:lnTo>
                <a:lnTo>
                  <a:pt x="462" y="306"/>
                </a:lnTo>
                <a:lnTo>
                  <a:pt x="463" y="302"/>
                </a:lnTo>
                <a:lnTo>
                  <a:pt x="465" y="297"/>
                </a:lnTo>
                <a:lnTo>
                  <a:pt x="465" y="297"/>
                </a:lnTo>
                <a:lnTo>
                  <a:pt x="462" y="297"/>
                </a:lnTo>
                <a:lnTo>
                  <a:pt x="460" y="299"/>
                </a:lnTo>
                <a:lnTo>
                  <a:pt x="456" y="304"/>
                </a:lnTo>
                <a:lnTo>
                  <a:pt x="456" y="304"/>
                </a:lnTo>
                <a:lnTo>
                  <a:pt x="451" y="307"/>
                </a:lnTo>
                <a:lnTo>
                  <a:pt x="448" y="311"/>
                </a:lnTo>
                <a:lnTo>
                  <a:pt x="448" y="311"/>
                </a:lnTo>
                <a:lnTo>
                  <a:pt x="439" y="316"/>
                </a:lnTo>
                <a:lnTo>
                  <a:pt x="439" y="316"/>
                </a:lnTo>
                <a:lnTo>
                  <a:pt x="431" y="318"/>
                </a:lnTo>
                <a:lnTo>
                  <a:pt x="431" y="318"/>
                </a:lnTo>
                <a:lnTo>
                  <a:pt x="426" y="318"/>
                </a:lnTo>
                <a:lnTo>
                  <a:pt x="423" y="321"/>
                </a:lnTo>
                <a:lnTo>
                  <a:pt x="423" y="321"/>
                </a:lnTo>
                <a:lnTo>
                  <a:pt x="416" y="328"/>
                </a:lnTo>
                <a:lnTo>
                  <a:pt x="416" y="328"/>
                </a:lnTo>
                <a:lnTo>
                  <a:pt x="411" y="329"/>
                </a:lnTo>
                <a:lnTo>
                  <a:pt x="407" y="329"/>
                </a:lnTo>
                <a:lnTo>
                  <a:pt x="402" y="329"/>
                </a:lnTo>
                <a:lnTo>
                  <a:pt x="399" y="329"/>
                </a:lnTo>
                <a:lnTo>
                  <a:pt x="399" y="329"/>
                </a:lnTo>
                <a:lnTo>
                  <a:pt x="395" y="333"/>
                </a:lnTo>
                <a:lnTo>
                  <a:pt x="392" y="338"/>
                </a:lnTo>
                <a:lnTo>
                  <a:pt x="389" y="340"/>
                </a:lnTo>
                <a:lnTo>
                  <a:pt x="383" y="340"/>
                </a:lnTo>
                <a:lnTo>
                  <a:pt x="383" y="340"/>
                </a:lnTo>
                <a:lnTo>
                  <a:pt x="387" y="335"/>
                </a:lnTo>
                <a:lnTo>
                  <a:pt x="389" y="329"/>
                </a:lnTo>
                <a:lnTo>
                  <a:pt x="389" y="329"/>
                </a:lnTo>
                <a:lnTo>
                  <a:pt x="390" y="326"/>
                </a:lnTo>
                <a:lnTo>
                  <a:pt x="372" y="245"/>
                </a:lnTo>
                <a:lnTo>
                  <a:pt x="372" y="245"/>
                </a:lnTo>
                <a:lnTo>
                  <a:pt x="372" y="243"/>
                </a:lnTo>
                <a:lnTo>
                  <a:pt x="372" y="243"/>
                </a:lnTo>
                <a:lnTo>
                  <a:pt x="372" y="239"/>
                </a:lnTo>
                <a:lnTo>
                  <a:pt x="372" y="239"/>
                </a:lnTo>
                <a:lnTo>
                  <a:pt x="372" y="234"/>
                </a:lnTo>
                <a:lnTo>
                  <a:pt x="372" y="234"/>
                </a:lnTo>
                <a:lnTo>
                  <a:pt x="373" y="221"/>
                </a:lnTo>
                <a:lnTo>
                  <a:pt x="373" y="221"/>
                </a:lnTo>
                <a:lnTo>
                  <a:pt x="373" y="206"/>
                </a:lnTo>
                <a:lnTo>
                  <a:pt x="373" y="190"/>
                </a:lnTo>
                <a:lnTo>
                  <a:pt x="373" y="189"/>
                </a:lnTo>
                <a:lnTo>
                  <a:pt x="373" y="189"/>
                </a:lnTo>
                <a:lnTo>
                  <a:pt x="373" y="189"/>
                </a:lnTo>
                <a:lnTo>
                  <a:pt x="372" y="183"/>
                </a:lnTo>
                <a:lnTo>
                  <a:pt x="372" y="183"/>
                </a:lnTo>
                <a:lnTo>
                  <a:pt x="372" y="177"/>
                </a:lnTo>
                <a:lnTo>
                  <a:pt x="372" y="177"/>
                </a:lnTo>
                <a:lnTo>
                  <a:pt x="372" y="172"/>
                </a:lnTo>
                <a:lnTo>
                  <a:pt x="372" y="165"/>
                </a:lnTo>
                <a:lnTo>
                  <a:pt x="372" y="165"/>
                </a:lnTo>
                <a:lnTo>
                  <a:pt x="367" y="151"/>
                </a:lnTo>
                <a:lnTo>
                  <a:pt x="367" y="151"/>
                </a:lnTo>
                <a:lnTo>
                  <a:pt x="365" y="146"/>
                </a:lnTo>
                <a:lnTo>
                  <a:pt x="365" y="146"/>
                </a:lnTo>
                <a:lnTo>
                  <a:pt x="365" y="143"/>
                </a:lnTo>
                <a:lnTo>
                  <a:pt x="365" y="143"/>
                </a:lnTo>
                <a:lnTo>
                  <a:pt x="363" y="139"/>
                </a:lnTo>
                <a:lnTo>
                  <a:pt x="363" y="139"/>
                </a:lnTo>
                <a:lnTo>
                  <a:pt x="358" y="127"/>
                </a:lnTo>
                <a:lnTo>
                  <a:pt x="358" y="127"/>
                </a:lnTo>
                <a:lnTo>
                  <a:pt x="355" y="122"/>
                </a:lnTo>
                <a:lnTo>
                  <a:pt x="351" y="117"/>
                </a:lnTo>
                <a:lnTo>
                  <a:pt x="351" y="117"/>
                </a:lnTo>
                <a:lnTo>
                  <a:pt x="350" y="114"/>
                </a:lnTo>
                <a:lnTo>
                  <a:pt x="350" y="109"/>
                </a:lnTo>
                <a:lnTo>
                  <a:pt x="350" y="104"/>
                </a:lnTo>
                <a:lnTo>
                  <a:pt x="350" y="104"/>
                </a:lnTo>
                <a:lnTo>
                  <a:pt x="350" y="97"/>
                </a:lnTo>
                <a:lnTo>
                  <a:pt x="350" y="97"/>
                </a:lnTo>
                <a:lnTo>
                  <a:pt x="350" y="92"/>
                </a:lnTo>
                <a:lnTo>
                  <a:pt x="350" y="90"/>
                </a:lnTo>
                <a:lnTo>
                  <a:pt x="350" y="90"/>
                </a:lnTo>
                <a:lnTo>
                  <a:pt x="346" y="77"/>
                </a:lnTo>
                <a:lnTo>
                  <a:pt x="346" y="71"/>
                </a:lnTo>
                <a:lnTo>
                  <a:pt x="346" y="65"/>
                </a:lnTo>
                <a:lnTo>
                  <a:pt x="346" y="65"/>
                </a:lnTo>
                <a:lnTo>
                  <a:pt x="348" y="60"/>
                </a:lnTo>
                <a:lnTo>
                  <a:pt x="348" y="60"/>
                </a:lnTo>
                <a:lnTo>
                  <a:pt x="350" y="54"/>
                </a:lnTo>
                <a:lnTo>
                  <a:pt x="350" y="54"/>
                </a:lnTo>
                <a:lnTo>
                  <a:pt x="350" y="51"/>
                </a:lnTo>
                <a:lnTo>
                  <a:pt x="350" y="51"/>
                </a:lnTo>
                <a:lnTo>
                  <a:pt x="351" y="48"/>
                </a:lnTo>
                <a:lnTo>
                  <a:pt x="351" y="48"/>
                </a:lnTo>
                <a:lnTo>
                  <a:pt x="350" y="43"/>
                </a:lnTo>
                <a:lnTo>
                  <a:pt x="350" y="43"/>
                </a:lnTo>
                <a:lnTo>
                  <a:pt x="346" y="36"/>
                </a:lnTo>
                <a:lnTo>
                  <a:pt x="346" y="36"/>
                </a:lnTo>
                <a:lnTo>
                  <a:pt x="344" y="31"/>
                </a:lnTo>
                <a:lnTo>
                  <a:pt x="344" y="31"/>
                </a:lnTo>
                <a:lnTo>
                  <a:pt x="344" y="26"/>
                </a:lnTo>
                <a:lnTo>
                  <a:pt x="343" y="22"/>
                </a:lnTo>
                <a:lnTo>
                  <a:pt x="343" y="22"/>
                </a:lnTo>
                <a:lnTo>
                  <a:pt x="341" y="15"/>
                </a:lnTo>
                <a:lnTo>
                  <a:pt x="341" y="10"/>
                </a:lnTo>
                <a:lnTo>
                  <a:pt x="341" y="10"/>
                </a:lnTo>
                <a:lnTo>
                  <a:pt x="339" y="0"/>
                </a:lnTo>
                <a:lnTo>
                  <a:pt x="339" y="0"/>
                </a:lnTo>
                <a:lnTo>
                  <a:pt x="305" y="7"/>
                </a:lnTo>
                <a:lnTo>
                  <a:pt x="305" y="7"/>
                </a:lnTo>
                <a:lnTo>
                  <a:pt x="265" y="17"/>
                </a:lnTo>
                <a:lnTo>
                  <a:pt x="265" y="17"/>
                </a:lnTo>
                <a:lnTo>
                  <a:pt x="248" y="21"/>
                </a:lnTo>
                <a:lnTo>
                  <a:pt x="248" y="21"/>
                </a:lnTo>
                <a:lnTo>
                  <a:pt x="243" y="24"/>
                </a:lnTo>
                <a:lnTo>
                  <a:pt x="243" y="24"/>
                </a:lnTo>
                <a:lnTo>
                  <a:pt x="238" y="31"/>
                </a:lnTo>
                <a:lnTo>
                  <a:pt x="238" y="31"/>
                </a:lnTo>
                <a:lnTo>
                  <a:pt x="226" y="41"/>
                </a:lnTo>
                <a:lnTo>
                  <a:pt x="215" y="53"/>
                </a:lnTo>
                <a:lnTo>
                  <a:pt x="215" y="53"/>
                </a:lnTo>
                <a:lnTo>
                  <a:pt x="205" y="66"/>
                </a:lnTo>
                <a:lnTo>
                  <a:pt x="205" y="66"/>
                </a:lnTo>
                <a:lnTo>
                  <a:pt x="200" y="71"/>
                </a:lnTo>
                <a:lnTo>
                  <a:pt x="197" y="77"/>
                </a:lnTo>
                <a:lnTo>
                  <a:pt x="197" y="77"/>
                </a:lnTo>
                <a:lnTo>
                  <a:pt x="197" y="83"/>
                </a:lnTo>
                <a:lnTo>
                  <a:pt x="197" y="83"/>
                </a:lnTo>
                <a:lnTo>
                  <a:pt x="197" y="88"/>
                </a:lnTo>
                <a:lnTo>
                  <a:pt x="195" y="92"/>
                </a:lnTo>
                <a:lnTo>
                  <a:pt x="188" y="99"/>
                </a:lnTo>
                <a:lnTo>
                  <a:pt x="188" y="99"/>
                </a:lnTo>
                <a:lnTo>
                  <a:pt x="182" y="104"/>
                </a:lnTo>
                <a:lnTo>
                  <a:pt x="176" y="109"/>
                </a:lnTo>
                <a:lnTo>
                  <a:pt x="176" y="109"/>
                </a:lnTo>
                <a:lnTo>
                  <a:pt x="170" y="114"/>
                </a:lnTo>
                <a:lnTo>
                  <a:pt x="166" y="117"/>
                </a:lnTo>
                <a:lnTo>
                  <a:pt x="165" y="121"/>
                </a:lnTo>
                <a:lnTo>
                  <a:pt x="165" y="121"/>
                </a:lnTo>
                <a:lnTo>
                  <a:pt x="166" y="122"/>
                </a:lnTo>
                <a:lnTo>
                  <a:pt x="170" y="122"/>
                </a:lnTo>
                <a:lnTo>
                  <a:pt x="176" y="119"/>
                </a:lnTo>
                <a:lnTo>
                  <a:pt x="176" y="119"/>
                </a:lnTo>
                <a:lnTo>
                  <a:pt x="182" y="114"/>
                </a:lnTo>
                <a:lnTo>
                  <a:pt x="183" y="112"/>
                </a:lnTo>
                <a:lnTo>
                  <a:pt x="188" y="112"/>
                </a:lnTo>
                <a:lnTo>
                  <a:pt x="188" y="112"/>
                </a:lnTo>
                <a:lnTo>
                  <a:pt x="187" y="117"/>
                </a:lnTo>
                <a:lnTo>
                  <a:pt x="187" y="117"/>
                </a:lnTo>
                <a:lnTo>
                  <a:pt x="185" y="122"/>
                </a:lnTo>
                <a:lnTo>
                  <a:pt x="183" y="127"/>
                </a:lnTo>
                <a:lnTo>
                  <a:pt x="182" y="131"/>
                </a:lnTo>
                <a:lnTo>
                  <a:pt x="182" y="136"/>
                </a:lnTo>
                <a:lnTo>
                  <a:pt x="182" y="136"/>
                </a:lnTo>
                <a:lnTo>
                  <a:pt x="183" y="143"/>
                </a:lnTo>
                <a:lnTo>
                  <a:pt x="185" y="148"/>
                </a:lnTo>
                <a:lnTo>
                  <a:pt x="183" y="151"/>
                </a:lnTo>
                <a:lnTo>
                  <a:pt x="178" y="156"/>
                </a:lnTo>
                <a:lnTo>
                  <a:pt x="178" y="156"/>
                </a:lnTo>
                <a:lnTo>
                  <a:pt x="170" y="161"/>
                </a:lnTo>
                <a:lnTo>
                  <a:pt x="166" y="165"/>
                </a:lnTo>
                <a:lnTo>
                  <a:pt x="163" y="170"/>
                </a:lnTo>
                <a:lnTo>
                  <a:pt x="163" y="170"/>
                </a:lnTo>
                <a:lnTo>
                  <a:pt x="158" y="178"/>
                </a:lnTo>
                <a:lnTo>
                  <a:pt x="153" y="182"/>
                </a:lnTo>
                <a:lnTo>
                  <a:pt x="148" y="182"/>
                </a:lnTo>
                <a:lnTo>
                  <a:pt x="148" y="182"/>
                </a:lnTo>
                <a:lnTo>
                  <a:pt x="143" y="182"/>
                </a:lnTo>
                <a:lnTo>
                  <a:pt x="137" y="182"/>
                </a:lnTo>
                <a:lnTo>
                  <a:pt x="137" y="182"/>
                </a:lnTo>
                <a:lnTo>
                  <a:pt x="132" y="183"/>
                </a:lnTo>
                <a:lnTo>
                  <a:pt x="127" y="187"/>
                </a:lnTo>
                <a:lnTo>
                  <a:pt x="127" y="187"/>
                </a:lnTo>
                <a:lnTo>
                  <a:pt x="117" y="190"/>
                </a:lnTo>
                <a:lnTo>
                  <a:pt x="112" y="192"/>
                </a:lnTo>
                <a:lnTo>
                  <a:pt x="105" y="192"/>
                </a:lnTo>
                <a:lnTo>
                  <a:pt x="105" y="192"/>
                </a:lnTo>
                <a:lnTo>
                  <a:pt x="95" y="189"/>
                </a:lnTo>
                <a:lnTo>
                  <a:pt x="90" y="189"/>
                </a:lnTo>
                <a:lnTo>
                  <a:pt x="85" y="189"/>
                </a:lnTo>
                <a:lnTo>
                  <a:pt x="85" y="189"/>
                </a:lnTo>
                <a:lnTo>
                  <a:pt x="80" y="190"/>
                </a:lnTo>
                <a:lnTo>
                  <a:pt x="75" y="192"/>
                </a:lnTo>
                <a:lnTo>
                  <a:pt x="75" y="192"/>
                </a:lnTo>
                <a:lnTo>
                  <a:pt x="64" y="190"/>
                </a:lnTo>
                <a:lnTo>
                  <a:pt x="64" y="190"/>
                </a:lnTo>
                <a:lnTo>
                  <a:pt x="59" y="192"/>
                </a:lnTo>
                <a:lnTo>
                  <a:pt x="54" y="194"/>
                </a:lnTo>
                <a:lnTo>
                  <a:pt x="44" y="197"/>
                </a:lnTo>
                <a:lnTo>
                  <a:pt x="44" y="197"/>
                </a:lnTo>
                <a:lnTo>
                  <a:pt x="34" y="202"/>
                </a:lnTo>
                <a:lnTo>
                  <a:pt x="27" y="207"/>
                </a:lnTo>
                <a:lnTo>
                  <a:pt x="27" y="207"/>
                </a:lnTo>
                <a:lnTo>
                  <a:pt x="31" y="212"/>
                </a:lnTo>
                <a:lnTo>
                  <a:pt x="32" y="216"/>
                </a:lnTo>
                <a:lnTo>
                  <a:pt x="32" y="216"/>
                </a:lnTo>
                <a:lnTo>
                  <a:pt x="37" y="219"/>
                </a:lnTo>
                <a:lnTo>
                  <a:pt x="41" y="222"/>
                </a:lnTo>
                <a:lnTo>
                  <a:pt x="41" y="222"/>
                </a:lnTo>
                <a:lnTo>
                  <a:pt x="42" y="228"/>
                </a:lnTo>
                <a:lnTo>
                  <a:pt x="44" y="233"/>
                </a:lnTo>
                <a:lnTo>
                  <a:pt x="42" y="245"/>
                </a:lnTo>
                <a:lnTo>
                  <a:pt x="42" y="245"/>
                </a:lnTo>
                <a:lnTo>
                  <a:pt x="39" y="253"/>
                </a:lnTo>
                <a:lnTo>
                  <a:pt x="32" y="262"/>
                </a:lnTo>
                <a:lnTo>
                  <a:pt x="32" y="262"/>
                </a:lnTo>
                <a:lnTo>
                  <a:pt x="22" y="273"/>
                </a:lnTo>
                <a:lnTo>
                  <a:pt x="22" y="273"/>
                </a:lnTo>
                <a:lnTo>
                  <a:pt x="17" y="279"/>
                </a:lnTo>
                <a:lnTo>
                  <a:pt x="12" y="284"/>
                </a:lnTo>
                <a:lnTo>
                  <a:pt x="12" y="284"/>
                </a:lnTo>
                <a:lnTo>
                  <a:pt x="8" y="290"/>
                </a:lnTo>
                <a:lnTo>
                  <a:pt x="7" y="292"/>
                </a:lnTo>
                <a:lnTo>
                  <a:pt x="5" y="295"/>
                </a:lnTo>
                <a:lnTo>
                  <a:pt x="5" y="295"/>
                </a:lnTo>
                <a:lnTo>
                  <a:pt x="0" y="295"/>
                </a:lnTo>
                <a:lnTo>
                  <a:pt x="5" y="329"/>
                </a:lnTo>
                <a:lnTo>
                  <a:pt x="5" y="329"/>
                </a:lnTo>
                <a:lnTo>
                  <a:pt x="114" y="306"/>
                </a:lnTo>
                <a:lnTo>
                  <a:pt x="200" y="287"/>
                </a:lnTo>
                <a:lnTo>
                  <a:pt x="261" y="273"/>
                </a:lnTo>
                <a:lnTo>
                  <a:pt x="261" y="273"/>
                </a:lnTo>
                <a:lnTo>
                  <a:pt x="263" y="273"/>
                </a:lnTo>
                <a:lnTo>
                  <a:pt x="263" y="273"/>
                </a:lnTo>
                <a:lnTo>
                  <a:pt x="266" y="273"/>
                </a:lnTo>
                <a:lnTo>
                  <a:pt x="270" y="275"/>
                </a:lnTo>
                <a:lnTo>
                  <a:pt x="270" y="275"/>
                </a:lnTo>
                <a:lnTo>
                  <a:pt x="275" y="279"/>
                </a:lnTo>
                <a:lnTo>
                  <a:pt x="275" y="279"/>
                </a:lnTo>
                <a:lnTo>
                  <a:pt x="280" y="280"/>
                </a:lnTo>
                <a:lnTo>
                  <a:pt x="280" y="280"/>
                </a:lnTo>
                <a:lnTo>
                  <a:pt x="285" y="282"/>
                </a:lnTo>
                <a:lnTo>
                  <a:pt x="285" y="282"/>
                </a:lnTo>
                <a:lnTo>
                  <a:pt x="287" y="285"/>
                </a:lnTo>
                <a:lnTo>
                  <a:pt x="287" y="285"/>
                </a:lnTo>
                <a:lnTo>
                  <a:pt x="287" y="290"/>
                </a:lnTo>
                <a:lnTo>
                  <a:pt x="287" y="295"/>
                </a:lnTo>
                <a:lnTo>
                  <a:pt x="287" y="295"/>
                </a:lnTo>
                <a:lnTo>
                  <a:pt x="292" y="301"/>
                </a:lnTo>
                <a:lnTo>
                  <a:pt x="292" y="301"/>
                </a:lnTo>
                <a:lnTo>
                  <a:pt x="292" y="302"/>
                </a:lnTo>
                <a:lnTo>
                  <a:pt x="294" y="302"/>
                </a:lnTo>
                <a:lnTo>
                  <a:pt x="294" y="302"/>
                </a:lnTo>
                <a:lnTo>
                  <a:pt x="295" y="302"/>
                </a:lnTo>
                <a:lnTo>
                  <a:pt x="295" y="302"/>
                </a:lnTo>
                <a:lnTo>
                  <a:pt x="299" y="304"/>
                </a:lnTo>
                <a:lnTo>
                  <a:pt x="302" y="304"/>
                </a:lnTo>
                <a:lnTo>
                  <a:pt x="302" y="304"/>
                </a:lnTo>
                <a:lnTo>
                  <a:pt x="304" y="307"/>
                </a:lnTo>
                <a:lnTo>
                  <a:pt x="307" y="309"/>
                </a:lnTo>
                <a:lnTo>
                  <a:pt x="307" y="309"/>
                </a:lnTo>
                <a:lnTo>
                  <a:pt x="312" y="311"/>
                </a:lnTo>
                <a:lnTo>
                  <a:pt x="316" y="312"/>
                </a:lnTo>
                <a:lnTo>
                  <a:pt x="317" y="314"/>
                </a:lnTo>
                <a:lnTo>
                  <a:pt x="317" y="314"/>
                </a:lnTo>
                <a:lnTo>
                  <a:pt x="319" y="319"/>
                </a:lnTo>
                <a:lnTo>
                  <a:pt x="319" y="319"/>
                </a:lnTo>
                <a:lnTo>
                  <a:pt x="319" y="319"/>
                </a:lnTo>
                <a:lnTo>
                  <a:pt x="319" y="319"/>
                </a:lnTo>
                <a:lnTo>
                  <a:pt x="321" y="321"/>
                </a:lnTo>
                <a:lnTo>
                  <a:pt x="322" y="321"/>
                </a:lnTo>
                <a:lnTo>
                  <a:pt x="322" y="321"/>
                </a:lnTo>
                <a:lnTo>
                  <a:pt x="333" y="323"/>
                </a:lnTo>
                <a:lnTo>
                  <a:pt x="333" y="323"/>
                </a:lnTo>
                <a:lnTo>
                  <a:pt x="338" y="324"/>
                </a:lnTo>
                <a:lnTo>
                  <a:pt x="338" y="324"/>
                </a:lnTo>
                <a:lnTo>
                  <a:pt x="344" y="326"/>
                </a:lnTo>
                <a:lnTo>
                  <a:pt x="344" y="326"/>
                </a:lnTo>
                <a:lnTo>
                  <a:pt x="355" y="329"/>
                </a:lnTo>
                <a:lnTo>
                  <a:pt x="355" y="329"/>
                </a:lnTo>
                <a:lnTo>
                  <a:pt x="363" y="333"/>
                </a:lnTo>
                <a:lnTo>
                  <a:pt x="367" y="335"/>
                </a:lnTo>
                <a:lnTo>
                  <a:pt x="370" y="340"/>
                </a:lnTo>
                <a:lnTo>
                  <a:pt x="370" y="340"/>
                </a:lnTo>
                <a:lnTo>
                  <a:pt x="372" y="345"/>
                </a:lnTo>
                <a:lnTo>
                  <a:pt x="373" y="348"/>
                </a:lnTo>
                <a:lnTo>
                  <a:pt x="372" y="351"/>
                </a:lnTo>
                <a:lnTo>
                  <a:pt x="372" y="351"/>
                </a:lnTo>
                <a:lnTo>
                  <a:pt x="372" y="355"/>
                </a:lnTo>
                <a:lnTo>
                  <a:pt x="372" y="358"/>
                </a:lnTo>
                <a:lnTo>
                  <a:pt x="372" y="358"/>
                </a:lnTo>
                <a:lnTo>
                  <a:pt x="373" y="365"/>
                </a:lnTo>
                <a:lnTo>
                  <a:pt x="373" y="365"/>
                </a:lnTo>
                <a:lnTo>
                  <a:pt x="373" y="368"/>
                </a:lnTo>
                <a:lnTo>
                  <a:pt x="373" y="372"/>
                </a:lnTo>
                <a:lnTo>
                  <a:pt x="373" y="372"/>
                </a:lnTo>
                <a:lnTo>
                  <a:pt x="375" y="374"/>
                </a:lnTo>
                <a:lnTo>
                  <a:pt x="375" y="374"/>
                </a:lnTo>
                <a:lnTo>
                  <a:pt x="377" y="367"/>
                </a:lnTo>
                <a:lnTo>
                  <a:pt x="378" y="363"/>
                </a:lnTo>
                <a:lnTo>
                  <a:pt x="382" y="362"/>
                </a:lnTo>
                <a:lnTo>
                  <a:pt x="382" y="362"/>
                </a:lnTo>
                <a:lnTo>
                  <a:pt x="382" y="367"/>
                </a:lnTo>
                <a:lnTo>
                  <a:pt x="383" y="368"/>
                </a:lnTo>
                <a:lnTo>
                  <a:pt x="385" y="368"/>
                </a:lnTo>
                <a:lnTo>
                  <a:pt x="385" y="368"/>
                </a:lnTo>
                <a:lnTo>
                  <a:pt x="385" y="367"/>
                </a:lnTo>
                <a:lnTo>
                  <a:pt x="385" y="365"/>
                </a:lnTo>
                <a:lnTo>
                  <a:pt x="387" y="362"/>
                </a:lnTo>
                <a:lnTo>
                  <a:pt x="387" y="362"/>
                </a:lnTo>
                <a:lnTo>
                  <a:pt x="389" y="360"/>
                </a:lnTo>
                <a:lnTo>
                  <a:pt x="392" y="358"/>
                </a:lnTo>
                <a:lnTo>
                  <a:pt x="392" y="358"/>
                </a:lnTo>
                <a:lnTo>
                  <a:pt x="399" y="355"/>
                </a:lnTo>
                <a:lnTo>
                  <a:pt x="399" y="355"/>
                </a:lnTo>
                <a:lnTo>
                  <a:pt x="406" y="353"/>
                </a:lnTo>
                <a:lnTo>
                  <a:pt x="406" y="353"/>
                </a:lnTo>
                <a:lnTo>
                  <a:pt x="411" y="348"/>
                </a:lnTo>
                <a:lnTo>
                  <a:pt x="417" y="345"/>
                </a:lnTo>
                <a:lnTo>
                  <a:pt x="417" y="345"/>
                </a:lnTo>
                <a:lnTo>
                  <a:pt x="423" y="343"/>
                </a:lnTo>
                <a:lnTo>
                  <a:pt x="428" y="340"/>
                </a:lnTo>
                <a:lnTo>
                  <a:pt x="428" y="340"/>
                </a:lnTo>
                <a:lnTo>
                  <a:pt x="433" y="336"/>
                </a:lnTo>
                <a:lnTo>
                  <a:pt x="438" y="336"/>
                </a:lnTo>
                <a:lnTo>
                  <a:pt x="443" y="335"/>
                </a:lnTo>
                <a:lnTo>
                  <a:pt x="448" y="333"/>
                </a:lnTo>
                <a:lnTo>
                  <a:pt x="448" y="333"/>
                </a:lnTo>
                <a:lnTo>
                  <a:pt x="458" y="328"/>
                </a:lnTo>
                <a:lnTo>
                  <a:pt x="458" y="328"/>
                </a:lnTo>
                <a:lnTo>
                  <a:pt x="463" y="326"/>
                </a:lnTo>
                <a:lnTo>
                  <a:pt x="468" y="323"/>
                </a:lnTo>
                <a:lnTo>
                  <a:pt x="468" y="323"/>
                </a:lnTo>
                <a:lnTo>
                  <a:pt x="473" y="316"/>
                </a:lnTo>
                <a:lnTo>
                  <a:pt x="478" y="309"/>
                </a:lnTo>
                <a:lnTo>
                  <a:pt x="478" y="309"/>
                </a:lnTo>
                <a:lnTo>
                  <a:pt x="484" y="304"/>
                </a:lnTo>
                <a:lnTo>
                  <a:pt x="487" y="301"/>
                </a:lnTo>
                <a:lnTo>
                  <a:pt x="489" y="297"/>
                </a:lnTo>
                <a:lnTo>
                  <a:pt x="489" y="297"/>
                </a:lnTo>
                <a:lnTo>
                  <a:pt x="482" y="299"/>
                </a:lnTo>
                <a:lnTo>
                  <a:pt x="477" y="302"/>
                </a:lnTo>
                <a:lnTo>
                  <a:pt x="477" y="302"/>
                </a:lnTo>
                <a:lnTo>
                  <a:pt x="472" y="307"/>
                </a:lnTo>
                <a:lnTo>
                  <a:pt x="470" y="309"/>
                </a:lnTo>
                <a:lnTo>
                  <a:pt x="467" y="311"/>
                </a:lnTo>
                <a:lnTo>
                  <a:pt x="467" y="311"/>
                </a:lnTo>
                <a:close/>
              </a:path>
            </a:pathLst>
          </a:custGeom>
          <a:solidFill>
            <a:srgbClr val="4294B7"/>
          </a:solidFill>
          <a:ln w="3175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19" name="Picture 18" descr="Icon&#10;&#10;Description automatically generated">
            <a:extLst>
              <a:ext uri="{FF2B5EF4-FFF2-40B4-BE49-F238E27FC236}">
                <a16:creationId xmlns:a16="http://schemas.microsoft.com/office/drawing/2014/main" id="{898202EC-9E8D-4944-BCC9-5846169316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4806" y="5123476"/>
            <a:ext cx="761891" cy="814456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483183" y="2210666"/>
            <a:ext cx="2038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</a:rPr>
              <a:t>NY</a:t>
            </a:r>
          </a:p>
        </p:txBody>
      </p:sp>
    </p:spTree>
    <p:extLst>
      <p:ext uri="{BB962C8B-B14F-4D97-AF65-F5344CB8AC3E}">
        <p14:creationId xmlns:p14="http://schemas.microsoft.com/office/powerpoint/2010/main" val="159650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95959"/>
      </a:dk2>
      <a:lt2>
        <a:srgbClr val="169BD5"/>
      </a:lt2>
      <a:accent1>
        <a:srgbClr val="4294B7"/>
      </a:accent1>
      <a:accent2>
        <a:srgbClr val="09425B"/>
      </a:accent2>
      <a:accent3>
        <a:srgbClr val="1AB0E9"/>
      </a:accent3>
      <a:accent4>
        <a:srgbClr val="E7862A"/>
      </a:accent4>
      <a:accent5>
        <a:srgbClr val="9DA0A3"/>
      </a:accent5>
      <a:accent6>
        <a:srgbClr val="595959"/>
      </a:accent6>
      <a:hlink>
        <a:srgbClr val="106D96"/>
      </a:hlink>
      <a:folHlink>
        <a:srgbClr val="169BD5"/>
      </a:folHlink>
    </a:clrScheme>
    <a:fontScheme name="ARPA-E Redesign">
      <a:majorFont>
        <a:latin typeface="Titillium Web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ARPA-e.thmx</Template>
  <TotalTime>9088</TotalTime>
  <Words>64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</vt:lpstr>
      <vt:lpstr>Calibri</vt:lpstr>
      <vt:lpstr>Titillium Web</vt:lpstr>
      <vt:lpstr>Arial</vt:lpstr>
      <vt:lpstr>Office Theme</vt:lpstr>
      <vt:lpstr>ARPA-E Impact in New York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arpa-e</dc:creator>
  <cp:keywords/>
  <dc:description/>
  <cp:lastModifiedBy>Greenberg, Miriam (CONTR)</cp:lastModifiedBy>
  <cp:revision>256</cp:revision>
  <dcterms:created xsi:type="dcterms:W3CDTF">2012-10-11T16:07:59Z</dcterms:created>
  <dcterms:modified xsi:type="dcterms:W3CDTF">2024-02-26T17:15:28Z</dcterms:modified>
  <cp:category/>
</cp:coreProperties>
</file>