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embedTrueTypeFonts="1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9144000" cy="6858000" type="screen4x3"/>
  <p:notesSz cx="6858000" cy="9144000"/>
  <p:embeddedFontLst>
    <p:embeddedFont>
      <p:font typeface="Roboto" panose="02000000000000000000" pitchFamily="2" charset="0"/>
      <p:regular r:id="rId5"/>
      <p:bold r:id="rId6"/>
      <p:italic r:id="rId7"/>
      <p:boldItalic r:id="rId8"/>
    </p:embeddedFont>
    <p:embeddedFont>
      <p:font typeface="Titillium Web" panose="00000500000000000000" pitchFamily="2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5B5B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90" autoAdjust="0"/>
  </p:normalViewPr>
  <p:slideViewPr>
    <p:cSldViewPr snapToGrid="0" snapToObjects="1">
      <p:cViewPr varScale="1">
        <p:scale>
          <a:sx n="102" d="100"/>
          <a:sy n="102" d="100"/>
        </p:scale>
        <p:origin x="1884" y="102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10" Type="http://schemas.openxmlformats.org/officeDocument/2006/relationships/font" Target="fonts/font6.fntdata"/><Relationship Id="rId4" Type="http://schemas.openxmlformats.org/officeDocument/2006/relationships/handoutMaster" Target="handoutMasters/handoutMaster1.xml"/><Relationship Id="rId9" Type="http://schemas.openxmlformats.org/officeDocument/2006/relationships/font" Target="fonts/font5.fntdata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bird&#10;&#10;Description automatically generated">
            <a:extLst>
              <a:ext uri="{FF2B5EF4-FFF2-40B4-BE49-F238E27FC236}">
                <a16:creationId xmlns:a16="http://schemas.microsoft.com/office/drawing/2014/main" id="{7393DDB7-2648-42DD-AD03-9E12FAF549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6628" y="2130425"/>
            <a:ext cx="6348549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j-lt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6627" y="3886200"/>
            <a:ext cx="6348549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16627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Roboto"/>
              <a:buChar char="▾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flipV="1">
            <a:off x="304800" y="791936"/>
            <a:ext cx="8559800" cy="1838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Roboto"/>
              <a:buChar char="▾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5B5B5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j-lt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Roboto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665BB2E8-E4D8-4DC8-9FA4-75C362E09A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2909353"/>
            <a:ext cx="714337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A65A2E0C-D11A-4F37-8EC5-34331813FCA6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60516" y="4406900"/>
            <a:ext cx="7143370" cy="130122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51505"/>
            <a:ext cx="8559800" cy="2767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1935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8D16AF04-D76F-4481-930A-C7493E5BDB4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Roboto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60F79010-2CE6-4499-87CD-AC7AFBE3DF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28" y="3529639"/>
            <a:ext cx="745011" cy="640080"/>
          </a:xfrm>
          <a:prstGeom prst="rect">
            <a:avLst/>
          </a:prstGeom>
        </p:spPr>
      </p:pic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7E7F8CA1-8550-4962-8860-0BAE1FB640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935" y="1867766"/>
            <a:ext cx="691978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81251"/>
            <a:ext cx="8488517" cy="824352"/>
          </a:xfrm>
        </p:spPr>
        <p:txBody>
          <a:bodyPr>
            <a:normAutofit/>
          </a:bodyPr>
          <a:lstStyle/>
          <a:p>
            <a:r>
              <a:rPr lang="en-US" sz="3800" dirty="0"/>
              <a:t>ARPA-E Impact in Oklahoma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15213" y="1676090"/>
            <a:ext cx="478079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>
                <a:solidFill>
                  <a:schemeClr val="accent1"/>
                </a:solidFill>
              </a:rPr>
              <a:t>$6.7 million </a:t>
            </a:r>
          </a:p>
          <a:p>
            <a:r>
              <a:rPr lang="en-US" sz="3000" dirty="0"/>
              <a:t>in early-stage R&amp;D funding</a:t>
            </a:r>
          </a:p>
          <a:p>
            <a:endParaRPr lang="en-US" sz="2800" dirty="0">
              <a:solidFill>
                <a:srgbClr val="666666"/>
              </a:solidFill>
            </a:endParaRPr>
          </a:p>
          <a:p>
            <a:r>
              <a:rPr lang="en-US" sz="5200" b="1" dirty="0">
                <a:solidFill>
                  <a:schemeClr val="accent1"/>
                </a:solidFill>
              </a:rPr>
              <a:t>4 projects </a:t>
            </a:r>
          </a:p>
          <a:p>
            <a:r>
              <a:rPr lang="en-US" sz="3000" dirty="0"/>
              <a:t>across the state</a:t>
            </a:r>
          </a:p>
          <a:p>
            <a:r>
              <a:rPr lang="en-US" sz="2800" dirty="0"/>
              <a:t>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0626" y="512347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16251" y="518445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/>
              <a:t>ARPA-E’s mission is to overcome long-term and high-risk technological barriers in the development of energy technologies. The Agency funds advanced energy technologies to reduce energy imports, improve efficiency, and reduce emissions. </a:t>
            </a:r>
          </a:p>
        </p:txBody>
      </p:sp>
      <p:sp>
        <p:nvSpPr>
          <p:cNvPr id="6" name="Rectangle 5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/>
              <a:t>Since 2009…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11785" y="6451240"/>
            <a:ext cx="216959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666666"/>
                </a:solidFill>
              </a:rPr>
              <a:t>Last Updated: February 2024</a:t>
            </a: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5443F776-7840-4E74-9EAA-B4FD8CF8EFB8}"/>
              </a:ext>
            </a:extLst>
          </p:cNvPr>
          <p:cNvSpPr>
            <a:spLocks/>
          </p:cNvSpPr>
          <p:nvPr/>
        </p:nvSpPr>
        <p:spPr bwMode="auto">
          <a:xfrm>
            <a:off x="5489398" y="1914451"/>
            <a:ext cx="3335054" cy="2128159"/>
          </a:xfrm>
          <a:custGeom>
            <a:avLst/>
            <a:gdLst>
              <a:gd name="T0" fmla="*/ 499 w 562"/>
              <a:gd name="T1" fmla="*/ 16 h 292"/>
              <a:gd name="T2" fmla="*/ 159 w 562"/>
              <a:gd name="T3" fmla="*/ 7 h 292"/>
              <a:gd name="T4" fmla="*/ 2 w 562"/>
              <a:gd name="T5" fmla="*/ 0 h 292"/>
              <a:gd name="T6" fmla="*/ 193 w 562"/>
              <a:gd name="T7" fmla="*/ 51 h 292"/>
              <a:gd name="T8" fmla="*/ 190 w 562"/>
              <a:gd name="T9" fmla="*/ 209 h 292"/>
              <a:gd name="T10" fmla="*/ 190 w 562"/>
              <a:gd name="T11" fmla="*/ 209 h 292"/>
              <a:gd name="T12" fmla="*/ 200 w 562"/>
              <a:gd name="T13" fmla="*/ 216 h 292"/>
              <a:gd name="T14" fmla="*/ 204 w 562"/>
              <a:gd name="T15" fmla="*/ 219 h 292"/>
              <a:gd name="T16" fmla="*/ 209 w 562"/>
              <a:gd name="T17" fmla="*/ 224 h 292"/>
              <a:gd name="T18" fmla="*/ 215 w 562"/>
              <a:gd name="T19" fmla="*/ 224 h 292"/>
              <a:gd name="T20" fmla="*/ 224 w 562"/>
              <a:gd name="T21" fmla="*/ 228 h 292"/>
              <a:gd name="T22" fmla="*/ 234 w 562"/>
              <a:gd name="T23" fmla="*/ 228 h 292"/>
              <a:gd name="T24" fmla="*/ 241 w 562"/>
              <a:gd name="T25" fmla="*/ 229 h 292"/>
              <a:gd name="T26" fmla="*/ 251 w 562"/>
              <a:gd name="T27" fmla="*/ 243 h 292"/>
              <a:gd name="T28" fmla="*/ 256 w 562"/>
              <a:gd name="T29" fmla="*/ 248 h 292"/>
              <a:gd name="T30" fmla="*/ 263 w 562"/>
              <a:gd name="T31" fmla="*/ 248 h 292"/>
              <a:gd name="T32" fmla="*/ 277 w 562"/>
              <a:gd name="T33" fmla="*/ 250 h 292"/>
              <a:gd name="T34" fmla="*/ 283 w 562"/>
              <a:gd name="T35" fmla="*/ 251 h 292"/>
              <a:gd name="T36" fmla="*/ 287 w 562"/>
              <a:gd name="T37" fmla="*/ 250 h 292"/>
              <a:gd name="T38" fmla="*/ 292 w 562"/>
              <a:gd name="T39" fmla="*/ 253 h 292"/>
              <a:gd name="T40" fmla="*/ 300 w 562"/>
              <a:gd name="T41" fmla="*/ 257 h 292"/>
              <a:gd name="T42" fmla="*/ 307 w 562"/>
              <a:gd name="T43" fmla="*/ 258 h 292"/>
              <a:gd name="T44" fmla="*/ 312 w 562"/>
              <a:gd name="T45" fmla="*/ 258 h 292"/>
              <a:gd name="T46" fmla="*/ 317 w 562"/>
              <a:gd name="T47" fmla="*/ 258 h 292"/>
              <a:gd name="T48" fmla="*/ 324 w 562"/>
              <a:gd name="T49" fmla="*/ 265 h 292"/>
              <a:gd name="T50" fmla="*/ 329 w 562"/>
              <a:gd name="T51" fmla="*/ 274 h 292"/>
              <a:gd name="T52" fmla="*/ 336 w 562"/>
              <a:gd name="T53" fmla="*/ 277 h 292"/>
              <a:gd name="T54" fmla="*/ 344 w 562"/>
              <a:gd name="T55" fmla="*/ 270 h 292"/>
              <a:gd name="T56" fmla="*/ 353 w 562"/>
              <a:gd name="T57" fmla="*/ 272 h 292"/>
              <a:gd name="T58" fmla="*/ 358 w 562"/>
              <a:gd name="T59" fmla="*/ 277 h 292"/>
              <a:gd name="T60" fmla="*/ 370 w 562"/>
              <a:gd name="T61" fmla="*/ 279 h 292"/>
              <a:gd name="T62" fmla="*/ 375 w 562"/>
              <a:gd name="T63" fmla="*/ 275 h 292"/>
              <a:gd name="T64" fmla="*/ 382 w 562"/>
              <a:gd name="T65" fmla="*/ 272 h 292"/>
              <a:gd name="T66" fmla="*/ 387 w 562"/>
              <a:gd name="T67" fmla="*/ 274 h 292"/>
              <a:gd name="T68" fmla="*/ 397 w 562"/>
              <a:gd name="T69" fmla="*/ 274 h 292"/>
              <a:gd name="T70" fmla="*/ 400 w 562"/>
              <a:gd name="T71" fmla="*/ 277 h 292"/>
              <a:gd name="T72" fmla="*/ 409 w 562"/>
              <a:gd name="T73" fmla="*/ 275 h 292"/>
              <a:gd name="T74" fmla="*/ 419 w 562"/>
              <a:gd name="T75" fmla="*/ 274 h 292"/>
              <a:gd name="T76" fmla="*/ 428 w 562"/>
              <a:gd name="T77" fmla="*/ 279 h 292"/>
              <a:gd name="T78" fmla="*/ 450 w 562"/>
              <a:gd name="T79" fmla="*/ 277 h 292"/>
              <a:gd name="T80" fmla="*/ 465 w 562"/>
              <a:gd name="T81" fmla="*/ 275 h 292"/>
              <a:gd name="T82" fmla="*/ 489 w 562"/>
              <a:gd name="T83" fmla="*/ 272 h 292"/>
              <a:gd name="T84" fmla="*/ 497 w 562"/>
              <a:gd name="T85" fmla="*/ 275 h 292"/>
              <a:gd name="T86" fmla="*/ 504 w 562"/>
              <a:gd name="T87" fmla="*/ 274 h 292"/>
              <a:gd name="T88" fmla="*/ 514 w 562"/>
              <a:gd name="T89" fmla="*/ 270 h 292"/>
              <a:gd name="T90" fmla="*/ 526 w 562"/>
              <a:gd name="T91" fmla="*/ 275 h 292"/>
              <a:gd name="T92" fmla="*/ 531 w 562"/>
              <a:gd name="T93" fmla="*/ 279 h 292"/>
              <a:gd name="T94" fmla="*/ 536 w 562"/>
              <a:gd name="T95" fmla="*/ 279 h 292"/>
              <a:gd name="T96" fmla="*/ 541 w 562"/>
              <a:gd name="T97" fmla="*/ 282 h 292"/>
              <a:gd name="T98" fmla="*/ 546 w 562"/>
              <a:gd name="T99" fmla="*/ 284 h 292"/>
              <a:gd name="T100" fmla="*/ 553 w 562"/>
              <a:gd name="T101" fmla="*/ 285 h 292"/>
              <a:gd name="T102" fmla="*/ 562 w 562"/>
              <a:gd name="T103" fmla="*/ 292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62" h="292">
                <a:moveTo>
                  <a:pt x="551" y="14"/>
                </a:moveTo>
                <a:lnTo>
                  <a:pt x="551" y="14"/>
                </a:lnTo>
                <a:lnTo>
                  <a:pt x="499" y="16"/>
                </a:lnTo>
                <a:lnTo>
                  <a:pt x="395" y="14"/>
                </a:lnTo>
                <a:lnTo>
                  <a:pt x="246" y="10"/>
                </a:lnTo>
                <a:lnTo>
                  <a:pt x="159" y="7"/>
                </a:lnTo>
                <a:lnTo>
                  <a:pt x="64" y="4"/>
                </a:lnTo>
                <a:lnTo>
                  <a:pt x="64" y="4"/>
                </a:lnTo>
                <a:lnTo>
                  <a:pt x="2" y="0"/>
                </a:lnTo>
                <a:lnTo>
                  <a:pt x="0" y="44"/>
                </a:lnTo>
                <a:lnTo>
                  <a:pt x="0" y="44"/>
                </a:lnTo>
                <a:lnTo>
                  <a:pt x="193" y="51"/>
                </a:lnTo>
                <a:lnTo>
                  <a:pt x="188" y="207"/>
                </a:lnTo>
                <a:lnTo>
                  <a:pt x="188" y="207"/>
                </a:lnTo>
                <a:lnTo>
                  <a:pt x="190" y="209"/>
                </a:lnTo>
                <a:lnTo>
                  <a:pt x="190" y="209"/>
                </a:lnTo>
                <a:lnTo>
                  <a:pt x="190" y="209"/>
                </a:lnTo>
                <a:lnTo>
                  <a:pt x="190" y="209"/>
                </a:lnTo>
                <a:lnTo>
                  <a:pt x="197" y="211"/>
                </a:lnTo>
                <a:lnTo>
                  <a:pt x="200" y="216"/>
                </a:lnTo>
                <a:lnTo>
                  <a:pt x="200" y="216"/>
                </a:lnTo>
                <a:lnTo>
                  <a:pt x="202" y="218"/>
                </a:lnTo>
                <a:lnTo>
                  <a:pt x="204" y="219"/>
                </a:lnTo>
                <a:lnTo>
                  <a:pt x="204" y="219"/>
                </a:lnTo>
                <a:lnTo>
                  <a:pt x="205" y="223"/>
                </a:lnTo>
                <a:lnTo>
                  <a:pt x="209" y="224"/>
                </a:lnTo>
                <a:lnTo>
                  <a:pt x="209" y="224"/>
                </a:lnTo>
                <a:lnTo>
                  <a:pt x="212" y="226"/>
                </a:lnTo>
                <a:lnTo>
                  <a:pt x="215" y="224"/>
                </a:lnTo>
                <a:lnTo>
                  <a:pt x="215" y="224"/>
                </a:lnTo>
                <a:lnTo>
                  <a:pt x="217" y="224"/>
                </a:lnTo>
                <a:lnTo>
                  <a:pt x="221" y="226"/>
                </a:lnTo>
                <a:lnTo>
                  <a:pt x="224" y="228"/>
                </a:lnTo>
                <a:lnTo>
                  <a:pt x="226" y="229"/>
                </a:lnTo>
                <a:lnTo>
                  <a:pt x="226" y="229"/>
                </a:lnTo>
                <a:lnTo>
                  <a:pt x="234" y="228"/>
                </a:lnTo>
                <a:lnTo>
                  <a:pt x="238" y="228"/>
                </a:lnTo>
                <a:lnTo>
                  <a:pt x="241" y="229"/>
                </a:lnTo>
                <a:lnTo>
                  <a:pt x="241" y="229"/>
                </a:lnTo>
                <a:lnTo>
                  <a:pt x="244" y="233"/>
                </a:lnTo>
                <a:lnTo>
                  <a:pt x="248" y="236"/>
                </a:lnTo>
                <a:lnTo>
                  <a:pt x="251" y="243"/>
                </a:lnTo>
                <a:lnTo>
                  <a:pt x="251" y="243"/>
                </a:lnTo>
                <a:lnTo>
                  <a:pt x="253" y="246"/>
                </a:lnTo>
                <a:lnTo>
                  <a:pt x="256" y="248"/>
                </a:lnTo>
                <a:lnTo>
                  <a:pt x="256" y="248"/>
                </a:lnTo>
                <a:lnTo>
                  <a:pt x="263" y="248"/>
                </a:lnTo>
                <a:lnTo>
                  <a:pt x="263" y="248"/>
                </a:lnTo>
                <a:lnTo>
                  <a:pt x="270" y="250"/>
                </a:lnTo>
                <a:lnTo>
                  <a:pt x="270" y="250"/>
                </a:lnTo>
                <a:lnTo>
                  <a:pt x="277" y="250"/>
                </a:lnTo>
                <a:lnTo>
                  <a:pt x="280" y="250"/>
                </a:lnTo>
                <a:lnTo>
                  <a:pt x="283" y="251"/>
                </a:lnTo>
                <a:lnTo>
                  <a:pt x="283" y="251"/>
                </a:lnTo>
                <a:lnTo>
                  <a:pt x="285" y="250"/>
                </a:lnTo>
                <a:lnTo>
                  <a:pt x="287" y="250"/>
                </a:lnTo>
                <a:lnTo>
                  <a:pt x="287" y="250"/>
                </a:lnTo>
                <a:lnTo>
                  <a:pt x="290" y="251"/>
                </a:lnTo>
                <a:lnTo>
                  <a:pt x="292" y="253"/>
                </a:lnTo>
                <a:lnTo>
                  <a:pt x="292" y="253"/>
                </a:lnTo>
                <a:lnTo>
                  <a:pt x="295" y="257"/>
                </a:lnTo>
                <a:lnTo>
                  <a:pt x="299" y="258"/>
                </a:lnTo>
                <a:lnTo>
                  <a:pt x="300" y="257"/>
                </a:lnTo>
                <a:lnTo>
                  <a:pt x="300" y="257"/>
                </a:lnTo>
                <a:lnTo>
                  <a:pt x="304" y="258"/>
                </a:lnTo>
                <a:lnTo>
                  <a:pt x="307" y="258"/>
                </a:lnTo>
                <a:lnTo>
                  <a:pt x="307" y="258"/>
                </a:lnTo>
                <a:lnTo>
                  <a:pt x="310" y="260"/>
                </a:lnTo>
                <a:lnTo>
                  <a:pt x="312" y="258"/>
                </a:lnTo>
                <a:lnTo>
                  <a:pt x="312" y="258"/>
                </a:lnTo>
                <a:lnTo>
                  <a:pt x="316" y="258"/>
                </a:lnTo>
                <a:lnTo>
                  <a:pt x="317" y="258"/>
                </a:lnTo>
                <a:lnTo>
                  <a:pt x="317" y="258"/>
                </a:lnTo>
                <a:lnTo>
                  <a:pt x="321" y="260"/>
                </a:lnTo>
                <a:lnTo>
                  <a:pt x="324" y="265"/>
                </a:lnTo>
                <a:lnTo>
                  <a:pt x="324" y="265"/>
                </a:lnTo>
                <a:lnTo>
                  <a:pt x="327" y="272"/>
                </a:lnTo>
                <a:lnTo>
                  <a:pt x="329" y="274"/>
                </a:lnTo>
                <a:lnTo>
                  <a:pt x="333" y="277"/>
                </a:lnTo>
                <a:lnTo>
                  <a:pt x="333" y="277"/>
                </a:lnTo>
                <a:lnTo>
                  <a:pt x="336" y="277"/>
                </a:lnTo>
                <a:lnTo>
                  <a:pt x="339" y="275"/>
                </a:lnTo>
                <a:lnTo>
                  <a:pt x="344" y="270"/>
                </a:lnTo>
                <a:lnTo>
                  <a:pt x="344" y="270"/>
                </a:lnTo>
                <a:lnTo>
                  <a:pt x="348" y="267"/>
                </a:lnTo>
                <a:lnTo>
                  <a:pt x="350" y="268"/>
                </a:lnTo>
                <a:lnTo>
                  <a:pt x="353" y="272"/>
                </a:lnTo>
                <a:lnTo>
                  <a:pt x="353" y="272"/>
                </a:lnTo>
                <a:lnTo>
                  <a:pt x="358" y="277"/>
                </a:lnTo>
                <a:lnTo>
                  <a:pt x="358" y="277"/>
                </a:lnTo>
                <a:lnTo>
                  <a:pt x="360" y="279"/>
                </a:lnTo>
                <a:lnTo>
                  <a:pt x="363" y="280"/>
                </a:lnTo>
                <a:lnTo>
                  <a:pt x="370" y="279"/>
                </a:lnTo>
                <a:lnTo>
                  <a:pt x="370" y="279"/>
                </a:lnTo>
                <a:lnTo>
                  <a:pt x="373" y="279"/>
                </a:lnTo>
                <a:lnTo>
                  <a:pt x="375" y="275"/>
                </a:lnTo>
                <a:lnTo>
                  <a:pt x="378" y="274"/>
                </a:lnTo>
                <a:lnTo>
                  <a:pt x="382" y="272"/>
                </a:lnTo>
                <a:lnTo>
                  <a:pt x="382" y="272"/>
                </a:lnTo>
                <a:lnTo>
                  <a:pt x="383" y="274"/>
                </a:lnTo>
                <a:lnTo>
                  <a:pt x="387" y="274"/>
                </a:lnTo>
                <a:lnTo>
                  <a:pt x="387" y="274"/>
                </a:lnTo>
                <a:lnTo>
                  <a:pt x="394" y="274"/>
                </a:lnTo>
                <a:lnTo>
                  <a:pt x="394" y="274"/>
                </a:lnTo>
                <a:lnTo>
                  <a:pt x="397" y="274"/>
                </a:lnTo>
                <a:lnTo>
                  <a:pt x="397" y="275"/>
                </a:lnTo>
                <a:lnTo>
                  <a:pt x="399" y="277"/>
                </a:lnTo>
                <a:lnTo>
                  <a:pt x="400" y="277"/>
                </a:lnTo>
                <a:lnTo>
                  <a:pt x="400" y="277"/>
                </a:lnTo>
                <a:lnTo>
                  <a:pt x="404" y="275"/>
                </a:lnTo>
                <a:lnTo>
                  <a:pt x="409" y="275"/>
                </a:lnTo>
                <a:lnTo>
                  <a:pt x="409" y="275"/>
                </a:lnTo>
                <a:lnTo>
                  <a:pt x="416" y="274"/>
                </a:lnTo>
                <a:lnTo>
                  <a:pt x="419" y="274"/>
                </a:lnTo>
                <a:lnTo>
                  <a:pt x="421" y="275"/>
                </a:lnTo>
                <a:lnTo>
                  <a:pt x="421" y="275"/>
                </a:lnTo>
                <a:lnTo>
                  <a:pt x="428" y="279"/>
                </a:lnTo>
                <a:lnTo>
                  <a:pt x="434" y="279"/>
                </a:lnTo>
                <a:lnTo>
                  <a:pt x="434" y="279"/>
                </a:lnTo>
                <a:lnTo>
                  <a:pt x="450" y="277"/>
                </a:lnTo>
                <a:lnTo>
                  <a:pt x="450" y="277"/>
                </a:lnTo>
                <a:lnTo>
                  <a:pt x="458" y="277"/>
                </a:lnTo>
                <a:lnTo>
                  <a:pt x="465" y="275"/>
                </a:lnTo>
                <a:lnTo>
                  <a:pt x="465" y="275"/>
                </a:lnTo>
                <a:lnTo>
                  <a:pt x="489" y="272"/>
                </a:lnTo>
                <a:lnTo>
                  <a:pt x="489" y="272"/>
                </a:lnTo>
                <a:lnTo>
                  <a:pt x="492" y="272"/>
                </a:lnTo>
                <a:lnTo>
                  <a:pt x="494" y="274"/>
                </a:lnTo>
                <a:lnTo>
                  <a:pt x="497" y="275"/>
                </a:lnTo>
                <a:lnTo>
                  <a:pt x="501" y="275"/>
                </a:lnTo>
                <a:lnTo>
                  <a:pt x="501" y="275"/>
                </a:lnTo>
                <a:lnTo>
                  <a:pt x="504" y="274"/>
                </a:lnTo>
                <a:lnTo>
                  <a:pt x="507" y="270"/>
                </a:lnTo>
                <a:lnTo>
                  <a:pt x="507" y="270"/>
                </a:lnTo>
                <a:lnTo>
                  <a:pt x="514" y="270"/>
                </a:lnTo>
                <a:lnTo>
                  <a:pt x="514" y="270"/>
                </a:lnTo>
                <a:lnTo>
                  <a:pt x="519" y="272"/>
                </a:lnTo>
                <a:lnTo>
                  <a:pt x="526" y="275"/>
                </a:lnTo>
                <a:lnTo>
                  <a:pt x="526" y="275"/>
                </a:lnTo>
                <a:lnTo>
                  <a:pt x="528" y="277"/>
                </a:lnTo>
                <a:lnTo>
                  <a:pt x="531" y="279"/>
                </a:lnTo>
                <a:lnTo>
                  <a:pt x="531" y="279"/>
                </a:lnTo>
                <a:lnTo>
                  <a:pt x="534" y="279"/>
                </a:lnTo>
                <a:lnTo>
                  <a:pt x="536" y="279"/>
                </a:lnTo>
                <a:lnTo>
                  <a:pt x="536" y="279"/>
                </a:lnTo>
                <a:lnTo>
                  <a:pt x="540" y="279"/>
                </a:lnTo>
                <a:lnTo>
                  <a:pt x="541" y="282"/>
                </a:lnTo>
                <a:lnTo>
                  <a:pt x="545" y="284"/>
                </a:lnTo>
                <a:lnTo>
                  <a:pt x="546" y="284"/>
                </a:lnTo>
                <a:lnTo>
                  <a:pt x="546" y="284"/>
                </a:lnTo>
                <a:lnTo>
                  <a:pt x="550" y="284"/>
                </a:lnTo>
                <a:lnTo>
                  <a:pt x="553" y="285"/>
                </a:lnTo>
                <a:lnTo>
                  <a:pt x="553" y="285"/>
                </a:lnTo>
                <a:lnTo>
                  <a:pt x="558" y="290"/>
                </a:lnTo>
                <a:lnTo>
                  <a:pt x="558" y="290"/>
                </a:lnTo>
                <a:lnTo>
                  <a:pt x="562" y="292"/>
                </a:lnTo>
                <a:lnTo>
                  <a:pt x="553" y="58"/>
                </a:lnTo>
                <a:lnTo>
                  <a:pt x="551" y="14"/>
                </a:lnTo>
                <a:close/>
              </a:path>
            </a:pathLst>
          </a:custGeom>
          <a:solidFill>
            <a:srgbClr val="4294B7"/>
          </a:solidFill>
          <a:ln w="3175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19" name="Picture 18" descr="Icon&#10;&#10;Description automatically generated">
            <a:extLst>
              <a:ext uri="{FF2B5EF4-FFF2-40B4-BE49-F238E27FC236}">
                <a16:creationId xmlns:a16="http://schemas.microsoft.com/office/drawing/2014/main" id="{898202EC-9E8D-4944-BCC9-5846169316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806" y="5123476"/>
            <a:ext cx="761891" cy="81445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656417" y="2483236"/>
            <a:ext cx="2038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OK</a:t>
            </a:r>
          </a:p>
        </p:txBody>
      </p:sp>
    </p:spTree>
    <p:extLst>
      <p:ext uri="{BB962C8B-B14F-4D97-AF65-F5344CB8AC3E}">
        <p14:creationId xmlns:p14="http://schemas.microsoft.com/office/powerpoint/2010/main" val="1596508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595959"/>
      </a:dk2>
      <a:lt2>
        <a:srgbClr val="169BD5"/>
      </a:lt2>
      <a:accent1>
        <a:srgbClr val="4294B7"/>
      </a:accent1>
      <a:accent2>
        <a:srgbClr val="09425B"/>
      </a:accent2>
      <a:accent3>
        <a:srgbClr val="1AB0E9"/>
      </a:accent3>
      <a:accent4>
        <a:srgbClr val="E7862A"/>
      </a:accent4>
      <a:accent5>
        <a:srgbClr val="9DA0A3"/>
      </a:accent5>
      <a:accent6>
        <a:srgbClr val="595959"/>
      </a:accent6>
      <a:hlink>
        <a:srgbClr val="106D96"/>
      </a:hlink>
      <a:folHlink>
        <a:srgbClr val="169BD5"/>
      </a:folHlink>
    </a:clrScheme>
    <a:fontScheme name="ARPA-E Redesign">
      <a:majorFont>
        <a:latin typeface="Titillium Web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ARPA-e.thmx</Template>
  <TotalTime>9083</TotalTime>
  <Words>63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Roboto</vt:lpstr>
      <vt:lpstr>Calibri</vt:lpstr>
      <vt:lpstr>Titillium Web</vt:lpstr>
      <vt:lpstr>Arial</vt:lpstr>
      <vt:lpstr>Office Theme</vt:lpstr>
      <vt:lpstr>ARPA-E Impact in Oklahoma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arpa-e</dc:creator>
  <cp:keywords/>
  <dc:description/>
  <cp:lastModifiedBy>Greenberg, Miriam (CONTR)</cp:lastModifiedBy>
  <cp:revision>260</cp:revision>
  <dcterms:created xsi:type="dcterms:W3CDTF">2012-10-11T16:07:59Z</dcterms:created>
  <dcterms:modified xsi:type="dcterms:W3CDTF">2024-02-26T17:50:05Z</dcterms:modified>
  <cp:category/>
</cp:coreProperties>
</file>