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embeddedFontLst>
    <p:embeddedFont>
      <p:font typeface="Roboto" panose="02000000000000000000" pitchFamily="2" charset="0"/>
      <p:regular r:id="rId5"/>
      <p:bold r:id="rId6"/>
      <p:italic r:id="rId7"/>
      <p:boldItalic r:id="rId8"/>
    </p:embeddedFont>
    <p:embeddedFont>
      <p:font typeface="Titillium Web" panose="00000500000000000000" pitchFamily="2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B5B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90" autoAdjust="0"/>
  </p:normalViewPr>
  <p:slideViewPr>
    <p:cSldViewPr snapToGrid="0" snapToObjects="1"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ird&#10;&#10;Description automatically generated">
            <a:extLst>
              <a:ext uri="{FF2B5EF4-FFF2-40B4-BE49-F238E27FC236}">
                <a16:creationId xmlns:a16="http://schemas.microsoft.com/office/drawing/2014/main" id="{7393DDB7-2648-42DD-AD03-9E12FAF549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6628" y="2130425"/>
            <a:ext cx="6348549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6627" y="3886200"/>
            <a:ext cx="6348549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6627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flipV="1">
            <a:off x="304800" y="791936"/>
            <a:ext cx="8559800" cy="1838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5B5B5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Roboto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65BB2E8-E4D8-4DC8-9FA4-75C362E09A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2909353"/>
            <a:ext cx="714337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65A2E0C-D11A-4F37-8EC5-34331813FCA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60516" y="4406900"/>
            <a:ext cx="7143370" cy="130122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51505"/>
            <a:ext cx="8559800" cy="276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1935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D16AF04-D76F-4481-930A-C7493E5BDB4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Roboto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60F79010-2CE6-4499-87CD-AC7AFBE3D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28" y="3529639"/>
            <a:ext cx="745011" cy="64008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7E7F8CA1-8550-4962-8860-0BAE1FB64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35" y="1867766"/>
            <a:ext cx="691978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81251"/>
            <a:ext cx="8488517" cy="824352"/>
          </a:xfrm>
        </p:spPr>
        <p:txBody>
          <a:bodyPr>
            <a:normAutofit/>
          </a:bodyPr>
          <a:lstStyle/>
          <a:p>
            <a:r>
              <a:rPr lang="en-US" sz="3800" dirty="0"/>
              <a:t>ARPA-E Impact in Tennessee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5213" y="1676090"/>
            <a:ext cx="47807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>
                <a:solidFill>
                  <a:schemeClr val="accent1"/>
                </a:solidFill>
              </a:rPr>
              <a:t>$88 million </a:t>
            </a:r>
          </a:p>
          <a:p>
            <a:r>
              <a:rPr lang="en-US" sz="3000" dirty="0"/>
              <a:t>in early-stage R&amp;D funding</a:t>
            </a:r>
          </a:p>
          <a:p>
            <a:endParaRPr lang="en-US" sz="2800" dirty="0">
              <a:solidFill>
                <a:srgbClr val="666666"/>
              </a:solidFill>
            </a:endParaRPr>
          </a:p>
          <a:p>
            <a:r>
              <a:rPr lang="en-US" sz="5200" b="1" dirty="0">
                <a:solidFill>
                  <a:schemeClr val="accent1"/>
                </a:solidFill>
              </a:rPr>
              <a:t>42 projects </a:t>
            </a:r>
          </a:p>
          <a:p>
            <a:r>
              <a:rPr lang="en-US" sz="3000" dirty="0"/>
              <a:t>across the state</a:t>
            </a:r>
          </a:p>
          <a:p>
            <a:r>
              <a:rPr lang="en-US" sz="2800" dirty="0"/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/>
              <a:t>ARPA-E’s mission is to overcome long-term and high-risk technological barriers in the development of energy technologies. The Agency funds advanced energy technologies to reduce energy imports, improve efficiency, and reduce emissions.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Since 2009…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49979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666666"/>
                </a:solidFill>
              </a:rPr>
              <a:t>Last Updated: February 2024</a:t>
            </a: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40F387B6-2576-4762-9848-A231229EEC04}"/>
              </a:ext>
            </a:extLst>
          </p:cNvPr>
          <p:cNvSpPr>
            <a:spLocks/>
          </p:cNvSpPr>
          <p:nvPr/>
        </p:nvSpPr>
        <p:spPr bwMode="auto">
          <a:xfrm>
            <a:off x="5823284" y="1731991"/>
            <a:ext cx="2829811" cy="2117688"/>
          </a:xfrm>
          <a:custGeom>
            <a:avLst/>
            <a:gdLst>
              <a:gd name="T0" fmla="*/ 524 w 528"/>
              <a:gd name="T1" fmla="*/ 44 h 190"/>
              <a:gd name="T2" fmla="*/ 514 w 528"/>
              <a:gd name="T3" fmla="*/ 49 h 190"/>
              <a:gd name="T4" fmla="*/ 504 w 528"/>
              <a:gd name="T5" fmla="*/ 61 h 190"/>
              <a:gd name="T6" fmla="*/ 500 w 528"/>
              <a:gd name="T7" fmla="*/ 63 h 190"/>
              <a:gd name="T8" fmla="*/ 499 w 528"/>
              <a:gd name="T9" fmla="*/ 63 h 190"/>
              <a:gd name="T10" fmla="*/ 494 w 528"/>
              <a:gd name="T11" fmla="*/ 63 h 190"/>
              <a:gd name="T12" fmla="*/ 494 w 528"/>
              <a:gd name="T13" fmla="*/ 59 h 190"/>
              <a:gd name="T14" fmla="*/ 494 w 528"/>
              <a:gd name="T15" fmla="*/ 56 h 190"/>
              <a:gd name="T16" fmla="*/ 494 w 528"/>
              <a:gd name="T17" fmla="*/ 56 h 190"/>
              <a:gd name="T18" fmla="*/ 494 w 528"/>
              <a:gd name="T19" fmla="*/ 53 h 190"/>
              <a:gd name="T20" fmla="*/ 494 w 528"/>
              <a:gd name="T21" fmla="*/ 53 h 190"/>
              <a:gd name="T22" fmla="*/ 490 w 528"/>
              <a:gd name="T23" fmla="*/ 49 h 190"/>
              <a:gd name="T24" fmla="*/ 485 w 528"/>
              <a:gd name="T25" fmla="*/ 54 h 190"/>
              <a:gd name="T26" fmla="*/ 482 w 528"/>
              <a:gd name="T27" fmla="*/ 59 h 190"/>
              <a:gd name="T28" fmla="*/ 478 w 528"/>
              <a:gd name="T29" fmla="*/ 71 h 190"/>
              <a:gd name="T30" fmla="*/ 475 w 528"/>
              <a:gd name="T31" fmla="*/ 76 h 190"/>
              <a:gd name="T32" fmla="*/ 465 w 528"/>
              <a:gd name="T33" fmla="*/ 81 h 190"/>
              <a:gd name="T34" fmla="*/ 461 w 528"/>
              <a:gd name="T35" fmla="*/ 83 h 190"/>
              <a:gd name="T36" fmla="*/ 455 w 528"/>
              <a:gd name="T37" fmla="*/ 88 h 190"/>
              <a:gd name="T38" fmla="*/ 453 w 528"/>
              <a:gd name="T39" fmla="*/ 92 h 190"/>
              <a:gd name="T40" fmla="*/ 451 w 528"/>
              <a:gd name="T41" fmla="*/ 93 h 190"/>
              <a:gd name="T42" fmla="*/ 450 w 528"/>
              <a:gd name="T43" fmla="*/ 93 h 190"/>
              <a:gd name="T44" fmla="*/ 438 w 528"/>
              <a:gd name="T45" fmla="*/ 97 h 190"/>
              <a:gd name="T46" fmla="*/ 431 w 528"/>
              <a:gd name="T47" fmla="*/ 98 h 190"/>
              <a:gd name="T48" fmla="*/ 419 w 528"/>
              <a:gd name="T49" fmla="*/ 105 h 190"/>
              <a:gd name="T50" fmla="*/ 416 w 528"/>
              <a:gd name="T51" fmla="*/ 112 h 190"/>
              <a:gd name="T52" fmla="*/ 409 w 528"/>
              <a:gd name="T53" fmla="*/ 122 h 190"/>
              <a:gd name="T54" fmla="*/ 400 w 528"/>
              <a:gd name="T55" fmla="*/ 131 h 190"/>
              <a:gd name="T56" fmla="*/ 400 w 528"/>
              <a:gd name="T57" fmla="*/ 137 h 190"/>
              <a:gd name="T58" fmla="*/ 397 w 528"/>
              <a:gd name="T59" fmla="*/ 142 h 190"/>
              <a:gd name="T60" fmla="*/ 397 w 528"/>
              <a:gd name="T61" fmla="*/ 142 h 190"/>
              <a:gd name="T62" fmla="*/ 397 w 528"/>
              <a:gd name="T63" fmla="*/ 154 h 190"/>
              <a:gd name="T64" fmla="*/ 224 w 528"/>
              <a:gd name="T65" fmla="*/ 173 h 190"/>
              <a:gd name="T66" fmla="*/ 0 w 528"/>
              <a:gd name="T67" fmla="*/ 190 h 190"/>
              <a:gd name="T68" fmla="*/ 12 w 528"/>
              <a:gd name="T69" fmla="*/ 180 h 190"/>
              <a:gd name="T70" fmla="*/ 12 w 528"/>
              <a:gd name="T71" fmla="*/ 159 h 190"/>
              <a:gd name="T72" fmla="*/ 19 w 528"/>
              <a:gd name="T73" fmla="*/ 144 h 190"/>
              <a:gd name="T74" fmla="*/ 24 w 528"/>
              <a:gd name="T75" fmla="*/ 127 h 190"/>
              <a:gd name="T76" fmla="*/ 36 w 528"/>
              <a:gd name="T77" fmla="*/ 98 h 190"/>
              <a:gd name="T78" fmla="*/ 39 w 528"/>
              <a:gd name="T79" fmla="*/ 69 h 190"/>
              <a:gd name="T80" fmla="*/ 42 w 528"/>
              <a:gd name="T81" fmla="*/ 63 h 190"/>
              <a:gd name="T82" fmla="*/ 141 w 528"/>
              <a:gd name="T83" fmla="*/ 37 h 190"/>
              <a:gd name="T84" fmla="*/ 173 w 528"/>
              <a:gd name="T85" fmla="*/ 37 h 190"/>
              <a:gd name="T86" fmla="*/ 207 w 528"/>
              <a:gd name="T87" fmla="*/ 36 h 190"/>
              <a:gd name="T88" fmla="*/ 219 w 528"/>
              <a:gd name="T89" fmla="*/ 36 h 190"/>
              <a:gd name="T90" fmla="*/ 253 w 528"/>
              <a:gd name="T91" fmla="*/ 32 h 190"/>
              <a:gd name="T92" fmla="*/ 278 w 528"/>
              <a:gd name="T93" fmla="*/ 30 h 190"/>
              <a:gd name="T94" fmla="*/ 292 w 528"/>
              <a:gd name="T95" fmla="*/ 29 h 190"/>
              <a:gd name="T96" fmla="*/ 349 w 528"/>
              <a:gd name="T97" fmla="*/ 22 h 190"/>
              <a:gd name="T98" fmla="*/ 368 w 528"/>
              <a:gd name="T99" fmla="*/ 20 h 190"/>
              <a:gd name="T100" fmla="*/ 383 w 528"/>
              <a:gd name="T101" fmla="*/ 19 h 190"/>
              <a:gd name="T102" fmla="*/ 524 w 528"/>
              <a:gd name="T103" fmla="*/ 0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28" h="190">
                <a:moveTo>
                  <a:pt x="528" y="37"/>
                </a:moveTo>
                <a:lnTo>
                  <a:pt x="528" y="37"/>
                </a:lnTo>
                <a:lnTo>
                  <a:pt x="526" y="39"/>
                </a:lnTo>
                <a:lnTo>
                  <a:pt x="526" y="41"/>
                </a:lnTo>
                <a:lnTo>
                  <a:pt x="524" y="44"/>
                </a:lnTo>
                <a:lnTo>
                  <a:pt x="524" y="44"/>
                </a:lnTo>
                <a:lnTo>
                  <a:pt x="521" y="46"/>
                </a:lnTo>
                <a:lnTo>
                  <a:pt x="517" y="47"/>
                </a:lnTo>
                <a:lnTo>
                  <a:pt x="517" y="47"/>
                </a:lnTo>
                <a:lnTo>
                  <a:pt x="514" y="49"/>
                </a:lnTo>
                <a:lnTo>
                  <a:pt x="511" y="53"/>
                </a:lnTo>
                <a:lnTo>
                  <a:pt x="511" y="53"/>
                </a:lnTo>
                <a:lnTo>
                  <a:pt x="506" y="59"/>
                </a:lnTo>
                <a:lnTo>
                  <a:pt x="506" y="59"/>
                </a:lnTo>
                <a:lnTo>
                  <a:pt x="504" y="61"/>
                </a:lnTo>
                <a:lnTo>
                  <a:pt x="504" y="61"/>
                </a:lnTo>
                <a:lnTo>
                  <a:pt x="502" y="61"/>
                </a:lnTo>
                <a:lnTo>
                  <a:pt x="502" y="61"/>
                </a:lnTo>
                <a:lnTo>
                  <a:pt x="500" y="63"/>
                </a:lnTo>
                <a:lnTo>
                  <a:pt x="500" y="63"/>
                </a:lnTo>
                <a:lnTo>
                  <a:pt x="499" y="63"/>
                </a:lnTo>
                <a:lnTo>
                  <a:pt x="499" y="63"/>
                </a:lnTo>
                <a:lnTo>
                  <a:pt x="499" y="63"/>
                </a:lnTo>
                <a:lnTo>
                  <a:pt x="499" y="63"/>
                </a:lnTo>
                <a:lnTo>
                  <a:pt x="499" y="63"/>
                </a:lnTo>
                <a:lnTo>
                  <a:pt x="499" y="63"/>
                </a:lnTo>
                <a:lnTo>
                  <a:pt x="495" y="63"/>
                </a:lnTo>
                <a:lnTo>
                  <a:pt x="494" y="63"/>
                </a:lnTo>
                <a:lnTo>
                  <a:pt x="494" y="63"/>
                </a:lnTo>
                <a:lnTo>
                  <a:pt x="494" y="63"/>
                </a:lnTo>
                <a:lnTo>
                  <a:pt x="494" y="63"/>
                </a:lnTo>
                <a:lnTo>
                  <a:pt x="494" y="61"/>
                </a:lnTo>
                <a:lnTo>
                  <a:pt x="494" y="61"/>
                </a:lnTo>
                <a:lnTo>
                  <a:pt x="494" y="59"/>
                </a:lnTo>
                <a:lnTo>
                  <a:pt x="494" y="59"/>
                </a:lnTo>
                <a:lnTo>
                  <a:pt x="494" y="58"/>
                </a:lnTo>
                <a:lnTo>
                  <a:pt x="494" y="58"/>
                </a:lnTo>
                <a:lnTo>
                  <a:pt x="494" y="58"/>
                </a:lnTo>
                <a:lnTo>
                  <a:pt x="494" y="58"/>
                </a:lnTo>
                <a:lnTo>
                  <a:pt x="494" y="56"/>
                </a:lnTo>
                <a:lnTo>
                  <a:pt x="494" y="56"/>
                </a:lnTo>
                <a:lnTo>
                  <a:pt x="494" y="56"/>
                </a:lnTo>
                <a:lnTo>
                  <a:pt x="494" y="56"/>
                </a:lnTo>
                <a:lnTo>
                  <a:pt x="494" y="56"/>
                </a:lnTo>
                <a:lnTo>
                  <a:pt x="494" y="56"/>
                </a:lnTo>
                <a:lnTo>
                  <a:pt x="494" y="54"/>
                </a:lnTo>
                <a:lnTo>
                  <a:pt x="494" y="54"/>
                </a:lnTo>
                <a:lnTo>
                  <a:pt x="494" y="54"/>
                </a:lnTo>
                <a:lnTo>
                  <a:pt x="494" y="54"/>
                </a:lnTo>
                <a:lnTo>
                  <a:pt x="494" y="53"/>
                </a:lnTo>
                <a:lnTo>
                  <a:pt x="494" y="53"/>
                </a:lnTo>
                <a:lnTo>
                  <a:pt x="494" y="53"/>
                </a:lnTo>
                <a:lnTo>
                  <a:pt x="494" y="53"/>
                </a:lnTo>
                <a:lnTo>
                  <a:pt x="494" y="53"/>
                </a:lnTo>
                <a:lnTo>
                  <a:pt x="494" y="53"/>
                </a:lnTo>
                <a:lnTo>
                  <a:pt x="494" y="49"/>
                </a:lnTo>
                <a:lnTo>
                  <a:pt x="494" y="49"/>
                </a:lnTo>
                <a:lnTo>
                  <a:pt x="494" y="49"/>
                </a:lnTo>
                <a:lnTo>
                  <a:pt x="494" y="49"/>
                </a:lnTo>
                <a:lnTo>
                  <a:pt x="490" y="49"/>
                </a:lnTo>
                <a:lnTo>
                  <a:pt x="490" y="49"/>
                </a:lnTo>
                <a:lnTo>
                  <a:pt x="487" y="53"/>
                </a:lnTo>
                <a:lnTo>
                  <a:pt x="487" y="53"/>
                </a:lnTo>
                <a:lnTo>
                  <a:pt x="485" y="54"/>
                </a:lnTo>
                <a:lnTo>
                  <a:pt x="485" y="54"/>
                </a:lnTo>
                <a:lnTo>
                  <a:pt x="485" y="54"/>
                </a:lnTo>
                <a:lnTo>
                  <a:pt x="485" y="54"/>
                </a:lnTo>
                <a:lnTo>
                  <a:pt x="483" y="58"/>
                </a:lnTo>
                <a:lnTo>
                  <a:pt x="483" y="58"/>
                </a:lnTo>
                <a:lnTo>
                  <a:pt x="482" y="59"/>
                </a:lnTo>
                <a:lnTo>
                  <a:pt x="482" y="59"/>
                </a:lnTo>
                <a:lnTo>
                  <a:pt x="478" y="69"/>
                </a:lnTo>
                <a:lnTo>
                  <a:pt x="478" y="69"/>
                </a:lnTo>
                <a:lnTo>
                  <a:pt x="478" y="71"/>
                </a:lnTo>
                <a:lnTo>
                  <a:pt x="478" y="71"/>
                </a:lnTo>
                <a:lnTo>
                  <a:pt x="477" y="73"/>
                </a:lnTo>
                <a:lnTo>
                  <a:pt x="477" y="73"/>
                </a:lnTo>
                <a:lnTo>
                  <a:pt x="477" y="75"/>
                </a:lnTo>
                <a:lnTo>
                  <a:pt x="477" y="75"/>
                </a:lnTo>
                <a:lnTo>
                  <a:pt x="475" y="76"/>
                </a:lnTo>
                <a:lnTo>
                  <a:pt x="475" y="76"/>
                </a:lnTo>
                <a:lnTo>
                  <a:pt x="470" y="80"/>
                </a:lnTo>
                <a:lnTo>
                  <a:pt x="470" y="80"/>
                </a:lnTo>
                <a:lnTo>
                  <a:pt x="465" y="81"/>
                </a:lnTo>
                <a:lnTo>
                  <a:pt x="465" y="81"/>
                </a:lnTo>
                <a:lnTo>
                  <a:pt x="463" y="81"/>
                </a:lnTo>
                <a:lnTo>
                  <a:pt x="463" y="81"/>
                </a:lnTo>
                <a:lnTo>
                  <a:pt x="463" y="81"/>
                </a:lnTo>
                <a:lnTo>
                  <a:pt x="461" y="83"/>
                </a:lnTo>
                <a:lnTo>
                  <a:pt x="461" y="83"/>
                </a:lnTo>
                <a:lnTo>
                  <a:pt x="460" y="83"/>
                </a:lnTo>
                <a:lnTo>
                  <a:pt x="460" y="83"/>
                </a:lnTo>
                <a:lnTo>
                  <a:pt x="460" y="83"/>
                </a:lnTo>
                <a:lnTo>
                  <a:pt x="460" y="83"/>
                </a:lnTo>
                <a:lnTo>
                  <a:pt x="455" y="88"/>
                </a:lnTo>
                <a:lnTo>
                  <a:pt x="455" y="88"/>
                </a:lnTo>
                <a:lnTo>
                  <a:pt x="455" y="88"/>
                </a:lnTo>
                <a:lnTo>
                  <a:pt x="455" y="88"/>
                </a:lnTo>
                <a:lnTo>
                  <a:pt x="453" y="92"/>
                </a:lnTo>
                <a:lnTo>
                  <a:pt x="453" y="92"/>
                </a:lnTo>
                <a:lnTo>
                  <a:pt x="453" y="92"/>
                </a:lnTo>
                <a:lnTo>
                  <a:pt x="453" y="92"/>
                </a:lnTo>
                <a:lnTo>
                  <a:pt x="451" y="92"/>
                </a:lnTo>
                <a:lnTo>
                  <a:pt x="451" y="92"/>
                </a:lnTo>
                <a:lnTo>
                  <a:pt x="451" y="93"/>
                </a:lnTo>
                <a:lnTo>
                  <a:pt x="451" y="93"/>
                </a:lnTo>
                <a:lnTo>
                  <a:pt x="450" y="93"/>
                </a:lnTo>
                <a:lnTo>
                  <a:pt x="450" y="93"/>
                </a:lnTo>
                <a:lnTo>
                  <a:pt x="450" y="93"/>
                </a:lnTo>
                <a:lnTo>
                  <a:pt x="450" y="93"/>
                </a:lnTo>
                <a:lnTo>
                  <a:pt x="446" y="95"/>
                </a:lnTo>
                <a:lnTo>
                  <a:pt x="443" y="95"/>
                </a:lnTo>
                <a:lnTo>
                  <a:pt x="443" y="95"/>
                </a:lnTo>
                <a:lnTo>
                  <a:pt x="438" y="97"/>
                </a:lnTo>
                <a:lnTo>
                  <a:pt x="438" y="97"/>
                </a:lnTo>
                <a:lnTo>
                  <a:pt x="436" y="97"/>
                </a:lnTo>
                <a:lnTo>
                  <a:pt x="436" y="97"/>
                </a:lnTo>
                <a:lnTo>
                  <a:pt x="434" y="97"/>
                </a:lnTo>
                <a:lnTo>
                  <a:pt x="434" y="97"/>
                </a:lnTo>
                <a:lnTo>
                  <a:pt x="431" y="98"/>
                </a:lnTo>
                <a:lnTo>
                  <a:pt x="431" y="98"/>
                </a:lnTo>
                <a:lnTo>
                  <a:pt x="427" y="98"/>
                </a:lnTo>
                <a:lnTo>
                  <a:pt x="424" y="100"/>
                </a:lnTo>
                <a:lnTo>
                  <a:pt x="424" y="100"/>
                </a:lnTo>
                <a:lnTo>
                  <a:pt x="419" y="105"/>
                </a:lnTo>
                <a:lnTo>
                  <a:pt x="419" y="105"/>
                </a:lnTo>
                <a:lnTo>
                  <a:pt x="417" y="110"/>
                </a:lnTo>
                <a:lnTo>
                  <a:pt x="417" y="110"/>
                </a:lnTo>
                <a:lnTo>
                  <a:pt x="416" y="112"/>
                </a:lnTo>
                <a:lnTo>
                  <a:pt x="416" y="112"/>
                </a:lnTo>
                <a:lnTo>
                  <a:pt x="411" y="120"/>
                </a:lnTo>
                <a:lnTo>
                  <a:pt x="411" y="120"/>
                </a:lnTo>
                <a:lnTo>
                  <a:pt x="409" y="122"/>
                </a:lnTo>
                <a:lnTo>
                  <a:pt x="409" y="122"/>
                </a:lnTo>
                <a:lnTo>
                  <a:pt x="409" y="122"/>
                </a:lnTo>
                <a:lnTo>
                  <a:pt x="409" y="122"/>
                </a:lnTo>
                <a:lnTo>
                  <a:pt x="404" y="125"/>
                </a:lnTo>
                <a:lnTo>
                  <a:pt x="402" y="127"/>
                </a:lnTo>
                <a:lnTo>
                  <a:pt x="400" y="131"/>
                </a:lnTo>
                <a:lnTo>
                  <a:pt x="400" y="131"/>
                </a:lnTo>
                <a:lnTo>
                  <a:pt x="399" y="131"/>
                </a:lnTo>
                <a:lnTo>
                  <a:pt x="399" y="131"/>
                </a:lnTo>
                <a:lnTo>
                  <a:pt x="399" y="132"/>
                </a:lnTo>
                <a:lnTo>
                  <a:pt x="399" y="132"/>
                </a:lnTo>
                <a:lnTo>
                  <a:pt x="400" y="137"/>
                </a:lnTo>
                <a:lnTo>
                  <a:pt x="400" y="137"/>
                </a:lnTo>
                <a:lnTo>
                  <a:pt x="399" y="139"/>
                </a:lnTo>
                <a:lnTo>
                  <a:pt x="399" y="141"/>
                </a:lnTo>
                <a:lnTo>
                  <a:pt x="399" y="141"/>
                </a:lnTo>
                <a:lnTo>
                  <a:pt x="397" y="142"/>
                </a:lnTo>
                <a:lnTo>
                  <a:pt x="397" y="142"/>
                </a:lnTo>
                <a:lnTo>
                  <a:pt x="397" y="142"/>
                </a:lnTo>
                <a:lnTo>
                  <a:pt x="397" y="142"/>
                </a:lnTo>
                <a:lnTo>
                  <a:pt x="397" y="142"/>
                </a:lnTo>
                <a:lnTo>
                  <a:pt x="397" y="142"/>
                </a:lnTo>
                <a:lnTo>
                  <a:pt x="397" y="144"/>
                </a:lnTo>
                <a:lnTo>
                  <a:pt x="397" y="144"/>
                </a:lnTo>
                <a:lnTo>
                  <a:pt x="397" y="149"/>
                </a:lnTo>
                <a:lnTo>
                  <a:pt x="397" y="149"/>
                </a:lnTo>
                <a:lnTo>
                  <a:pt x="397" y="154"/>
                </a:lnTo>
                <a:lnTo>
                  <a:pt x="397" y="154"/>
                </a:lnTo>
                <a:lnTo>
                  <a:pt x="397" y="154"/>
                </a:lnTo>
                <a:lnTo>
                  <a:pt x="310" y="165"/>
                </a:lnTo>
                <a:lnTo>
                  <a:pt x="310" y="165"/>
                </a:lnTo>
                <a:lnTo>
                  <a:pt x="224" y="173"/>
                </a:lnTo>
                <a:lnTo>
                  <a:pt x="141" y="180"/>
                </a:lnTo>
                <a:lnTo>
                  <a:pt x="141" y="180"/>
                </a:lnTo>
                <a:lnTo>
                  <a:pt x="0" y="190"/>
                </a:lnTo>
                <a:lnTo>
                  <a:pt x="0" y="190"/>
                </a:lnTo>
                <a:lnTo>
                  <a:pt x="0" y="190"/>
                </a:lnTo>
                <a:lnTo>
                  <a:pt x="0" y="190"/>
                </a:lnTo>
                <a:lnTo>
                  <a:pt x="5" y="185"/>
                </a:lnTo>
                <a:lnTo>
                  <a:pt x="10" y="182"/>
                </a:lnTo>
                <a:lnTo>
                  <a:pt x="10" y="182"/>
                </a:lnTo>
                <a:lnTo>
                  <a:pt x="12" y="180"/>
                </a:lnTo>
                <a:lnTo>
                  <a:pt x="12" y="176"/>
                </a:lnTo>
                <a:lnTo>
                  <a:pt x="12" y="171"/>
                </a:lnTo>
                <a:lnTo>
                  <a:pt x="12" y="171"/>
                </a:lnTo>
                <a:lnTo>
                  <a:pt x="12" y="159"/>
                </a:lnTo>
                <a:lnTo>
                  <a:pt x="12" y="159"/>
                </a:lnTo>
                <a:lnTo>
                  <a:pt x="12" y="154"/>
                </a:lnTo>
                <a:lnTo>
                  <a:pt x="17" y="151"/>
                </a:lnTo>
                <a:lnTo>
                  <a:pt x="17" y="151"/>
                </a:lnTo>
                <a:lnTo>
                  <a:pt x="19" y="148"/>
                </a:lnTo>
                <a:lnTo>
                  <a:pt x="19" y="144"/>
                </a:lnTo>
                <a:lnTo>
                  <a:pt x="19" y="137"/>
                </a:lnTo>
                <a:lnTo>
                  <a:pt x="19" y="137"/>
                </a:lnTo>
                <a:lnTo>
                  <a:pt x="20" y="132"/>
                </a:lnTo>
                <a:lnTo>
                  <a:pt x="24" y="127"/>
                </a:lnTo>
                <a:lnTo>
                  <a:pt x="24" y="127"/>
                </a:lnTo>
                <a:lnTo>
                  <a:pt x="32" y="115"/>
                </a:lnTo>
                <a:lnTo>
                  <a:pt x="34" y="110"/>
                </a:lnTo>
                <a:lnTo>
                  <a:pt x="36" y="103"/>
                </a:lnTo>
                <a:lnTo>
                  <a:pt x="36" y="103"/>
                </a:lnTo>
                <a:lnTo>
                  <a:pt x="36" y="98"/>
                </a:lnTo>
                <a:lnTo>
                  <a:pt x="36" y="98"/>
                </a:lnTo>
                <a:lnTo>
                  <a:pt x="36" y="86"/>
                </a:lnTo>
                <a:lnTo>
                  <a:pt x="37" y="75"/>
                </a:lnTo>
                <a:lnTo>
                  <a:pt x="37" y="75"/>
                </a:lnTo>
                <a:lnTo>
                  <a:pt x="39" y="69"/>
                </a:lnTo>
                <a:lnTo>
                  <a:pt x="41" y="66"/>
                </a:lnTo>
                <a:lnTo>
                  <a:pt x="41" y="66"/>
                </a:lnTo>
                <a:lnTo>
                  <a:pt x="42" y="63"/>
                </a:lnTo>
                <a:lnTo>
                  <a:pt x="42" y="63"/>
                </a:lnTo>
                <a:lnTo>
                  <a:pt x="42" y="63"/>
                </a:lnTo>
                <a:lnTo>
                  <a:pt x="42" y="63"/>
                </a:lnTo>
                <a:lnTo>
                  <a:pt x="42" y="61"/>
                </a:lnTo>
                <a:lnTo>
                  <a:pt x="42" y="61"/>
                </a:lnTo>
                <a:lnTo>
                  <a:pt x="141" y="59"/>
                </a:lnTo>
                <a:lnTo>
                  <a:pt x="141" y="37"/>
                </a:lnTo>
                <a:lnTo>
                  <a:pt x="141" y="37"/>
                </a:lnTo>
                <a:lnTo>
                  <a:pt x="166" y="37"/>
                </a:lnTo>
                <a:lnTo>
                  <a:pt x="166" y="37"/>
                </a:lnTo>
                <a:lnTo>
                  <a:pt x="173" y="37"/>
                </a:lnTo>
                <a:lnTo>
                  <a:pt x="173" y="37"/>
                </a:lnTo>
                <a:lnTo>
                  <a:pt x="180" y="37"/>
                </a:lnTo>
                <a:lnTo>
                  <a:pt x="180" y="37"/>
                </a:lnTo>
                <a:lnTo>
                  <a:pt x="187" y="37"/>
                </a:lnTo>
                <a:lnTo>
                  <a:pt x="187" y="37"/>
                </a:lnTo>
                <a:lnTo>
                  <a:pt x="207" y="36"/>
                </a:lnTo>
                <a:lnTo>
                  <a:pt x="207" y="36"/>
                </a:lnTo>
                <a:lnTo>
                  <a:pt x="214" y="36"/>
                </a:lnTo>
                <a:lnTo>
                  <a:pt x="214" y="36"/>
                </a:lnTo>
                <a:lnTo>
                  <a:pt x="219" y="36"/>
                </a:lnTo>
                <a:lnTo>
                  <a:pt x="219" y="36"/>
                </a:lnTo>
                <a:lnTo>
                  <a:pt x="226" y="34"/>
                </a:lnTo>
                <a:lnTo>
                  <a:pt x="226" y="34"/>
                </a:lnTo>
                <a:lnTo>
                  <a:pt x="246" y="34"/>
                </a:lnTo>
                <a:lnTo>
                  <a:pt x="246" y="34"/>
                </a:lnTo>
                <a:lnTo>
                  <a:pt x="253" y="32"/>
                </a:lnTo>
                <a:lnTo>
                  <a:pt x="253" y="32"/>
                </a:lnTo>
                <a:lnTo>
                  <a:pt x="271" y="30"/>
                </a:lnTo>
                <a:lnTo>
                  <a:pt x="271" y="30"/>
                </a:lnTo>
                <a:lnTo>
                  <a:pt x="278" y="30"/>
                </a:lnTo>
                <a:lnTo>
                  <a:pt x="278" y="30"/>
                </a:lnTo>
                <a:lnTo>
                  <a:pt x="278" y="30"/>
                </a:lnTo>
                <a:lnTo>
                  <a:pt x="278" y="30"/>
                </a:lnTo>
                <a:lnTo>
                  <a:pt x="290" y="29"/>
                </a:lnTo>
                <a:lnTo>
                  <a:pt x="290" y="29"/>
                </a:lnTo>
                <a:lnTo>
                  <a:pt x="292" y="29"/>
                </a:lnTo>
                <a:lnTo>
                  <a:pt x="292" y="29"/>
                </a:lnTo>
                <a:lnTo>
                  <a:pt x="299" y="29"/>
                </a:lnTo>
                <a:lnTo>
                  <a:pt x="299" y="29"/>
                </a:lnTo>
                <a:lnTo>
                  <a:pt x="349" y="22"/>
                </a:lnTo>
                <a:lnTo>
                  <a:pt x="349" y="22"/>
                </a:lnTo>
                <a:lnTo>
                  <a:pt x="355" y="22"/>
                </a:lnTo>
                <a:lnTo>
                  <a:pt x="355" y="22"/>
                </a:lnTo>
                <a:lnTo>
                  <a:pt x="363" y="20"/>
                </a:lnTo>
                <a:lnTo>
                  <a:pt x="363" y="20"/>
                </a:lnTo>
                <a:lnTo>
                  <a:pt x="368" y="20"/>
                </a:lnTo>
                <a:lnTo>
                  <a:pt x="368" y="20"/>
                </a:lnTo>
                <a:lnTo>
                  <a:pt x="371" y="20"/>
                </a:lnTo>
                <a:lnTo>
                  <a:pt x="371" y="20"/>
                </a:lnTo>
                <a:lnTo>
                  <a:pt x="383" y="19"/>
                </a:lnTo>
                <a:lnTo>
                  <a:pt x="383" y="19"/>
                </a:lnTo>
                <a:lnTo>
                  <a:pt x="399" y="17"/>
                </a:lnTo>
                <a:lnTo>
                  <a:pt x="399" y="17"/>
                </a:lnTo>
                <a:lnTo>
                  <a:pt x="399" y="17"/>
                </a:lnTo>
                <a:lnTo>
                  <a:pt x="524" y="0"/>
                </a:lnTo>
                <a:lnTo>
                  <a:pt x="524" y="0"/>
                </a:lnTo>
                <a:lnTo>
                  <a:pt x="523" y="0"/>
                </a:lnTo>
                <a:lnTo>
                  <a:pt x="528" y="37"/>
                </a:lnTo>
                <a:close/>
              </a:path>
            </a:pathLst>
          </a:custGeom>
          <a:solidFill>
            <a:srgbClr val="4294B7"/>
          </a:solidFill>
          <a:ln w="3175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898202EC-9E8D-4944-BCC9-5846169316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806" y="5123476"/>
            <a:ext cx="761891" cy="81445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154484" y="2431926"/>
            <a:ext cx="2038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TN</a:t>
            </a:r>
          </a:p>
        </p:txBody>
      </p:sp>
    </p:spTree>
    <p:extLst>
      <p:ext uri="{BB962C8B-B14F-4D97-AF65-F5344CB8AC3E}">
        <p14:creationId xmlns:p14="http://schemas.microsoft.com/office/powerpoint/2010/main" val="1596508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95959"/>
      </a:dk2>
      <a:lt2>
        <a:srgbClr val="169BD5"/>
      </a:lt2>
      <a:accent1>
        <a:srgbClr val="4294B7"/>
      </a:accent1>
      <a:accent2>
        <a:srgbClr val="09425B"/>
      </a:accent2>
      <a:accent3>
        <a:srgbClr val="1AB0E9"/>
      </a:accent3>
      <a:accent4>
        <a:srgbClr val="E7862A"/>
      </a:accent4>
      <a:accent5>
        <a:srgbClr val="9DA0A3"/>
      </a:accent5>
      <a:accent6>
        <a:srgbClr val="595959"/>
      </a:accent6>
      <a:hlink>
        <a:srgbClr val="106D96"/>
      </a:hlink>
      <a:folHlink>
        <a:srgbClr val="169BD5"/>
      </a:folHlink>
    </a:clrScheme>
    <a:fontScheme name="ARPA-E Redesign">
      <a:majorFont>
        <a:latin typeface="Titillium Web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ARPA-e.thmx</Template>
  <TotalTime>9117</TotalTime>
  <Words>63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Roboto</vt:lpstr>
      <vt:lpstr>Calibri</vt:lpstr>
      <vt:lpstr>Titillium Web</vt:lpstr>
      <vt:lpstr>Arial</vt:lpstr>
      <vt:lpstr>Office Theme</vt:lpstr>
      <vt:lpstr>ARPA-E Impact in Tennessee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arpa-e</dc:creator>
  <cp:keywords/>
  <dc:description/>
  <cp:lastModifiedBy>Greenberg, Miriam (CONTR)</cp:lastModifiedBy>
  <cp:revision>268</cp:revision>
  <dcterms:created xsi:type="dcterms:W3CDTF">2012-10-11T16:07:59Z</dcterms:created>
  <dcterms:modified xsi:type="dcterms:W3CDTF">2024-02-26T18:01:25Z</dcterms:modified>
  <cp:category/>
</cp:coreProperties>
</file>