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3" r:id="rId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666666"/>
    <a:srgbClr val="660000"/>
    <a:srgbClr val="1962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74" autoAdjust="0"/>
    <p:restoredTop sz="89490" autoAdjust="0"/>
  </p:normalViewPr>
  <p:slideViewPr>
    <p:cSldViewPr snapToGrid="0" snapToObjects="1">
      <p:cViewPr varScale="1">
        <p:scale>
          <a:sx n="102" d="100"/>
          <a:sy n="102" d="100"/>
        </p:scale>
        <p:origin x="666" y="114"/>
      </p:cViewPr>
      <p:guideLst>
        <p:guide orient="horz" pos="2160"/>
        <p:guide pos="2880"/>
      </p:guideLst>
    </p:cSldViewPr>
  </p:slideViewPr>
  <p:notesTextViewPr>
    <p:cViewPr>
      <p:scale>
        <a:sx n="185" d="100"/>
        <a:sy n="18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768D553-88AB-5240-83C4-FB23D29A04BE}" type="datetimeFigureOut">
              <a:rPr lang="en-US" smtClean="0"/>
              <a:pPr/>
              <a:t>8/8/2019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4530F42-2808-6242-AF6E-2190C7795E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868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C9FD783-2622-0F46-85B9-BCE56545D1F9}" type="datetimeFigureOut">
              <a:rPr lang="en-US" smtClean="0"/>
              <a:pPr/>
              <a:t>8/8/2019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626A861-09C9-544C-ADA9-11F7230578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6781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3391" cy="685754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lIns="0" tIns="0" rIns="0" bIns="0">
            <a:normAutofit/>
          </a:bodyPr>
          <a:lstStyle>
            <a:lvl1pPr algn="l">
              <a:defRPr sz="3200" b="1" i="0">
                <a:latin typeface="+mn-lt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964381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5053572"/>
            <a:ext cx="2689942" cy="365125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/>
            </a:lvl1pPr>
          </a:lstStyle>
          <a:p>
            <a:fld id="{FF49A367-3545-834D-9B0B-3A6F4B298203}" type="datetime4">
              <a:rPr lang="en-US" smtClean="0"/>
              <a:pPr/>
              <a:t>August 8,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2454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347472" indent="-347472">
              <a:buFont typeface="Lucida Grande"/>
              <a:buChar char="▾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EC69038E-EED4-7343-85AE-E5F739460A7B}" type="datetime4">
              <a:rPr lang="en-US" smtClean="0"/>
              <a:pPr/>
              <a:t>August 8,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1213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35800" y="330200"/>
            <a:ext cx="1651000" cy="562186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330200"/>
            <a:ext cx="6341533" cy="5621867"/>
          </a:xfrm>
        </p:spPr>
        <p:txBody>
          <a:bodyPr vert="eaVert"/>
          <a:lstStyle>
            <a:lvl1pPr marL="347472" indent="-347472">
              <a:buFont typeface="Lucida Grande"/>
              <a:buChar char="▾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934201" y="330200"/>
            <a:ext cx="0" cy="5621867"/>
          </a:xfrm>
          <a:prstGeom prst="line">
            <a:avLst/>
          </a:prstGeom>
          <a:ln w="12700" cmpd="sng">
            <a:solidFill>
              <a:srgbClr val="E79B3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A0500C59-A687-4045-A4D2-B0D9D262B3FE}" type="datetime4">
              <a:rPr lang="en-US" smtClean="0"/>
              <a:pPr/>
              <a:t>August 8,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6242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935" y="67341"/>
            <a:ext cx="8488517" cy="824352"/>
          </a:xfrm>
        </p:spPr>
        <p:txBody>
          <a:bodyPr lIns="0" tIns="0" rIns="0" bIns="0">
            <a:normAutofit/>
          </a:bodyPr>
          <a:lstStyle>
            <a:lvl1pPr algn="l">
              <a:defRPr sz="3200" b="1" i="0">
                <a:latin typeface="+mn-lt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935" y="1062182"/>
            <a:ext cx="8488517" cy="4811307"/>
          </a:xfrm>
        </p:spPr>
        <p:txBody>
          <a:bodyPr lIns="0" tIns="0" rIns="0" bIns="0">
            <a:normAutofit/>
          </a:bodyPr>
          <a:lstStyle>
            <a:lvl1pPr marL="256032" indent="-256032">
              <a:spcBef>
                <a:spcPts val="600"/>
              </a:spcBef>
              <a:buClr>
                <a:schemeClr val="accent2"/>
              </a:buClr>
              <a:buSzPct val="120000"/>
              <a:buFont typeface="Lucida Grande"/>
              <a:buChar char="‣"/>
              <a:defRPr sz="2400"/>
            </a:lvl1pPr>
            <a:lvl2pPr>
              <a:buClr>
                <a:schemeClr val="accent2"/>
              </a:buClr>
              <a:defRPr sz="2400"/>
            </a:lvl2pPr>
            <a:lvl3pPr>
              <a:buClr>
                <a:schemeClr val="accent2"/>
              </a:buCl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35935" y="926888"/>
            <a:ext cx="8488517" cy="0"/>
          </a:xfrm>
          <a:prstGeom prst="line">
            <a:avLst/>
          </a:prstGeom>
          <a:ln w="635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81BFCF98-C7E3-D241-9D83-73EB768AC38E}" type="datetime4">
              <a:rPr lang="en-US" smtClean="0"/>
              <a:pPr/>
              <a:t>August 8,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5568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516" y="4406900"/>
            <a:ext cx="8326284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516" y="2906714"/>
            <a:ext cx="8326284" cy="130122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279400" y="889000"/>
            <a:ext cx="8619067" cy="4571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6F49A48F-9E6C-9D42-8ECB-257279844604}" type="datetime4">
              <a:rPr lang="en-US" smtClean="0"/>
              <a:pPr/>
              <a:t>August 8,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978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516" y="93133"/>
            <a:ext cx="8390194" cy="770468"/>
          </a:xfrm>
        </p:spPr>
        <p:txBody>
          <a:bodyPr lIns="0" tIns="0" rIns="0" bIns="0">
            <a:normAutofit/>
          </a:bodyPr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516" y="1016000"/>
            <a:ext cx="4186464" cy="5110164"/>
          </a:xfrm>
        </p:spPr>
        <p:txBody>
          <a:bodyPr lIns="0" tIns="0" rIns="0" bIns="0"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2967" y="1016000"/>
            <a:ext cx="4211483" cy="5110164"/>
          </a:xfrm>
        </p:spPr>
        <p:txBody>
          <a:bodyPr lIns="0" tIns="0" rIns="0" bIns="0"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D37A6962-EF73-BB4E-8680-BBE3744B9DB6}" type="datetime4">
              <a:rPr lang="en-US" smtClean="0"/>
              <a:pPr/>
              <a:t>August 8,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7050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935" y="1035580"/>
            <a:ext cx="4187826" cy="70479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934" y="1888067"/>
            <a:ext cx="4187827" cy="414019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4936" y="1035580"/>
            <a:ext cx="4189515" cy="70479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4936" y="1888067"/>
            <a:ext cx="4189516" cy="414019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9F7C02EC-36C1-344F-878E-797FAB67BBAD}" type="datetime4">
              <a:rPr lang="en-US" smtClean="0"/>
              <a:pPr/>
              <a:t>August 8,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465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6B4AB91E-8B11-8B47-B8DF-05A90EC63E41}" type="datetime4">
              <a:rPr lang="en-US" smtClean="0"/>
              <a:pPr/>
              <a:t>August 8,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0719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A3DE3210-1D1C-6742-ACF7-9CC2B9CF5B02}" type="datetime4">
              <a:rPr lang="en-US" smtClean="0"/>
              <a:pPr/>
              <a:t>August 8,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616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388533"/>
            <a:ext cx="3008313" cy="47376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1FDDF80F-6736-6543-AAED-4CCA522432E4}" type="datetime4">
              <a:rPr lang="en-US" smtClean="0"/>
              <a:pPr/>
              <a:t>August 8, 2019</a:t>
            </a:fld>
            <a:endParaRPr lang="en-US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49" y="372534"/>
            <a:ext cx="5249401" cy="575363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2535"/>
            <a:ext cx="3008313" cy="888998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0468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5333" y="4800600"/>
            <a:ext cx="6841067" cy="4826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5333" y="5367338"/>
            <a:ext cx="6841067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BCB4324B-3BBC-824D-8A97-013CBDD18AB2}" type="datetime4">
              <a:rPr lang="en-US" smtClean="0"/>
              <a:pPr/>
              <a:t>August 8, 2019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85333" y="338667"/>
            <a:ext cx="6841067" cy="438890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728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T_Subpage-02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6086899"/>
            <a:ext cx="9143391" cy="69489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7" cy="253593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5935" y="84667"/>
            <a:ext cx="8488517" cy="77893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935" y="1049867"/>
            <a:ext cx="8488517" cy="4799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335935" y="926888"/>
            <a:ext cx="8488517" cy="0"/>
          </a:xfrm>
          <a:prstGeom prst="line">
            <a:avLst/>
          </a:prstGeom>
          <a:ln w="635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E78B6CEC-D6DC-2644-BB24-51C08BB09F1C}" type="datetime4">
              <a:rPr lang="en-US" smtClean="0"/>
              <a:pPr/>
              <a:t>August 8,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528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6032" indent="-256032" algn="l" defTabSz="457200" rtl="0" eaLnBrk="1" latinLnBrk="0" hangingPunct="1">
        <a:spcBef>
          <a:spcPct val="20000"/>
        </a:spcBef>
        <a:buClr>
          <a:schemeClr val="accent2"/>
        </a:buClr>
        <a:buSzPct val="120000"/>
        <a:buFont typeface="Lucida Grande"/>
        <a:buChar char="▸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>
                <a:solidFill>
                  <a:srgbClr val="666666"/>
                </a:solidFill>
              </a:rPr>
              <a:t>ARPA-E Impact in Texas  </a:t>
            </a:r>
            <a:endParaRPr lang="en-US" sz="3800" dirty="0">
              <a:solidFill>
                <a:srgbClr val="666666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99971" y="1547401"/>
            <a:ext cx="493761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00" b="1" dirty="0" smtClean="0">
                <a:solidFill>
                  <a:schemeClr val="tx2"/>
                </a:solidFill>
              </a:rPr>
              <a:t>$</a:t>
            </a:r>
            <a:r>
              <a:rPr lang="en-US" sz="5200" b="1" dirty="0" smtClean="0">
                <a:solidFill>
                  <a:schemeClr val="tx2"/>
                </a:solidFill>
              </a:rPr>
              <a:t>79 </a:t>
            </a:r>
            <a:r>
              <a:rPr lang="en-US" sz="5200" b="1" dirty="0" smtClean="0">
                <a:solidFill>
                  <a:schemeClr val="tx2"/>
                </a:solidFill>
              </a:rPr>
              <a:t>million </a:t>
            </a:r>
          </a:p>
          <a:p>
            <a:r>
              <a:rPr lang="en-US" sz="3000" dirty="0" smtClean="0">
                <a:solidFill>
                  <a:srgbClr val="666666"/>
                </a:solidFill>
              </a:rPr>
              <a:t>in early-stage R&amp;D funding</a:t>
            </a:r>
          </a:p>
          <a:p>
            <a:endParaRPr lang="en-US" sz="2800" dirty="0" smtClean="0">
              <a:solidFill>
                <a:srgbClr val="666666"/>
              </a:solidFill>
            </a:endParaRPr>
          </a:p>
          <a:p>
            <a:r>
              <a:rPr lang="en-US" sz="5200" b="1" dirty="0" smtClean="0">
                <a:solidFill>
                  <a:schemeClr val="tx2"/>
                </a:solidFill>
              </a:rPr>
              <a:t>31 </a:t>
            </a:r>
            <a:r>
              <a:rPr lang="en-US" sz="5200" b="1" dirty="0">
                <a:solidFill>
                  <a:schemeClr val="tx2"/>
                </a:solidFill>
              </a:rPr>
              <a:t>projects </a:t>
            </a:r>
            <a:endParaRPr lang="en-US" sz="5200" b="1" dirty="0" smtClean="0">
              <a:solidFill>
                <a:schemeClr val="tx2"/>
              </a:solidFill>
            </a:endParaRPr>
          </a:p>
          <a:p>
            <a:r>
              <a:rPr lang="en-US" sz="3000" dirty="0" smtClean="0">
                <a:solidFill>
                  <a:srgbClr val="666666"/>
                </a:solidFill>
              </a:rPr>
              <a:t>across </a:t>
            </a:r>
            <a:r>
              <a:rPr lang="en-US" sz="3000" dirty="0">
                <a:solidFill>
                  <a:srgbClr val="666666"/>
                </a:solidFill>
              </a:rPr>
              <a:t>the </a:t>
            </a:r>
            <a:r>
              <a:rPr lang="en-US" sz="3000" dirty="0" smtClean="0">
                <a:solidFill>
                  <a:srgbClr val="666666"/>
                </a:solidFill>
              </a:rPr>
              <a:t>state</a:t>
            </a:r>
          </a:p>
          <a:p>
            <a:r>
              <a:rPr lang="en-US" sz="2800" dirty="0" smtClean="0"/>
              <a:t> </a:t>
            </a:r>
            <a:endParaRPr lang="en-US" sz="28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/>
          <a:srcRect b="9338"/>
          <a:stretch/>
        </p:blipFill>
        <p:spPr>
          <a:xfrm>
            <a:off x="121281" y="3304406"/>
            <a:ext cx="678690" cy="578246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6135965" y="2381898"/>
            <a:ext cx="12698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NY</a:t>
            </a:r>
            <a:endParaRPr lang="en-US" sz="4800" b="1" dirty="0">
              <a:solidFill>
                <a:schemeClr val="bg1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534" y="1638674"/>
            <a:ext cx="685800" cy="685800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460626" y="5123476"/>
            <a:ext cx="7900544" cy="814456"/>
          </a:xfrm>
          <a:prstGeom prst="round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116251" y="5184455"/>
            <a:ext cx="6927883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300" i="1" dirty="0">
                <a:solidFill>
                  <a:schemeClr val="accent2"/>
                </a:solidFill>
              </a:rPr>
              <a:t>ARPA-E’s </a:t>
            </a:r>
            <a:r>
              <a:rPr lang="en-US" sz="1300" i="1" dirty="0" smtClean="0">
                <a:solidFill>
                  <a:schemeClr val="accent2"/>
                </a:solidFill>
              </a:rPr>
              <a:t>mission is to overcome long-term and high-risk technological barriers in the development of energy technologies. The Agency funds advanced energy </a:t>
            </a:r>
            <a:r>
              <a:rPr lang="en-US" sz="1300" i="1" dirty="0">
                <a:solidFill>
                  <a:schemeClr val="accent2"/>
                </a:solidFill>
              </a:rPr>
              <a:t>technologies to reduce energy imports, improve efficiency, and reduce </a:t>
            </a:r>
            <a:r>
              <a:rPr lang="en-US" sz="1300" i="1" dirty="0" smtClean="0">
                <a:solidFill>
                  <a:schemeClr val="accent2"/>
                </a:solidFill>
              </a:rPr>
              <a:t>emissions. </a:t>
            </a:r>
            <a:endParaRPr lang="en-US" sz="1300" i="1" dirty="0">
              <a:solidFill>
                <a:schemeClr val="accent2"/>
              </a:solidFill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0626" y="5039751"/>
            <a:ext cx="987816" cy="98781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5106" y="1412071"/>
            <a:ext cx="3690327" cy="3601759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6625971" y="2547827"/>
            <a:ext cx="126985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00" b="1" dirty="0" smtClean="0">
                <a:solidFill>
                  <a:schemeClr val="bg1"/>
                </a:solidFill>
              </a:rPr>
              <a:t>TX</a:t>
            </a:r>
            <a:endParaRPr lang="en-US" sz="5200" b="1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35935" y="1006735"/>
            <a:ext cx="267548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>
                <a:solidFill>
                  <a:srgbClr val="666666"/>
                </a:solidFill>
              </a:rPr>
              <a:t>Since 2009…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866021" y="6451240"/>
            <a:ext cx="215355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>
                <a:solidFill>
                  <a:srgbClr val="666666"/>
                </a:solidFill>
              </a:rPr>
              <a:t>Last Updated: </a:t>
            </a:r>
            <a:r>
              <a:rPr lang="en-US" sz="1100" dirty="0" smtClean="0">
                <a:solidFill>
                  <a:srgbClr val="666666"/>
                </a:solidFill>
              </a:rPr>
              <a:t>August </a:t>
            </a:r>
            <a:r>
              <a:rPr lang="en-US" sz="1100" dirty="0" smtClean="0">
                <a:solidFill>
                  <a:srgbClr val="666666"/>
                </a:solidFill>
              </a:rPr>
              <a:t>2019</a:t>
            </a:r>
            <a:endParaRPr lang="en-US" sz="1100" dirty="0">
              <a:solidFill>
                <a:srgbClr val="66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6345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RPA E COLOR PALETTE 112012">
      <a:dk1>
        <a:sysClr val="windowText" lastClr="000000"/>
      </a:dk1>
      <a:lt1>
        <a:sysClr val="window" lastClr="FFFFFF"/>
      </a:lt1>
      <a:dk2>
        <a:srgbClr val="1AB0E9"/>
      </a:dk2>
      <a:lt2>
        <a:srgbClr val="E79B38"/>
      </a:lt2>
      <a:accent1>
        <a:srgbClr val="1AB0E9"/>
      </a:accent1>
      <a:accent2>
        <a:srgbClr val="106D96"/>
      </a:accent2>
      <a:accent3>
        <a:srgbClr val="E49C3D"/>
      </a:accent3>
      <a:accent4>
        <a:srgbClr val="E7862A"/>
      </a:accent4>
      <a:accent5>
        <a:srgbClr val="9DA0A3"/>
      </a:accent5>
      <a:accent6>
        <a:srgbClr val="DADADA"/>
      </a:accent6>
      <a:hlink>
        <a:srgbClr val="1AB0E9"/>
      </a:hlink>
      <a:folHlink>
        <a:srgbClr val="E49C3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1185</TotalTime>
  <Words>62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Lucida Grande</vt:lpstr>
      <vt:lpstr>Office Theme</vt:lpstr>
      <vt:lpstr>ARPA-E Impact in Texas  </vt:lpstr>
    </vt:vector>
  </TitlesOfParts>
  <Company>U.S. Department of Energy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Halpern, Zachary S. (CONTR)</dc:creator>
  <cp:lastModifiedBy>Swinko, Claire (CONTR)</cp:lastModifiedBy>
  <cp:revision>294</cp:revision>
  <cp:lastPrinted>2017-04-28T14:48:55Z</cp:lastPrinted>
  <dcterms:created xsi:type="dcterms:W3CDTF">2017-04-25T19:00:02Z</dcterms:created>
  <dcterms:modified xsi:type="dcterms:W3CDTF">2019-08-08T18:12:29Z</dcterms:modified>
</cp:coreProperties>
</file>