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embedTrueTypeFonts="1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1" r:id="rId2"/>
  </p:sldIdLst>
  <p:sldSz cx="9144000" cy="6858000" type="screen4x3"/>
  <p:notesSz cx="6858000" cy="9144000"/>
  <p:embeddedFontLst>
    <p:embeddedFont>
      <p:font typeface="Roboto" panose="02000000000000000000" pitchFamily="2" charset="0"/>
      <p:regular r:id="rId5"/>
      <p:bold r:id="rId6"/>
      <p:italic r:id="rId7"/>
      <p:boldItalic r:id="rId8"/>
    </p:embeddedFont>
    <p:embeddedFont>
      <p:font typeface="Titillium Web" panose="00000500000000000000" pitchFamily="2" charset="0"/>
      <p:regular r:id="rId9"/>
      <p:bold r:id="rId10"/>
      <p:italic r:id="rId11"/>
      <p:boldItalic r:id="rId12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5B5B"/>
    <a:srgbClr val="1962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490" autoAdjust="0"/>
  </p:normalViewPr>
  <p:slideViewPr>
    <p:cSldViewPr snapToGrid="0" snapToObjects="1">
      <p:cViewPr varScale="1">
        <p:scale>
          <a:sx n="102" d="100"/>
          <a:sy n="102" d="100"/>
        </p:scale>
        <p:origin x="1884" y="102"/>
      </p:cViewPr>
      <p:guideLst>
        <p:guide orient="horz" pos="2160"/>
        <p:guide pos="2880"/>
      </p:guideLst>
    </p:cSldViewPr>
  </p:slideViewPr>
  <p:notesTextViewPr>
    <p:cViewPr>
      <p:scale>
        <a:sx n="185" d="100"/>
        <a:sy n="18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theme" Target="theme/theme1.xml"/><Relationship Id="rId10" Type="http://schemas.openxmlformats.org/officeDocument/2006/relationships/font" Target="fonts/font6.fntdata"/><Relationship Id="rId4" Type="http://schemas.openxmlformats.org/officeDocument/2006/relationships/handoutMaster" Target="handoutMasters/handoutMaster1.xml"/><Relationship Id="rId9" Type="http://schemas.openxmlformats.org/officeDocument/2006/relationships/font" Target="fonts/font5.fntdata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8D553-88AB-5240-83C4-FB23D29A04BE}" type="datetimeFigureOut">
              <a:rPr lang="en-US" smtClean="0"/>
              <a:pPr/>
              <a:t>2/26/2024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530F42-2808-6242-AF6E-2190C7795E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868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9FD783-2622-0F46-85B9-BCE56545D1F9}" type="datetimeFigureOut">
              <a:rPr lang="en-US" smtClean="0"/>
              <a:pPr/>
              <a:t>2/26/2024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26A861-09C9-544C-ADA9-11F7230578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6781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26A861-09C9-544C-ADA9-11F723057841}" type="slidenum">
              <a:rPr lang="en-US" smtClean="0"/>
              <a:pPr/>
              <a:t>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84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bird&#10;&#10;Description automatically generated">
            <a:extLst>
              <a:ext uri="{FF2B5EF4-FFF2-40B4-BE49-F238E27FC236}">
                <a16:creationId xmlns:a16="http://schemas.microsoft.com/office/drawing/2014/main" id="{7393DDB7-2648-42DD-AD03-9E12FAF549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6628" y="2130425"/>
            <a:ext cx="6348549" cy="1470025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j-lt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6627" y="3886200"/>
            <a:ext cx="6348549" cy="964381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16627" y="5053572"/>
            <a:ext cx="2689942" cy="365125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/>
            </a:lvl1pPr>
          </a:lstStyle>
          <a:p>
            <a:fld id="{FF49A367-3545-834D-9B0B-3A6F4B298203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245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47472" indent="-347472">
              <a:buFont typeface="Roboto"/>
              <a:buChar char="▾"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C69038E-EED4-7343-85AE-E5F739460A7B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121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flipV="1">
            <a:off x="304800" y="791936"/>
            <a:ext cx="8559800" cy="18384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5800" y="330200"/>
            <a:ext cx="1651000" cy="5621867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330200"/>
            <a:ext cx="6341533" cy="5621867"/>
          </a:xfrm>
        </p:spPr>
        <p:txBody>
          <a:bodyPr vert="eaVert"/>
          <a:lstStyle>
            <a:lvl1pPr marL="347472" indent="-347472">
              <a:buFont typeface="Roboto"/>
              <a:buChar char="▾"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934201" y="330200"/>
            <a:ext cx="0" cy="5621867"/>
          </a:xfrm>
          <a:prstGeom prst="line">
            <a:avLst/>
          </a:prstGeom>
          <a:ln w="12700" cmpd="sng">
            <a:solidFill>
              <a:srgbClr val="5B5B5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0500C59-A687-4045-A4D2-B0D9D262B3FE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624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35" y="67341"/>
            <a:ext cx="8488517" cy="824352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j-lt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935" y="1062182"/>
            <a:ext cx="8488517" cy="4811307"/>
          </a:xfrm>
        </p:spPr>
        <p:txBody>
          <a:bodyPr lIns="0" tIns="0" rIns="0" bIns="0">
            <a:normAutofit/>
          </a:bodyPr>
          <a:lstStyle>
            <a:lvl1pPr marL="256032" indent="-256032">
              <a:spcBef>
                <a:spcPts val="600"/>
              </a:spcBef>
              <a:buClr>
                <a:schemeClr val="accent2"/>
              </a:buClr>
              <a:buSzPct val="120000"/>
              <a:buFont typeface="Roboto"/>
              <a:buChar char="‣"/>
              <a:defRPr sz="2400"/>
            </a:lvl1pPr>
            <a:lvl2pPr>
              <a:buClr>
                <a:schemeClr val="accent2"/>
              </a:buClr>
              <a:defRPr sz="2400"/>
            </a:lvl2pPr>
            <a:lvl3pPr>
              <a:buClr>
                <a:schemeClr val="accent2"/>
              </a:buCl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81BFCF98-C7E3-D241-9D83-73EB768AC38E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556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665BB2E8-E4D8-4DC8-9FA4-75C362E09A3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2909353"/>
            <a:ext cx="714337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F49A48F-9E6C-9D42-8ECB-257279844604}" type="datetime4">
              <a:rPr lang="en-US" smtClean="0"/>
              <a:pPr/>
              <a:t>February 26, 2024</a:t>
            </a:fld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A65A2E0C-D11A-4F37-8EC5-34331813FCA6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360516" y="4406900"/>
            <a:ext cx="7143370" cy="1301220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4978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93133"/>
            <a:ext cx="8390194" cy="770468"/>
          </a:xfrm>
        </p:spPr>
        <p:txBody>
          <a:bodyPr lIns="0" tIns="0" rIns="0" bIns="0">
            <a:normAutofit/>
          </a:bodyPr>
          <a:lstStyle>
            <a:lvl1pPr algn="l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516" y="1016000"/>
            <a:ext cx="4186464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2967" y="1016000"/>
            <a:ext cx="4211483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D37A6962-EF73-BB4E-8680-BBE3744B9DB6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705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35580"/>
            <a:ext cx="4187826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934" y="1888067"/>
            <a:ext cx="4187827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4936" y="1035580"/>
            <a:ext cx="4189515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4936" y="1888067"/>
            <a:ext cx="4189516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9F7C02EC-36C1-344F-878E-797FAB67BBAD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465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B4AB91E-8B11-8B47-B8DF-05A90EC63E41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071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3DE3210-1D1C-6742-ACF7-9CC2B9CF5B02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616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88533"/>
            <a:ext cx="3008313" cy="47376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1FDDF80F-6736-6543-AAED-4CCA522432E4}" type="datetime4">
              <a:rPr lang="en-US" smtClean="0"/>
              <a:pPr/>
              <a:t>February 26, 2024</a:t>
            </a:fld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304800" y="851505"/>
            <a:ext cx="8559800" cy="27676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49" y="372534"/>
            <a:ext cx="5249401" cy="575363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2535"/>
            <a:ext cx="3008313" cy="888998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18046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5333" y="4800600"/>
            <a:ext cx="6841067" cy="4826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5333" y="5367338"/>
            <a:ext cx="684106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304800" y="880533"/>
            <a:ext cx="8559800" cy="1935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BCB4324B-3BBC-824D-8A97-013CBDD18AB2}" type="datetime4">
              <a:rPr lang="en-US" smtClean="0"/>
              <a:pPr/>
              <a:t>February 26, 2024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85333" y="338667"/>
            <a:ext cx="6841067" cy="43889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72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8D16AF04-D76F-4481-930A-C7493E5BDB4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5935" y="84667"/>
            <a:ext cx="8488517" cy="77893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49867"/>
            <a:ext cx="8488517" cy="4799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78B6CEC-D6DC-2644-BB24-51C08BB09F1C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52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032" indent="-256032" algn="l" defTabSz="457200" rtl="0" eaLnBrk="1" latinLnBrk="0" hangingPunct="1">
        <a:spcBef>
          <a:spcPct val="20000"/>
        </a:spcBef>
        <a:buClr>
          <a:schemeClr val="accent2"/>
        </a:buClr>
        <a:buSzPct val="120000"/>
        <a:buFont typeface="Roboto"/>
        <a:buChar char="▸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60F79010-2CE6-4499-87CD-AC7AFBE3DF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728" y="3529639"/>
            <a:ext cx="745011" cy="640080"/>
          </a:xfrm>
          <a:prstGeom prst="rect">
            <a:avLst/>
          </a:prstGeom>
        </p:spPr>
      </p:pic>
      <p:pic>
        <p:nvPicPr>
          <p:cNvPr id="17" name="Picture 16" descr="Icon&#10;&#10;Description automatically generated">
            <a:extLst>
              <a:ext uri="{FF2B5EF4-FFF2-40B4-BE49-F238E27FC236}">
                <a16:creationId xmlns:a16="http://schemas.microsoft.com/office/drawing/2014/main" id="{7E7F8CA1-8550-4962-8860-0BAE1FB640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935" y="1867766"/>
            <a:ext cx="691978" cy="685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35" y="81251"/>
            <a:ext cx="8488517" cy="824352"/>
          </a:xfrm>
        </p:spPr>
        <p:txBody>
          <a:bodyPr>
            <a:normAutofit/>
          </a:bodyPr>
          <a:lstStyle/>
          <a:p>
            <a:r>
              <a:rPr lang="en-US" sz="3800" dirty="0"/>
              <a:t>ARPA-E Impact in Washington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15213" y="1676090"/>
            <a:ext cx="478079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dirty="0">
                <a:solidFill>
                  <a:schemeClr val="accent1"/>
                </a:solidFill>
              </a:rPr>
              <a:t>$147 million </a:t>
            </a:r>
          </a:p>
          <a:p>
            <a:r>
              <a:rPr lang="en-US" sz="3000" dirty="0"/>
              <a:t>in early-stage R&amp;D funding</a:t>
            </a:r>
          </a:p>
          <a:p>
            <a:endParaRPr lang="en-US" sz="2800" dirty="0">
              <a:solidFill>
                <a:srgbClr val="666666"/>
              </a:solidFill>
            </a:endParaRPr>
          </a:p>
          <a:p>
            <a:r>
              <a:rPr lang="en-US" sz="5200" b="1" dirty="0">
                <a:solidFill>
                  <a:schemeClr val="accent1"/>
                </a:solidFill>
              </a:rPr>
              <a:t>59 projects </a:t>
            </a:r>
          </a:p>
          <a:p>
            <a:r>
              <a:rPr lang="en-US" sz="3000" dirty="0"/>
              <a:t>across the state</a:t>
            </a:r>
          </a:p>
          <a:p>
            <a:r>
              <a:rPr lang="en-US" sz="2800" dirty="0"/>
              <a:t>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60626" y="5123476"/>
            <a:ext cx="7900544" cy="814456"/>
          </a:xfrm>
          <a:prstGeom prst="round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116251" y="5184455"/>
            <a:ext cx="6927883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00" i="1" dirty="0"/>
              <a:t>ARPA-E’s mission is to overcome long-term and high-risk technological barriers in the development of energy technologies. The Agency funds advanced energy technologies to reduce energy imports, improve efficiency, and reduce emissions. </a:t>
            </a:r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2CB3E028-AFC2-48F2-91B1-9568C98619E2}"/>
              </a:ext>
            </a:extLst>
          </p:cNvPr>
          <p:cNvSpPr>
            <a:spLocks/>
          </p:cNvSpPr>
          <p:nvPr/>
        </p:nvSpPr>
        <p:spPr bwMode="auto">
          <a:xfrm>
            <a:off x="6015951" y="1407620"/>
            <a:ext cx="2393993" cy="2823518"/>
          </a:xfrm>
          <a:custGeom>
            <a:avLst/>
            <a:gdLst>
              <a:gd name="T0" fmla="*/ 129 w 434"/>
              <a:gd name="T1" fmla="*/ 12 h 316"/>
              <a:gd name="T2" fmla="*/ 134 w 434"/>
              <a:gd name="T3" fmla="*/ 20 h 316"/>
              <a:gd name="T4" fmla="*/ 143 w 434"/>
              <a:gd name="T5" fmla="*/ 31 h 316"/>
              <a:gd name="T6" fmla="*/ 144 w 434"/>
              <a:gd name="T7" fmla="*/ 36 h 316"/>
              <a:gd name="T8" fmla="*/ 134 w 434"/>
              <a:gd name="T9" fmla="*/ 41 h 316"/>
              <a:gd name="T10" fmla="*/ 119 w 434"/>
              <a:gd name="T11" fmla="*/ 48 h 316"/>
              <a:gd name="T12" fmla="*/ 122 w 434"/>
              <a:gd name="T13" fmla="*/ 61 h 316"/>
              <a:gd name="T14" fmla="*/ 129 w 434"/>
              <a:gd name="T15" fmla="*/ 51 h 316"/>
              <a:gd name="T16" fmla="*/ 131 w 434"/>
              <a:gd name="T17" fmla="*/ 56 h 316"/>
              <a:gd name="T18" fmla="*/ 126 w 434"/>
              <a:gd name="T19" fmla="*/ 63 h 316"/>
              <a:gd name="T20" fmla="*/ 134 w 434"/>
              <a:gd name="T21" fmla="*/ 75 h 316"/>
              <a:gd name="T22" fmla="*/ 127 w 434"/>
              <a:gd name="T23" fmla="*/ 75 h 316"/>
              <a:gd name="T24" fmla="*/ 115 w 434"/>
              <a:gd name="T25" fmla="*/ 64 h 316"/>
              <a:gd name="T26" fmla="*/ 124 w 434"/>
              <a:gd name="T27" fmla="*/ 75 h 316"/>
              <a:gd name="T28" fmla="*/ 127 w 434"/>
              <a:gd name="T29" fmla="*/ 88 h 316"/>
              <a:gd name="T30" fmla="*/ 117 w 434"/>
              <a:gd name="T31" fmla="*/ 75 h 316"/>
              <a:gd name="T32" fmla="*/ 112 w 434"/>
              <a:gd name="T33" fmla="*/ 73 h 316"/>
              <a:gd name="T34" fmla="*/ 105 w 434"/>
              <a:gd name="T35" fmla="*/ 76 h 316"/>
              <a:gd name="T36" fmla="*/ 102 w 434"/>
              <a:gd name="T37" fmla="*/ 80 h 316"/>
              <a:gd name="T38" fmla="*/ 100 w 434"/>
              <a:gd name="T39" fmla="*/ 71 h 316"/>
              <a:gd name="T40" fmla="*/ 80 w 434"/>
              <a:gd name="T41" fmla="*/ 66 h 316"/>
              <a:gd name="T42" fmla="*/ 54 w 434"/>
              <a:gd name="T43" fmla="*/ 54 h 316"/>
              <a:gd name="T44" fmla="*/ 31 w 434"/>
              <a:gd name="T45" fmla="*/ 32 h 316"/>
              <a:gd name="T46" fmla="*/ 12 w 434"/>
              <a:gd name="T47" fmla="*/ 22 h 316"/>
              <a:gd name="T48" fmla="*/ 9 w 434"/>
              <a:gd name="T49" fmla="*/ 37 h 316"/>
              <a:gd name="T50" fmla="*/ 3 w 434"/>
              <a:gd name="T51" fmla="*/ 64 h 316"/>
              <a:gd name="T52" fmla="*/ 9 w 434"/>
              <a:gd name="T53" fmla="*/ 93 h 316"/>
              <a:gd name="T54" fmla="*/ 10 w 434"/>
              <a:gd name="T55" fmla="*/ 134 h 316"/>
              <a:gd name="T56" fmla="*/ 9 w 434"/>
              <a:gd name="T57" fmla="*/ 165 h 316"/>
              <a:gd name="T58" fmla="*/ 0 w 434"/>
              <a:gd name="T59" fmla="*/ 182 h 316"/>
              <a:gd name="T60" fmla="*/ 15 w 434"/>
              <a:gd name="T61" fmla="*/ 199 h 316"/>
              <a:gd name="T62" fmla="*/ 24 w 434"/>
              <a:gd name="T63" fmla="*/ 205 h 316"/>
              <a:gd name="T64" fmla="*/ 34 w 434"/>
              <a:gd name="T65" fmla="*/ 212 h 316"/>
              <a:gd name="T66" fmla="*/ 41 w 434"/>
              <a:gd name="T67" fmla="*/ 216 h 316"/>
              <a:gd name="T68" fmla="*/ 49 w 434"/>
              <a:gd name="T69" fmla="*/ 219 h 316"/>
              <a:gd name="T70" fmla="*/ 58 w 434"/>
              <a:gd name="T71" fmla="*/ 214 h 316"/>
              <a:gd name="T72" fmla="*/ 63 w 434"/>
              <a:gd name="T73" fmla="*/ 224 h 316"/>
              <a:gd name="T74" fmla="*/ 65 w 434"/>
              <a:gd name="T75" fmla="*/ 236 h 316"/>
              <a:gd name="T76" fmla="*/ 59 w 434"/>
              <a:gd name="T77" fmla="*/ 248 h 316"/>
              <a:gd name="T78" fmla="*/ 65 w 434"/>
              <a:gd name="T79" fmla="*/ 260 h 316"/>
              <a:gd name="T80" fmla="*/ 65 w 434"/>
              <a:gd name="T81" fmla="*/ 270 h 316"/>
              <a:gd name="T82" fmla="*/ 78 w 434"/>
              <a:gd name="T83" fmla="*/ 273 h 316"/>
              <a:gd name="T84" fmla="*/ 95 w 434"/>
              <a:gd name="T85" fmla="*/ 277 h 316"/>
              <a:gd name="T86" fmla="*/ 114 w 434"/>
              <a:gd name="T87" fmla="*/ 278 h 316"/>
              <a:gd name="T88" fmla="*/ 132 w 434"/>
              <a:gd name="T89" fmla="*/ 280 h 316"/>
              <a:gd name="T90" fmla="*/ 148 w 434"/>
              <a:gd name="T91" fmla="*/ 287 h 316"/>
              <a:gd name="T92" fmla="*/ 163 w 434"/>
              <a:gd name="T93" fmla="*/ 290 h 316"/>
              <a:gd name="T94" fmla="*/ 185 w 434"/>
              <a:gd name="T95" fmla="*/ 294 h 316"/>
              <a:gd name="T96" fmla="*/ 194 w 434"/>
              <a:gd name="T97" fmla="*/ 292 h 316"/>
              <a:gd name="T98" fmla="*/ 204 w 434"/>
              <a:gd name="T99" fmla="*/ 290 h 316"/>
              <a:gd name="T100" fmla="*/ 222 w 434"/>
              <a:gd name="T101" fmla="*/ 285 h 316"/>
              <a:gd name="T102" fmla="*/ 234 w 434"/>
              <a:gd name="T103" fmla="*/ 289 h 316"/>
              <a:gd name="T104" fmla="*/ 244 w 434"/>
              <a:gd name="T105" fmla="*/ 294 h 316"/>
              <a:gd name="T106" fmla="*/ 272 w 434"/>
              <a:gd name="T107" fmla="*/ 290 h 316"/>
              <a:gd name="T108" fmla="*/ 434 w 434"/>
              <a:gd name="T109" fmla="*/ 73 h 316"/>
              <a:gd name="T110" fmla="*/ 127 w 434"/>
              <a:gd name="T111" fmla="*/ 0 h 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434" h="316">
                <a:moveTo>
                  <a:pt x="127" y="7"/>
                </a:moveTo>
                <a:lnTo>
                  <a:pt x="127" y="7"/>
                </a:lnTo>
                <a:lnTo>
                  <a:pt x="129" y="8"/>
                </a:lnTo>
                <a:lnTo>
                  <a:pt x="129" y="12"/>
                </a:lnTo>
                <a:lnTo>
                  <a:pt x="129" y="12"/>
                </a:lnTo>
                <a:lnTo>
                  <a:pt x="127" y="14"/>
                </a:lnTo>
                <a:lnTo>
                  <a:pt x="127" y="17"/>
                </a:lnTo>
                <a:lnTo>
                  <a:pt x="127" y="17"/>
                </a:lnTo>
                <a:lnTo>
                  <a:pt x="131" y="19"/>
                </a:lnTo>
                <a:lnTo>
                  <a:pt x="134" y="20"/>
                </a:lnTo>
                <a:lnTo>
                  <a:pt x="141" y="24"/>
                </a:lnTo>
                <a:lnTo>
                  <a:pt x="141" y="24"/>
                </a:lnTo>
                <a:lnTo>
                  <a:pt x="144" y="27"/>
                </a:lnTo>
                <a:lnTo>
                  <a:pt x="144" y="27"/>
                </a:lnTo>
                <a:lnTo>
                  <a:pt x="143" y="31"/>
                </a:lnTo>
                <a:lnTo>
                  <a:pt x="141" y="32"/>
                </a:lnTo>
                <a:lnTo>
                  <a:pt x="141" y="32"/>
                </a:lnTo>
                <a:lnTo>
                  <a:pt x="143" y="34"/>
                </a:lnTo>
                <a:lnTo>
                  <a:pt x="144" y="36"/>
                </a:lnTo>
                <a:lnTo>
                  <a:pt x="144" y="36"/>
                </a:lnTo>
                <a:lnTo>
                  <a:pt x="144" y="39"/>
                </a:lnTo>
                <a:lnTo>
                  <a:pt x="143" y="42"/>
                </a:lnTo>
                <a:lnTo>
                  <a:pt x="143" y="42"/>
                </a:lnTo>
                <a:lnTo>
                  <a:pt x="138" y="41"/>
                </a:lnTo>
                <a:lnTo>
                  <a:pt x="134" y="41"/>
                </a:lnTo>
                <a:lnTo>
                  <a:pt x="131" y="41"/>
                </a:lnTo>
                <a:lnTo>
                  <a:pt x="131" y="41"/>
                </a:lnTo>
                <a:lnTo>
                  <a:pt x="124" y="42"/>
                </a:lnTo>
                <a:lnTo>
                  <a:pt x="119" y="48"/>
                </a:lnTo>
                <a:lnTo>
                  <a:pt x="119" y="48"/>
                </a:lnTo>
                <a:lnTo>
                  <a:pt x="117" y="54"/>
                </a:lnTo>
                <a:lnTo>
                  <a:pt x="117" y="58"/>
                </a:lnTo>
                <a:lnTo>
                  <a:pt x="119" y="59"/>
                </a:lnTo>
                <a:lnTo>
                  <a:pt x="119" y="59"/>
                </a:lnTo>
                <a:lnTo>
                  <a:pt x="122" y="61"/>
                </a:lnTo>
                <a:lnTo>
                  <a:pt x="124" y="59"/>
                </a:lnTo>
                <a:lnTo>
                  <a:pt x="126" y="54"/>
                </a:lnTo>
                <a:lnTo>
                  <a:pt x="126" y="54"/>
                </a:lnTo>
                <a:lnTo>
                  <a:pt x="127" y="53"/>
                </a:lnTo>
                <a:lnTo>
                  <a:pt x="129" y="51"/>
                </a:lnTo>
                <a:lnTo>
                  <a:pt x="129" y="51"/>
                </a:lnTo>
                <a:lnTo>
                  <a:pt x="131" y="51"/>
                </a:lnTo>
                <a:lnTo>
                  <a:pt x="131" y="53"/>
                </a:lnTo>
                <a:lnTo>
                  <a:pt x="131" y="53"/>
                </a:lnTo>
                <a:lnTo>
                  <a:pt x="131" y="56"/>
                </a:lnTo>
                <a:lnTo>
                  <a:pt x="129" y="58"/>
                </a:lnTo>
                <a:lnTo>
                  <a:pt x="129" y="58"/>
                </a:lnTo>
                <a:lnTo>
                  <a:pt x="127" y="61"/>
                </a:lnTo>
                <a:lnTo>
                  <a:pt x="126" y="63"/>
                </a:lnTo>
                <a:lnTo>
                  <a:pt x="126" y="63"/>
                </a:lnTo>
                <a:lnTo>
                  <a:pt x="126" y="64"/>
                </a:lnTo>
                <a:lnTo>
                  <a:pt x="129" y="66"/>
                </a:lnTo>
                <a:lnTo>
                  <a:pt x="132" y="70"/>
                </a:lnTo>
                <a:lnTo>
                  <a:pt x="132" y="70"/>
                </a:lnTo>
                <a:lnTo>
                  <a:pt x="134" y="75"/>
                </a:lnTo>
                <a:lnTo>
                  <a:pt x="134" y="76"/>
                </a:lnTo>
                <a:lnTo>
                  <a:pt x="132" y="76"/>
                </a:lnTo>
                <a:lnTo>
                  <a:pt x="132" y="76"/>
                </a:lnTo>
                <a:lnTo>
                  <a:pt x="129" y="76"/>
                </a:lnTo>
                <a:lnTo>
                  <a:pt x="127" y="75"/>
                </a:lnTo>
                <a:lnTo>
                  <a:pt x="124" y="70"/>
                </a:lnTo>
                <a:lnTo>
                  <a:pt x="124" y="70"/>
                </a:lnTo>
                <a:lnTo>
                  <a:pt x="121" y="66"/>
                </a:lnTo>
                <a:lnTo>
                  <a:pt x="117" y="64"/>
                </a:lnTo>
                <a:lnTo>
                  <a:pt x="115" y="64"/>
                </a:lnTo>
                <a:lnTo>
                  <a:pt x="115" y="64"/>
                </a:lnTo>
                <a:lnTo>
                  <a:pt x="117" y="66"/>
                </a:lnTo>
                <a:lnTo>
                  <a:pt x="119" y="70"/>
                </a:lnTo>
                <a:lnTo>
                  <a:pt x="119" y="70"/>
                </a:lnTo>
                <a:lnTo>
                  <a:pt x="124" y="75"/>
                </a:lnTo>
                <a:lnTo>
                  <a:pt x="124" y="75"/>
                </a:lnTo>
                <a:lnTo>
                  <a:pt x="127" y="81"/>
                </a:lnTo>
                <a:lnTo>
                  <a:pt x="127" y="85"/>
                </a:lnTo>
                <a:lnTo>
                  <a:pt x="127" y="88"/>
                </a:lnTo>
                <a:lnTo>
                  <a:pt x="127" y="88"/>
                </a:lnTo>
                <a:lnTo>
                  <a:pt x="124" y="87"/>
                </a:lnTo>
                <a:lnTo>
                  <a:pt x="121" y="83"/>
                </a:lnTo>
                <a:lnTo>
                  <a:pt x="121" y="83"/>
                </a:lnTo>
                <a:lnTo>
                  <a:pt x="119" y="80"/>
                </a:lnTo>
                <a:lnTo>
                  <a:pt x="117" y="75"/>
                </a:lnTo>
                <a:lnTo>
                  <a:pt x="117" y="75"/>
                </a:lnTo>
                <a:lnTo>
                  <a:pt x="115" y="76"/>
                </a:lnTo>
                <a:lnTo>
                  <a:pt x="114" y="75"/>
                </a:lnTo>
                <a:lnTo>
                  <a:pt x="114" y="75"/>
                </a:lnTo>
                <a:lnTo>
                  <a:pt x="112" y="73"/>
                </a:lnTo>
                <a:lnTo>
                  <a:pt x="109" y="71"/>
                </a:lnTo>
                <a:lnTo>
                  <a:pt x="109" y="71"/>
                </a:lnTo>
                <a:lnTo>
                  <a:pt x="107" y="73"/>
                </a:lnTo>
                <a:lnTo>
                  <a:pt x="105" y="73"/>
                </a:lnTo>
                <a:lnTo>
                  <a:pt x="105" y="76"/>
                </a:lnTo>
                <a:lnTo>
                  <a:pt x="105" y="80"/>
                </a:lnTo>
                <a:lnTo>
                  <a:pt x="104" y="81"/>
                </a:lnTo>
                <a:lnTo>
                  <a:pt x="104" y="81"/>
                </a:lnTo>
                <a:lnTo>
                  <a:pt x="102" y="81"/>
                </a:lnTo>
                <a:lnTo>
                  <a:pt x="102" y="80"/>
                </a:lnTo>
                <a:lnTo>
                  <a:pt x="102" y="78"/>
                </a:lnTo>
                <a:lnTo>
                  <a:pt x="102" y="78"/>
                </a:lnTo>
                <a:lnTo>
                  <a:pt x="102" y="75"/>
                </a:lnTo>
                <a:lnTo>
                  <a:pt x="100" y="71"/>
                </a:lnTo>
                <a:lnTo>
                  <a:pt x="100" y="71"/>
                </a:lnTo>
                <a:lnTo>
                  <a:pt x="97" y="70"/>
                </a:lnTo>
                <a:lnTo>
                  <a:pt x="93" y="68"/>
                </a:lnTo>
                <a:lnTo>
                  <a:pt x="87" y="68"/>
                </a:lnTo>
                <a:lnTo>
                  <a:pt x="87" y="68"/>
                </a:lnTo>
                <a:lnTo>
                  <a:pt x="80" y="66"/>
                </a:lnTo>
                <a:lnTo>
                  <a:pt x="75" y="63"/>
                </a:lnTo>
                <a:lnTo>
                  <a:pt x="75" y="63"/>
                </a:lnTo>
                <a:lnTo>
                  <a:pt x="61" y="59"/>
                </a:lnTo>
                <a:lnTo>
                  <a:pt x="61" y="59"/>
                </a:lnTo>
                <a:lnTo>
                  <a:pt x="54" y="54"/>
                </a:lnTo>
                <a:lnTo>
                  <a:pt x="49" y="49"/>
                </a:lnTo>
                <a:lnTo>
                  <a:pt x="49" y="49"/>
                </a:lnTo>
                <a:lnTo>
                  <a:pt x="37" y="39"/>
                </a:lnTo>
                <a:lnTo>
                  <a:pt x="37" y="39"/>
                </a:lnTo>
                <a:lnTo>
                  <a:pt x="31" y="32"/>
                </a:lnTo>
                <a:lnTo>
                  <a:pt x="22" y="24"/>
                </a:lnTo>
                <a:lnTo>
                  <a:pt x="22" y="24"/>
                </a:lnTo>
                <a:lnTo>
                  <a:pt x="19" y="22"/>
                </a:lnTo>
                <a:lnTo>
                  <a:pt x="15" y="20"/>
                </a:lnTo>
                <a:lnTo>
                  <a:pt x="12" y="22"/>
                </a:lnTo>
                <a:lnTo>
                  <a:pt x="10" y="25"/>
                </a:lnTo>
                <a:lnTo>
                  <a:pt x="10" y="25"/>
                </a:lnTo>
                <a:lnTo>
                  <a:pt x="9" y="31"/>
                </a:lnTo>
                <a:lnTo>
                  <a:pt x="9" y="37"/>
                </a:lnTo>
                <a:lnTo>
                  <a:pt x="9" y="37"/>
                </a:lnTo>
                <a:lnTo>
                  <a:pt x="5" y="48"/>
                </a:lnTo>
                <a:lnTo>
                  <a:pt x="5" y="48"/>
                </a:lnTo>
                <a:lnTo>
                  <a:pt x="3" y="56"/>
                </a:lnTo>
                <a:lnTo>
                  <a:pt x="3" y="64"/>
                </a:lnTo>
                <a:lnTo>
                  <a:pt x="3" y="64"/>
                </a:lnTo>
                <a:lnTo>
                  <a:pt x="5" y="71"/>
                </a:lnTo>
                <a:lnTo>
                  <a:pt x="7" y="80"/>
                </a:lnTo>
                <a:lnTo>
                  <a:pt x="7" y="80"/>
                </a:lnTo>
                <a:lnTo>
                  <a:pt x="9" y="87"/>
                </a:lnTo>
                <a:lnTo>
                  <a:pt x="9" y="93"/>
                </a:lnTo>
                <a:lnTo>
                  <a:pt x="10" y="109"/>
                </a:lnTo>
                <a:lnTo>
                  <a:pt x="10" y="109"/>
                </a:lnTo>
                <a:lnTo>
                  <a:pt x="10" y="122"/>
                </a:lnTo>
                <a:lnTo>
                  <a:pt x="10" y="134"/>
                </a:lnTo>
                <a:lnTo>
                  <a:pt x="10" y="134"/>
                </a:lnTo>
                <a:lnTo>
                  <a:pt x="10" y="151"/>
                </a:lnTo>
                <a:lnTo>
                  <a:pt x="10" y="151"/>
                </a:lnTo>
                <a:lnTo>
                  <a:pt x="10" y="158"/>
                </a:lnTo>
                <a:lnTo>
                  <a:pt x="9" y="165"/>
                </a:lnTo>
                <a:lnTo>
                  <a:pt x="9" y="165"/>
                </a:lnTo>
                <a:lnTo>
                  <a:pt x="3" y="173"/>
                </a:lnTo>
                <a:lnTo>
                  <a:pt x="3" y="173"/>
                </a:lnTo>
                <a:lnTo>
                  <a:pt x="2" y="177"/>
                </a:lnTo>
                <a:lnTo>
                  <a:pt x="0" y="182"/>
                </a:lnTo>
                <a:lnTo>
                  <a:pt x="0" y="182"/>
                </a:lnTo>
                <a:lnTo>
                  <a:pt x="2" y="188"/>
                </a:lnTo>
                <a:lnTo>
                  <a:pt x="5" y="193"/>
                </a:lnTo>
                <a:lnTo>
                  <a:pt x="5" y="193"/>
                </a:lnTo>
                <a:lnTo>
                  <a:pt x="9" y="197"/>
                </a:lnTo>
                <a:lnTo>
                  <a:pt x="15" y="199"/>
                </a:lnTo>
                <a:lnTo>
                  <a:pt x="15" y="199"/>
                </a:lnTo>
                <a:lnTo>
                  <a:pt x="19" y="199"/>
                </a:lnTo>
                <a:lnTo>
                  <a:pt x="20" y="200"/>
                </a:lnTo>
                <a:lnTo>
                  <a:pt x="24" y="205"/>
                </a:lnTo>
                <a:lnTo>
                  <a:pt x="24" y="205"/>
                </a:lnTo>
                <a:lnTo>
                  <a:pt x="29" y="209"/>
                </a:lnTo>
                <a:lnTo>
                  <a:pt x="29" y="209"/>
                </a:lnTo>
                <a:lnTo>
                  <a:pt x="29" y="209"/>
                </a:lnTo>
                <a:lnTo>
                  <a:pt x="29" y="209"/>
                </a:lnTo>
                <a:lnTo>
                  <a:pt x="34" y="212"/>
                </a:lnTo>
                <a:lnTo>
                  <a:pt x="34" y="212"/>
                </a:lnTo>
                <a:lnTo>
                  <a:pt x="37" y="212"/>
                </a:lnTo>
                <a:lnTo>
                  <a:pt x="37" y="212"/>
                </a:lnTo>
                <a:lnTo>
                  <a:pt x="41" y="216"/>
                </a:lnTo>
                <a:lnTo>
                  <a:pt x="41" y="216"/>
                </a:lnTo>
                <a:lnTo>
                  <a:pt x="44" y="217"/>
                </a:lnTo>
                <a:lnTo>
                  <a:pt x="44" y="217"/>
                </a:lnTo>
                <a:lnTo>
                  <a:pt x="48" y="219"/>
                </a:lnTo>
                <a:lnTo>
                  <a:pt x="48" y="219"/>
                </a:lnTo>
                <a:lnTo>
                  <a:pt x="49" y="219"/>
                </a:lnTo>
                <a:lnTo>
                  <a:pt x="51" y="217"/>
                </a:lnTo>
                <a:lnTo>
                  <a:pt x="53" y="214"/>
                </a:lnTo>
                <a:lnTo>
                  <a:pt x="53" y="214"/>
                </a:lnTo>
                <a:lnTo>
                  <a:pt x="56" y="212"/>
                </a:lnTo>
                <a:lnTo>
                  <a:pt x="58" y="214"/>
                </a:lnTo>
                <a:lnTo>
                  <a:pt x="61" y="217"/>
                </a:lnTo>
                <a:lnTo>
                  <a:pt x="61" y="217"/>
                </a:lnTo>
                <a:lnTo>
                  <a:pt x="63" y="221"/>
                </a:lnTo>
                <a:lnTo>
                  <a:pt x="63" y="224"/>
                </a:lnTo>
                <a:lnTo>
                  <a:pt x="63" y="224"/>
                </a:lnTo>
                <a:lnTo>
                  <a:pt x="61" y="227"/>
                </a:lnTo>
                <a:lnTo>
                  <a:pt x="59" y="229"/>
                </a:lnTo>
                <a:lnTo>
                  <a:pt x="59" y="229"/>
                </a:lnTo>
                <a:lnTo>
                  <a:pt x="61" y="233"/>
                </a:lnTo>
                <a:lnTo>
                  <a:pt x="65" y="236"/>
                </a:lnTo>
                <a:lnTo>
                  <a:pt x="65" y="236"/>
                </a:lnTo>
                <a:lnTo>
                  <a:pt x="65" y="239"/>
                </a:lnTo>
                <a:lnTo>
                  <a:pt x="61" y="244"/>
                </a:lnTo>
                <a:lnTo>
                  <a:pt x="61" y="244"/>
                </a:lnTo>
                <a:lnTo>
                  <a:pt x="59" y="248"/>
                </a:lnTo>
                <a:lnTo>
                  <a:pt x="59" y="251"/>
                </a:lnTo>
                <a:lnTo>
                  <a:pt x="59" y="251"/>
                </a:lnTo>
                <a:lnTo>
                  <a:pt x="61" y="255"/>
                </a:lnTo>
                <a:lnTo>
                  <a:pt x="65" y="260"/>
                </a:lnTo>
                <a:lnTo>
                  <a:pt x="65" y="260"/>
                </a:lnTo>
                <a:lnTo>
                  <a:pt x="65" y="265"/>
                </a:lnTo>
                <a:lnTo>
                  <a:pt x="65" y="265"/>
                </a:lnTo>
                <a:lnTo>
                  <a:pt x="65" y="268"/>
                </a:lnTo>
                <a:lnTo>
                  <a:pt x="65" y="268"/>
                </a:lnTo>
                <a:lnTo>
                  <a:pt x="65" y="270"/>
                </a:lnTo>
                <a:lnTo>
                  <a:pt x="68" y="272"/>
                </a:lnTo>
                <a:lnTo>
                  <a:pt x="68" y="272"/>
                </a:lnTo>
                <a:lnTo>
                  <a:pt x="75" y="272"/>
                </a:lnTo>
                <a:lnTo>
                  <a:pt x="75" y="272"/>
                </a:lnTo>
                <a:lnTo>
                  <a:pt x="78" y="273"/>
                </a:lnTo>
                <a:lnTo>
                  <a:pt x="82" y="275"/>
                </a:lnTo>
                <a:lnTo>
                  <a:pt x="82" y="275"/>
                </a:lnTo>
                <a:lnTo>
                  <a:pt x="85" y="278"/>
                </a:lnTo>
                <a:lnTo>
                  <a:pt x="88" y="278"/>
                </a:lnTo>
                <a:lnTo>
                  <a:pt x="95" y="277"/>
                </a:lnTo>
                <a:lnTo>
                  <a:pt x="95" y="277"/>
                </a:lnTo>
                <a:lnTo>
                  <a:pt x="102" y="278"/>
                </a:lnTo>
                <a:lnTo>
                  <a:pt x="102" y="278"/>
                </a:lnTo>
                <a:lnTo>
                  <a:pt x="107" y="278"/>
                </a:lnTo>
                <a:lnTo>
                  <a:pt x="114" y="278"/>
                </a:lnTo>
                <a:lnTo>
                  <a:pt x="114" y="278"/>
                </a:lnTo>
                <a:lnTo>
                  <a:pt x="119" y="280"/>
                </a:lnTo>
                <a:lnTo>
                  <a:pt x="126" y="282"/>
                </a:lnTo>
                <a:lnTo>
                  <a:pt x="126" y="282"/>
                </a:lnTo>
                <a:lnTo>
                  <a:pt x="132" y="280"/>
                </a:lnTo>
                <a:lnTo>
                  <a:pt x="134" y="280"/>
                </a:lnTo>
                <a:lnTo>
                  <a:pt x="138" y="282"/>
                </a:lnTo>
                <a:lnTo>
                  <a:pt x="138" y="282"/>
                </a:lnTo>
                <a:lnTo>
                  <a:pt x="143" y="285"/>
                </a:lnTo>
                <a:lnTo>
                  <a:pt x="148" y="287"/>
                </a:lnTo>
                <a:lnTo>
                  <a:pt x="148" y="287"/>
                </a:lnTo>
                <a:lnTo>
                  <a:pt x="158" y="290"/>
                </a:lnTo>
                <a:lnTo>
                  <a:pt x="158" y="290"/>
                </a:lnTo>
                <a:lnTo>
                  <a:pt x="163" y="290"/>
                </a:lnTo>
                <a:lnTo>
                  <a:pt x="163" y="290"/>
                </a:lnTo>
                <a:lnTo>
                  <a:pt x="170" y="290"/>
                </a:lnTo>
                <a:lnTo>
                  <a:pt x="177" y="290"/>
                </a:lnTo>
                <a:lnTo>
                  <a:pt x="177" y="290"/>
                </a:lnTo>
                <a:lnTo>
                  <a:pt x="183" y="292"/>
                </a:lnTo>
                <a:lnTo>
                  <a:pt x="185" y="294"/>
                </a:lnTo>
                <a:lnTo>
                  <a:pt x="188" y="294"/>
                </a:lnTo>
                <a:lnTo>
                  <a:pt x="188" y="294"/>
                </a:lnTo>
                <a:lnTo>
                  <a:pt x="192" y="292"/>
                </a:lnTo>
                <a:lnTo>
                  <a:pt x="194" y="292"/>
                </a:lnTo>
                <a:lnTo>
                  <a:pt x="194" y="292"/>
                </a:lnTo>
                <a:lnTo>
                  <a:pt x="197" y="292"/>
                </a:lnTo>
                <a:lnTo>
                  <a:pt x="199" y="294"/>
                </a:lnTo>
                <a:lnTo>
                  <a:pt x="199" y="294"/>
                </a:lnTo>
                <a:lnTo>
                  <a:pt x="202" y="292"/>
                </a:lnTo>
                <a:lnTo>
                  <a:pt x="204" y="290"/>
                </a:lnTo>
                <a:lnTo>
                  <a:pt x="204" y="290"/>
                </a:lnTo>
                <a:lnTo>
                  <a:pt x="207" y="289"/>
                </a:lnTo>
                <a:lnTo>
                  <a:pt x="209" y="289"/>
                </a:lnTo>
                <a:lnTo>
                  <a:pt x="209" y="289"/>
                </a:lnTo>
                <a:lnTo>
                  <a:pt x="222" y="285"/>
                </a:lnTo>
                <a:lnTo>
                  <a:pt x="222" y="285"/>
                </a:lnTo>
                <a:lnTo>
                  <a:pt x="226" y="285"/>
                </a:lnTo>
                <a:lnTo>
                  <a:pt x="227" y="289"/>
                </a:lnTo>
                <a:lnTo>
                  <a:pt x="227" y="289"/>
                </a:lnTo>
                <a:lnTo>
                  <a:pt x="234" y="289"/>
                </a:lnTo>
                <a:lnTo>
                  <a:pt x="234" y="289"/>
                </a:lnTo>
                <a:lnTo>
                  <a:pt x="238" y="292"/>
                </a:lnTo>
                <a:lnTo>
                  <a:pt x="238" y="292"/>
                </a:lnTo>
                <a:lnTo>
                  <a:pt x="244" y="294"/>
                </a:lnTo>
                <a:lnTo>
                  <a:pt x="244" y="294"/>
                </a:lnTo>
                <a:lnTo>
                  <a:pt x="250" y="295"/>
                </a:lnTo>
                <a:lnTo>
                  <a:pt x="256" y="295"/>
                </a:lnTo>
                <a:lnTo>
                  <a:pt x="256" y="295"/>
                </a:lnTo>
                <a:lnTo>
                  <a:pt x="266" y="292"/>
                </a:lnTo>
                <a:lnTo>
                  <a:pt x="272" y="290"/>
                </a:lnTo>
                <a:lnTo>
                  <a:pt x="275" y="292"/>
                </a:lnTo>
                <a:lnTo>
                  <a:pt x="277" y="292"/>
                </a:lnTo>
                <a:lnTo>
                  <a:pt x="389" y="316"/>
                </a:lnTo>
                <a:lnTo>
                  <a:pt x="389" y="314"/>
                </a:lnTo>
                <a:lnTo>
                  <a:pt x="434" y="73"/>
                </a:lnTo>
                <a:lnTo>
                  <a:pt x="434" y="73"/>
                </a:lnTo>
                <a:lnTo>
                  <a:pt x="304" y="46"/>
                </a:lnTo>
                <a:lnTo>
                  <a:pt x="207" y="22"/>
                </a:lnTo>
                <a:lnTo>
                  <a:pt x="148" y="7"/>
                </a:lnTo>
                <a:lnTo>
                  <a:pt x="127" y="0"/>
                </a:lnTo>
                <a:lnTo>
                  <a:pt x="127" y="0"/>
                </a:lnTo>
                <a:lnTo>
                  <a:pt x="126" y="3"/>
                </a:lnTo>
                <a:lnTo>
                  <a:pt x="127" y="7"/>
                </a:lnTo>
                <a:lnTo>
                  <a:pt x="127" y="7"/>
                </a:lnTo>
                <a:close/>
              </a:path>
            </a:pathLst>
          </a:custGeom>
          <a:solidFill>
            <a:srgbClr val="4294B7"/>
          </a:solidFill>
          <a:ln w="3175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5935" y="1006735"/>
            <a:ext cx="267548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/>
              <a:t>Since 2009…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849979" y="6451240"/>
            <a:ext cx="216959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666666"/>
                </a:solidFill>
              </a:rPr>
              <a:t>Last Updated: February 2024</a:t>
            </a:r>
          </a:p>
        </p:txBody>
      </p:sp>
      <p:pic>
        <p:nvPicPr>
          <p:cNvPr id="19" name="Picture 18" descr="Icon&#10;&#10;Description automatically generated">
            <a:extLst>
              <a:ext uri="{FF2B5EF4-FFF2-40B4-BE49-F238E27FC236}">
                <a16:creationId xmlns:a16="http://schemas.microsoft.com/office/drawing/2014/main" id="{898202EC-9E8D-4944-BCC9-5846169316A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4806" y="5123476"/>
            <a:ext cx="761891" cy="81445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206391" y="2403880"/>
            <a:ext cx="2038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WA</a:t>
            </a:r>
          </a:p>
        </p:txBody>
      </p:sp>
    </p:spTree>
    <p:extLst>
      <p:ext uri="{BB962C8B-B14F-4D97-AF65-F5344CB8AC3E}">
        <p14:creationId xmlns:p14="http://schemas.microsoft.com/office/powerpoint/2010/main" val="1596508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595959"/>
      </a:dk2>
      <a:lt2>
        <a:srgbClr val="169BD5"/>
      </a:lt2>
      <a:accent1>
        <a:srgbClr val="4294B7"/>
      </a:accent1>
      <a:accent2>
        <a:srgbClr val="09425B"/>
      </a:accent2>
      <a:accent3>
        <a:srgbClr val="1AB0E9"/>
      </a:accent3>
      <a:accent4>
        <a:srgbClr val="E7862A"/>
      </a:accent4>
      <a:accent5>
        <a:srgbClr val="9DA0A3"/>
      </a:accent5>
      <a:accent6>
        <a:srgbClr val="595959"/>
      </a:accent6>
      <a:hlink>
        <a:srgbClr val="106D96"/>
      </a:hlink>
      <a:folHlink>
        <a:srgbClr val="169BD5"/>
      </a:folHlink>
    </a:clrScheme>
    <a:fontScheme name="ARPA-E Redesign">
      <a:majorFont>
        <a:latin typeface="Titillium Web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ARPA-e.thmx</Template>
  <TotalTime>9094</TotalTime>
  <Words>64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Roboto</vt:lpstr>
      <vt:lpstr>Calibri</vt:lpstr>
      <vt:lpstr>Titillium Web</vt:lpstr>
      <vt:lpstr>Arial</vt:lpstr>
      <vt:lpstr>Office Theme</vt:lpstr>
      <vt:lpstr>ARPA-E Impact in Washington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arpa-e</dc:creator>
  <cp:keywords/>
  <dc:description/>
  <cp:lastModifiedBy>Greenberg, Miriam (CONTR)</cp:lastModifiedBy>
  <cp:revision>273</cp:revision>
  <dcterms:created xsi:type="dcterms:W3CDTF">2012-10-11T16:07:59Z</dcterms:created>
  <dcterms:modified xsi:type="dcterms:W3CDTF">2024-02-26T18:08:25Z</dcterms:modified>
  <cp:category/>
</cp:coreProperties>
</file>