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5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6666"/>
    <a:srgbClr val="660000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89490" autoAdjust="0"/>
  </p:normalViewPr>
  <p:slideViewPr>
    <p:cSldViewPr snapToGrid="0" snapToObjects="1">
      <p:cViewPr varScale="1">
        <p:scale>
          <a:sx n="116" d="100"/>
          <a:sy n="116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May 20,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May 20,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E79B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May 20,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Lucida Grande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May 20,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4406900"/>
            <a:ext cx="83262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16" y="2906714"/>
            <a:ext cx="8326284" cy="13012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79400" y="889000"/>
            <a:ext cx="8619067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May 20,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May 20,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May 20,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May 20,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May 20,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May 20, 2019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May 20, 2019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Subpage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086899"/>
            <a:ext cx="9143391" cy="694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2535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May 20,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Lucida Grande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666666"/>
                </a:solidFill>
              </a:rPr>
              <a:t>ARPA-E Impact in Wisconsin</a:t>
            </a:r>
            <a:endParaRPr lang="en-US" sz="3800" dirty="0">
              <a:solidFill>
                <a:srgbClr val="6666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0543" y="1601113"/>
            <a:ext cx="475931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tx2"/>
                </a:solidFill>
              </a:rPr>
              <a:t>$</a:t>
            </a:r>
            <a:r>
              <a:rPr lang="en-US" sz="5200" b="1" dirty="0" smtClean="0">
                <a:solidFill>
                  <a:schemeClr val="tx2"/>
                </a:solidFill>
              </a:rPr>
              <a:t>20 </a:t>
            </a:r>
            <a:r>
              <a:rPr lang="en-US" sz="5200" b="1" dirty="0" smtClean="0">
                <a:solidFill>
                  <a:schemeClr val="tx2"/>
                </a:solidFill>
              </a:rPr>
              <a:t>million </a:t>
            </a:r>
          </a:p>
          <a:p>
            <a:r>
              <a:rPr lang="en-US" sz="3000" dirty="0" smtClean="0">
                <a:solidFill>
                  <a:srgbClr val="666666"/>
                </a:solidFill>
              </a:rPr>
              <a:t>in early-stage R&amp;D funding</a:t>
            </a:r>
          </a:p>
          <a:p>
            <a:endParaRPr lang="en-US" sz="2800" dirty="0" smtClean="0">
              <a:solidFill>
                <a:srgbClr val="666666"/>
              </a:solidFill>
            </a:endParaRPr>
          </a:p>
          <a:p>
            <a:r>
              <a:rPr lang="en-US" sz="5200" b="1" dirty="0" smtClean="0">
                <a:solidFill>
                  <a:schemeClr val="tx2"/>
                </a:solidFill>
              </a:rPr>
              <a:t>11 projects </a:t>
            </a:r>
          </a:p>
          <a:p>
            <a:r>
              <a:rPr lang="en-US" sz="3000" dirty="0" smtClean="0">
                <a:solidFill>
                  <a:srgbClr val="666666"/>
                </a:solidFill>
              </a:rPr>
              <a:t>across </a:t>
            </a:r>
            <a:r>
              <a:rPr lang="en-US" sz="3000" dirty="0">
                <a:solidFill>
                  <a:srgbClr val="666666"/>
                </a:solidFill>
              </a:rPr>
              <a:t>the </a:t>
            </a:r>
            <a:r>
              <a:rPr lang="en-US" sz="3000" dirty="0" smtClean="0">
                <a:solidFill>
                  <a:srgbClr val="666666"/>
                </a:solidFill>
              </a:rPr>
              <a:t>state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b="9338"/>
          <a:stretch/>
        </p:blipFill>
        <p:spPr>
          <a:xfrm>
            <a:off x="71853" y="3358118"/>
            <a:ext cx="678690" cy="57824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135965" y="2381898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NY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06" y="1692386"/>
            <a:ext cx="685800" cy="6858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271084" y="2241761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OR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28464" y="2545774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UT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>
                <a:solidFill>
                  <a:schemeClr val="accent2"/>
                </a:solidFill>
              </a:rPr>
              <a:t>ARPA-E’s </a:t>
            </a:r>
            <a:r>
              <a:rPr lang="en-US" sz="1300" i="1" dirty="0" smtClean="0">
                <a:solidFill>
                  <a:schemeClr val="accent2"/>
                </a:solidFill>
              </a:rPr>
              <a:t>mission is to overcome long-term and high-risk technological barriers in the development of energy technologies. The Agency funds advanced energy </a:t>
            </a:r>
            <a:r>
              <a:rPr lang="en-US" sz="1300" i="1" dirty="0">
                <a:solidFill>
                  <a:schemeClr val="accent2"/>
                </a:solidFill>
              </a:rPr>
              <a:t>technologies to reduce energy imports, improve efficiency, and reduce </a:t>
            </a:r>
            <a:r>
              <a:rPr lang="en-US" sz="1300" i="1" dirty="0" smtClean="0">
                <a:solidFill>
                  <a:schemeClr val="accent2"/>
                </a:solidFill>
              </a:rPr>
              <a:t>emissions. </a:t>
            </a:r>
            <a:endParaRPr lang="en-US" sz="1300" i="1" dirty="0">
              <a:solidFill>
                <a:schemeClr val="accent2"/>
              </a:solidFill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26" y="5039751"/>
            <a:ext cx="987816" cy="98781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65" y="1047465"/>
            <a:ext cx="3616307" cy="3883913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6663391" y="2629499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WI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666666"/>
                </a:solidFill>
              </a:rPr>
              <a:t>Since 2009…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866021" y="6451240"/>
            <a:ext cx="21535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666666"/>
                </a:solidFill>
              </a:rPr>
              <a:t>Last Updated: May 2019</a:t>
            </a:r>
            <a:endParaRPr lang="en-US" sz="1100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33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RPA E COLOR PALETTE 112012">
      <a:dk1>
        <a:sysClr val="windowText" lastClr="000000"/>
      </a:dk1>
      <a:lt1>
        <a:sysClr val="window" lastClr="FFFFFF"/>
      </a:lt1>
      <a:dk2>
        <a:srgbClr val="1AB0E9"/>
      </a:dk2>
      <a:lt2>
        <a:srgbClr val="E79B38"/>
      </a:lt2>
      <a:accent1>
        <a:srgbClr val="1AB0E9"/>
      </a:accent1>
      <a:accent2>
        <a:srgbClr val="106D96"/>
      </a:accent2>
      <a:accent3>
        <a:srgbClr val="E49C3D"/>
      </a:accent3>
      <a:accent4>
        <a:srgbClr val="E7862A"/>
      </a:accent4>
      <a:accent5>
        <a:srgbClr val="9DA0A3"/>
      </a:accent5>
      <a:accent6>
        <a:srgbClr val="DADADA"/>
      </a:accent6>
      <a:hlink>
        <a:srgbClr val="1AB0E9"/>
      </a:hlink>
      <a:folHlink>
        <a:srgbClr val="E49C3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1213</TotalTime>
  <Words>64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Lucida Grande</vt:lpstr>
      <vt:lpstr>Office Theme</vt:lpstr>
      <vt:lpstr>ARPA-E Impact in Wisconsin</vt:lpstr>
    </vt:vector>
  </TitlesOfParts>
  <Company>U.S. Department of Energy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Halpern, Zachary S. (CONTR)</dc:creator>
  <cp:lastModifiedBy>Halpern, Zachary S. (CONTR)</cp:lastModifiedBy>
  <cp:revision>298</cp:revision>
  <cp:lastPrinted>2017-04-28T14:48:55Z</cp:lastPrinted>
  <dcterms:created xsi:type="dcterms:W3CDTF">2017-04-25T19:00:02Z</dcterms:created>
  <dcterms:modified xsi:type="dcterms:W3CDTF">2019-05-20T14:45:30Z</dcterms:modified>
</cp:coreProperties>
</file>