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>
  <p:sldMasterIdLst>
    <p:sldMasterId id="2147483648" r:id="rId1"/>
    <p:sldMasterId id="2147483660" r:id="rId2"/>
    <p:sldMasterId id="2147483709" r:id="rId3"/>
  </p:sldMasterIdLst>
  <p:notesMasterIdLst>
    <p:notesMasterId r:id="rId21"/>
  </p:notesMasterIdLst>
  <p:handoutMasterIdLst>
    <p:handoutMasterId r:id="rId22"/>
  </p:handoutMasterIdLst>
  <p:sldIdLst>
    <p:sldId id="361" r:id="rId4"/>
    <p:sldId id="358" r:id="rId5"/>
    <p:sldId id="351" r:id="rId6"/>
    <p:sldId id="360" r:id="rId7"/>
    <p:sldId id="339" r:id="rId8"/>
    <p:sldId id="321" r:id="rId9"/>
    <p:sldId id="269" r:id="rId10"/>
    <p:sldId id="356" r:id="rId11"/>
    <p:sldId id="286" r:id="rId12"/>
    <p:sldId id="308" r:id="rId13"/>
    <p:sldId id="353" r:id="rId14"/>
    <p:sldId id="350" r:id="rId15"/>
    <p:sldId id="354" r:id="rId16"/>
    <p:sldId id="324" r:id="rId17"/>
    <p:sldId id="338" r:id="rId18"/>
    <p:sldId id="316" r:id="rId19"/>
    <p:sldId id="266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C284185-5954-4D49-93AB-853D8235F6E5}">
          <p14:sldIdLst>
            <p14:sldId id="361"/>
            <p14:sldId id="358"/>
            <p14:sldId id="351"/>
            <p14:sldId id="360"/>
            <p14:sldId id="339"/>
            <p14:sldId id="321"/>
            <p14:sldId id="269"/>
            <p14:sldId id="356"/>
            <p14:sldId id="286"/>
            <p14:sldId id="308"/>
            <p14:sldId id="353"/>
            <p14:sldId id="350"/>
            <p14:sldId id="354"/>
            <p14:sldId id="324"/>
            <p14:sldId id="338"/>
            <p14:sldId id="316"/>
            <p14:sldId id="26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728" userDrawn="1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2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nnes, Ashley (CONTR)" initials="MA(" lastIdx="1" clrIdx="0">
    <p:extLst>
      <p:ext uri="{19B8F6BF-5375-455C-9EA6-DF929625EA0E}">
        <p15:presenceInfo xmlns:p15="http://schemas.microsoft.com/office/powerpoint/2012/main" userId="S-1-5-21-2844929807-1687724802-988633214-180941" providerId="AD"/>
      </p:ext>
    </p:extLst>
  </p:cmAuthor>
  <p:cmAuthor id="2" name="Joubert, Natalie (CONTR)" initials="JN(" lastIdx="2" clrIdx="1">
    <p:extLst>
      <p:ext uri="{19B8F6BF-5375-455C-9EA6-DF929625EA0E}">
        <p15:presenceInfo xmlns:p15="http://schemas.microsoft.com/office/powerpoint/2012/main" userId="S-1-5-21-2844929807-1687724802-988633214-18003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DA0A3"/>
    <a:srgbClr val="D4EBCC"/>
    <a:srgbClr val="00CC66"/>
    <a:srgbClr val="DEDEDE"/>
    <a:srgbClr val="CCE3E9"/>
    <a:srgbClr val="727272"/>
    <a:srgbClr val="9EA9AC"/>
    <a:srgbClr val="F6B354"/>
    <a:srgbClr val="FDE8CD"/>
    <a:srgbClr val="B6D5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13" autoAdjust="0"/>
    <p:restoredTop sz="83045" autoAdjust="0"/>
  </p:normalViewPr>
  <p:slideViewPr>
    <p:cSldViewPr snapToGrid="0" snapToObjects="1">
      <p:cViewPr varScale="1">
        <p:scale>
          <a:sx n="97" d="100"/>
          <a:sy n="97" d="100"/>
        </p:scale>
        <p:origin x="1608" y="114"/>
      </p:cViewPr>
      <p:guideLst>
        <p:guide orient="horz" pos="1728"/>
        <p:guide pos="2880"/>
        <p:guide orient="horz" pos="2260"/>
      </p:guideLst>
    </p:cSldViewPr>
  </p:slideViewPr>
  <p:notesTextViewPr>
    <p:cViewPr>
      <p:scale>
        <a:sx n="185" d="100"/>
        <a:sy n="18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3" d="100"/>
          <a:sy n="83" d="100"/>
        </p:scale>
        <p:origin x="385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commentAuthors" Target="commentAuthor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68D553-88AB-5240-83C4-FB23D29A04BE}" type="datetimeFigureOut">
              <a:rPr lang="en-US" smtClean="0"/>
              <a:pPr/>
              <a:t>7/18/2018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30F42-2808-6242-AF6E-2190C7795EE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486823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9FD783-2622-0F46-85B9-BCE56545D1F9}" type="datetimeFigureOut">
              <a:rPr lang="en-US" smtClean="0"/>
              <a:pPr/>
              <a:t>7/18/2018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26A861-09C9-544C-ADA9-11F72305784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467815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6A861-09C9-544C-ADA9-11F723057841}" type="slidenum">
              <a:rPr lang="en-US" smtClean="0">
                <a:solidFill>
                  <a:prstClr val="black"/>
                </a:solidFill>
              </a:rPr>
              <a:pPr/>
              <a:t>0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5194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6A861-09C9-544C-ADA9-11F723057841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45907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3B5F74-3E35-46B8-BE44-CF9B14B9D18B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99761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1ADA7F-0E61-4CAC-9CEE-6CBE3441EC3A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50200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58DB6-F2FE-4BB4-BC62-5E3DB1FBBC63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3217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6A861-09C9-544C-ADA9-11F723057841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45851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6A861-09C9-544C-ADA9-11F723057841}" type="slidenum">
              <a:rPr lang="en-US" smtClean="0">
                <a:solidFill>
                  <a:prstClr val="black"/>
                </a:solidFill>
              </a:rPr>
              <a:pPr/>
              <a:t>15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0162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6A861-09C9-544C-ADA9-11F723057841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8476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6A861-09C9-544C-ADA9-11F723057841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2235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6A861-09C9-544C-ADA9-11F723057841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9774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6A861-09C9-544C-ADA9-11F723057841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3206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6A861-09C9-544C-ADA9-11F723057841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1289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6A861-09C9-544C-ADA9-11F723057841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66932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6A861-09C9-544C-ADA9-11F723057841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58123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6A861-09C9-544C-ADA9-11F723057841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4737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391" cy="68575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lIns="0" tIns="0" rIns="0" bIns="0">
            <a:normAutofit/>
          </a:bodyPr>
          <a:lstStyle>
            <a:lvl1pPr algn="l">
              <a:defRPr sz="3200" b="1" i="0">
                <a:latin typeface="+mn-lt"/>
                <a:cs typeface="Arial Narrow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886200"/>
            <a:ext cx="7772400" cy="964381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5053572"/>
            <a:ext cx="2689942" cy="365125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/>
            </a:lvl1pPr>
          </a:lstStyle>
          <a:p>
            <a:fld id="{541066E6-3321-4EA7-BD35-76181C81D5CB}" type="datetime4">
              <a:rPr lang="en-US" smtClean="0"/>
              <a:t>July 18, 2018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82454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1640E2-66E6-4E73-A53E-5E19EB639F3F}" type="datetime4">
              <a:rPr lang="en-US" smtClean="0"/>
              <a:t>July 18, 2018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B8720-E526-BD45-92D7-B4028BF31DD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61213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675F39F-B450-43D0-94F8-1465E54BD4F3}" type="datetime4">
              <a:rPr lang="en-US" smtClean="0"/>
              <a:t>July 18, 2018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B8720-E526-BD45-92D7-B4028BF31DD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46242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937" y="67341"/>
            <a:ext cx="8488517" cy="824352"/>
          </a:xfrm>
        </p:spPr>
        <p:txBody>
          <a:bodyPr lIns="0" tIns="0" rIns="0" bIns="0">
            <a:normAutofit/>
          </a:bodyPr>
          <a:lstStyle>
            <a:lvl1pPr algn="l">
              <a:defRPr sz="2250" b="1" i="0">
                <a:latin typeface="+mn-lt"/>
                <a:cs typeface="Arial Narrow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36195" y="6318387"/>
            <a:ext cx="688258" cy="365125"/>
          </a:xfrm>
        </p:spPr>
        <p:txBody>
          <a:bodyPr/>
          <a:lstStyle/>
          <a:p>
            <a:fld id="{F49B8720-E526-BD45-92D7-B4028BF31D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335937" y="926888"/>
            <a:ext cx="8488517" cy="0"/>
          </a:xfrm>
          <a:prstGeom prst="line">
            <a:avLst/>
          </a:prstGeom>
          <a:ln w="6350" cmpd="sng"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17568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391" cy="68575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lIns="0" tIns="0" rIns="0" bIns="0">
            <a:normAutofit/>
          </a:bodyPr>
          <a:lstStyle>
            <a:lvl1pPr algn="l">
              <a:defRPr sz="3200" b="1" i="0">
                <a:latin typeface="+mn-lt"/>
                <a:cs typeface="Arial Narrow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886200"/>
            <a:ext cx="7772400" cy="964381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5053572"/>
            <a:ext cx="2689942" cy="365125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/>
            </a:lvl1pPr>
          </a:lstStyle>
          <a:p>
            <a:fld id="{138768C3-19D0-4FB9-A521-57271ED19210}" type="datetime4">
              <a:rPr lang="en-US" smtClean="0">
                <a:solidFill>
                  <a:prstClr val="black"/>
                </a:solidFill>
              </a:rPr>
              <a:t>July 18, 2018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4786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935" y="67341"/>
            <a:ext cx="8488517" cy="824352"/>
          </a:xfrm>
        </p:spPr>
        <p:txBody>
          <a:bodyPr lIns="0" tIns="0" rIns="0" bIns="0">
            <a:normAutofit/>
          </a:bodyPr>
          <a:lstStyle>
            <a:lvl1pPr algn="l">
              <a:defRPr sz="3200" b="1" i="0">
                <a:latin typeface="+mn-lt"/>
                <a:cs typeface="Arial Narrow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935" y="1062182"/>
            <a:ext cx="8488517" cy="4811307"/>
          </a:xfrm>
        </p:spPr>
        <p:txBody>
          <a:bodyPr lIns="0" tIns="0" rIns="0" bIns="0">
            <a:normAutofit/>
          </a:bodyPr>
          <a:lstStyle>
            <a:lvl1pPr marL="256032" indent="-256032">
              <a:spcBef>
                <a:spcPts val="600"/>
              </a:spcBef>
              <a:buClr>
                <a:schemeClr val="accent2"/>
              </a:buClr>
              <a:buSzPct val="120000"/>
              <a:buFont typeface="Lucida Grande"/>
              <a:buChar char="‣"/>
              <a:defRPr sz="2400"/>
            </a:lvl1pPr>
            <a:lvl2pPr>
              <a:buClr>
                <a:schemeClr val="accent2"/>
              </a:buClr>
              <a:defRPr sz="2400"/>
            </a:lvl2pPr>
            <a:lvl3pPr>
              <a:buClr>
                <a:schemeClr val="accent2"/>
              </a:buCl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36194" y="6318383"/>
            <a:ext cx="688258" cy="365125"/>
          </a:xfrm>
        </p:spPr>
        <p:txBody>
          <a:bodyPr/>
          <a:lstStyle/>
          <a:p>
            <a:fld id="{F49B8720-E526-BD45-92D7-B4028BF31D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335935" y="926888"/>
            <a:ext cx="8488517" cy="0"/>
          </a:xfrm>
          <a:prstGeom prst="line">
            <a:avLst/>
          </a:prstGeom>
          <a:ln w="6350" cmpd="sng"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82079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516" y="4406900"/>
            <a:ext cx="8326284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0516" y="2906713"/>
            <a:ext cx="8326284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534283-6FB5-460E-8350-C83B14F1B43F}" type="datetime4">
              <a:rPr lang="en-US" smtClean="0">
                <a:solidFill>
                  <a:prstClr val="black"/>
                </a:solidFill>
              </a:rPr>
              <a:t>July 18, 2018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B8720-E526-BD45-92D7-B4028BF31D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5652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516" y="274638"/>
            <a:ext cx="8390194" cy="1143000"/>
          </a:xfrm>
        </p:spPr>
        <p:txBody>
          <a:bodyPr lIns="0" tIns="0" rIns="0" bIns="0">
            <a:normAutofit/>
          </a:bodyPr>
          <a:lstStyle>
            <a:lvl1pPr algn="l"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0516" y="1600200"/>
            <a:ext cx="4113161" cy="4525963"/>
          </a:xfrm>
        </p:spPr>
        <p:txBody>
          <a:bodyPr lIns="0" tIns="0" rIns="0" bIns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2968" y="1600200"/>
            <a:ext cx="4137742" cy="4525963"/>
          </a:xfrm>
        </p:spPr>
        <p:txBody>
          <a:bodyPr lIns="0" tIns="0" rIns="0" bIns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97510" cy="365125"/>
          </a:xfrm>
        </p:spPr>
        <p:txBody>
          <a:bodyPr/>
          <a:lstStyle/>
          <a:p>
            <a:fld id="{F49B8720-E526-BD45-92D7-B4028BF31D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7382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1C54956-F70A-48DA-9EE5-6CC9721A70BA}" type="datetime4">
              <a:rPr lang="en-US" smtClean="0">
                <a:solidFill>
                  <a:prstClr val="black"/>
                </a:solidFill>
              </a:rPr>
              <a:t>July 18, 2018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B8720-E526-BD45-92D7-B4028BF31D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7004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F03BB1-5223-4C51-8271-5E0FEA8731E8}" type="datetime4">
              <a:rPr lang="en-US" smtClean="0">
                <a:solidFill>
                  <a:prstClr val="black"/>
                </a:solidFill>
              </a:rPr>
              <a:t>July 18, 2018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B8720-E526-BD45-92D7-B4028BF31D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5731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8CBDB17-633E-46BD-BD0F-24A830D652D3}" type="datetime4">
              <a:rPr lang="en-US" smtClean="0">
                <a:solidFill>
                  <a:prstClr val="black"/>
                </a:solidFill>
              </a:rPr>
              <a:t>July 18, 2018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B8720-E526-BD45-92D7-B4028BF31D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1466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935" y="67341"/>
            <a:ext cx="8488517" cy="824352"/>
          </a:xfrm>
        </p:spPr>
        <p:txBody>
          <a:bodyPr lIns="0" tIns="0" rIns="0" bIns="0">
            <a:normAutofit/>
          </a:bodyPr>
          <a:lstStyle>
            <a:lvl1pPr algn="l">
              <a:defRPr sz="3200" b="1" i="0">
                <a:latin typeface="+mn-lt"/>
                <a:cs typeface="Arial Narrow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935" y="1062182"/>
            <a:ext cx="8488517" cy="4811307"/>
          </a:xfrm>
        </p:spPr>
        <p:txBody>
          <a:bodyPr lIns="0" tIns="0" rIns="0" bIns="0">
            <a:normAutofit/>
          </a:bodyPr>
          <a:lstStyle>
            <a:lvl1pPr marL="256032" indent="-256032">
              <a:spcBef>
                <a:spcPts val="600"/>
              </a:spcBef>
              <a:buClr>
                <a:schemeClr val="accent2"/>
              </a:buClr>
              <a:buSzPct val="120000"/>
              <a:buFont typeface="Lucida Grande"/>
              <a:buChar char="‣"/>
              <a:defRPr sz="2400"/>
            </a:lvl1pPr>
            <a:lvl2pPr>
              <a:buClr>
                <a:schemeClr val="accent2"/>
              </a:buClr>
              <a:defRPr sz="2400"/>
            </a:lvl2pPr>
            <a:lvl3pPr>
              <a:buClr>
                <a:schemeClr val="accent2"/>
              </a:buCl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36194" y="6318383"/>
            <a:ext cx="688258" cy="365125"/>
          </a:xfrm>
        </p:spPr>
        <p:txBody>
          <a:bodyPr/>
          <a:lstStyle/>
          <a:p>
            <a:fld id="{F49B8720-E526-BD45-92D7-B4028BF31DDE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335935" y="926888"/>
            <a:ext cx="8488517" cy="0"/>
          </a:xfrm>
          <a:prstGeom prst="line">
            <a:avLst/>
          </a:prstGeom>
          <a:ln w="6350" cmpd="sng"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65568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E271618-0B01-4138-B70B-04C4A97B6C78}" type="datetime4">
              <a:rPr lang="en-US" smtClean="0">
                <a:solidFill>
                  <a:prstClr val="black"/>
                </a:solidFill>
              </a:rPr>
              <a:t>July 18, 2018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B8720-E526-BD45-92D7-B4028BF31D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5661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5BA7EDC-41F8-45E9-9A4D-073461D49D63}" type="datetime4">
              <a:rPr lang="en-US" smtClean="0">
                <a:solidFill>
                  <a:prstClr val="black"/>
                </a:solidFill>
              </a:rPr>
              <a:t>July 18, 2018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B8720-E526-BD45-92D7-B4028BF31D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6247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F01890F-F40F-4090-B4E6-590073ED576C}" type="datetime4">
              <a:rPr lang="en-US" smtClean="0">
                <a:solidFill>
                  <a:prstClr val="black"/>
                </a:solidFill>
              </a:rPr>
              <a:t>July 18, 2018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B8720-E526-BD45-92D7-B4028BF31D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2280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72E310F-7803-4F3E-9182-DC32FF72A387}" type="datetime4">
              <a:rPr lang="en-US" smtClean="0">
                <a:solidFill>
                  <a:prstClr val="black"/>
                </a:solidFill>
              </a:rPr>
              <a:t>July 18, 2018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B8720-E526-BD45-92D7-B4028BF31D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685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391" cy="68575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lIns="0" tIns="0" rIns="0" bIns="0">
            <a:normAutofit/>
          </a:bodyPr>
          <a:lstStyle>
            <a:lvl1pPr algn="l">
              <a:defRPr sz="3200" b="1" i="0">
                <a:latin typeface="+mn-lt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886200"/>
            <a:ext cx="7772400" cy="964381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5053572"/>
            <a:ext cx="2689942" cy="365125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/>
            </a:lvl1pPr>
          </a:lstStyle>
          <a:p>
            <a:fld id="{DDCC106B-F685-47E2-AFD6-58014F7B7A0F}" type="datetime4">
              <a:rPr lang="en-US" smtClean="0">
                <a:solidFill>
                  <a:prstClr val="black"/>
                </a:solidFill>
              </a:rPr>
              <a:t>July 18, 2018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80952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935" y="67341"/>
            <a:ext cx="8488517" cy="824352"/>
          </a:xfrm>
        </p:spPr>
        <p:txBody>
          <a:bodyPr lIns="0" tIns="0" rIns="0" bIns="0">
            <a:normAutofit/>
          </a:bodyPr>
          <a:lstStyle>
            <a:lvl1pPr algn="l">
              <a:defRPr sz="3200" b="1" i="0">
                <a:latin typeface="+mn-lt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935" y="1062182"/>
            <a:ext cx="8488517" cy="4811307"/>
          </a:xfrm>
        </p:spPr>
        <p:txBody>
          <a:bodyPr lIns="0" tIns="0" rIns="0" bIns="0">
            <a:normAutofit/>
          </a:bodyPr>
          <a:lstStyle>
            <a:lvl1pPr marL="256032" indent="-256032">
              <a:spcBef>
                <a:spcPts val="600"/>
              </a:spcBef>
              <a:buClr>
                <a:schemeClr val="accent2"/>
              </a:buClr>
              <a:buSzPct val="120000"/>
              <a:buFont typeface="Lucida Grande"/>
              <a:buChar char="‣"/>
              <a:defRPr sz="2400"/>
            </a:lvl1pPr>
            <a:lvl2pPr>
              <a:buClr>
                <a:schemeClr val="accent2"/>
              </a:buClr>
              <a:defRPr sz="2400"/>
            </a:lvl2pPr>
            <a:lvl3pPr>
              <a:buClr>
                <a:schemeClr val="accent2"/>
              </a:buCl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36194" y="6318383"/>
            <a:ext cx="688258" cy="365125"/>
          </a:xfrm>
        </p:spPr>
        <p:txBody>
          <a:bodyPr/>
          <a:lstStyle/>
          <a:p>
            <a:fld id="{F49B8720-E526-BD45-92D7-B4028BF31D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335935" y="926888"/>
            <a:ext cx="8488517" cy="0"/>
          </a:xfrm>
          <a:prstGeom prst="line">
            <a:avLst/>
          </a:prstGeom>
          <a:ln w="6350" cmpd="sng"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1124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516" y="4406900"/>
            <a:ext cx="8326284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0516" y="2906713"/>
            <a:ext cx="8326284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93FCE8E-1507-4B25-97BF-48B057BCB4C1}" type="datetime4">
              <a:rPr lang="en-US" smtClean="0">
                <a:solidFill>
                  <a:prstClr val="black"/>
                </a:solidFill>
              </a:rPr>
              <a:t>July 18, 2018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B8720-E526-BD45-92D7-B4028BF31D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90379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516" y="274638"/>
            <a:ext cx="8390194" cy="1143000"/>
          </a:xfrm>
        </p:spPr>
        <p:txBody>
          <a:bodyPr lIns="0" tIns="0" rIns="0" bIns="0">
            <a:normAutofit/>
          </a:bodyPr>
          <a:lstStyle>
            <a:lvl1pPr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0516" y="1600200"/>
            <a:ext cx="4113161" cy="4525963"/>
          </a:xfrm>
        </p:spPr>
        <p:txBody>
          <a:bodyPr lIns="0" tIns="0" rIns="0" bIns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2968" y="1600200"/>
            <a:ext cx="4137742" cy="4525963"/>
          </a:xfrm>
        </p:spPr>
        <p:txBody>
          <a:bodyPr lIns="0" tIns="0" rIns="0" bIns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97510" cy="365125"/>
          </a:xfrm>
        </p:spPr>
        <p:txBody>
          <a:bodyPr/>
          <a:lstStyle/>
          <a:p>
            <a:fld id="{F49B8720-E526-BD45-92D7-B4028BF31D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31887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AF33DF3-78A5-4B32-8AEE-4861BF28510B}" type="datetime4">
              <a:rPr lang="en-US" smtClean="0">
                <a:solidFill>
                  <a:prstClr val="black"/>
                </a:solidFill>
              </a:rPr>
              <a:t>July 18, 2018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B8720-E526-BD45-92D7-B4028BF31D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3175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DAD275D-E1A5-4A43-A09A-5E541D64DA40}" type="datetime4">
              <a:rPr lang="en-US" smtClean="0">
                <a:solidFill>
                  <a:prstClr val="black"/>
                </a:solidFill>
              </a:rPr>
              <a:t>July 18, 2018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B8720-E526-BD45-92D7-B4028BF31D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41864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516" y="4406900"/>
            <a:ext cx="8326284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0516" y="2906713"/>
            <a:ext cx="8326284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663E617-2E75-4EAE-BE41-7E47F6F8C6D0}" type="datetime4">
              <a:rPr lang="en-US" smtClean="0"/>
              <a:t>July 18, 2018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B8720-E526-BD45-92D7-B4028BF31DD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49787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BF6E8C8-BCD2-46B1-A8EF-C31D1A437CA7}" type="datetime4">
              <a:rPr lang="en-US" smtClean="0">
                <a:solidFill>
                  <a:prstClr val="black"/>
                </a:solidFill>
              </a:rPr>
              <a:t>July 18, 2018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B8720-E526-BD45-92D7-B4028BF31D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0380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4B5A8E1-516F-4C93-B3A8-6D77BB7D90DC}" type="datetime4">
              <a:rPr lang="en-US" smtClean="0">
                <a:solidFill>
                  <a:prstClr val="black"/>
                </a:solidFill>
              </a:rPr>
              <a:t>July 18, 2018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B8720-E526-BD45-92D7-B4028BF31D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259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4709ECB-4BF2-48D7-A30A-0200B8E243E1}" type="datetime4">
              <a:rPr lang="en-US" smtClean="0">
                <a:solidFill>
                  <a:prstClr val="black"/>
                </a:solidFill>
              </a:rPr>
              <a:t>July 18, 2018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B8720-E526-BD45-92D7-B4028BF31D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398740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E3AA8E0-44D2-4E88-8303-D9C755CFB37D}" type="datetime4">
              <a:rPr lang="en-US" smtClean="0">
                <a:solidFill>
                  <a:prstClr val="black"/>
                </a:solidFill>
              </a:rPr>
              <a:t>July 18, 2018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B8720-E526-BD45-92D7-B4028BF31D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5530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5B14DF5-540E-4889-817C-E517E905E506}" type="datetime4">
              <a:rPr lang="en-US" smtClean="0">
                <a:solidFill>
                  <a:prstClr val="black"/>
                </a:solidFill>
              </a:rPr>
              <a:t>July 18, 2018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B8720-E526-BD45-92D7-B4028BF31D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0759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935" y="67341"/>
            <a:ext cx="8488517" cy="824352"/>
          </a:xfrm>
        </p:spPr>
        <p:txBody>
          <a:bodyPr lIns="0" tIns="0" rIns="0" bIns="0">
            <a:normAutofit/>
          </a:bodyPr>
          <a:lstStyle>
            <a:lvl1pPr algn="l">
              <a:defRPr sz="3000" b="1" i="0">
                <a:latin typeface="+mn-lt"/>
                <a:cs typeface="Arial Narrow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36194" y="6318383"/>
            <a:ext cx="688258" cy="365125"/>
          </a:xfrm>
        </p:spPr>
        <p:txBody>
          <a:bodyPr/>
          <a:lstStyle/>
          <a:p>
            <a:fld id="{F49B8720-E526-BD45-92D7-B4028BF31D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335935" y="926888"/>
            <a:ext cx="8488517" cy="0"/>
          </a:xfrm>
          <a:prstGeom prst="line">
            <a:avLst/>
          </a:prstGeom>
          <a:ln w="6350" cmpd="sng"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79217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516" y="274638"/>
            <a:ext cx="8390194" cy="1143000"/>
          </a:xfrm>
        </p:spPr>
        <p:txBody>
          <a:bodyPr lIns="0" tIns="0" rIns="0" bIns="0">
            <a:normAutofit/>
          </a:bodyPr>
          <a:lstStyle>
            <a:lvl1pPr algn="l"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0516" y="1600200"/>
            <a:ext cx="4113161" cy="4525963"/>
          </a:xfrm>
        </p:spPr>
        <p:txBody>
          <a:bodyPr lIns="0" tIns="0" rIns="0" bIns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2968" y="1600200"/>
            <a:ext cx="4137742" cy="4525963"/>
          </a:xfrm>
        </p:spPr>
        <p:txBody>
          <a:bodyPr lIns="0" tIns="0" rIns="0" bIns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97510" cy="365125"/>
          </a:xfrm>
        </p:spPr>
        <p:txBody>
          <a:bodyPr/>
          <a:lstStyle/>
          <a:p>
            <a:fld id="{F49B8720-E526-BD45-92D7-B4028BF31DD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47050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E98DEA2-2745-401A-9E36-2AB22774D059}" type="datetime4">
              <a:rPr lang="en-US" smtClean="0"/>
              <a:t>July 18, 2018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B8720-E526-BD45-92D7-B4028BF31DD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24653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D454250-990A-46B1-A10F-292D93CC669C}" type="datetime4">
              <a:rPr lang="en-US" smtClean="0"/>
              <a:t>July 18, 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B8720-E526-BD45-92D7-B4028BF31DD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30719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C070202-8EB7-4D26-B599-13534F266DE9}" type="datetime4">
              <a:rPr lang="en-US" smtClean="0"/>
              <a:t>July 18, 2018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B8720-E526-BD45-92D7-B4028BF31DD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26160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5DE22F2-9D35-44FD-8B95-33ECE3F8CAE8}" type="datetime4">
              <a:rPr lang="en-US" smtClean="0"/>
              <a:t>July 18, 2018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B8720-E526-BD45-92D7-B4028BF31DD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80468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2556E72-F6D3-4EA2-B98B-294E705C2573}" type="datetime4">
              <a:rPr lang="en-US" smtClean="0"/>
              <a:t>July 18, 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B8720-E526-BD45-92D7-B4028BF31DD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3728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PT_Subpage-02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" y="6086899"/>
            <a:ext cx="9143391" cy="69489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7" cy="253593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2488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02825" y="6357403"/>
            <a:ext cx="44575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740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9B8720-E526-BD45-92D7-B4028BF31DD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9528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722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PT_Subpage-02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" y="6086899"/>
            <a:ext cx="9143391" cy="69489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7" cy="253593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2488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02825" y="6357403"/>
            <a:ext cx="44575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740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9B8720-E526-BD45-92D7-B4028BF31D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943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PT_Subpage-02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" y="6086899"/>
            <a:ext cx="9143391" cy="69489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7" cy="253593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2488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02825" y="6357403"/>
            <a:ext cx="44575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740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9B8720-E526-BD45-92D7-B4028BF31D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241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png"/><Relationship Id="rId4" Type="http://schemas.openxmlformats.org/officeDocument/2006/relationships/image" Target="../media/image5.jp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png"/><Relationship Id="rId18" Type="http://schemas.openxmlformats.org/officeDocument/2006/relationships/image" Target="../media/image54.png"/><Relationship Id="rId26" Type="http://schemas.openxmlformats.org/officeDocument/2006/relationships/image" Target="../media/image62.png"/><Relationship Id="rId39" Type="http://schemas.openxmlformats.org/officeDocument/2006/relationships/image" Target="../media/image75.png"/><Relationship Id="rId3" Type="http://schemas.openxmlformats.org/officeDocument/2006/relationships/image" Target="../media/image39.png"/><Relationship Id="rId21" Type="http://schemas.openxmlformats.org/officeDocument/2006/relationships/image" Target="../media/image57.png"/><Relationship Id="rId34" Type="http://schemas.openxmlformats.org/officeDocument/2006/relationships/image" Target="../media/image70.png"/><Relationship Id="rId42" Type="http://schemas.openxmlformats.org/officeDocument/2006/relationships/image" Target="../media/image78.png"/><Relationship Id="rId7" Type="http://schemas.openxmlformats.org/officeDocument/2006/relationships/image" Target="../media/image43.png"/><Relationship Id="rId12" Type="http://schemas.openxmlformats.org/officeDocument/2006/relationships/image" Target="../media/image48.png"/><Relationship Id="rId17" Type="http://schemas.openxmlformats.org/officeDocument/2006/relationships/image" Target="../media/image53.png"/><Relationship Id="rId25" Type="http://schemas.openxmlformats.org/officeDocument/2006/relationships/image" Target="../media/image61.jpeg"/><Relationship Id="rId33" Type="http://schemas.openxmlformats.org/officeDocument/2006/relationships/image" Target="../media/image69.jpeg"/><Relationship Id="rId38" Type="http://schemas.openxmlformats.org/officeDocument/2006/relationships/image" Target="../media/image74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52.png"/><Relationship Id="rId20" Type="http://schemas.openxmlformats.org/officeDocument/2006/relationships/image" Target="../media/image56.png"/><Relationship Id="rId29" Type="http://schemas.openxmlformats.org/officeDocument/2006/relationships/image" Target="../media/image65.png"/><Relationship Id="rId41" Type="http://schemas.openxmlformats.org/officeDocument/2006/relationships/image" Target="../media/image7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24" Type="http://schemas.openxmlformats.org/officeDocument/2006/relationships/image" Target="../media/image60.png"/><Relationship Id="rId32" Type="http://schemas.openxmlformats.org/officeDocument/2006/relationships/image" Target="../media/image68.png"/><Relationship Id="rId37" Type="http://schemas.openxmlformats.org/officeDocument/2006/relationships/image" Target="../media/image73.png"/><Relationship Id="rId40" Type="http://schemas.openxmlformats.org/officeDocument/2006/relationships/image" Target="../media/image76.png"/><Relationship Id="rId5" Type="http://schemas.openxmlformats.org/officeDocument/2006/relationships/image" Target="../media/image41.jpg"/><Relationship Id="rId15" Type="http://schemas.openxmlformats.org/officeDocument/2006/relationships/image" Target="../media/image51.png"/><Relationship Id="rId23" Type="http://schemas.openxmlformats.org/officeDocument/2006/relationships/image" Target="../media/image59.png"/><Relationship Id="rId28" Type="http://schemas.openxmlformats.org/officeDocument/2006/relationships/image" Target="../media/image64.png"/><Relationship Id="rId36" Type="http://schemas.openxmlformats.org/officeDocument/2006/relationships/image" Target="../media/image72.png"/><Relationship Id="rId10" Type="http://schemas.openxmlformats.org/officeDocument/2006/relationships/image" Target="../media/image46.png"/><Relationship Id="rId19" Type="http://schemas.openxmlformats.org/officeDocument/2006/relationships/image" Target="../media/image55.png"/><Relationship Id="rId31" Type="http://schemas.openxmlformats.org/officeDocument/2006/relationships/image" Target="../media/image67.png"/><Relationship Id="rId44" Type="http://schemas.openxmlformats.org/officeDocument/2006/relationships/image" Target="../media/image80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Relationship Id="rId14" Type="http://schemas.openxmlformats.org/officeDocument/2006/relationships/image" Target="../media/image50.png"/><Relationship Id="rId22" Type="http://schemas.openxmlformats.org/officeDocument/2006/relationships/image" Target="../media/image58.png"/><Relationship Id="rId27" Type="http://schemas.openxmlformats.org/officeDocument/2006/relationships/image" Target="../media/image63.png"/><Relationship Id="rId30" Type="http://schemas.openxmlformats.org/officeDocument/2006/relationships/image" Target="../media/image66.jpeg"/><Relationship Id="rId35" Type="http://schemas.openxmlformats.org/officeDocument/2006/relationships/image" Target="../media/image71.png"/><Relationship Id="rId43" Type="http://schemas.openxmlformats.org/officeDocument/2006/relationships/image" Target="../media/image7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arpa-e.energy.gov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jpeg"/><Relationship Id="rId4" Type="http://schemas.openxmlformats.org/officeDocument/2006/relationships/image" Target="../media/image15.png"/><Relationship Id="rId9" Type="http://schemas.openxmlformats.org/officeDocument/2006/relationships/image" Target="../media/image2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jp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02476" y="5465042"/>
            <a:ext cx="32496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E7862A"/>
                </a:solidFill>
              </a:rPr>
              <a:t>http://www.arpa-e.energy.gov/</a:t>
            </a:r>
          </a:p>
        </p:txBody>
      </p:sp>
      <p:pic>
        <p:nvPicPr>
          <p:cNvPr id="12" name="Picture 11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27" r="18104"/>
          <a:stretch/>
        </p:blipFill>
        <p:spPr bwMode="auto">
          <a:xfrm>
            <a:off x="3384871" y="3437243"/>
            <a:ext cx="1526540" cy="1512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image01.jpg" descr="http://cleantechnica.com/files/2014/02/makani-power-airbone-wind-turbine.jpg"/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811851" y="1614548"/>
            <a:ext cx="2595245" cy="15989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13" descr="http://www.foroenergy.com/sites/all/themes/foro/img/sample-outline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5" t="3636"/>
          <a:stretch/>
        </p:blipFill>
        <p:spPr bwMode="auto">
          <a:xfrm>
            <a:off x="811851" y="3229988"/>
            <a:ext cx="2611873" cy="1714427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5" name="Picture 14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74"/>
          <a:stretch/>
        </p:blipFill>
        <p:spPr bwMode="auto">
          <a:xfrm>
            <a:off x="3384871" y="1620508"/>
            <a:ext cx="1866900" cy="1800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15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9391" y="1579868"/>
            <a:ext cx="1590675" cy="1870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16"/>
          <p:cNvPicPr/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49" b="18763"/>
          <a:stretch/>
        </p:blipFill>
        <p:spPr bwMode="auto">
          <a:xfrm>
            <a:off x="4919031" y="3436608"/>
            <a:ext cx="1920875" cy="1497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17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9" r="30556"/>
          <a:stretch>
            <a:fillRect/>
          </a:stretch>
        </p:blipFill>
        <p:spPr bwMode="auto">
          <a:xfrm>
            <a:off x="6850066" y="1620508"/>
            <a:ext cx="1506855" cy="17443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lc="http://schemas.openxmlformats.org/drawingml/2006/lockedCanvas" xmlns:arto="http://schemas.microsoft.com/office/word/2006/arto" xmlns="" xmlns:mo="http://schemas.microsoft.com/office/mac/office/2008/main" xmlns:mv="urn:schemas-microsoft-com:mac:vml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:pic="http://schemas.openxmlformats.org/drawingml/2006/picture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mc="http://schemas.openxmlformats.org/markup-compatibility/2006" xmlns:wpc="http://schemas.microsoft.com/office/word/2010/wordprocessingCanvas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arto="http://schemas.microsoft.com/office/word/2006/arto" xmlns="" xmlns:mo="http://schemas.microsoft.com/office/mac/office/2008/main" xmlns:mv="urn:schemas-microsoft-com:mac:vml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:pic="http://schemas.openxmlformats.org/drawingml/2006/picture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mc="http://schemas.openxmlformats.org/markup-compatibility/2006" xmlns:wpc="http://schemas.microsoft.com/office/word/2010/wordprocessingCanvas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8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0066" y="3006713"/>
            <a:ext cx="1506855" cy="11918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lc="http://schemas.openxmlformats.org/drawingml/2006/lockedCanvas" xmlns:arto="http://schemas.microsoft.com/office/word/2006/arto" xmlns="" xmlns:mo="http://schemas.microsoft.com/office/mac/office/2008/main" xmlns:mv="urn:schemas-microsoft-com:mac:vml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:pic="http://schemas.openxmlformats.org/drawingml/2006/picture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mc="http://schemas.openxmlformats.org/markup-compatibility/2006" xmlns:wpc="http://schemas.microsoft.com/office/word/2010/wordprocessingCanvas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arto="http://schemas.microsoft.com/office/word/2006/arto" xmlns="" xmlns:mo="http://schemas.microsoft.com/office/mac/office/2008/main" xmlns:mv="urn:schemas-microsoft-com:mac:vml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:pic="http://schemas.openxmlformats.org/drawingml/2006/picture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mc="http://schemas.openxmlformats.org/markup-compatibility/2006" xmlns:wpc="http://schemas.microsoft.com/office/word/2010/wordprocessingCanvas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9431" y="3786493"/>
            <a:ext cx="1510665" cy="1163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lc="http://schemas.openxmlformats.org/drawingml/2006/lockedCanvas" xmlns:arto="http://schemas.microsoft.com/office/word/2006/arto" xmlns="" xmlns:mo="http://schemas.microsoft.com/office/mac/office/2008/main" xmlns:mv="urn:schemas-microsoft-com:mac:vml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:pic="http://schemas.openxmlformats.org/drawingml/2006/picture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mc="http://schemas.openxmlformats.org/markup-compatibility/2006" xmlns:wpc="http://schemas.microsoft.com/office/word/2010/wordprocessingCanvas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arto="http://schemas.microsoft.com/office/word/2006/arto" xmlns="" xmlns:mo="http://schemas.microsoft.com/office/mac/office/2008/main" xmlns:mv="urn:schemas-microsoft-com:mac:vml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:pic="http://schemas.openxmlformats.org/drawingml/2006/picture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mc="http://schemas.openxmlformats.org/markup-compatibility/2006" xmlns:wpc="http://schemas.microsoft.com/office/word/2010/wordprocessingCanvas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902476" y="5030213"/>
            <a:ext cx="52106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accent5"/>
                </a:solidFill>
              </a:rPr>
              <a:t>ARPA-E Overview Presentation</a:t>
            </a:r>
          </a:p>
        </p:txBody>
      </p:sp>
    </p:spTree>
    <p:extLst>
      <p:ext uri="{BB962C8B-B14F-4D97-AF65-F5344CB8AC3E}">
        <p14:creationId xmlns:p14="http://schemas.microsoft.com/office/powerpoint/2010/main" val="331130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Technology Acceleration Model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407400" y="6357938"/>
            <a:ext cx="417513" cy="365125"/>
          </a:xfrm>
          <a:prstGeom prst="rect">
            <a:avLst/>
          </a:prstGeom>
        </p:spPr>
        <p:txBody>
          <a:bodyPr/>
          <a:lstStyle/>
          <a:p>
            <a:fld id="{F49B8720-E526-BD45-92D7-B4028BF31DD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15326" y="1003972"/>
            <a:ext cx="7570970" cy="2347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689413" y="136951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968" y="1350958"/>
            <a:ext cx="8606449" cy="4214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310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853371" y="1534572"/>
            <a:ext cx="7437259" cy="4102257"/>
            <a:chOff x="442529" y="1534572"/>
            <a:chExt cx="7437259" cy="4102257"/>
          </a:xfrm>
        </p:grpSpPr>
        <p:sp>
          <p:nvSpPr>
            <p:cNvPr id="30723" name="TextBox 29"/>
            <p:cNvSpPr txBox="1">
              <a:spLocks noChangeArrowheads="1"/>
            </p:cNvSpPr>
            <p:nvPr/>
          </p:nvSpPr>
          <p:spPr bwMode="auto">
            <a:xfrm>
              <a:off x="7068347" y="3044284"/>
              <a:ext cx="69762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45720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45720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4572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4572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4572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dirty="0">
                  <a:solidFill>
                    <a:srgbClr val="74787C"/>
                  </a:solidFill>
                </a:rPr>
                <a:t>$10M</a:t>
              </a:r>
            </a:p>
          </p:txBody>
        </p:sp>
        <p:sp>
          <p:nvSpPr>
            <p:cNvPr id="30724" name="TextBox 30"/>
            <p:cNvSpPr txBox="1">
              <a:spLocks noChangeArrowheads="1"/>
            </p:cNvSpPr>
            <p:nvPr/>
          </p:nvSpPr>
          <p:spPr bwMode="auto">
            <a:xfrm>
              <a:off x="7068347" y="2121815"/>
              <a:ext cx="81144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45720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45720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4572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4572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4572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dirty="0">
                  <a:solidFill>
                    <a:srgbClr val="74787C"/>
                  </a:solidFill>
                </a:rPr>
                <a:t>$100M</a:t>
              </a:r>
            </a:p>
          </p:txBody>
        </p:sp>
        <p:grpSp>
          <p:nvGrpSpPr>
            <p:cNvPr id="30725" name="Group 8"/>
            <p:cNvGrpSpPr>
              <a:grpSpLocks/>
            </p:cNvGrpSpPr>
            <p:nvPr/>
          </p:nvGrpSpPr>
          <p:grpSpPr bwMode="auto">
            <a:xfrm>
              <a:off x="442529" y="1534572"/>
              <a:ext cx="7253078" cy="4102257"/>
              <a:chOff x="618154" y="958923"/>
              <a:chExt cx="8566477" cy="4845908"/>
            </a:xfrm>
          </p:grpSpPr>
          <p:cxnSp>
            <p:nvCxnSpPr>
              <p:cNvPr id="46" name="Straight Arrow Connector 45"/>
              <p:cNvCxnSpPr/>
              <p:nvPr/>
            </p:nvCxnSpPr>
            <p:spPr>
              <a:xfrm flipV="1">
                <a:off x="5372265" y="1504269"/>
                <a:ext cx="66669" cy="273070"/>
              </a:xfrm>
              <a:prstGeom prst="straightConnector1">
                <a:avLst/>
              </a:prstGeom>
              <a:ln w="57150">
                <a:solidFill>
                  <a:schemeClr val="accent4"/>
                </a:solidFill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0728" name="Group 6"/>
              <p:cNvGrpSpPr>
                <a:grpSpLocks/>
              </p:cNvGrpSpPr>
              <p:nvPr/>
            </p:nvGrpSpPr>
            <p:grpSpPr bwMode="auto">
              <a:xfrm>
                <a:off x="618154" y="1518558"/>
                <a:ext cx="7883646" cy="4281329"/>
                <a:chOff x="105431" y="2740602"/>
                <a:chExt cx="7883646" cy="3339996"/>
              </a:xfrm>
            </p:grpSpPr>
            <p:sp>
              <p:nvSpPr>
                <p:cNvPr id="13" name="Freeform 12"/>
                <p:cNvSpPr/>
                <p:nvPr/>
              </p:nvSpPr>
              <p:spPr>
                <a:xfrm>
                  <a:off x="592747" y="4479521"/>
                  <a:ext cx="2069903" cy="1258363"/>
                </a:xfrm>
                <a:custGeom>
                  <a:avLst/>
                  <a:gdLst>
                    <a:gd name="connsiteX0" fmla="*/ 0 w 2048934"/>
                    <a:gd name="connsiteY0" fmla="*/ 1100667 h 1100667"/>
                    <a:gd name="connsiteX1" fmla="*/ 982134 w 2048934"/>
                    <a:gd name="connsiteY1" fmla="*/ 0 h 1100667"/>
                    <a:gd name="connsiteX2" fmla="*/ 2048934 w 2048934"/>
                    <a:gd name="connsiteY2" fmla="*/ 1100667 h 1100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48934" h="1100667">
                      <a:moveTo>
                        <a:pt x="0" y="1100667"/>
                      </a:moveTo>
                      <a:cubicBezTo>
                        <a:pt x="320322" y="550333"/>
                        <a:pt x="640645" y="0"/>
                        <a:pt x="982134" y="0"/>
                      </a:cubicBezTo>
                      <a:cubicBezTo>
                        <a:pt x="1323623" y="0"/>
                        <a:pt x="1686278" y="550333"/>
                        <a:pt x="2048934" y="1100667"/>
                      </a:cubicBezTo>
                    </a:path>
                  </a:pathLst>
                </a:custGeom>
                <a:solidFill>
                  <a:schemeClr val="accent2">
                    <a:alpha val="45000"/>
                  </a:schemeClr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en-US" sz="1600" b="1" dirty="0" smtClean="0">
                      <a:solidFill>
                        <a:schemeClr val="bg1"/>
                      </a:solidFill>
                    </a:rPr>
                    <a:t>Research</a:t>
                  </a:r>
                  <a:endParaRPr lang="en-US" sz="16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" name="Freeform 13"/>
                <p:cNvSpPr/>
                <p:nvPr/>
              </p:nvSpPr>
              <p:spPr>
                <a:xfrm>
                  <a:off x="2116602" y="3444096"/>
                  <a:ext cx="2400072" cy="2293789"/>
                </a:xfrm>
                <a:custGeom>
                  <a:avLst/>
                  <a:gdLst>
                    <a:gd name="connsiteX0" fmla="*/ 0 w 2048934"/>
                    <a:gd name="connsiteY0" fmla="*/ 1100667 h 1100667"/>
                    <a:gd name="connsiteX1" fmla="*/ 982134 w 2048934"/>
                    <a:gd name="connsiteY1" fmla="*/ 0 h 1100667"/>
                    <a:gd name="connsiteX2" fmla="*/ 2048934 w 2048934"/>
                    <a:gd name="connsiteY2" fmla="*/ 1100667 h 1100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48934" h="1100667">
                      <a:moveTo>
                        <a:pt x="0" y="1100667"/>
                      </a:moveTo>
                      <a:cubicBezTo>
                        <a:pt x="320322" y="550333"/>
                        <a:pt x="640645" y="0"/>
                        <a:pt x="982134" y="0"/>
                      </a:cubicBezTo>
                      <a:cubicBezTo>
                        <a:pt x="1323623" y="0"/>
                        <a:pt x="1686278" y="550333"/>
                        <a:pt x="2048934" y="1100667"/>
                      </a:cubicBezTo>
                    </a:path>
                  </a:pathLst>
                </a:custGeom>
                <a:solidFill>
                  <a:schemeClr val="accent2">
                    <a:alpha val="79000"/>
                  </a:schemeClr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en-US" sz="1600" b="1" dirty="0" smtClean="0">
                      <a:solidFill>
                        <a:schemeClr val="bg1"/>
                      </a:solidFill>
                    </a:rPr>
                    <a:t>Prototype</a:t>
                  </a:r>
                  <a:endParaRPr lang="en-US" sz="16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" name="Freeform 14"/>
                <p:cNvSpPr/>
                <p:nvPr/>
              </p:nvSpPr>
              <p:spPr>
                <a:xfrm>
                  <a:off x="3962690" y="2797575"/>
                  <a:ext cx="2633412" cy="2929163"/>
                </a:xfrm>
                <a:custGeom>
                  <a:avLst/>
                  <a:gdLst>
                    <a:gd name="connsiteX0" fmla="*/ 0 w 2048934"/>
                    <a:gd name="connsiteY0" fmla="*/ 1100667 h 1100667"/>
                    <a:gd name="connsiteX1" fmla="*/ 982134 w 2048934"/>
                    <a:gd name="connsiteY1" fmla="*/ 0 h 1100667"/>
                    <a:gd name="connsiteX2" fmla="*/ 2048934 w 2048934"/>
                    <a:gd name="connsiteY2" fmla="*/ 1100667 h 1100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48934" h="1100667">
                      <a:moveTo>
                        <a:pt x="0" y="1100667"/>
                      </a:moveTo>
                      <a:cubicBezTo>
                        <a:pt x="320322" y="550333"/>
                        <a:pt x="640645" y="0"/>
                        <a:pt x="982134" y="0"/>
                      </a:cubicBezTo>
                      <a:cubicBezTo>
                        <a:pt x="1323623" y="0"/>
                        <a:pt x="1686278" y="550333"/>
                        <a:pt x="2048934" y="1100667"/>
                      </a:cubicBezTo>
                    </a:path>
                  </a:pathLst>
                </a:custGeom>
                <a:solidFill>
                  <a:schemeClr val="accent2"/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600" b="1" dirty="0" smtClean="0">
                    <a:solidFill>
                      <a:schemeClr val="bg1"/>
                    </a:solidFill>
                  </a:endParaRPr>
                </a:p>
                <a:p>
                  <a:pPr algn="ctr">
                    <a:defRPr/>
                  </a:pPr>
                  <a:r>
                    <a:rPr lang="en-US" sz="1600" b="1" dirty="0" smtClean="0">
                      <a:solidFill>
                        <a:schemeClr val="bg1"/>
                      </a:solidFill>
                    </a:rPr>
                    <a:t>Demonstration</a:t>
                  </a:r>
                  <a:endParaRPr lang="en-US" sz="1600" b="1" dirty="0">
                    <a:solidFill>
                      <a:schemeClr val="bg1"/>
                    </a:solidFill>
                  </a:endParaRPr>
                </a:p>
              </p:txBody>
            </p:sp>
            <p:grpSp>
              <p:nvGrpSpPr>
                <p:cNvPr id="30741" name="Group 7"/>
                <p:cNvGrpSpPr>
                  <a:grpSpLocks/>
                </p:cNvGrpSpPr>
                <p:nvPr/>
              </p:nvGrpSpPr>
              <p:grpSpPr bwMode="auto">
                <a:xfrm>
                  <a:off x="105431" y="2740602"/>
                  <a:ext cx="7883646" cy="3339996"/>
                  <a:chOff x="56344" y="2696712"/>
                  <a:chExt cx="7883646" cy="3339996"/>
                </a:xfrm>
              </p:grpSpPr>
              <p:sp>
                <p:nvSpPr>
                  <p:cNvPr id="19" name="TextBox 18"/>
                  <p:cNvSpPr txBox="1"/>
                  <p:nvPr/>
                </p:nvSpPr>
                <p:spPr>
                  <a:xfrm>
                    <a:off x="56344" y="2833808"/>
                    <a:ext cx="508913" cy="1011325"/>
                  </a:xfrm>
                  <a:prstGeom prst="rect">
                    <a:avLst/>
                  </a:prstGeom>
                  <a:noFill/>
                </p:spPr>
                <p:txBody>
                  <a:bodyPr vert="vert270" wrap="none"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600" dirty="0">
                        <a:solidFill>
                          <a:prstClr val="black"/>
                        </a:solidFill>
                        <a:latin typeface="Arial"/>
                      </a:rPr>
                      <a:t>Investment</a:t>
                    </a:r>
                  </a:p>
                </p:txBody>
              </p:sp>
              <p:sp>
                <p:nvSpPr>
                  <p:cNvPr id="30743" name="TextBox 1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193205" y="5724713"/>
                    <a:ext cx="746785" cy="31199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defTabSz="4572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defTabSz="4572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defTabSz="4572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defTabSz="4572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defTabSz="4572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defTabSz="4572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defTabSz="4572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defTabSz="4572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defTabSz="4572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en-US" sz="1600" dirty="0">
                        <a:solidFill>
                          <a:srgbClr val="000000"/>
                        </a:solidFill>
                      </a:rPr>
                      <a:t>Time</a:t>
                    </a:r>
                  </a:p>
                </p:txBody>
              </p:sp>
              <p:cxnSp>
                <p:nvCxnSpPr>
                  <p:cNvPr id="17" name="Straight Arrow Connector 16"/>
                  <p:cNvCxnSpPr/>
                  <p:nvPr/>
                </p:nvCxnSpPr>
                <p:spPr>
                  <a:xfrm flipV="1">
                    <a:off x="543660" y="2696712"/>
                    <a:ext cx="0" cy="2999760"/>
                  </a:xfrm>
                  <a:prstGeom prst="straightConnector1">
                    <a:avLst/>
                  </a:prstGeom>
                  <a:ln>
                    <a:solidFill>
                      <a:schemeClr val="accent5">
                        <a:lumMod val="75000"/>
                      </a:schemeClr>
                    </a:solidFill>
                    <a:tailEnd type="arrow"/>
                  </a:ln>
                </p:spPr>
                <p:style>
                  <a:lnRef idx="3">
                    <a:schemeClr val="accent5"/>
                  </a:lnRef>
                  <a:fillRef idx="0">
                    <a:schemeClr val="accent5"/>
                  </a:fillRef>
                  <a:effectRef idx="2">
                    <a:schemeClr val="accent5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Straight Arrow Connector 17"/>
                  <p:cNvCxnSpPr/>
                  <p:nvPr/>
                </p:nvCxnSpPr>
                <p:spPr>
                  <a:xfrm flipV="1">
                    <a:off x="543660" y="5696472"/>
                    <a:ext cx="7338316" cy="0"/>
                  </a:xfrm>
                  <a:prstGeom prst="straightConnector1">
                    <a:avLst/>
                  </a:prstGeom>
                  <a:ln>
                    <a:solidFill>
                      <a:schemeClr val="accent5">
                        <a:lumMod val="75000"/>
                      </a:schemeClr>
                    </a:solidFill>
                    <a:tailEnd type="arrow"/>
                  </a:ln>
                </p:spPr>
                <p:style>
                  <a:lnRef idx="3">
                    <a:schemeClr val="accent5"/>
                  </a:lnRef>
                  <a:fillRef idx="0">
                    <a:schemeClr val="accent5"/>
                  </a:fillRef>
                  <a:effectRef idx="2">
                    <a:schemeClr val="accent5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30729" name="TextBox 20"/>
              <p:cNvSpPr txBox="1">
                <a:spLocks noChangeArrowheads="1"/>
              </p:cNvSpPr>
              <p:nvPr/>
            </p:nvSpPr>
            <p:spPr bwMode="auto">
              <a:xfrm>
                <a:off x="618154" y="5404904"/>
                <a:ext cx="1119305" cy="3999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4572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4572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4572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4572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4572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600" dirty="0">
                    <a:solidFill>
                      <a:srgbClr val="000000"/>
                    </a:solidFill>
                  </a:rPr>
                  <a:t>Concept</a:t>
                </a:r>
              </a:p>
            </p:txBody>
          </p:sp>
          <p:cxnSp>
            <p:nvCxnSpPr>
              <p:cNvPr id="26" name="Straight Connector 25"/>
              <p:cNvCxnSpPr/>
              <p:nvPr/>
            </p:nvCxnSpPr>
            <p:spPr>
              <a:xfrm>
                <a:off x="1105470" y="4106369"/>
                <a:ext cx="7225614" cy="0"/>
              </a:xfrm>
              <a:prstGeom prst="line">
                <a:avLst/>
              </a:prstGeom>
              <a:ln>
                <a:prstDash val="dash"/>
              </a:ln>
              <a:effectLst/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/>
              <p:nvPr/>
            </p:nvCxnSpPr>
            <p:spPr>
              <a:xfrm>
                <a:off x="1105470" y="2948998"/>
                <a:ext cx="7225614" cy="0"/>
              </a:xfrm>
              <a:prstGeom prst="line">
                <a:avLst/>
              </a:prstGeom>
              <a:ln>
                <a:prstDash val="dash"/>
              </a:ln>
              <a:effectLst/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105470" y="1840843"/>
                <a:ext cx="7225614" cy="0"/>
              </a:xfrm>
              <a:prstGeom prst="line">
                <a:avLst/>
              </a:prstGeom>
              <a:ln>
                <a:prstDash val="dash"/>
              </a:ln>
              <a:effectLst/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sp>
            <p:nvSpPr>
              <p:cNvPr id="30733" name="TextBox 28"/>
              <p:cNvSpPr txBox="1">
                <a:spLocks noChangeArrowheads="1"/>
              </p:cNvSpPr>
              <p:nvPr/>
            </p:nvSpPr>
            <p:spPr bwMode="auto">
              <a:xfrm>
                <a:off x="8495099" y="3883562"/>
                <a:ext cx="689532" cy="3999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4572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4572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4572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4572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4572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600" dirty="0">
                    <a:solidFill>
                      <a:srgbClr val="74787C"/>
                    </a:solidFill>
                  </a:rPr>
                  <a:t>$1M</a:t>
                </a:r>
              </a:p>
            </p:txBody>
          </p:sp>
          <p:sp>
            <p:nvSpPr>
              <p:cNvPr id="44" name="Freeform 43"/>
              <p:cNvSpPr/>
              <p:nvPr/>
            </p:nvSpPr>
            <p:spPr>
              <a:xfrm>
                <a:off x="1116582" y="1712247"/>
                <a:ext cx="4268382" cy="3537205"/>
              </a:xfrm>
              <a:custGeom>
                <a:avLst/>
                <a:gdLst>
                  <a:gd name="connsiteX0" fmla="*/ 0 w 4268089"/>
                  <a:gd name="connsiteY0" fmla="*/ 3536378 h 3536378"/>
                  <a:gd name="connsiteX1" fmla="*/ 448408 w 4268089"/>
                  <a:gd name="connsiteY1" fmla="*/ 2534055 h 3536378"/>
                  <a:gd name="connsiteX2" fmla="*/ 756139 w 4268089"/>
                  <a:gd name="connsiteY2" fmla="*/ 2112024 h 3536378"/>
                  <a:gd name="connsiteX3" fmla="*/ 967154 w 4268089"/>
                  <a:gd name="connsiteY3" fmla="*/ 1997724 h 3536378"/>
                  <a:gd name="connsiteX4" fmla="*/ 1160585 w 4268089"/>
                  <a:gd name="connsiteY4" fmla="*/ 2059270 h 3536378"/>
                  <a:gd name="connsiteX5" fmla="*/ 1354015 w 4268089"/>
                  <a:gd name="connsiteY5" fmla="*/ 2243909 h 3536378"/>
                  <a:gd name="connsiteX6" fmla="*/ 1494692 w 4268089"/>
                  <a:gd name="connsiteY6" fmla="*/ 2446132 h 3536378"/>
                  <a:gd name="connsiteX7" fmla="*/ 1617785 w 4268089"/>
                  <a:gd name="connsiteY7" fmla="*/ 2692316 h 3536378"/>
                  <a:gd name="connsiteX8" fmla="*/ 1802423 w 4268089"/>
                  <a:gd name="connsiteY8" fmla="*/ 2481301 h 3536378"/>
                  <a:gd name="connsiteX9" fmla="*/ 1907931 w 4268089"/>
                  <a:gd name="connsiteY9" fmla="*/ 2112024 h 3536378"/>
                  <a:gd name="connsiteX10" fmla="*/ 2083777 w 4268089"/>
                  <a:gd name="connsiteY10" fmla="*/ 1566901 h 3536378"/>
                  <a:gd name="connsiteX11" fmla="*/ 2224454 w 4268089"/>
                  <a:gd name="connsiteY11" fmla="*/ 1188832 h 3536378"/>
                  <a:gd name="connsiteX12" fmla="*/ 2435469 w 4268089"/>
                  <a:gd name="connsiteY12" fmla="*/ 819555 h 3536378"/>
                  <a:gd name="connsiteX13" fmla="*/ 2637692 w 4268089"/>
                  <a:gd name="connsiteY13" fmla="*/ 661293 h 3536378"/>
                  <a:gd name="connsiteX14" fmla="*/ 2813539 w 4268089"/>
                  <a:gd name="connsiteY14" fmla="*/ 731632 h 3536378"/>
                  <a:gd name="connsiteX15" fmla="*/ 2945423 w 4268089"/>
                  <a:gd name="connsiteY15" fmla="*/ 881101 h 3536378"/>
                  <a:gd name="connsiteX16" fmla="*/ 3138854 w 4268089"/>
                  <a:gd name="connsiteY16" fmla="*/ 1250378 h 3536378"/>
                  <a:gd name="connsiteX17" fmla="*/ 3314700 w 4268089"/>
                  <a:gd name="connsiteY17" fmla="*/ 1619655 h 3536378"/>
                  <a:gd name="connsiteX18" fmla="*/ 3464169 w 4268089"/>
                  <a:gd name="connsiteY18" fmla="*/ 2138401 h 3536378"/>
                  <a:gd name="connsiteX19" fmla="*/ 3525715 w 4268089"/>
                  <a:gd name="connsiteY19" fmla="*/ 2279078 h 3536378"/>
                  <a:gd name="connsiteX20" fmla="*/ 3692769 w 4268089"/>
                  <a:gd name="connsiteY20" fmla="*/ 2103232 h 3536378"/>
                  <a:gd name="connsiteX21" fmla="*/ 3868615 w 4268089"/>
                  <a:gd name="connsiteY21" fmla="*/ 1373470 h 3536378"/>
                  <a:gd name="connsiteX22" fmla="*/ 4220308 w 4268089"/>
                  <a:gd name="connsiteY22" fmla="*/ 177716 h 3536378"/>
                  <a:gd name="connsiteX23" fmla="*/ 4255477 w 4268089"/>
                  <a:gd name="connsiteY23" fmla="*/ 28247 h 3536378"/>
                  <a:gd name="connsiteX0" fmla="*/ 0 w 4268089"/>
                  <a:gd name="connsiteY0" fmla="*/ 3536378 h 3536378"/>
                  <a:gd name="connsiteX1" fmla="*/ 448408 w 4268089"/>
                  <a:gd name="connsiteY1" fmla="*/ 2534055 h 3536378"/>
                  <a:gd name="connsiteX2" fmla="*/ 756139 w 4268089"/>
                  <a:gd name="connsiteY2" fmla="*/ 2112024 h 3536378"/>
                  <a:gd name="connsiteX3" fmla="*/ 967154 w 4268089"/>
                  <a:gd name="connsiteY3" fmla="*/ 1997724 h 3536378"/>
                  <a:gd name="connsiteX4" fmla="*/ 1160585 w 4268089"/>
                  <a:gd name="connsiteY4" fmla="*/ 2059270 h 3536378"/>
                  <a:gd name="connsiteX5" fmla="*/ 1354015 w 4268089"/>
                  <a:gd name="connsiteY5" fmla="*/ 2243909 h 3536378"/>
                  <a:gd name="connsiteX6" fmla="*/ 1494692 w 4268089"/>
                  <a:gd name="connsiteY6" fmla="*/ 2446132 h 3536378"/>
                  <a:gd name="connsiteX7" fmla="*/ 1661746 w 4268089"/>
                  <a:gd name="connsiteY7" fmla="*/ 2674731 h 3536378"/>
                  <a:gd name="connsiteX8" fmla="*/ 1802423 w 4268089"/>
                  <a:gd name="connsiteY8" fmla="*/ 2481301 h 3536378"/>
                  <a:gd name="connsiteX9" fmla="*/ 1907931 w 4268089"/>
                  <a:gd name="connsiteY9" fmla="*/ 2112024 h 3536378"/>
                  <a:gd name="connsiteX10" fmla="*/ 2083777 w 4268089"/>
                  <a:gd name="connsiteY10" fmla="*/ 1566901 h 3536378"/>
                  <a:gd name="connsiteX11" fmla="*/ 2224454 w 4268089"/>
                  <a:gd name="connsiteY11" fmla="*/ 1188832 h 3536378"/>
                  <a:gd name="connsiteX12" fmla="*/ 2435469 w 4268089"/>
                  <a:gd name="connsiteY12" fmla="*/ 819555 h 3536378"/>
                  <a:gd name="connsiteX13" fmla="*/ 2637692 w 4268089"/>
                  <a:gd name="connsiteY13" fmla="*/ 661293 h 3536378"/>
                  <a:gd name="connsiteX14" fmla="*/ 2813539 w 4268089"/>
                  <a:gd name="connsiteY14" fmla="*/ 731632 h 3536378"/>
                  <a:gd name="connsiteX15" fmla="*/ 2945423 w 4268089"/>
                  <a:gd name="connsiteY15" fmla="*/ 881101 h 3536378"/>
                  <a:gd name="connsiteX16" fmla="*/ 3138854 w 4268089"/>
                  <a:gd name="connsiteY16" fmla="*/ 1250378 h 3536378"/>
                  <a:gd name="connsiteX17" fmla="*/ 3314700 w 4268089"/>
                  <a:gd name="connsiteY17" fmla="*/ 1619655 h 3536378"/>
                  <a:gd name="connsiteX18" fmla="*/ 3464169 w 4268089"/>
                  <a:gd name="connsiteY18" fmla="*/ 2138401 h 3536378"/>
                  <a:gd name="connsiteX19" fmla="*/ 3525715 w 4268089"/>
                  <a:gd name="connsiteY19" fmla="*/ 2279078 h 3536378"/>
                  <a:gd name="connsiteX20" fmla="*/ 3692769 w 4268089"/>
                  <a:gd name="connsiteY20" fmla="*/ 2103232 h 3536378"/>
                  <a:gd name="connsiteX21" fmla="*/ 3868615 w 4268089"/>
                  <a:gd name="connsiteY21" fmla="*/ 1373470 h 3536378"/>
                  <a:gd name="connsiteX22" fmla="*/ 4220308 w 4268089"/>
                  <a:gd name="connsiteY22" fmla="*/ 177716 h 3536378"/>
                  <a:gd name="connsiteX23" fmla="*/ 4255477 w 4268089"/>
                  <a:gd name="connsiteY23" fmla="*/ 28247 h 3536378"/>
                  <a:gd name="connsiteX0" fmla="*/ 0 w 4268089"/>
                  <a:gd name="connsiteY0" fmla="*/ 3536378 h 3536378"/>
                  <a:gd name="connsiteX1" fmla="*/ 448408 w 4268089"/>
                  <a:gd name="connsiteY1" fmla="*/ 2534055 h 3536378"/>
                  <a:gd name="connsiteX2" fmla="*/ 756139 w 4268089"/>
                  <a:gd name="connsiteY2" fmla="*/ 2112024 h 3536378"/>
                  <a:gd name="connsiteX3" fmla="*/ 967154 w 4268089"/>
                  <a:gd name="connsiteY3" fmla="*/ 1997724 h 3536378"/>
                  <a:gd name="connsiteX4" fmla="*/ 1160585 w 4268089"/>
                  <a:gd name="connsiteY4" fmla="*/ 2059270 h 3536378"/>
                  <a:gd name="connsiteX5" fmla="*/ 1354015 w 4268089"/>
                  <a:gd name="connsiteY5" fmla="*/ 2243909 h 3536378"/>
                  <a:gd name="connsiteX6" fmla="*/ 1494692 w 4268089"/>
                  <a:gd name="connsiteY6" fmla="*/ 2446132 h 3536378"/>
                  <a:gd name="connsiteX7" fmla="*/ 1661746 w 4268089"/>
                  <a:gd name="connsiteY7" fmla="*/ 2674731 h 3536378"/>
                  <a:gd name="connsiteX8" fmla="*/ 1802423 w 4268089"/>
                  <a:gd name="connsiteY8" fmla="*/ 2481301 h 3536378"/>
                  <a:gd name="connsiteX9" fmla="*/ 1907931 w 4268089"/>
                  <a:gd name="connsiteY9" fmla="*/ 2112024 h 3536378"/>
                  <a:gd name="connsiteX10" fmla="*/ 2083777 w 4268089"/>
                  <a:gd name="connsiteY10" fmla="*/ 1566901 h 3536378"/>
                  <a:gd name="connsiteX11" fmla="*/ 2224454 w 4268089"/>
                  <a:gd name="connsiteY11" fmla="*/ 1188832 h 3536378"/>
                  <a:gd name="connsiteX12" fmla="*/ 2435469 w 4268089"/>
                  <a:gd name="connsiteY12" fmla="*/ 819555 h 3536378"/>
                  <a:gd name="connsiteX13" fmla="*/ 2637692 w 4268089"/>
                  <a:gd name="connsiteY13" fmla="*/ 661293 h 3536378"/>
                  <a:gd name="connsiteX14" fmla="*/ 2813539 w 4268089"/>
                  <a:gd name="connsiteY14" fmla="*/ 731632 h 3536378"/>
                  <a:gd name="connsiteX15" fmla="*/ 2945423 w 4268089"/>
                  <a:gd name="connsiteY15" fmla="*/ 881101 h 3536378"/>
                  <a:gd name="connsiteX16" fmla="*/ 3138854 w 4268089"/>
                  <a:gd name="connsiteY16" fmla="*/ 1250378 h 3536378"/>
                  <a:gd name="connsiteX17" fmla="*/ 3314700 w 4268089"/>
                  <a:gd name="connsiteY17" fmla="*/ 1619655 h 3536378"/>
                  <a:gd name="connsiteX18" fmla="*/ 3464169 w 4268089"/>
                  <a:gd name="connsiteY18" fmla="*/ 2138401 h 3536378"/>
                  <a:gd name="connsiteX19" fmla="*/ 3587261 w 4268089"/>
                  <a:gd name="connsiteY19" fmla="*/ 2287871 h 3536378"/>
                  <a:gd name="connsiteX20" fmla="*/ 3692769 w 4268089"/>
                  <a:gd name="connsiteY20" fmla="*/ 2103232 h 3536378"/>
                  <a:gd name="connsiteX21" fmla="*/ 3868615 w 4268089"/>
                  <a:gd name="connsiteY21" fmla="*/ 1373470 h 3536378"/>
                  <a:gd name="connsiteX22" fmla="*/ 4220308 w 4268089"/>
                  <a:gd name="connsiteY22" fmla="*/ 177716 h 3536378"/>
                  <a:gd name="connsiteX23" fmla="*/ 4255477 w 4268089"/>
                  <a:gd name="connsiteY23" fmla="*/ 28247 h 3536378"/>
                  <a:gd name="connsiteX0" fmla="*/ 0 w 4268089"/>
                  <a:gd name="connsiteY0" fmla="*/ 3536378 h 3536378"/>
                  <a:gd name="connsiteX1" fmla="*/ 448408 w 4268089"/>
                  <a:gd name="connsiteY1" fmla="*/ 2534055 h 3536378"/>
                  <a:gd name="connsiteX2" fmla="*/ 756139 w 4268089"/>
                  <a:gd name="connsiteY2" fmla="*/ 2112024 h 3536378"/>
                  <a:gd name="connsiteX3" fmla="*/ 967154 w 4268089"/>
                  <a:gd name="connsiteY3" fmla="*/ 1997724 h 3536378"/>
                  <a:gd name="connsiteX4" fmla="*/ 1160585 w 4268089"/>
                  <a:gd name="connsiteY4" fmla="*/ 2059270 h 3536378"/>
                  <a:gd name="connsiteX5" fmla="*/ 1354015 w 4268089"/>
                  <a:gd name="connsiteY5" fmla="*/ 2243909 h 3536378"/>
                  <a:gd name="connsiteX6" fmla="*/ 1494692 w 4268089"/>
                  <a:gd name="connsiteY6" fmla="*/ 2446132 h 3536378"/>
                  <a:gd name="connsiteX7" fmla="*/ 1661746 w 4268089"/>
                  <a:gd name="connsiteY7" fmla="*/ 2674731 h 3536378"/>
                  <a:gd name="connsiteX8" fmla="*/ 1802423 w 4268089"/>
                  <a:gd name="connsiteY8" fmla="*/ 2481301 h 3536378"/>
                  <a:gd name="connsiteX9" fmla="*/ 1907931 w 4268089"/>
                  <a:gd name="connsiteY9" fmla="*/ 2112024 h 3536378"/>
                  <a:gd name="connsiteX10" fmla="*/ 2083777 w 4268089"/>
                  <a:gd name="connsiteY10" fmla="*/ 1566901 h 3536378"/>
                  <a:gd name="connsiteX11" fmla="*/ 2224454 w 4268089"/>
                  <a:gd name="connsiteY11" fmla="*/ 1188832 h 3536378"/>
                  <a:gd name="connsiteX12" fmla="*/ 2435469 w 4268089"/>
                  <a:gd name="connsiteY12" fmla="*/ 819555 h 3536378"/>
                  <a:gd name="connsiteX13" fmla="*/ 2637692 w 4268089"/>
                  <a:gd name="connsiteY13" fmla="*/ 661293 h 3536378"/>
                  <a:gd name="connsiteX14" fmla="*/ 2813539 w 4268089"/>
                  <a:gd name="connsiteY14" fmla="*/ 731632 h 3536378"/>
                  <a:gd name="connsiteX15" fmla="*/ 2945423 w 4268089"/>
                  <a:gd name="connsiteY15" fmla="*/ 881101 h 3536378"/>
                  <a:gd name="connsiteX16" fmla="*/ 3138854 w 4268089"/>
                  <a:gd name="connsiteY16" fmla="*/ 1250378 h 3536378"/>
                  <a:gd name="connsiteX17" fmla="*/ 3297115 w 4268089"/>
                  <a:gd name="connsiteY17" fmla="*/ 1619655 h 3536378"/>
                  <a:gd name="connsiteX18" fmla="*/ 3464169 w 4268089"/>
                  <a:gd name="connsiteY18" fmla="*/ 2138401 h 3536378"/>
                  <a:gd name="connsiteX19" fmla="*/ 3587261 w 4268089"/>
                  <a:gd name="connsiteY19" fmla="*/ 2287871 h 3536378"/>
                  <a:gd name="connsiteX20" fmla="*/ 3692769 w 4268089"/>
                  <a:gd name="connsiteY20" fmla="*/ 2103232 h 3536378"/>
                  <a:gd name="connsiteX21" fmla="*/ 3868615 w 4268089"/>
                  <a:gd name="connsiteY21" fmla="*/ 1373470 h 3536378"/>
                  <a:gd name="connsiteX22" fmla="*/ 4220308 w 4268089"/>
                  <a:gd name="connsiteY22" fmla="*/ 177716 h 3536378"/>
                  <a:gd name="connsiteX23" fmla="*/ 4255477 w 4268089"/>
                  <a:gd name="connsiteY23" fmla="*/ 28247 h 3536378"/>
                  <a:gd name="connsiteX0" fmla="*/ 0 w 4268089"/>
                  <a:gd name="connsiteY0" fmla="*/ 3536378 h 3536378"/>
                  <a:gd name="connsiteX1" fmla="*/ 448408 w 4268089"/>
                  <a:gd name="connsiteY1" fmla="*/ 2534055 h 3536378"/>
                  <a:gd name="connsiteX2" fmla="*/ 756139 w 4268089"/>
                  <a:gd name="connsiteY2" fmla="*/ 2112024 h 3536378"/>
                  <a:gd name="connsiteX3" fmla="*/ 967154 w 4268089"/>
                  <a:gd name="connsiteY3" fmla="*/ 1997724 h 3536378"/>
                  <a:gd name="connsiteX4" fmla="*/ 1160585 w 4268089"/>
                  <a:gd name="connsiteY4" fmla="*/ 2059270 h 3536378"/>
                  <a:gd name="connsiteX5" fmla="*/ 1354015 w 4268089"/>
                  <a:gd name="connsiteY5" fmla="*/ 2243909 h 3536378"/>
                  <a:gd name="connsiteX6" fmla="*/ 1494692 w 4268089"/>
                  <a:gd name="connsiteY6" fmla="*/ 2446132 h 3536378"/>
                  <a:gd name="connsiteX7" fmla="*/ 1661746 w 4268089"/>
                  <a:gd name="connsiteY7" fmla="*/ 2674731 h 3536378"/>
                  <a:gd name="connsiteX8" fmla="*/ 1802423 w 4268089"/>
                  <a:gd name="connsiteY8" fmla="*/ 2481301 h 3536378"/>
                  <a:gd name="connsiteX9" fmla="*/ 1907931 w 4268089"/>
                  <a:gd name="connsiteY9" fmla="*/ 2112024 h 3536378"/>
                  <a:gd name="connsiteX10" fmla="*/ 2083777 w 4268089"/>
                  <a:gd name="connsiteY10" fmla="*/ 1566901 h 3536378"/>
                  <a:gd name="connsiteX11" fmla="*/ 2224454 w 4268089"/>
                  <a:gd name="connsiteY11" fmla="*/ 1188832 h 3536378"/>
                  <a:gd name="connsiteX12" fmla="*/ 2435469 w 4268089"/>
                  <a:gd name="connsiteY12" fmla="*/ 819555 h 3536378"/>
                  <a:gd name="connsiteX13" fmla="*/ 2637692 w 4268089"/>
                  <a:gd name="connsiteY13" fmla="*/ 661293 h 3536378"/>
                  <a:gd name="connsiteX14" fmla="*/ 2813539 w 4268089"/>
                  <a:gd name="connsiteY14" fmla="*/ 722840 h 3536378"/>
                  <a:gd name="connsiteX15" fmla="*/ 2945423 w 4268089"/>
                  <a:gd name="connsiteY15" fmla="*/ 881101 h 3536378"/>
                  <a:gd name="connsiteX16" fmla="*/ 3138854 w 4268089"/>
                  <a:gd name="connsiteY16" fmla="*/ 1250378 h 3536378"/>
                  <a:gd name="connsiteX17" fmla="*/ 3297115 w 4268089"/>
                  <a:gd name="connsiteY17" fmla="*/ 1619655 h 3536378"/>
                  <a:gd name="connsiteX18" fmla="*/ 3464169 w 4268089"/>
                  <a:gd name="connsiteY18" fmla="*/ 2138401 h 3536378"/>
                  <a:gd name="connsiteX19" fmla="*/ 3587261 w 4268089"/>
                  <a:gd name="connsiteY19" fmla="*/ 2287871 h 3536378"/>
                  <a:gd name="connsiteX20" fmla="*/ 3692769 w 4268089"/>
                  <a:gd name="connsiteY20" fmla="*/ 2103232 h 3536378"/>
                  <a:gd name="connsiteX21" fmla="*/ 3868615 w 4268089"/>
                  <a:gd name="connsiteY21" fmla="*/ 1373470 h 3536378"/>
                  <a:gd name="connsiteX22" fmla="*/ 4220308 w 4268089"/>
                  <a:gd name="connsiteY22" fmla="*/ 177716 h 3536378"/>
                  <a:gd name="connsiteX23" fmla="*/ 4255477 w 4268089"/>
                  <a:gd name="connsiteY23" fmla="*/ 28247 h 3536378"/>
                  <a:gd name="connsiteX0" fmla="*/ 0 w 4268089"/>
                  <a:gd name="connsiteY0" fmla="*/ 3536378 h 3536378"/>
                  <a:gd name="connsiteX1" fmla="*/ 448408 w 4268089"/>
                  <a:gd name="connsiteY1" fmla="*/ 2534055 h 3536378"/>
                  <a:gd name="connsiteX2" fmla="*/ 756139 w 4268089"/>
                  <a:gd name="connsiteY2" fmla="*/ 2112024 h 3536378"/>
                  <a:gd name="connsiteX3" fmla="*/ 967154 w 4268089"/>
                  <a:gd name="connsiteY3" fmla="*/ 1997724 h 3536378"/>
                  <a:gd name="connsiteX4" fmla="*/ 1160585 w 4268089"/>
                  <a:gd name="connsiteY4" fmla="*/ 2059270 h 3536378"/>
                  <a:gd name="connsiteX5" fmla="*/ 1354015 w 4268089"/>
                  <a:gd name="connsiteY5" fmla="*/ 2243909 h 3536378"/>
                  <a:gd name="connsiteX6" fmla="*/ 1494692 w 4268089"/>
                  <a:gd name="connsiteY6" fmla="*/ 2446132 h 3536378"/>
                  <a:gd name="connsiteX7" fmla="*/ 1696915 w 4268089"/>
                  <a:gd name="connsiteY7" fmla="*/ 2665938 h 3536378"/>
                  <a:gd name="connsiteX8" fmla="*/ 1802423 w 4268089"/>
                  <a:gd name="connsiteY8" fmla="*/ 2481301 h 3536378"/>
                  <a:gd name="connsiteX9" fmla="*/ 1907931 w 4268089"/>
                  <a:gd name="connsiteY9" fmla="*/ 2112024 h 3536378"/>
                  <a:gd name="connsiteX10" fmla="*/ 2083777 w 4268089"/>
                  <a:gd name="connsiteY10" fmla="*/ 1566901 h 3536378"/>
                  <a:gd name="connsiteX11" fmla="*/ 2224454 w 4268089"/>
                  <a:gd name="connsiteY11" fmla="*/ 1188832 h 3536378"/>
                  <a:gd name="connsiteX12" fmla="*/ 2435469 w 4268089"/>
                  <a:gd name="connsiteY12" fmla="*/ 819555 h 3536378"/>
                  <a:gd name="connsiteX13" fmla="*/ 2637692 w 4268089"/>
                  <a:gd name="connsiteY13" fmla="*/ 661293 h 3536378"/>
                  <a:gd name="connsiteX14" fmla="*/ 2813539 w 4268089"/>
                  <a:gd name="connsiteY14" fmla="*/ 722840 h 3536378"/>
                  <a:gd name="connsiteX15" fmla="*/ 2945423 w 4268089"/>
                  <a:gd name="connsiteY15" fmla="*/ 881101 h 3536378"/>
                  <a:gd name="connsiteX16" fmla="*/ 3138854 w 4268089"/>
                  <a:gd name="connsiteY16" fmla="*/ 1250378 h 3536378"/>
                  <a:gd name="connsiteX17" fmla="*/ 3297115 w 4268089"/>
                  <a:gd name="connsiteY17" fmla="*/ 1619655 h 3536378"/>
                  <a:gd name="connsiteX18" fmla="*/ 3464169 w 4268089"/>
                  <a:gd name="connsiteY18" fmla="*/ 2138401 h 3536378"/>
                  <a:gd name="connsiteX19" fmla="*/ 3587261 w 4268089"/>
                  <a:gd name="connsiteY19" fmla="*/ 2287871 h 3536378"/>
                  <a:gd name="connsiteX20" fmla="*/ 3692769 w 4268089"/>
                  <a:gd name="connsiteY20" fmla="*/ 2103232 h 3536378"/>
                  <a:gd name="connsiteX21" fmla="*/ 3868615 w 4268089"/>
                  <a:gd name="connsiteY21" fmla="*/ 1373470 h 3536378"/>
                  <a:gd name="connsiteX22" fmla="*/ 4220308 w 4268089"/>
                  <a:gd name="connsiteY22" fmla="*/ 177716 h 3536378"/>
                  <a:gd name="connsiteX23" fmla="*/ 4255477 w 4268089"/>
                  <a:gd name="connsiteY23" fmla="*/ 28247 h 3536378"/>
                  <a:gd name="connsiteX0" fmla="*/ 0 w 4268089"/>
                  <a:gd name="connsiteY0" fmla="*/ 3536378 h 3536378"/>
                  <a:gd name="connsiteX1" fmla="*/ 448408 w 4268089"/>
                  <a:gd name="connsiteY1" fmla="*/ 2534055 h 3536378"/>
                  <a:gd name="connsiteX2" fmla="*/ 756139 w 4268089"/>
                  <a:gd name="connsiteY2" fmla="*/ 2112024 h 3536378"/>
                  <a:gd name="connsiteX3" fmla="*/ 967154 w 4268089"/>
                  <a:gd name="connsiteY3" fmla="*/ 1997724 h 3536378"/>
                  <a:gd name="connsiteX4" fmla="*/ 1160585 w 4268089"/>
                  <a:gd name="connsiteY4" fmla="*/ 2059270 h 3536378"/>
                  <a:gd name="connsiteX5" fmla="*/ 1354015 w 4268089"/>
                  <a:gd name="connsiteY5" fmla="*/ 2243909 h 3536378"/>
                  <a:gd name="connsiteX6" fmla="*/ 1494692 w 4268089"/>
                  <a:gd name="connsiteY6" fmla="*/ 2446132 h 3536378"/>
                  <a:gd name="connsiteX7" fmla="*/ 1679331 w 4268089"/>
                  <a:gd name="connsiteY7" fmla="*/ 2639561 h 3536378"/>
                  <a:gd name="connsiteX8" fmla="*/ 1802423 w 4268089"/>
                  <a:gd name="connsiteY8" fmla="*/ 2481301 h 3536378"/>
                  <a:gd name="connsiteX9" fmla="*/ 1907931 w 4268089"/>
                  <a:gd name="connsiteY9" fmla="*/ 2112024 h 3536378"/>
                  <a:gd name="connsiteX10" fmla="*/ 2083777 w 4268089"/>
                  <a:gd name="connsiteY10" fmla="*/ 1566901 h 3536378"/>
                  <a:gd name="connsiteX11" fmla="*/ 2224454 w 4268089"/>
                  <a:gd name="connsiteY11" fmla="*/ 1188832 h 3536378"/>
                  <a:gd name="connsiteX12" fmla="*/ 2435469 w 4268089"/>
                  <a:gd name="connsiteY12" fmla="*/ 819555 h 3536378"/>
                  <a:gd name="connsiteX13" fmla="*/ 2637692 w 4268089"/>
                  <a:gd name="connsiteY13" fmla="*/ 661293 h 3536378"/>
                  <a:gd name="connsiteX14" fmla="*/ 2813539 w 4268089"/>
                  <a:gd name="connsiteY14" fmla="*/ 722840 h 3536378"/>
                  <a:gd name="connsiteX15" fmla="*/ 2945423 w 4268089"/>
                  <a:gd name="connsiteY15" fmla="*/ 881101 h 3536378"/>
                  <a:gd name="connsiteX16" fmla="*/ 3138854 w 4268089"/>
                  <a:gd name="connsiteY16" fmla="*/ 1250378 h 3536378"/>
                  <a:gd name="connsiteX17" fmla="*/ 3297115 w 4268089"/>
                  <a:gd name="connsiteY17" fmla="*/ 1619655 h 3536378"/>
                  <a:gd name="connsiteX18" fmla="*/ 3464169 w 4268089"/>
                  <a:gd name="connsiteY18" fmla="*/ 2138401 h 3536378"/>
                  <a:gd name="connsiteX19" fmla="*/ 3587261 w 4268089"/>
                  <a:gd name="connsiteY19" fmla="*/ 2287871 h 3536378"/>
                  <a:gd name="connsiteX20" fmla="*/ 3692769 w 4268089"/>
                  <a:gd name="connsiteY20" fmla="*/ 2103232 h 3536378"/>
                  <a:gd name="connsiteX21" fmla="*/ 3868615 w 4268089"/>
                  <a:gd name="connsiteY21" fmla="*/ 1373470 h 3536378"/>
                  <a:gd name="connsiteX22" fmla="*/ 4220308 w 4268089"/>
                  <a:gd name="connsiteY22" fmla="*/ 177716 h 3536378"/>
                  <a:gd name="connsiteX23" fmla="*/ 4255477 w 4268089"/>
                  <a:gd name="connsiteY23" fmla="*/ 28247 h 3536378"/>
                  <a:gd name="connsiteX0" fmla="*/ 0 w 4268089"/>
                  <a:gd name="connsiteY0" fmla="*/ 3536378 h 3536378"/>
                  <a:gd name="connsiteX1" fmla="*/ 448408 w 4268089"/>
                  <a:gd name="connsiteY1" fmla="*/ 2534055 h 3536378"/>
                  <a:gd name="connsiteX2" fmla="*/ 756139 w 4268089"/>
                  <a:gd name="connsiteY2" fmla="*/ 2112024 h 3536378"/>
                  <a:gd name="connsiteX3" fmla="*/ 967154 w 4268089"/>
                  <a:gd name="connsiteY3" fmla="*/ 1997724 h 3536378"/>
                  <a:gd name="connsiteX4" fmla="*/ 1160585 w 4268089"/>
                  <a:gd name="connsiteY4" fmla="*/ 2059270 h 3536378"/>
                  <a:gd name="connsiteX5" fmla="*/ 1354015 w 4268089"/>
                  <a:gd name="connsiteY5" fmla="*/ 2243909 h 3536378"/>
                  <a:gd name="connsiteX6" fmla="*/ 1494692 w 4268089"/>
                  <a:gd name="connsiteY6" fmla="*/ 2446132 h 3536378"/>
                  <a:gd name="connsiteX7" fmla="*/ 1679331 w 4268089"/>
                  <a:gd name="connsiteY7" fmla="*/ 2639561 h 3536378"/>
                  <a:gd name="connsiteX8" fmla="*/ 1802423 w 4268089"/>
                  <a:gd name="connsiteY8" fmla="*/ 2481301 h 3536378"/>
                  <a:gd name="connsiteX9" fmla="*/ 1907931 w 4268089"/>
                  <a:gd name="connsiteY9" fmla="*/ 2112024 h 3536378"/>
                  <a:gd name="connsiteX10" fmla="*/ 2083777 w 4268089"/>
                  <a:gd name="connsiteY10" fmla="*/ 1566901 h 3536378"/>
                  <a:gd name="connsiteX11" fmla="*/ 2224454 w 4268089"/>
                  <a:gd name="connsiteY11" fmla="*/ 1188832 h 3536378"/>
                  <a:gd name="connsiteX12" fmla="*/ 2435469 w 4268089"/>
                  <a:gd name="connsiteY12" fmla="*/ 819555 h 3536378"/>
                  <a:gd name="connsiteX13" fmla="*/ 2637692 w 4268089"/>
                  <a:gd name="connsiteY13" fmla="*/ 661293 h 3536378"/>
                  <a:gd name="connsiteX14" fmla="*/ 2813539 w 4268089"/>
                  <a:gd name="connsiteY14" fmla="*/ 714047 h 3536378"/>
                  <a:gd name="connsiteX15" fmla="*/ 2945423 w 4268089"/>
                  <a:gd name="connsiteY15" fmla="*/ 881101 h 3536378"/>
                  <a:gd name="connsiteX16" fmla="*/ 3138854 w 4268089"/>
                  <a:gd name="connsiteY16" fmla="*/ 1250378 h 3536378"/>
                  <a:gd name="connsiteX17" fmla="*/ 3297115 w 4268089"/>
                  <a:gd name="connsiteY17" fmla="*/ 1619655 h 3536378"/>
                  <a:gd name="connsiteX18" fmla="*/ 3464169 w 4268089"/>
                  <a:gd name="connsiteY18" fmla="*/ 2138401 h 3536378"/>
                  <a:gd name="connsiteX19" fmla="*/ 3587261 w 4268089"/>
                  <a:gd name="connsiteY19" fmla="*/ 2287871 h 3536378"/>
                  <a:gd name="connsiteX20" fmla="*/ 3692769 w 4268089"/>
                  <a:gd name="connsiteY20" fmla="*/ 2103232 h 3536378"/>
                  <a:gd name="connsiteX21" fmla="*/ 3868615 w 4268089"/>
                  <a:gd name="connsiteY21" fmla="*/ 1373470 h 3536378"/>
                  <a:gd name="connsiteX22" fmla="*/ 4220308 w 4268089"/>
                  <a:gd name="connsiteY22" fmla="*/ 177716 h 3536378"/>
                  <a:gd name="connsiteX23" fmla="*/ 4255477 w 4268089"/>
                  <a:gd name="connsiteY23" fmla="*/ 28247 h 3536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268089" h="3536378">
                    <a:moveTo>
                      <a:pt x="0" y="3536378"/>
                    </a:moveTo>
                    <a:cubicBezTo>
                      <a:pt x="161192" y="3153912"/>
                      <a:pt x="322385" y="2771447"/>
                      <a:pt x="448408" y="2534055"/>
                    </a:cubicBezTo>
                    <a:cubicBezTo>
                      <a:pt x="574431" y="2296663"/>
                      <a:pt x="669681" y="2201412"/>
                      <a:pt x="756139" y="2112024"/>
                    </a:cubicBezTo>
                    <a:cubicBezTo>
                      <a:pt x="842597" y="2022635"/>
                      <a:pt x="899746" y="2006516"/>
                      <a:pt x="967154" y="1997724"/>
                    </a:cubicBezTo>
                    <a:cubicBezTo>
                      <a:pt x="1034562" y="1988932"/>
                      <a:pt x="1096108" y="2018239"/>
                      <a:pt x="1160585" y="2059270"/>
                    </a:cubicBezTo>
                    <a:cubicBezTo>
                      <a:pt x="1225062" y="2100301"/>
                      <a:pt x="1298331" y="2179432"/>
                      <a:pt x="1354015" y="2243909"/>
                    </a:cubicBezTo>
                    <a:cubicBezTo>
                      <a:pt x="1409699" y="2308386"/>
                      <a:pt x="1440473" y="2380190"/>
                      <a:pt x="1494692" y="2446132"/>
                    </a:cubicBezTo>
                    <a:cubicBezTo>
                      <a:pt x="1548911" y="2512074"/>
                      <a:pt x="1628043" y="2633700"/>
                      <a:pt x="1679331" y="2639561"/>
                    </a:cubicBezTo>
                    <a:cubicBezTo>
                      <a:pt x="1730619" y="2645422"/>
                      <a:pt x="1764323" y="2569224"/>
                      <a:pt x="1802423" y="2481301"/>
                    </a:cubicBezTo>
                    <a:cubicBezTo>
                      <a:pt x="1840523" y="2393378"/>
                      <a:pt x="1861039" y="2264424"/>
                      <a:pt x="1907931" y="2112024"/>
                    </a:cubicBezTo>
                    <a:cubicBezTo>
                      <a:pt x="1954823" y="1959624"/>
                      <a:pt x="2031023" y="1720766"/>
                      <a:pt x="2083777" y="1566901"/>
                    </a:cubicBezTo>
                    <a:cubicBezTo>
                      <a:pt x="2136531" y="1413036"/>
                      <a:pt x="2165839" y="1313390"/>
                      <a:pt x="2224454" y="1188832"/>
                    </a:cubicBezTo>
                    <a:cubicBezTo>
                      <a:pt x="2283069" y="1064274"/>
                      <a:pt x="2366596" y="907478"/>
                      <a:pt x="2435469" y="819555"/>
                    </a:cubicBezTo>
                    <a:cubicBezTo>
                      <a:pt x="2504342" y="731632"/>
                      <a:pt x="2574680" y="678878"/>
                      <a:pt x="2637692" y="661293"/>
                    </a:cubicBezTo>
                    <a:cubicBezTo>
                      <a:pt x="2700704" y="643708"/>
                      <a:pt x="2762251" y="677412"/>
                      <a:pt x="2813539" y="714047"/>
                    </a:cubicBezTo>
                    <a:cubicBezTo>
                      <a:pt x="2864827" y="750682"/>
                      <a:pt x="2891204" y="791713"/>
                      <a:pt x="2945423" y="881101"/>
                    </a:cubicBezTo>
                    <a:cubicBezTo>
                      <a:pt x="2999642" y="970490"/>
                      <a:pt x="3080239" y="1127286"/>
                      <a:pt x="3138854" y="1250378"/>
                    </a:cubicBezTo>
                    <a:cubicBezTo>
                      <a:pt x="3197469" y="1373470"/>
                      <a:pt x="3242896" y="1471651"/>
                      <a:pt x="3297115" y="1619655"/>
                    </a:cubicBezTo>
                    <a:cubicBezTo>
                      <a:pt x="3351334" y="1767659"/>
                      <a:pt x="3415811" y="2027032"/>
                      <a:pt x="3464169" y="2138401"/>
                    </a:cubicBezTo>
                    <a:cubicBezTo>
                      <a:pt x="3512527" y="2249770"/>
                      <a:pt x="3549161" y="2293732"/>
                      <a:pt x="3587261" y="2287871"/>
                    </a:cubicBezTo>
                    <a:cubicBezTo>
                      <a:pt x="3625361" y="2282010"/>
                      <a:pt x="3645877" y="2255632"/>
                      <a:pt x="3692769" y="2103232"/>
                    </a:cubicBezTo>
                    <a:cubicBezTo>
                      <a:pt x="3739661" y="1950832"/>
                      <a:pt x="3780692" y="1694389"/>
                      <a:pt x="3868615" y="1373470"/>
                    </a:cubicBezTo>
                    <a:cubicBezTo>
                      <a:pt x="3956538" y="1052551"/>
                      <a:pt x="4155831" y="401920"/>
                      <a:pt x="4220308" y="177716"/>
                    </a:cubicBezTo>
                    <a:cubicBezTo>
                      <a:pt x="4284785" y="-46488"/>
                      <a:pt x="4270131" y="-9121"/>
                      <a:pt x="4255477" y="28247"/>
                    </a:cubicBezTo>
                  </a:path>
                </a:pathLst>
              </a:custGeom>
              <a:noFill/>
              <a:ln w="5715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35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" name="Right Arrow 2"/>
              <p:cNvSpPr/>
              <p:nvPr/>
            </p:nvSpPr>
            <p:spPr>
              <a:xfrm>
                <a:off x="2040183" y="3193536"/>
                <a:ext cx="1500518" cy="566779"/>
              </a:xfrm>
              <a:prstGeom prst="rightArrow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sz="1600" b="1" dirty="0">
                    <a:solidFill>
                      <a:prstClr val="black"/>
                    </a:solidFill>
                  </a:rPr>
                  <a:t>ARPA-E</a:t>
                </a:r>
              </a:p>
            </p:txBody>
          </p:sp>
          <p:sp>
            <p:nvSpPr>
              <p:cNvPr id="35" name="Right Arrow 34"/>
              <p:cNvSpPr/>
              <p:nvPr/>
            </p:nvSpPr>
            <p:spPr>
              <a:xfrm>
                <a:off x="3175373" y="958923"/>
                <a:ext cx="2797166" cy="566779"/>
              </a:xfrm>
              <a:prstGeom prst="rightArrow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sz="1600" b="1" dirty="0">
                    <a:solidFill>
                      <a:prstClr val="black"/>
                    </a:solidFill>
                  </a:rPr>
                  <a:t>Other Investors</a:t>
                </a:r>
              </a:p>
            </p:txBody>
          </p:sp>
        </p:grpSp>
      </p:grpSp>
      <p:sp>
        <p:nvSpPr>
          <p:cNvPr id="25" name="Title 1"/>
          <p:cNvSpPr txBox="1">
            <a:spLocks/>
          </p:cNvSpPr>
          <p:nvPr/>
        </p:nvSpPr>
        <p:spPr>
          <a:xfrm>
            <a:off x="335935" y="67341"/>
            <a:ext cx="8488517" cy="824352"/>
          </a:xfrm>
          <a:prstGeom prst="rect">
            <a:avLst/>
          </a:prstGeom>
        </p:spPr>
        <p:txBody>
          <a:bodyPr vert="horz" lIns="0" tIns="0" rIns="0" bIns="0" rtlCol="0" anchor="ctr">
            <a:normAutofit fontScale="925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+mn-lt"/>
                <a:ea typeface="+mj-ea"/>
                <a:cs typeface="Arial Narrow"/>
              </a:defRPr>
            </a:lvl1pPr>
          </a:lstStyle>
          <a:p>
            <a:r>
              <a:rPr lang="en-US" dirty="0" smtClean="0"/>
              <a:t>ARPA-E Creates a “Mountain of Opportunity” for energy technology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32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9150"/>
          <a:stretch/>
        </p:blipFill>
        <p:spPr>
          <a:xfrm>
            <a:off x="0" y="-31898"/>
            <a:ext cx="9144000" cy="6889897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874713" y="781844"/>
            <a:ext cx="7519987" cy="25307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5400" b="1" i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If it works…</a:t>
            </a:r>
          </a:p>
          <a:p>
            <a:pPr>
              <a:buNone/>
            </a:pPr>
            <a:r>
              <a:rPr lang="en-US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      </a:t>
            </a:r>
            <a:r>
              <a:rPr lang="en-US" sz="6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will it matter?</a:t>
            </a:r>
            <a:endParaRPr lang="en-US" sz="6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B8720-E526-BD45-92D7-B4028BF31DDE}" type="slidenum">
              <a:rPr lang="en-US" smtClean="0">
                <a:solidFill>
                  <a:schemeClr val="bg1"/>
                </a:solidFill>
              </a:rPr>
              <a:pPr/>
              <a:t>11</a:t>
            </a:fld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821" y="6306630"/>
            <a:ext cx="1538209" cy="470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387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Tech To Market Approach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B8720-E526-BD45-92D7-B4028BF31D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374037" y="1905634"/>
            <a:ext cx="8450415" cy="953810"/>
            <a:chOff x="1147984" y="2162685"/>
            <a:chExt cx="6814916" cy="769209"/>
          </a:xfrm>
        </p:grpSpPr>
        <p:sp>
          <p:nvSpPr>
            <p:cNvPr id="14" name="Rectangle 13"/>
            <p:cNvSpPr/>
            <p:nvPr/>
          </p:nvSpPr>
          <p:spPr>
            <a:xfrm>
              <a:off x="1147984" y="2418296"/>
              <a:ext cx="6814916" cy="26289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3429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="" xmlns:a16="http://schemas.microsoft.com/office/drawing/2014/main" id="{87635414-54CE-49A8-87EE-1409C04DC9E0}"/>
                </a:ext>
              </a:extLst>
            </p:cNvPr>
            <p:cNvSpPr/>
            <p:nvPr/>
          </p:nvSpPr>
          <p:spPr>
            <a:xfrm>
              <a:off x="6771455" y="2193079"/>
              <a:ext cx="732375" cy="732375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/>
            </a:p>
          </p:txBody>
        </p:sp>
        <p:sp>
          <p:nvSpPr>
            <p:cNvPr id="24" name="Oval 23">
              <a:extLst>
                <a:ext uri="{FF2B5EF4-FFF2-40B4-BE49-F238E27FC236}">
                  <a16:creationId xmlns="" xmlns:a16="http://schemas.microsoft.com/office/drawing/2014/main" id="{823CF4A4-B16C-40F0-BFC2-261BF6787AFB}"/>
                </a:ext>
              </a:extLst>
            </p:cNvPr>
            <p:cNvSpPr/>
            <p:nvPr/>
          </p:nvSpPr>
          <p:spPr>
            <a:xfrm>
              <a:off x="1508844" y="2191812"/>
              <a:ext cx="739370" cy="739371"/>
            </a:xfrm>
            <a:prstGeom prst="ellipse">
              <a:avLst/>
            </a:prstGeom>
            <a:solidFill>
              <a:srgbClr val="9E9E9E"/>
            </a:solidFill>
            <a:ln w="762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60" dirty="0"/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="" xmlns:a16="http://schemas.microsoft.com/office/drawing/2014/main" id="{46928F93-DB6F-46FD-BED4-7238E390299F}"/>
                </a:ext>
              </a:extLst>
            </p:cNvPr>
            <p:cNvGrpSpPr/>
            <p:nvPr/>
          </p:nvGrpSpPr>
          <p:grpSpPr>
            <a:xfrm>
              <a:off x="3213658" y="2167588"/>
              <a:ext cx="764306" cy="764306"/>
              <a:chOff x="3880456" y="2057761"/>
              <a:chExt cx="714374" cy="714374"/>
            </a:xfrm>
          </p:grpSpPr>
          <p:sp>
            <p:nvSpPr>
              <p:cNvPr id="30" name="Oval 29">
                <a:extLst>
                  <a:ext uri="{FF2B5EF4-FFF2-40B4-BE49-F238E27FC236}">
                    <a16:creationId xmlns="" xmlns:a16="http://schemas.microsoft.com/office/drawing/2014/main" id="{C26918ED-2F2A-402C-9EA9-AF23B6CC2A94}"/>
                  </a:ext>
                </a:extLst>
              </p:cNvPr>
              <p:cNvSpPr/>
              <p:nvPr/>
            </p:nvSpPr>
            <p:spPr>
              <a:xfrm>
                <a:off x="3880456" y="2057761"/>
                <a:ext cx="714374" cy="714374"/>
              </a:xfrm>
              <a:prstGeom prst="ellipse">
                <a:avLst/>
              </a:prstGeom>
              <a:solidFill>
                <a:schemeClr val="accent2"/>
              </a:solidFill>
              <a:ln w="762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 dirty="0"/>
              </a:p>
            </p:txBody>
          </p:sp>
          <p:grpSp>
            <p:nvGrpSpPr>
              <p:cNvPr id="31" name="Group 30">
                <a:extLst>
                  <a:ext uri="{FF2B5EF4-FFF2-40B4-BE49-F238E27FC236}">
                    <a16:creationId xmlns="" xmlns:a16="http://schemas.microsoft.com/office/drawing/2014/main" id="{BBA8B40D-B153-4214-80EC-3A881175F671}"/>
                  </a:ext>
                </a:extLst>
              </p:cNvPr>
              <p:cNvGrpSpPr/>
              <p:nvPr/>
            </p:nvGrpSpPr>
            <p:grpSpPr>
              <a:xfrm>
                <a:off x="3991581" y="2183173"/>
                <a:ext cx="492125" cy="463550"/>
                <a:chOff x="4711701" y="1158875"/>
                <a:chExt cx="492125" cy="463550"/>
              </a:xfrm>
              <a:solidFill>
                <a:schemeClr val="bg1"/>
              </a:solidFill>
            </p:grpSpPr>
            <p:sp>
              <p:nvSpPr>
                <p:cNvPr id="32" name="Oval 86">
                  <a:extLst>
                    <a:ext uri="{FF2B5EF4-FFF2-40B4-BE49-F238E27FC236}">
                      <a16:creationId xmlns="" xmlns:a16="http://schemas.microsoft.com/office/drawing/2014/main" id="{AA1D3089-409D-48A4-B2F9-F54E75B05C3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097463" y="1158875"/>
                  <a:ext cx="52388" cy="555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1435" tIns="25718" rIns="51435" bIns="257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 dirty="0"/>
                </a:p>
              </p:txBody>
            </p:sp>
            <p:sp>
              <p:nvSpPr>
                <p:cNvPr id="33" name="Freeform 87">
                  <a:extLst>
                    <a:ext uri="{FF2B5EF4-FFF2-40B4-BE49-F238E27FC236}">
                      <a16:creationId xmlns="" xmlns:a16="http://schemas.microsoft.com/office/drawing/2014/main" id="{99A31823-C12D-4D3E-88E0-54E76FC9892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72076" y="1381125"/>
                  <a:ext cx="31750" cy="90488"/>
                </a:xfrm>
                <a:custGeom>
                  <a:avLst/>
                  <a:gdLst>
                    <a:gd name="T0" fmla="*/ 10 w 10"/>
                    <a:gd name="T1" fmla="*/ 26 h 28"/>
                    <a:gd name="T2" fmla="*/ 8 w 10"/>
                    <a:gd name="T3" fmla="*/ 28 h 28"/>
                    <a:gd name="T4" fmla="*/ 1 w 10"/>
                    <a:gd name="T5" fmla="*/ 28 h 28"/>
                    <a:gd name="T6" fmla="*/ 0 w 10"/>
                    <a:gd name="T7" fmla="*/ 26 h 28"/>
                    <a:gd name="T8" fmla="*/ 0 w 10"/>
                    <a:gd name="T9" fmla="*/ 1 h 28"/>
                    <a:gd name="T10" fmla="*/ 1 w 10"/>
                    <a:gd name="T11" fmla="*/ 0 h 28"/>
                    <a:gd name="T12" fmla="*/ 8 w 10"/>
                    <a:gd name="T13" fmla="*/ 0 h 28"/>
                    <a:gd name="T14" fmla="*/ 10 w 10"/>
                    <a:gd name="T15" fmla="*/ 1 h 28"/>
                    <a:gd name="T16" fmla="*/ 10 w 10"/>
                    <a:gd name="T17" fmla="*/ 26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" h="28">
                      <a:moveTo>
                        <a:pt x="10" y="26"/>
                      </a:moveTo>
                      <a:cubicBezTo>
                        <a:pt x="10" y="27"/>
                        <a:pt x="9" y="28"/>
                        <a:pt x="8" y="28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0" y="28"/>
                        <a:pt x="0" y="27"/>
                        <a:pt x="0" y="26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9" y="0"/>
                        <a:pt x="10" y="0"/>
                        <a:pt x="10" y="1"/>
                      </a:cubicBezTo>
                      <a:lnTo>
                        <a:pt x="10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1435" tIns="25718" rIns="51435" bIns="257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 dirty="0"/>
                </a:p>
              </p:txBody>
            </p:sp>
            <p:sp>
              <p:nvSpPr>
                <p:cNvPr id="34" name="Rectangle 88">
                  <a:extLst>
                    <a:ext uri="{FF2B5EF4-FFF2-40B4-BE49-F238E27FC236}">
                      <a16:creationId xmlns="" xmlns:a16="http://schemas.microsoft.com/office/drawing/2014/main" id="{27D2DC45-5D98-4CD3-970A-7D7BAE1EB09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181601" y="1365250"/>
                  <a:ext cx="9525" cy="190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1435" tIns="25718" rIns="51435" bIns="257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 dirty="0"/>
                </a:p>
              </p:txBody>
            </p:sp>
            <p:sp>
              <p:nvSpPr>
                <p:cNvPr id="35" name="Oval 89">
                  <a:extLst>
                    <a:ext uri="{FF2B5EF4-FFF2-40B4-BE49-F238E27FC236}">
                      <a16:creationId xmlns="" xmlns:a16="http://schemas.microsoft.com/office/drawing/2014/main" id="{1385C525-C4C0-43C6-AE33-4D0B5495669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752976" y="1158875"/>
                  <a:ext cx="52388" cy="555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1435" tIns="25718" rIns="51435" bIns="257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 dirty="0"/>
                </a:p>
              </p:txBody>
            </p:sp>
            <p:sp>
              <p:nvSpPr>
                <p:cNvPr id="36" name="Oval 90">
                  <a:extLst>
                    <a:ext uri="{FF2B5EF4-FFF2-40B4-BE49-F238E27FC236}">
                      <a16:creationId xmlns="" xmlns:a16="http://schemas.microsoft.com/office/drawing/2014/main" id="{4BF0BC12-EFB5-4D7C-83A1-6396E6FF96B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924426" y="1190625"/>
                  <a:ext cx="60325" cy="6508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1435" tIns="25718" rIns="51435" bIns="257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 dirty="0"/>
                </a:p>
              </p:txBody>
            </p:sp>
            <p:sp>
              <p:nvSpPr>
                <p:cNvPr id="37" name="Oval 91">
                  <a:extLst>
                    <a:ext uri="{FF2B5EF4-FFF2-40B4-BE49-F238E27FC236}">
                      <a16:creationId xmlns="" xmlns:a16="http://schemas.microsoft.com/office/drawing/2014/main" id="{A4571B55-B71B-4CCB-A45D-520D3E6AE22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875213" y="1441450"/>
                  <a:ext cx="155575" cy="5238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1435" tIns="25718" rIns="51435" bIns="257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 dirty="0"/>
                </a:p>
              </p:txBody>
            </p:sp>
            <p:sp>
              <p:nvSpPr>
                <p:cNvPr id="38" name="Freeform 92">
                  <a:extLst>
                    <a:ext uri="{FF2B5EF4-FFF2-40B4-BE49-F238E27FC236}">
                      <a16:creationId xmlns="" xmlns:a16="http://schemas.microsoft.com/office/drawing/2014/main" id="{07FB32E7-A503-451C-A0D0-BD8CDD8AA3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78388" y="1265238"/>
                  <a:ext cx="152400" cy="200025"/>
                </a:xfrm>
                <a:custGeom>
                  <a:avLst/>
                  <a:gdLst>
                    <a:gd name="T0" fmla="*/ 47 w 47"/>
                    <a:gd name="T1" fmla="*/ 62 h 62"/>
                    <a:gd name="T2" fmla="*/ 35 w 47"/>
                    <a:gd name="T3" fmla="*/ 29 h 62"/>
                    <a:gd name="T4" fmla="*/ 41 w 47"/>
                    <a:gd name="T5" fmla="*/ 4 h 62"/>
                    <a:gd name="T6" fmla="*/ 41 w 47"/>
                    <a:gd name="T7" fmla="*/ 4 h 62"/>
                    <a:gd name="T8" fmla="*/ 41 w 47"/>
                    <a:gd name="T9" fmla="*/ 4 h 62"/>
                    <a:gd name="T10" fmla="*/ 30 w 47"/>
                    <a:gd name="T11" fmla="*/ 0 h 62"/>
                    <a:gd name="T12" fmla="*/ 35 w 47"/>
                    <a:gd name="T13" fmla="*/ 6 h 62"/>
                    <a:gd name="T14" fmla="*/ 28 w 47"/>
                    <a:gd name="T15" fmla="*/ 5 h 62"/>
                    <a:gd name="T16" fmla="*/ 31 w 47"/>
                    <a:gd name="T17" fmla="*/ 8 h 62"/>
                    <a:gd name="T18" fmla="*/ 23 w 47"/>
                    <a:gd name="T19" fmla="*/ 20 h 62"/>
                    <a:gd name="T20" fmla="*/ 23 w 47"/>
                    <a:gd name="T21" fmla="*/ 20 h 62"/>
                    <a:gd name="T22" fmla="*/ 15 w 47"/>
                    <a:gd name="T23" fmla="*/ 8 h 62"/>
                    <a:gd name="T24" fmla="*/ 18 w 47"/>
                    <a:gd name="T25" fmla="*/ 5 h 62"/>
                    <a:gd name="T26" fmla="*/ 12 w 47"/>
                    <a:gd name="T27" fmla="*/ 6 h 62"/>
                    <a:gd name="T28" fmla="*/ 16 w 47"/>
                    <a:gd name="T29" fmla="*/ 0 h 62"/>
                    <a:gd name="T30" fmla="*/ 6 w 47"/>
                    <a:gd name="T31" fmla="*/ 4 h 62"/>
                    <a:gd name="T32" fmla="*/ 6 w 47"/>
                    <a:gd name="T33" fmla="*/ 4 h 62"/>
                    <a:gd name="T34" fmla="*/ 6 w 47"/>
                    <a:gd name="T35" fmla="*/ 4 h 62"/>
                    <a:gd name="T36" fmla="*/ 12 w 47"/>
                    <a:gd name="T37" fmla="*/ 30 h 62"/>
                    <a:gd name="T38" fmla="*/ 0 w 47"/>
                    <a:gd name="T39" fmla="*/ 62 h 62"/>
                    <a:gd name="T40" fmla="*/ 47 w 47"/>
                    <a:gd name="T41" fmla="*/ 6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47" h="62">
                      <a:moveTo>
                        <a:pt x="47" y="62"/>
                      </a:moveTo>
                      <a:cubicBezTo>
                        <a:pt x="35" y="29"/>
                        <a:pt x="35" y="29"/>
                        <a:pt x="35" y="29"/>
                      </a:cubicBezTo>
                      <a:cubicBezTo>
                        <a:pt x="41" y="4"/>
                        <a:pt x="41" y="4"/>
                        <a:pt x="41" y="4"/>
                      </a:cubicBezTo>
                      <a:cubicBezTo>
                        <a:pt x="41" y="4"/>
                        <a:pt x="41" y="4"/>
                        <a:pt x="41" y="4"/>
                      </a:cubicBezTo>
                      <a:cubicBezTo>
                        <a:pt x="41" y="4"/>
                        <a:pt x="41" y="4"/>
                        <a:pt x="41" y="4"/>
                      </a:cubicBezTo>
                      <a:cubicBezTo>
                        <a:pt x="41" y="2"/>
                        <a:pt x="36" y="1"/>
                        <a:pt x="30" y="0"/>
                      </a:cubicBez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23" y="20"/>
                        <a:pt x="23" y="20"/>
                        <a:pt x="23" y="20"/>
                      </a:cubicBezTo>
                      <a:cubicBezTo>
                        <a:pt x="23" y="20"/>
                        <a:pt x="23" y="20"/>
                        <a:pt x="23" y="20"/>
                      </a:cubicBezTo>
                      <a:cubicBezTo>
                        <a:pt x="15" y="8"/>
                        <a:pt x="15" y="8"/>
                        <a:pt x="15" y="8"/>
                      </a:cubicBezTo>
                      <a:cubicBezTo>
                        <a:pt x="18" y="5"/>
                        <a:pt x="18" y="5"/>
                        <a:pt x="18" y="5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0" y="1"/>
                        <a:pt x="6" y="2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12" y="30"/>
                        <a:pt x="12" y="30"/>
                        <a:pt x="12" y="30"/>
                      </a:cubicBezTo>
                      <a:cubicBezTo>
                        <a:pt x="0" y="62"/>
                        <a:pt x="0" y="62"/>
                        <a:pt x="0" y="62"/>
                      </a:cubicBezTo>
                      <a:lnTo>
                        <a:pt x="47" y="6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1435" tIns="25718" rIns="51435" bIns="257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 dirty="0"/>
                </a:p>
              </p:txBody>
            </p:sp>
            <p:sp>
              <p:nvSpPr>
                <p:cNvPr id="39" name="Freeform 93">
                  <a:extLst>
                    <a:ext uri="{FF2B5EF4-FFF2-40B4-BE49-F238E27FC236}">
                      <a16:creationId xmlns="" xmlns:a16="http://schemas.microsoft.com/office/drawing/2014/main" id="{D16D66B8-8108-4A6E-8142-3B4315FB50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43476" y="1265238"/>
                  <a:ext cx="19050" cy="47625"/>
                </a:xfrm>
                <a:custGeom>
                  <a:avLst/>
                  <a:gdLst>
                    <a:gd name="T0" fmla="*/ 0 w 12"/>
                    <a:gd name="T1" fmla="*/ 0 h 30"/>
                    <a:gd name="T2" fmla="*/ 12 w 12"/>
                    <a:gd name="T3" fmla="*/ 0 h 30"/>
                    <a:gd name="T4" fmla="*/ 8 w 12"/>
                    <a:gd name="T5" fmla="*/ 30 h 30"/>
                    <a:gd name="T6" fmla="*/ 0 w 12"/>
                    <a:gd name="T7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0">
                      <a:moveTo>
                        <a:pt x="0" y="0"/>
                      </a:moveTo>
                      <a:lnTo>
                        <a:pt x="12" y="0"/>
                      </a:lnTo>
                      <a:lnTo>
                        <a:pt x="8" y="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1435" tIns="25718" rIns="51435" bIns="257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 dirty="0"/>
                </a:p>
              </p:txBody>
            </p:sp>
            <p:sp>
              <p:nvSpPr>
                <p:cNvPr id="40" name="Freeform 94">
                  <a:extLst>
                    <a:ext uri="{FF2B5EF4-FFF2-40B4-BE49-F238E27FC236}">
                      <a16:creationId xmlns="" xmlns:a16="http://schemas.microsoft.com/office/drawing/2014/main" id="{6F70CC00-8ABE-4B82-8FF2-A8F86DF551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62513" y="1271588"/>
                  <a:ext cx="55563" cy="103188"/>
                </a:xfrm>
                <a:custGeom>
                  <a:avLst/>
                  <a:gdLst>
                    <a:gd name="T0" fmla="*/ 10 w 17"/>
                    <a:gd name="T1" fmla="*/ 3 h 32"/>
                    <a:gd name="T2" fmla="*/ 15 w 17"/>
                    <a:gd name="T3" fmla="*/ 1 h 32"/>
                    <a:gd name="T4" fmla="*/ 17 w 17"/>
                    <a:gd name="T5" fmla="*/ 6 h 32"/>
                    <a:gd name="T6" fmla="*/ 7 w 17"/>
                    <a:gd name="T7" fmla="*/ 29 h 32"/>
                    <a:gd name="T8" fmla="*/ 2 w 17"/>
                    <a:gd name="T9" fmla="*/ 31 h 32"/>
                    <a:gd name="T10" fmla="*/ 0 w 17"/>
                    <a:gd name="T11" fmla="*/ 26 h 32"/>
                    <a:gd name="T12" fmla="*/ 10 w 17"/>
                    <a:gd name="T13" fmla="*/ 3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" h="32">
                      <a:moveTo>
                        <a:pt x="10" y="3"/>
                      </a:moveTo>
                      <a:cubicBezTo>
                        <a:pt x="11" y="1"/>
                        <a:pt x="13" y="0"/>
                        <a:pt x="15" y="1"/>
                      </a:cubicBezTo>
                      <a:cubicBezTo>
                        <a:pt x="16" y="2"/>
                        <a:pt x="17" y="4"/>
                        <a:pt x="17" y="6"/>
                      </a:cubicBezTo>
                      <a:cubicBezTo>
                        <a:pt x="7" y="29"/>
                        <a:pt x="7" y="29"/>
                        <a:pt x="7" y="29"/>
                      </a:cubicBezTo>
                      <a:cubicBezTo>
                        <a:pt x="6" y="31"/>
                        <a:pt x="4" y="32"/>
                        <a:pt x="2" y="31"/>
                      </a:cubicBezTo>
                      <a:cubicBezTo>
                        <a:pt x="0" y="30"/>
                        <a:pt x="0" y="28"/>
                        <a:pt x="0" y="26"/>
                      </a:cubicBezTo>
                      <a:lnTo>
                        <a:pt x="10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1435" tIns="25718" rIns="51435" bIns="257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 dirty="0"/>
                </a:p>
              </p:txBody>
            </p:sp>
            <p:sp>
              <p:nvSpPr>
                <p:cNvPr id="41" name="Freeform 95">
                  <a:extLst>
                    <a:ext uri="{FF2B5EF4-FFF2-40B4-BE49-F238E27FC236}">
                      <a16:creationId xmlns="" xmlns:a16="http://schemas.microsoft.com/office/drawing/2014/main" id="{3E9BD942-C5B1-46BC-9C00-E0E2A4A1B3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62513" y="1349375"/>
                  <a:ext cx="49213" cy="101600"/>
                </a:xfrm>
                <a:custGeom>
                  <a:avLst/>
                  <a:gdLst>
                    <a:gd name="T0" fmla="*/ 0 w 15"/>
                    <a:gd name="T1" fmla="*/ 5 h 32"/>
                    <a:gd name="T2" fmla="*/ 3 w 15"/>
                    <a:gd name="T3" fmla="*/ 1 h 32"/>
                    <a:gd name="T4" fmla="*/ 7 w 15"/>
                    <a:gd name="T5" fmla="*/ 3 h 32"/>
                    <a:gd name="T6" fmla="*/ 15 w 15"/>
                    <a:gd name="T7" fmla="*/ 27 h 32"/>
                    <a:gd name="T8" fmla="*/ 12 w 15"/>
                    <a:gd name="T9" fmla="*/ 31 h 32"/>
                    <a:gd name="T10" fmla="*/ 8 w 15"/>
                    <a:gd name="T11" fmla="*/ 29 h 32"/>
                    <a:gd name="T12" fmla="*/ 0 w 15"/>
                    <a:gd name="T13" fmla="*/ 5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32">
                      <a:moveTo>
                        <a:pt x="0" y="5"/>
                      </a:moveTo>
                      <a:cubicBezTo>
                        <a:pt x="0" y="3"/>
                        <a:pt x="1" y="1"/>
                        <a:pt x="3" y="1"/>
                      </a:cubicBezTo>
                      <a:cubicBezTo>
                        <a:pt x="4" y="0"/>
                        <a:pt x="6" y="1"/>
                        <a:pt x="7" y="3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15" y="29"/>
                        <a:pt x="14" y="31"/>
                        <a:pt x="12" y="31"/>
                      </a:cubicBezTo>
                      <a:cubicBezTo>
                        <a:pt x="10" y="32"/>
                        <a:pt x="8" y="31"/>
                        <a:pt x="8" y="29"/>
                      </a:cubicBezTo>
                      <a:lnTo>
                        <a:pt x="0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1435" tIns="25718" rIns="51435" bIns="257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 dirty="0"/>
                </a:p>
              </p:txBody>
            </p:sp>
            <p:sp>
              <p:nvSpPr>
                <p:cNvPr id="42" name="Freeform 96">
                  <a:extLst>
                    <a:ext uri="{FF2B5EF4-FFF2-40B4-BE49-F238E27FC236}">
                      <a16:creationId xmlns="" xmlns:a16="http://schemas.microsoft.com/office/drawing/2014/main" id="{E2DC8639-E145-4286-AFA5-E883C76C919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87926" y="1271588"/>
                  <a:ext cx="58738" cy="103188"/>
                </a:xfrm>
                <a:custGeom>
                  <a:avLst/>
                  <a:gdLst>
                    <a:gd name="T0" fmla="*/ 7 w 18"/>
                    <a:gd name="T1" fmla="*/ 3 h 32"/>
                    <a:gd name="T2" fmla="*/ 3 w 18"/>
                    <a:gd name="T3" fmla="*/ 1 h 32"/>
                    <a:gd name="T4" fmla="*/ 1 w 18"/>
                    <a:gd name="T5" fmla="*/ 6 h 32"/>
                    <a:gd name="T6" fmla="*/ 10 w 18"/>
                    <a:gd name="T7" fmla="*/ 29 h 32"/>
                    <a:gd name="T8" fmla="*/ 15 w 18"/>
                    <a:gd name="T9" fmla="*/ 31 h 32"/>
                    <a:gd name="T10" fmla="*/ 17 w 18"/>
                    <a:gd name="T11" fmla="*/ 26 h 32"/>
                    <a:gd name="T12" fmla="*/ 7 w 18"/>
                    <a:gd name="T13" fmla="*/ 3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32">
                      <a:moveTo>
                        <a:pt x="7" y="3"/>
                      </a:moveTo>
                      <a:cubicBezTo>
                        <a:pt x="7" y="1"/>
                        <a:pt x="4" y="0"/>
                        <a:pt x="3" y="1"/>
                      </a:cubicBezTo>
                      <a:cubicBezTo>
                        <a:pt x="1" y="2"/>
                        <a:pt x="0" y="4"/>
                        <a:pt x="1" y="6"/>
                      </a:cubicBezTo>
                      <a:cubicBezTo>
                        <a:pt x="10" y="29"/>
                        <a:pt x="10" y="29"/>
                        <a:pt x="10" y="29"/>
                      </a:cubicBezTo>
                      <a:cubicBezTo>
                        <a:pt x="11" y="31"/>
                        <a:pt x="13" y="32"/>
                        <a:pt x="15" y="31"/>
                      </a:cubicBezTo>
                      <a:cubicBezTo>
                        <a:pt x="17" y="30"/>
                        <a:pt x="18" y="28"/>
                        <a:pt x="17" y="26"/>
                      </a:cubicBezTo>
                      <a:lnTo>
                        <a:pt x="7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1435" tIns="25718" rIns="51435" bIns="257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 dirty="0"/>
                </a:p>
              </p:txBody>
            </p:sp>
            <p:sp>
              <p:nvSpPr>
                <p:cNvPr id="43" name="Freeform 97">
                  <a:extLst>
                    <a:ext uri="{FF2B5EF4-FFF2-40B4-BE49-F238E27FC236}">
                      <a16:creationId xmlns="" xmlns:a16="http://schemas.microsoft.com/office/drawing/2014/main" id="{7865804E-8E98-4440-BF99-B053DC2CCA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21263" y="1349375"/>
                  <a:ext cx="47625" cy="104775"/>
                </a:xfrm>
                <a:custGeom>
                  <a:avLst/>
                  <a:gdLst>
                    <a:gd name="T0" fmla="*/ 7 w 15"/>
                    <a:gd name="T1" fmla="*/ 3 h 33"/>
                    <a:gd name="T2" fmla="*/ 3 w 15"/>
                    <a:gd name="T3" fmla="*/ 1 h 33"/>
                    <a:gd name="T4" fmla="*/ 1 w 15"/>
                    <a:gd name="T5" fmla="*/ 5 h 33"/>
                    <a:gd name="T6" fmla="*/ 7 w 15"/>
                    <a:gd name="T7" fmla="*/ 30 h 33"/>
                    <a:gd name="T8" fmla="*/ 12 w 15"/>
                    <a:gd name="T9" fmla="*/ 32 h 33"/>
                    <a:gd name="T10" fmla="*/ 14 w 15"/>
                    <a:gd name="T11" fmla="*/ 28 h 33"/>
                    <a:gd name="T12" fmla="*/ 7 w 15"/>
                    <a:gd name="T13" fmla="*/ 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33">
                      <a:moveTo>
                        <a:pt x="7" y="3"/>
                      </a:moveTo>
                      <a:cubicBezTo>
                        <a:pt x="7" y="1"/>
                        <a:pt x="5" y="0"/>
                        <a:pt x="3" y="1"/>
                      </a:cubicBezTo>
                      <a:cubicBezTo>
                        <a:pt x="1" y="1"/>
                        <a:pt x="0" y="3"/>
                        <a:pt x="1" y="5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8" y="31"/>
                        <a:pt x="10" y="33"/>
                        <a:pt x="12" y="32"/>
                      </a:cubicBezTo>
                      <a:cubicBezTo>
                        <a:pt x="13" y="31"/>
                        <a:pt x="15" y="30"/>
                        <a:pt x="14" y="28"/>
                      </a:cubicBezTo>
                      <a:lnTo>
                        <a:pt x="7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1435" tIns="25718" rIns="51435" bIns="257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 dirty="0"/>
                </a:p>
              </p:txBody>
            </p:sp>
            <p:sp>
              <p:nvSpPr>
                <p:cNvPr id="44" name="Freeform 98">
                  <a:extLst>
                    <a:ext uri="{FF2B5EF4-FFF2-40B4-BE49-F238E27FC236}">
                      <a16:creationId xmlns="" xmlns:a16="http://schemas.microsoft.com/office/drawing/2014/main" id="{19470F05-3306-4592-BAD1-752E58CD1B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11726" y="1454150"/>
                  <a:ext cx="34925" cy="168275"/>
                </a:xfrm>
                <a:custGeom>
                  <a:avLst/>
                  <a:gdLst>
                    <a:gd name="T0" fmla="*/ 0 w 11"/>
                    <a:gd name="T1" fmla="*/ 47 h 52"/>
                    <a:gd name="T2" fmla="*/ 6 w 11"/>
                    <a:gd name="T3" fmla="*/ 52 h 52"/>
                    <a:gd name="T4" fmla="*/ 11 w 11"/>
                    <a:gd name="T5" fmla="*/ 47 h 52"/>
                    <a:gd name="T6" fmla="*/ 11 w 11"/>
                    <a:gd name="T7" fmla="*/ 6 h 52"/>
                    <a:gd name="T8" fmla="*/ 6 w 11"/>
                    <a:gd name="T9" fmla="*/ 0 h 52"/>
                    <a:gd name="T10" fmla="*/ 0 w 11"/>
                    <a:gd name="T11" fmla="*/ 6 h 52"/>
                    <a:gd name="T12" fmla="*/ 0 w 11"/>
                    <a:gd name="T13" fmla="*/ 47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" h="52">
                      <a:moveTo>
                        <a:pt x="0" y="47"/>
                      </a:moveTo>
                      <a:cubicBezTo>
                        <a:pt x="0" y="50"/>
                        <a:pt x="2" y="52"/>
                        <a:pt x="6" y="52"/>
                      </a:cubicBezTo>
                      <a:cubicBezTo>
                        <a:pt x="9" y="52"/>
                        <a:pt x="11" y="50"/>
                        <a:pt x="11" y="47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1" y="2"/>
                        <a:pt x="9" y="0"/>
                        <a:pt x="6" y="0"/>
                      </a:cubicBezTo>
                      <a:cubicBezTo>
                        <a:pt x="2" y="0"/>
                        <a:pt x="0" y="2"/>
                        <a:pt x="0" y="6"/>
                      </a:cubicBezTo>
                      <a:lnTo>
                        <a:pt x="0" y="4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1435" tIns="25718" rIns="51435" bIns="257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 dirty="0"/>
                </a:p>
              </p:txBody>
            </p:sp>
            <p:sp>
              <p:nvSpPr>
                <p:cNvPr id="45" name="Freeform 99">
                  <a:extLst>
                    <a:ext uri="{FF2B5EF4-FFF2-40B4-BE49-F238E27FC236}">
                      <a16:creationId xmlns="" xmlns:a16="http://schemas.microsoft.com/office/drawing/2014/main" id="{E0A5F9F5-6D5A-498F-95A5-5B1015C45E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59351" y="1454150"/>
                  <a:ext cx="34925" cy="168275"/>
                </a:xfrm>
                <a:custGeom>
                  <a:avLst/>
                  <a:gdLst>
                    <a:gd name="T0" fmla="*/ 0 w 11"/>
                    <a:gd name="T1" fmla="*/ 47 h 52"/>
                    <a:gd name="T2" fmla="*/ 5 w 11"/>
                    <a:gd name="T3" fmla="*/ 52 h 52"/>
                    <a:gd name="T4" fmla="*/ 11 w 11"/>
                    <a:gd name="T5" fmla="*/ 47 h 52"/>
                    <a:gd name="T6" fmla="*/ 11 w 11"/>
                    <a:gd name="T7" fmla="*/ 6 h 52"/>
                    <a:gd name="T8" fmla="*/ 5 w 11"/>
                    <a:gd name="T9" fmla="*/ 0 h 52"/>
                    <a:gd name="T10" fmla="*/ 0 w 11"/>
                    <a:gd name="T11" fmla="*/ 6 h 52"/>
                    <a:gd name="T12" fmla="*/ 0 w 11"/>
                    <a:gd name="T13" fmla="*/ 47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" h="52">
                      <a:moveTo>
                        <a:pt x="0" y="47"/>
                      </a:moveTo>
                      <a:cubicBezTo>
                        <a:pt x="0" y="50"/>
                        <a:pt x="2" y="52"/>
                        <a:pt x="5" y="52"/>
                      </a:cubicBezTo>
                      <a:cubicBezTo>
                        <a:pt x="8" y="52"/>
                        <a:pt x="11" y="50"/>
                        <a:pt x="11" y="47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1" y="3"/>
                        <a:pt x="8" y="0"/>
                        <a:pt x="5" y="0"/>
                      </a:cubicBezTo>
                      <a:cubicBezTo>
                        <a:pt x="2" y="0"/>
                        <a:pt x="0" y="3"/>
                        <a:pt x="0" y="6"/>
                      </a:cubicBezTo>
                      <a:lnTo>
                        <a:pt x="0" y="4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1435" tIns="25718" rIns="51435" bIns="257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 dirty="0"/>
                </a:p>
              </p:txBody>
            </p:sp>
            <p:sp>
              <p:nvSpPr>
                <p:cNvPr id="46" name="Freeform 100">
                  <a:extLst>
                    <a:ext uri="{FF2B5EF4-FFF2-40B4-BE49-F238E27FC236}">
                      <a16:creationId xmlns="" xmlns:a16="http://schemas.microsoft.com/office/drawing/2014/main" id="{89B8D870-B6A9-46CE-B458-7734118BCB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37138" y="1468438"/>
                  <a:ext cx="41275" cy="119063"/>
                </a:xfrm>
                <a:custGeom>
                  <a:avLst/>
                  <a:gdLst>
                    <a:gd name="T0" fmla="*/ 13 w 13"/>
                    <a:gd name="T1" fmla="*/ 35 h 37"/>
                    <a:gd name="T2" fmla="*/ 11 w 13"/>
                    <a:gd name="T3" fmla="*/ 37 h 37"/>
                    <a:gd name="T4" fmla="*/ 2 w 13"/>
                    <a:gd name="T5" fmla="*/ 37 h 37"/>
                    <a:gd name="T6" fmla="*/ 0 w 13"/>
                    <a:gd name="T7" fmla="*/ 35 h 37"/>
                    <a:gd name="T8" fmla="*/ 0 w 13"/>
                    <a:gd name="T9" fmla="*/ 3 h 37"/>
                    <a:gd name="T10" fmla="*/ 2 w 13"/>
                    <a:gd name="T11" fmla="*/ 0 h 37"/>
                    <a:gd name="T12" fmla="*/ 11 w 13"/>
                    <a:gd name="T13" fmla="*/ 0 h 37"/>
                    <a:gd name="T14" fmla="*/ 13 w 13"/>
                    <a:gd name="T15" fmla="*/ 3 h 37"/>
                    <a:gd name="T16" fmla="*/ 13 w 13"/>
                    <a:gd name="T17" fmla="*/ 3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37">
                      <a:moveTo>
                        <a:pt x="13" y="35"/>
                      </a:moveTo>
                      <a:cubicBezTo>
                        <a:pt x="13" y="36"/>
                        <a:pt x="12" y="37"/>
                        <a:pt x="11" y="37"/>
                      </a:cubicBezTo>
                      <a:cubicBezTo>
                        <a:pt x="2" y="37"/>
                        <a:pt x="2" y="37"/>
                        <a:pt x="2" y="37"/>
                      </a:cubicBezTo>
                      <a:cubicBezTo>
                        <a:pt x="1" y="37"/>
                        <a:pt x="0" y="36"/>
                        <a:pt x="0" y="35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2" y="0"/>
                        <a:pt x="13" y="1"/>
                        <a:pt x="13" y="3"/>
                      </a:cubicBezTo>
                      <a:lnTo>
                        <a:pt x="13" y="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1435" tIns="25718" rIns="51435" bIns="257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 dirty="0"/>
                </a:p>
              </p:txBody>
            </p:sp>
            <p:sp>
              <p:nvSpPr>
                <p:cNvPr id="47" name="Rectangle 101">
                  <a:extLst>
                    <a:ext uri="{FF2B5EF4-FFF2-40B4-BE49-F238E27FC236}">
                      <a16:creationId xmlns="" xmlns:a16="http://schemas.microsoft.com/office/drawing/2014/main" id="{615234D1-C90D-4599-B213-FD856CD3D86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049838" y="1447800"/>
                  <a:ext cx="12700" cy="2381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1435" tIns="25718" rIns="51435" bIns="257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 dirty="0"/>
                </a:p>
              </p:txBody>
            </p:sp>
            <p:sp>
              <p:nvSpPr>
                <p:cNvPr id="48" name="Freeform 102">
                  <a:extLst>
                    <a:ext uri="{FF2B5EF4-FFF2-40B4-BE49-F238E27FC236}">
                      <a16:creationId xmlns="" xmlns:a16="http://schemas.microsoft.com/office/drawing/2014/main" id="{A35BB211-7996-43C9-84EB-426CB5130E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94288" y="1339850"/>
                  <a:ext cx="25400" cy="150813"/>
                </a:xfrm>
                <a:custGeom>
                  <a:avLst/>
                  <a:gdLst>
                    <a:gd name="T0" fmla="*/ 8 w 8"/>
                    <a:gd name="T1" fmla="*/ 43 h 47"/>
                    <a:gd name="T2" fmla="*/ 5 w 8"/>
                    <a:gd name="T3" fmla="*/ 47 h 47"/>
                    <a:gd name="T4" fmla="*/ 4 w 8"/>
                    <a:gd name="T5" fmla="*/ 47 h 47"/>
                    <a:gd name="T6" fmla="*/ 0 w 8"/>
                    <a:gd name="T7" fmla="*/ 43 h 47"/>
                    <a:gd name="T8" fmla="*/ 0 w 8"/>
                    <a:gd name="T9" fmla="*/ 4 h 47"/>
                    <a:gd name="T10" fmla="*/ 4 w 8"/>
                    <a:gd name="T11" fmla="*/ 0 h 47"/>
                    <a:gd name="T12" fmla="*/ 5 w 8"/>
                    <a:gd name="T13" fmla="*/ 0 h 47"/>
                    <a:gd name="T14" fmla="*/ 8 w 8"/>
                    <a:gd name="T15" fmla="*/ 4 h 47"/>
                    <a:gd name="T16" fmla="*/ 8 w 8"/>
                    <a:gd name="T17" fmla="*/ 43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47">
                      <a:moveTo>
                        <a:pt x="8" y="43"/>
                      </a:moveTo>
                      <a:cubicBezTo>
                        <a:pt x="8" y="45"/>
                        <a:pt x="7" y="47"/>
                        <a:pt x="5" y="47"/>
                      </a:cubicBezTo>
                      <a:cubicBezTo>
                        <a:pt x="4" y="47"/>
                        <a:pt x="4" y="47"/>
                        <a:pt x="4" y="47"/>
                      </a:cubicBezTo>
                      <a:cubicBezTo>
                        <a:pt x="2" y="47"/>
                        <a:pt x="0" y="45"/>
                        <a:pt x="0" y="43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7" y="0"/>
                        <a:pt x="8" y="2"/>
                        <a:pt x="8" y="4"/>
                      </a:cubicBezTo>
                      <a:lnTo>
                        <a:pt x="8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1435" tIns="25718" rIns="51435" bIns="257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 dirty="0"/>
                </a:p>
              </p:txBody>
            </p:sp>
            <p:sp>
              <p:nvSpPr>
                <p:cNvPr id="49" name="Freeform 103">
                  <a:extLst>
                    <a:ext uri="{FF2B5EF4-FFF2-40B4-BE49-F238E27FC236}">
                      <a16:creationId xmlns="" xmlns:a16="http://schemas.microsoft.com/office/drawing/2014/main" id="{677A68BA-2AB8-4E11-B6A8-A61EFE53032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26038" y="1339850"/>
                  <a:ext cx="30163" cy="150813"/>
                </a:xfrm>
                <a:custGeom>
                  <a:avLst/>
                  <a:gdLst>
                    <a:gd name="T0" fmla="*/ 9 w 9"/>
                    <a:gd name="T1" fmla="*/ 43 h 47"/>
                    <a:gd name="T2" fmla="*/ 5 w 9"/>
                    <a:gd name="T3" fmla="*/ 47 h 47"/>
                    <a:gd name="T4" fmla="*/ 4 w 9"/>
                    <a:gd name="T5" fmla="*/ 47 h 47"/>
                    <a:gd name="T6" fmla="*/ 0 w 9"/>
                    <a:gd name="T7" fmla="*/ 43 h 47"/>
                    <a:gd name="T8" fmla="*/ 0 w 9"/>
                    <a:gd name="T9" fmla="*/ 4 h 47"/>
                    <a:gd name="T10" fmla="*/ 4 w 9"/>
                    <a:gd name="T11" fmla="*/ 0 h 47"/>
                    <a:gd name="T12" fmla="*/ 5 w 9"/>
                    <a:gd name="T13" fmla="*/ 0 h 47"/>
                    <a:gd name="T14" fmla="*/ 9 w 9"/>
                    <a:gd name="T15" fmla="*/ 4 h 47"/>
                    <a:gd name="T16" fmla="*/ 9 w 9"/>
                    <a:gd name="T17" fmla="*/ 43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47">
                      <a:moveTo>
                        <a:pt x="9" y="43"/>
                      </a:moveTo>
                      <a:cubicBezTo>
                        <a:pt x="9" y="45"/>
                        <a:pt x="7" y="47"/>
                        <a:pt x="5" y="47"/>
                      </a:cubicBezTo>
                      <a:cubicBezTo>
                        <a:pt x="4" y="47"/>
                        <a:pt x="4" y="47"/>
                        <a:pt x="4" y="47"/>
                      </a:cubicBezTo>
                      <a:cubicBezTo>
                        <a:pt x="2" y="47"/>
                        <a:pt x="0" y="45"/>
                        <a:pt x="0" y="43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7" y="0"/>
                        <a:pt x="9" y="2"/>
                        <a:pt x="9" y="4"/>
                      </a:cubicBezTo>
                      <a:lnTo>
                        <a:pt x="9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1435" tIns="25718" rIns="51435" bIns="257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 dirty="0"/>
                </a:p>
              </p:txBody>
            </p:sp>
            <p:sp>
              <p:nvSpPr>
                <p:cNvPr id="50" name="Freeform 104">
                  <a:extLst>
                    <a:ext uri="{FF2B5EF4-FFF2-40B4-BE49-F238E27FC236}">
                      <a16:creationId xmlns="" xmlns:a16="http://schemas.microsoft.com/office/drawing/2014/main" id="{5F1C5939-3648-4054-80B0-B1DDF35543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53013" y="1236663"/>
                  <a:ext cx="44450" cy="69850"/>
                </a:xfrm>
                <a:custGeom>
                  <a:avLst/>
                  <a:gdLst>
                    <a:gd name="T0" fmla="*/ 8 w 14"/>
                    <a:gd name="T1" fmla="*/ 2 h 22"/>
                    <a:gd name="T2" fmla="*/ 11 w 14"/>
                    <a:gd name="T3" fmla="*/ 0 h 22"/>
                    <a:gd name="T4" fmla="*/ 14 w 14"/>
                    <a:gd name="T5" fmla="*/ 5 h 22"/>
                    <a:gd name="T6" fmla="*/ 6 w 14"/>
                    <a:gd name="T7" fmla="*/ 20 h 22"/>
                    <a:gd name="T8" fmla="*/ 2 w 14"/>
                    <a:gd name="T9" fmla="*/ 21 h 22"/>
                    <a:gd name="T10" fmla="*/ 1 w 14"/>
                    <a:gd name="T11" fmla="*/ 18 h 22"/>
                    <a:gd name="T12" fmla="*/ 8 w 14"/>
                    <a:gd name="T13" fmla="*/ 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" h="22">
                      <a:moveTo>
                        <a:pt x="8" y="2"/>
                      </a:moveTo>
                      <a:cubicBezTo>
                        <a:pt x="8" y="0"/>
                        <a:pt x="10" y="0"/>
                        <a:pt x="11" y="0"/>
                      </a:cubicBezTo>
                      <a:cubicBezTo>
                        <a:pt x="13" y="1"/>
                        <a:pt x="14" y="4"/>
                        <a:pt x="14" y="5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5" y="21"/>
                        <a:pt x="4" y="22"/>
                        <a:pt x="2" y="21"/>
                      </a:cubicBezTo>
                      <a:cubicBezTo>
                        <a:pt x="1" y="21"/>
                        <a:pt x="0" y="19"/>
                        <a:pt x="1" y="18"/>
                      </a:cubicBezTo>
                      <a:lnTo>
                        <a:pt x="8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1435" tIns="25718" rIns="51435" bIns="257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 dirty="0"/>
                </a:p>
              </p:txBody>
            </p:sp>
            <p:sp>
              <p:nvSpPr>
                <p:cNvPr id="51" name="Freeform 105">
                  <a:extLst>
                    <a:ext uri="{FF2B5EF4-FFF2-40B4-BE49-F238E27FC236}">
                      <a16:creationId xmlns="" xmlns:a16="http://schemas.microsoft.com/office/drawing/2014/main" id="{BF22E183-D620-487E-B922-B7C83EA3741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53013" y="1287463"/>
                  <a:ext cx="47625" cy="71438"/>
                </a:xfrm>
                <a:custGeom>
                  <a:avLst/>
                  <a:gdLst>
                    <a:gd name="T0" fmla="*/ 1 w 15"/>
                    <a:gd name="T1" fmla="*/ 4 h 22"/>
                    <a:gd name="T2" fmla="*/ 2 w 15"/>
                    <a:gd name="T3" fmla="*/ 1 h 22"/>
                    <a:gd name="T4" fmla="*/ 6 w 15"/>
                    <a:gd name="T5" fmla="*/ 2 h 22"/>
                    <a:gd name="T6" fmla="*/ 14 w 15"/>
                    <a:gd name="T7" fmla="*/ 17 h 22"/>
                    <a:gd name="T8" fmla="*/ 13 w 15"/>
                    <a:gd name="T9" fmla="*/ 21 h 22"/>
                    <a:gd name="T10" fmla="*/ 9 w 15"/>
                    <a:gd name="T11" fmla="*/ 20 h 22"/>
                    <a:gd name="T12" fmla="*/ 1 w 15"/>
                    <a:gd name="T13" fmla="*/ 4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2">
                      <a:moveTo>
                        <a:pt x="1" y="4"/>
                      </a:moveTo>
                      <a:cubicBezTo>
                        <a:pt x="0" y="3"/>
                        <a:pt x="1" y="1"/>
                        <a:pt x="2" y="1"/>
                      </a:cubicBezTo>
                      <a:cubicBezTo>
                        <a:pt x="3" y="0"/>
                        <a:pt x="5" y="0"/>
                        <a:pt x="6" y="2"/>
                      </a:cubicBezTo>
                      <a:cubicBezTo>
                        <a:pt x="14" y="17"/>
                        <a:pt x="14" y="17"/>
                        <a:pt x="14" y="17"/>
                      </a:cubicBezTo>
                      <a:cubicBezTo>
                        <a:pt x="15" y="19"/>
                        <a:pt x="14" y="20"/>
                        <a:pt x="13" y="21"/>
                      </a:cubicBezTo>
                      <a:cubicBezTo>
                        <a:pt x="11" y="22"/>
                        <a:pt x="10" y="21"/>
                        <a:pt x="9" y="20"/>
                      </a:cubicBezTo>
                      <a:lnTo>
                        <a:pt x="1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1435" tIns="25718" rIns="51435" bIns="257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 dirty="0"/>
                </a:p>
              </p:txBody>
            </p:sp>
            <p:sp>
              <p:nvSpPr>
                <p:cNvPr id="52" name="Freeform 106">
                  <a:extLst>
                    <a:ext uri="{FF2B5EF4-FFF2-40B4-BE49-F238E27FC236}">
                      <a16:creationId xmlns="" xmlns:a16="http://schemas.microsoft.com/office/drawing/2014/main" id="{DE7E6EBD-68F3-4974-A643-68EFECAC9BD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53026" y="1236663"/>
                  <a:ext cx="28575" cy="73025"/>
                </a:xfrm>
                <a:custGeom>
                  <a:avLst/>
                  <a:gdLst>
                    <a:gd name="T0" fmla="*/ 6 w 9"/>
                    <a:gd name="T1" fmla="*/ 3 h 23"/>
                    <a:gd name="T2" fmla="*/ 3 w 9"/>
                    <a:gd name="T3" fmla="*/ 0 h 23"/>
                    <a:gd name="T4" fmla="*/ 0 w 9"/>
                    <a:gd name="T5" fmla="*/ 4 h 23"/>
                    <a:gd name="T6" fmla="*/ 3 w 9"/>
                    <a:gd name="T7" fmla="*/ 21 h 23"/>
                    <a:gd name="T8" fmla="*/ 6 w 9"/>
                    <a:gd name="T9" fmla="*/ 23 h 23"/>
                    <a:gd name="T10" fmla="*/ 9 w 9"/>
                    <a:gd name="T11" fmla="*/ 20 h 23"/>
                    <a:gd name="T12" fmla="*/ 6 w 9"/>
                    <a:gd name="T13" fmla="*/ 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" h="23">
                      <a:moveTo>
                        <a:pt x="6" y="3"/>
                      </a:moveTo>
                      <a:cubicBezTo>
                        <a:pt x="6" y="1"/>
                        <a:pt x="5" y="0"/>
                        <a:pt x="3" y="0"/>
                      </a:cubicBezTo>
                      <a:cubicBezTo>
                        <a:pt x="2" y="0"/>
                        <a:pt x="0" y="3"/>
                        <a:pt x="0" y="4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4" y="22"/>
                        <a:pt x="5" y="23"/>
                        <a:pt x="6" y="23"/>
                      </a:cubicBezTo>
                      <a:cubicBezTo>
                        <a:pt x="8" y="23"/>
                        <a:pt x="9" y="22"/>
                        <a:pt x="9" y="20"/>
                      </a:cubicBezTo>
                      <a:lnTo>
                        <a:pt x="6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1435" tIns="25718" rIns="51435" bIns="257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 dirty="0"/>
                </a:p>
              </p:txBody>
            </p:sp>
            <p:sp>
              <p:nvSpPr>
                <p:cNvPr id="53" name="Freeform 107">
                  <a:extLst>
                    <a:ext uri="{FF2B5EF4-FFF2-40B4-BE49-F238E27FC236}">
                      <a16:creationId xmlns="" xmlns:a16="http://schemas.microsoft.com/office/drawing/2014/main" id="{BF64E027-33A1-4E68-B050-8D9585620FC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62551" y="1293813"/>
                  <a:ext cx="31750" cy="74613"/>
                </a:xfrm>
                <a:custGeom>
                  <a:avLst/>
                  <a:gdLst>
                    <a:gd name="T0" fmla="*/ 6 w 10"/>
                    <a:gd name="T1" fmla="*/ 3 h 23"/>
                    <a:gd name="T2" fmla="*/ 3 w 10"/>
                    <a:gd name="T3" fmla="*/ 1 h 23"/>
                    <a:gd name="T4" fmla="*/ 1 w 10"/>
                    <a:gd name="T5" fmla="*/ 4 h 23"/>
                    <a:gd name="T6" fmla="*/ 4 w 10"/>
                    <a:gd name="T7" fmla="*/ 21 h 23"/>
                    <a:gd name="T8" fmla="*/ 8 w 10"/>
                    <a:gd name="T9" fmla="*/ 23 h 23"/>
                    <a:gd name="T10" fmla="*/ 10 w 10"/>
                    <a:gd name="T11" fmla="*/ 20 h 23"/>
                    <a:gd name="T12" fmla="*/ 6 w 10"/>
                    <a:gd name="T13" fmla="*/ 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" h="23">
                      <a:moveTo>
                        <a:pt x="6" y="3"/>
                      </a:moveTo>
                      <a:cubicBezTo>
                        <a:pt x="6" y="1"/>
                        <a:pt x="4" y="0"/>
                        <a:pt x="3" y="1"/>
                      </a:cubicBezTo>
                      <a:cubicBezTo>
                        <a:pt x="1" y="1"/>
                        <a:pt x="0" y="2"/>
                        <a:pt x="1" y="4"/>
                      </a:cubicBezTo>
                      <a:cubicBezTo>
                        <a:pt x="4" y="21"/>
                        <a:pt x="4" y="21"/>
                        <a:pt x="4" y="21"/>
                      </a:cubicBezTo>
                      <a:cubicBezTo>
                        <a:pt x="5" y="23"/>
                        <a:pt x="6" y="23"/>
                        <a:pt x="8" y="23"/>
                      </a:cubicBezTo>
                      <a:cubicBezTo>
                        <a:pt x="9" y="23"/>
                        <a:pt x="10" y="21"/>
                        <a:pt x="10" y="20"/>
                      </a:cubicBezTo>
                      <a:lnTo>
                        <a:pt x="6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1435" tIns="25718" rIns="51435" bIns="257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 dirty="0"/>
                </a:p>
              </p:txBody>
            </p:sp>
            <p:sp>
              <p:nvSpPr>
                <p:cNvPr id="54" name="Freeform 108">
                  <a:extLst>
                    <a:ext uri="{FF2B5EF4-FFF2-40B4-BE49-F238E27FC236}">
                      <a16:creationId xmlns="" xmlns:a16="http://schemas.microsoft.com/office/drawing/2014/main" id="{18A28C1E-377A-46AF-9EAF-CF80D62F3F3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16513" y="1223963"/>
                  <a:ext cx="15875" cy="88900"/>
                </a:xfrm>
                <a:custGeom>
                  <a:avLst/>
                  <a:gdLst>
                    <a:gd name="T0" fmla="*/ 10 w 10"/>
                    <a:gd name="T1" fmla="*/ 50 h 56"/>
                    <a:gd name="T2" fmla="*/ 4 w 10"/>
                    <a:gd name="T3" fmla="*/ 56 h 56"/>
                    <a:gd name="T4" fmla="*/ 0 w 10"/>
                    <a:gd name="T5" fmla="*/ 50 h 56"/>
                    <a:gd name="T6" fmla="*/ 2 w 10"/>
                    <a:gd name="T7" fmla="*/ 0 h 56"/>
                    <a:gd name="T8" fmla="*/ 6 w 10"/>
                    <a:gd name="T9" fmla="*/ 0 h 56"/>
                    <a:gd name="T10" fmla="*/ 10 w 10"/>
                    <a:gd name="T11" fmla="*/ 5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" h="56">
                      <a:moveTo>
                        <a:pt x="10" y="50"/>
                      </a:moveTo>
                      <a:lnTo>
                        <a:pt x="4" y="56"/>
                      </a:lnTo>
                      <a:lnTo>
                        <a:pt x="0" y="50"/>
                      </a:lnTo>
                      <a:lnTo>
                        <a:pt x="2" y="0"/>
                      </a:lnTo>
                      <a:lnTo>
                        <a:pt x="6" y="0"/>
                      </a:lnTo>
                      <a:lnTo>
                        <a:pt x="10" y="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1435" tIns="25718" rIns="51435" bIns="257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 dirty="0"/>
                </a:p>
              </p:txBody>
            </p:sp>
            <p:sp>
              <p:nvSpPr>
                <p:cNvPr id="55" name="Freeform 109">
                  <a:extLst>
                    <a:ext uri="{FF2B5EF4-FFF2-40B4-BE49-F238E27FC236}">
                      <a16:creationId xmlns="" xmlns:a16="http://schemas.microsoft.com/office/drawing/2014/main" id="{BFEE4F21-3530-4170-82E8-486F9ACC2D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78413" y="1223963"/>
                  <a:ext cx="93663" cy="141288"/>
                </a:xfrm>
                <a:custGeom>
                  <a:avLst/>
                  <a:gdLst>
                    <a:gd name="T0" fmla="*/ 19 w 29"/>
                    <a:gd name="T1" fmla="*/ 0 h 44"/>
                    <a:gd name="T2" fmla="*/ 14 w 29"/>
                    <a:gd name="T3" fmla="*/ 28 h 44"/>
                    <a:gd name="T4" fmla="*/ 9 w 29"/>
                    <a:gd name="T5" fmla="*/ 0 h 44"/>
                    <a:gd name="T6" fmla="*/ 0 w 29"/>
                    <a:gd name="T7" fmla="*/ 7 h 44"/>
                    <a:gd name="T8" fmla="*/ 3 w 29"/>
                    <a:gd name="T9" fmla="*/ 12 h 44"/>
                    <a:gd name="T10" fmla="*/ 3 w 29"/>
                    <a:gd name="T11" fmla="*/ 43 h 44"/>
                    <a:gd name="T12" fmla="*/ 5 w 29"/>
                    <a:gd name="T13" fmla="*/ 44 h 44"/>
                    <a:gd name="T14" fmla="*/ 24 w 29"/>
                    <a:gd name="T15" fmla="*/ 44 h 44"/>
                    <a:gd name="T16" fmla="*/ 26 w 29"/>
                    <a:gd name="T17" fmla="*/ 43 h 44"/>
                    <a:gd name="T18" fmla="*/ 26 w 29"/>
                    <a:gd name="T19" fmla="*/ 13 h 44"/>
                    <a:gd name="T20" fmla="*/ 29 w 29"/>
                    <a:gd name="T21" fmla="*/ 7 h 44"/>
                    <a:gd name="T22" fmla="*/ 19 w 29"/>
                    <a:gd name="T23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9" h="44">
                      <a:moveTo>
                        <a:pt x="19" y="0"/>
                      </a:move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1"/>
                        <a:pt x="0" y="4"/>
                        <a:pt x="0" y="7"/>
                      </a:cubicBezTo>
                      <a:cubicBezTo>
                        <a:pt x="0" y="9"/>
                        <a:pt x="1" y="11"/>
                        <a:pt x="3" y="12"/>
                      </a:cubicBezTo>
                      <a:cubicBezTo>
                        <a:pt x="3" y="43"/>
                        <a:pt x="3" y="43"/>
                        <a:pt x="3" y="43"/>
                      </a:cubicBezTo>
                      <a:cubicBezTo>
                        <a:pt x="3" y="44"/>
                        <a:pt x="4" y="44"/>
                        <a:pt x="5" y="44"/>
                      </a:cubicBezTo>
                      <a:cubicBezTo>
                        <a:pt x="24" y="44"/>
                        <a:pt x="24" y="44"/>
                        <a:pt x="24" y="44"/>
                      </a:cubicBezTo>
                      <a:cubicBezTo>
                        <a:pt x="25" y="44"/>
                        <a:pt x="26" y="44"/>
                        <a:pt x="26" y="43"/>
                      </a:cubicBezTo>
                      <a:cubicBezTo>
                        <a:pt x="26" y="13"/>
                        <a:pt x="26" y="13"/>
                        <a:pt x="26" y="13"/>
                      </a:cubicBezTo>
                      <a:cubicBezTo>
                        <a:pt x="28" y="11"/>
                        <a:pt x="29" y="9"/>
                        <a:pt x="29" y="7"/>
                      </a:cubicBezTo>
                      <a:cubicBezTo>
                        <a:pt x="29" y="4"/>
                        <a:pt x="25" y="1"/>
                        <a:pt x="1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1435" tIns="25718" rIns="51435" bIns="257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 dirty="0"/>
                </a:p>
              </p:txBody>
            </p:sp>
            <p:sp>
              <p:nvSpPr>
                <p:cNvPr id="56" name="Freeform 110">
                  <a:extLst>
                    <a:ext uri="{FF2B5EF4-FFF2-40B4-BE49-F238E27FC236}">
                      <a16:creationId xmlns="" xmlns:a16="http://schemas.microsoft.com/office/drawing/2014/main" id="{2A829B73-ED96-430B-B676-84E3EF59385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49801" y="1339850"/>
                  <a:ext cx="30163" cy="150813"/>
                </a:xfrm>
                <a:custGeom>
                  <a:avLst/>
                  <a:gdLst>
                    <a:gd name="T0" fmla="*/ 9 w 9"/>
                    <a:gd name="T1" fmla="*/ 43 h 47"/>
                    <a:gd name="T2" fmla="*/ 5 w 9"/>
                    <a:gd name="T3" fmla="*/ 47 h 47"/>
                    <a:gd name="T4" fmla="*/ 4 w 9"/>
                    <a:gd name="T5" fmla="*/ 47 h 47"/>
                    <a:gd name="T6" fmla="*/ 0 w 9"/>
                    <a:gd name="T7" fmla="*/ 43 h 47"/>
                    <a:gd name="T8" fmla="*/ 0 w 9"/>
                    <a:gd name="T9" fmla="*/ 4 h 47"/>
                    <a:gd name="T10" fmla="*/ 4 w 9"/>
                    <a:gd name="T11" fmla="*/ 0 h 47"/>
                    <a:gd name="T12" fmla="*/ 5 w 9"/>
                    <a:gd name="T13" fmla="*/ 0 h 47"/>
                    <a:gd name="T14" fmla="*/ 9 w 9"/>
                    <a:gd name="T15" fmla="*/ 4 h 47"/>
                    <a:gd name="T16" fmla="*/ 9 w 9"/>
                    <a:gd name="T17" fmla="*/ 43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47">
                      <a:moveTo>
                        <a:pt x="9" y="43"/>
                      </a:moveTo>
                      <a:cubicBezTo>
                        <a:pt x="9" y="45"/>
                        <a:pt x="7" y="47"/>
                        <a:pt x="5" y="47"/>
                      </a:cubicBezTo>
                      <a:cubicBezTo>
                        <a:pt x="4" y="47"/>
                        <a:pt x="4" y="47"/>
                        <a:pt x="4" y="47"/>
                      </a:cubicBezTo>
                      <a:cubicBezTo>
                        <a:pt x="2" y="47"/>
                        <a:pt x="0" y="45"/>
                        <a:pt x="0" y="43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7" y="0"/>
                        <a:pt x="9" y="2"/>
                        <a:pt x="9" y="4"/>
                      </a:cubicBezTo>
                      <a:lnTo>
                        <a:pt x="9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1435" tIns="25718" rIns="51435" bIns="257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 dirty="0"/>
                </a:p>
              </p:txBody>
            </p:sp>
            <p:sp>
              <p:nvSpPr>
                <p:cNvPr id="57" name="Freeform 111">
                  <a:extLst>
                    <a:ext uri="{FF2B5EF4-FFF2-40B4-BE49-F238E27FC236}">
                      <a16:creationId xmlns="" xmlns:a16="http://schemas.microsoft.com/office/drawing/2014/main" id="{64F6CCB2-5C09-4098-BFD3-A63B3A7306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86313" y="1339850"/>
                  <a:ext cx="25400" cy="150813"/>
                </a:xfrm>
                <a:custGeom>
                  <a:avLst/>
                  <a:gdLst>
                    <a:gd name="T0" fmla="*/ 8 w 8"/>
                    <a:gd name="T1" fmla="*/ 43 h 47"/>
                    <a:gd name="T2" fmla="*/ 4 w 8"/>
                    <a:gd name="T3" fmla="*/ 47 h 47"/>
                    <a:gd name="T4" fmla="*/ 3 w 8"/>
                    <a:gd name="T5" fmla="*/ 47 h 47"/>
                    <a:gd name="T6" fmla="*/ 0 w 8"/>
                    <a:gd name="T7" fmla="*/ 43 h 47"/>
                    <a:gd name="T8" fmla="*/ 0 w 8"/>
                    <a:gd name="T9" fmla="*/ 4 h 47"/>
                    <a:gd name="T10" fmla="*/ 3 w 8"/>
                    <a:gd name="T11" fmla="*/ 0 h 47"/>
                    <a:gd name="T12" fmla="*/ 4 w 8"/>
                    <a:gd name="T13" fmla="*/ 0 h 47"/>
                    <a:gd name="T14" fmla="*/ 8 w 8"/>
                    <a:gd name="T15" fmla="*/ 4 h 47"/>
                    <a:gd name="T16" fmla="*/ 8 w 8"/>
                    <a:gd name="T17" fmla="*/ 43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47">
                      <a:moveTo>
                        <a:pt x="8" y="43"/>
                      </a:moveTo>
                      <a:cubicBezTo>
                        <a:pt x="8" y="45"/>
                        <a:pt x="6" y="47"/>
                        <a:pt x="4" y="47"/>
                      </a:cubicBezTo>
                      <a:cubicBezTo>
                        <a:pt x="3" y="47"/>
                        <a:pt x="3" y="47"/>
                        <a:pt x="3" y="47"/>
                      </a:cubicBezTo>
                      <a:cubicBezTo>
                        <a:pt x="1" y="47"/>
                        <a:pt x="0" y="45"/>
                        <a:pt x="0" y="43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1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6" y="0"/>
                        <a:pt x="8" y="2"/>
                        <a:pt x="8" y="4"/>
                      </a:cubicBezTo>
                      <a:lnTo>
                        <a:pt x="8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1435" tIns="25718" rIns="51435" bIns="257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 dirty="0"/>
                </a:p>
              </p:txBody>
            </p:sp>
            <p:sp>
              <p:nvSpPr>
                <p:cNvPr id="58" name="Freeform 112">
                  <a:extLst>
                    <a:ext uri="{FF2B5EF4-FFF2-40B4-BE49-F238E27FC236}">
                      <a16:creationId xmlns="" xmlns:a16="http://schemas.microsoft.com/office/drawing/2014/main" id="{E2D9B51C-034D-40A5-9684-51DB1FD94A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11701" y="1236663"/>
                  <a:ext cx="44450" cy="69850"/>
                </a:xfrm>
                <a:custGeom>
                  <a:avLst/>
                  <a:gdLst>
                    <a:gd name="T0" fmla="*/ 7 w 14"/>
                    <a:gd name="T1" fmla="*/ 2 h 22"/>
                    <a:gd name="T2" fmla="*/ 11 w 14"/>
                    <a:gd name="T3" fmla="*/ 0 h 22"/>
                    <a:gd name="T4" fmla="*/ 13 w 14"/>
                    <a:gd name="T5" fmla="*/ 5 h 22"/>
                    <a:gd name="T6" fmla="*/ 5 w 14"/>
                    <a:gd name="T7" fmla="*/ 20 h 22"/>
                    <a:gd name="T8" fmla="*/ 2 w 14"/>
                    <a:gd name="T9" fmla="*/ 21 h 22"/>
                    <a:gd name="T10" fmla="*/ 0 w 14"/>
                    <a:gd name="T11" fmla="*/ 18 h 22"/>
                    <a:gd name="T12" fmla="*/ 7 w 14"/>
                    <a:gd name="T13" fmla="*/ 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" h="22">
                      <a:moveTo>
                        <a:pt x="7" y="2"/>
                      </a:moveTo>
                      <a:cubicBezTo>
                        <a:pt x="8" y="0"/>
                        <a:pt x="9" y="0"/>
                        <a:pt x="11" y="0"/>
                      </a:cubicBezTo>
                      <a:cubicBezTo>
                        <a:pt x="12" y="1"/>
                        <a:pt x="14" y="4"/>
                        <a:pt x="13" y="5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5" y="21"/>
                        <a:pt x="3" y="22"/>
                        <a:pt x="2" y="21"/>
                      </a:cubicBezTo>
                      <a:cubicBezTo>
                        <a:pt x="0" y="21"/>
                        <a:pt x="0" y="19"/>
                        <a:pt x="0" y="18"/>
                      </a:cubicBezTo>
                      <a:lnTo>
                        <a:pt x="7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1435" tIns="25718" rIns="51435" bIns="257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 dirty="0"/>
                </a:p>
              </p:txBody>
            </p:sp>
            <p:sp>
              <p:nvSpPr>
                <p:cNvPr id="59" name="Freeform 113">
                  <a:extLst>
                    <a:ext uri="{FF2B5EF4-FFF2-40B4-BE49-F238E27FC236}">
                      <a16:creationId xmlns="" xmlns:a16="http://schemas.microsoft.com/office/drawing/2014/main" id="{36CE1960-4EAE-4E27-B0A6-9500077878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11701" y="1287463"/>
                  <a:ext cx="44450" cy="71438"/>
                </a:xfrm>
                <a:custGeom>
                  <a:avLst/>
                  <a:gdLst>
                    <a:gd name="T0" fmla="*/ 0 w 14"/>
                    <a:gd name="T1" fmla="*/ 4 h 22"/>
                    <a:gd name="T2" fmla="*/ 1 w 14"/>
                    <a:gd name="T3" fmla="*/ 1 h 22"/>
                    <a:gd name="T4" fmla="*/ 5 w 14"/>
                    <a:gd name="T5" fmla="*/ 2 h 22"/>
                    <a:gd name="T6" fmla="*/ 13 w 14"/>
                    <a:gd name="T7" fmla="*/ 17 h 22"/>
                    <a:gd name="T8" fmla="*/ 12 w 14"/>
                    <a:gd name="T9" fmla="*/ 21 h 22"/>
                    <a:gd name="T10" fmla="*/ 9 w 14"/>
                    <a:gd name="T11" fmla="*/ 20 h 22"/>
                    <a:gd name="T12" fmla="*/ 0 w 14"/>
                    <a:gd name="T13" fmla="*/ 4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" h="22">
                      <a:moveTo>
                        <a:pt x="0" y="4"/>
                      </a:moveTo>
                      <a:cubicBezTo>
                        <a:pt x="0" y="3"/>
                        <a:pt x="0" y="1"/>
                        <a:pt x="1" y="1"/>
                      </a:cubicBezTo>
                      <a:cubicBezTo>
                        <a:pt x="3" y="0"/>
                        <a:pt x="4" y="0"/>
                        <a:pt x="5" y="2"/>
                      </a:cubicBezTo>
                      <a:cubicBezTo>
                        <a:pt x="13" y="17"/>
                        <a:pt x="13" y="17"/>
                        <a:pt x="13" y="17"/>
                      </a:cubicBezTo>
                      <a:cubicBezTo>
                        <a:pt x="14" y="19"/>
                        <a:pt x="14" y="20"/>
                        <a:pt x="12" y="21"/>
                      </a:cubicBezTo>
                      <a:cubicBezTo>
                        <a:pt x="11" y="22"/>
                        <a:pt x="9" y="21"/>
                        <a:pt x="9" y="20"/>
                      </a:cubicBez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1435" tIns="25718" rIns="51435" bIns="257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 dirty="0"/>
                </a:p>
              </p:txBody>
            </p:sp>
            <p:sp>
              <p:nvSpPr>
                <p:cNvPr id="60" name="Freeform 114">
                  <a:extLst>
                    <a:ext uri="{FF2B5EF4-FFF2-40B4-BE49-F238E27FC236}">
                      <a16:creationId xmlns="" xmlns:a16="http://schemas.microsoft.com/office/drawing/2014/main" id="{3ACC7BD9-1A2B-4194-B36B-6E3FED7AEE9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08538" y="1236663"/>
                  <a:ext cx="28575" cy="73025"/>
                </a:xfrm>
                <a:custGeom>
                  <a:avLst/>
                  <a:gdLst>
                    <a:gd name="T0" fmla="*/ 7 w 9"/>
                    <a:gd name="T1" fmla="*/ 3 h 23"/>
                    <a:gd name="T2" fmla="*/ 4 w 9"/>
                    <a:gd name="T3" fmla="*/ 0 h 23"/>
                    <a:gd name="T4" fmla="*/ 0 w 9"/>
                    <a:gd name="T5" fmla="*/ 4 h 23"/>
                    <a:gd name="T6" fmla="*/ 4 w 9"/>
                    <a:gd name="T7" fmla="*/ 21 h 23"/>
                    <a:gd name="T8" fmla="*/ 7 w 9"/>
                    <a:gd name="T9" fmla="*/ 23 h 23"/>
                    <a:gd name="T10" fmla="*/ 9 w 9"/>
                    <a:gd name="T11" fmla="*/ 20 h 23"/>
                    <a:gd name="T12" fmla="*/ 7 w 9"/>
                    <a:gd name="T13" fmla="*/ 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" h="23">
                      <a:moveTo>
                        <a:pt x="7" y="3"/>
                      </a:moveTo>
                      <a:cubicBezTo>
                        <a:pt x="6" y="1"/>
                        <a:pt x="5" y="0"/>
                        <a:pt x="4" y="0"/>
                      </a:cubicBezTo>
                      <a:cubicBezTo>
                        <a:pt x="2" y="0"/>
                        <a:pt x="0" y="3"/>
                        <a:pt x="0" y="4"/>
                      </a:cubicBezTo>
                      <a:cubicBezTo>
                        <a:pt x="4" y="21"/>
                        <a:pt x="4" y="21"/>
                        <a:pt x="4" y="21"/>
                      </a:cubicBezTo>
                      <a:cubicBezTo>
                        <a:pt x="4" y="22"/>
                        <a:pt x="5" y="23"/>
                        <a:pt x="7" y="23"/>
                      </a:cubicBezTo>
                      <a:cubicBezTo>
                        <a:pt x="8" y="23"/>
                        <a:pt x="9" y="22"/>
                        <a:pt x="9" y="20"/>
                      </a:cubicBezTo>
                      <a:lnTo>
                        <a:pt x="7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1435" tIns="25718" rIns="51435" bIns="257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 dirty="0"/>
                </a:p>
              </p:txBody>
            </p:sp>
            <p:sp>
              <p:nvSpPr>
                <p:cNvPr id="61" name="Freeform 115">
                  <a:extLst>
                    <a:ext uri="{FF2B5EF4-FFF2-40B4-BE49-F238E27FC236}">
                      <a16:creationId xmlns="" xmlns:a16="http://schemas.microsoft.com/office/drawing/2014/main" id="{1113771B-DC62-4948-A5B1-FC782F26C3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21238" y="1293813"/>
                  <a:ext cx="28575" cy="74613"/>
                </a:xfrm>
                <a:custGeom>
                  <a:avLst/>
                  <a:gdLst>
                    <a:gd name="T0" fmla="*/ 5 w 9"/>
                    <a:gd name="T1" fmla="*/ 3 h 23"/>
                    <a:gd name="T2" fmla="*/ 2 w 9"/>
                    <a:gd name="T3" fmla="*/ 1 h 23"/>
                    <a:gd name="T4" fmla="*/ 0 w 9"/>
                    <a:gd name="T5" fmla="*/ 4 h 23"/>
                    <a:gd name="T6" fmla="*/ 4 w 9"/>
                    <a:gd name="T7" fmla="*/ 21 h 23"/>
                    <a:gd name="T8" fmla="*/ 7 w 9"/>
                    <a:gd name="T9" fmla="*/ 23 h 23"/>
                    <a:gd name="T10" fmla="*/ 9 w 9"/>
                    <a:gd name="T11" fmla="*/ 20 h 23"/>
                    <a:gd name="T12" fmla="*/ 5 w 9"/>
                    <a:gd name="T13" fmla="*/ 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" h="23">
                      <a:moveTo>
                        <a:pt x="5" y="3"/>
                      </a:moveTo>
                      <a:cubicBezTo>
                        <a:pt x="5" y="1"/>
                        <a:pt x="4" y="0"/>
                        <a:pt x="2" y="1"/>
                      </a:cubicBezTo>
                      <a:cubicBezTo>
                        <a:pt x="1" y="1"/>
                        <a:pt x="0" y="2"/>
                        <a:pt x="0" y="4"/>
                      </a:cubicBezTo>
                      <a:cubicBezTo>
                        <a:pt x="4" y="21"/>
                        <a:pt x="4" y="21"/>
                        <a:pt x="4" y="21"/>
                      </a:cubicBezTo>
                      <a:cubicBezTo>
                        <a:pt x="4" y="23"/>
                        <a:pt x="6" y="23"/>
                        <a:pt x="7" y="23"/>
                      </a:cubicBezTo>
                      <a:cubicBezTo>
                        <a:pt x="9" y="23"/>
                        <a:pt x="9" y="21"/>
                        <a:pt x="9" y="20"/>
                      </a:cubicBezTo>
                      <a:lnTo>
                        <a:pt x="5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1435" tIns="25718" rIns="51435" bIns="257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 dirty="0"/>
                </a:p>
              </p:txBody>
            </p:sp>
            <p:sp>
              <p:nvSpPr>
                <p:cNvPr id="62" name="Freeform 116">
                  <a:extLst>
                    <a:ext uri="{FF2B5EF4-FFF2-40B4-BE49-F238E27FC236}">
                      <a16:creationId xmlns="" xmlns:a16="http://schemas.microsoft.com/office/drawing/2014/main" id="{3ACA32AA-126B-4452-93CD-CA69B38963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73613" y="1223963"/>
                  <a:ext cx="15875" cy="88900"/>
                </a:xfrm>
                <a:custGeom>
                  <a:avLst/>
                  <a:gdLst>
                    <a:gd name="T0" fmla="*/ 10 w 10"/>
                    <a:gd name="T1" fmla="*/ 50 h 56"/>
                    <a:gd name="T2" fmla="*/ 6 w 10"/>
                    <a:gd name="T3" fmla="*/ 56 h 56"/>
                    <a:gd name="T4" fmla="*/ 0 w 10"/>
                    <a:gd name="T5" fmla="*/ 50 h 56"/>
                    <a:gd name="T6" fmla="*/ 4 w 10"/>
                    <a:gd name="T7" fmla="*/ 0 h 56"/>
                    <a:gd name="T8" fmla="*/ 6 w 10"/>
                    <a:gd name="T9" fmla="*/ 0 h 56"/>
                    <a:gd name="T10" fmla="*/ 10 w 10"/>
                    <a:gd name="T11" fmla="*/ 5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" h="56">
                      <a:moveTo>
                        <a:pt x="10" y="50"/>
                      </a:moveTo>
                      <a:lnTo>
                        <a:pt x="6" y="56"/>
                      </a:lnTo>
                      <a:lnTo>
                        <a:pt x="0" y="50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10" y="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1435" tIns="25718" rIns="51435" bIns="257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 dirty="0"/>
                </a:p>
              </p:txBody>
            </p:sp>
            <p:sp>
              <p:nvSpPr>
                <p:cNvPr id="63" name="Freeform 117">
                  <a:extLst>
                    <a:ext uri="{FF2B5EF4-FFF2-40B4-BE49-F238E27FC236}">
                      <a16:creationId xmlns="" xmlns:a16="http://schemas.microsoft.com/office/drawing/2014/main" id="{D3FEDF2E-AB69-4C5C-BCE0-BE3D5A4544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33926" y="1223963"/>
                  <a:ext cx="96838" cy="141288"/>
                </a:xfrm>
                <a:custGeom>
                  <a:avLst/>
                  <a:gdLst>
                    <a:gd name="T0" fmla="*/ 20 w 30"/>
                    <a:gd name="T1" fmla="*/ 0 h 44"/>
                    <a:gd name="T2" fmla="*/ 15 w 30"/>
                    <a:gd name="T3" fmla="*/ 28 h 44"/>
                    <a:gd name="T4" fmla="*/ 10 w 30"/>
                    <a:gd name="T5" fmla="*/ 0 h 44"/>
                    <a:gd name="T6" fmla="*/ 0 w 30"/>
                    <a:gd name="T7" fmla="*/ 7 h 44"/>
                    <a:gd name="T8" fmla="*/ 3 w 30"/>
                    <a:gd name="T9" fmla="*/ 12 h 44"/>
                    <a:gd name="T10" fmla="*/ 3 w 30"/>
                    <a:gd name="T11" fmla="*/ 43 h 44"/>
                    <a:gd name="T12" fmla="*/ 5 w 30"/>
                    <a:gd name="T13" fmla="*/ 44 h 44"/>
                    <a:gd name="T14" fmla="*/ 25 w 30"/>
                    <a:gd name="T15" fmla="*/ 44 h 44"/>
                    <a:gd name="T16" fmla="*/ 26 w 30"/>
                    <a:gd name="T17" fmla="*/ 43 h 44"/>
                    <a:gd name="T18" fmla="*/ 26 w 30"/>
                    <a:gd name="T19" fmla="*/ 13 h 44"/>
                    <a:gd name="T20" fmla="*/ 30 w 30"/>
                    <a:gd name="T21" fmla="*/ 7 h 44"/>
                    <a:gd name="T22" fmla="*/ 20 w 30"/>
                    <a:gd name="T23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0" h="44">
                      <a:moveTo>
                        <a:pt x="20" y="0"/>
                      </a:moveTo>
                      <a:cubicBezTo>
                        <a:pt x="15" y="28"/>
                        <a:pt x="15" y="28"/>
                        <a:pt x="15" y="28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1"/>
                        <a:pt x="0" y="4"/>
                        <a:pt x="0" y="7"/>
                      </a:cubicBezTo>
                      <a:cubicBezTo>
                        <a:pt x="0" y="9"/>
                        <a:pt x="1" y="11"/>
                        <a:pt x="3" y="12"/>
                      </a:cubicBezTo>
                      <a:cubicBezTo>
                        <a:pt x="3" y="43"/>
                        <a:pt x="3" y="43"/>
                        <a:pt x="3" y="43"/>
                      </a:cubicBezTo>
                      <a:cubicBezTo>
                        <a:pt x="3" y="44"/>
                        <a:pt x="4" y="44"/>
                        <a:pt x="5" y="44"/>
                      </a:cubicBezTo>
                      <a:cubicBezTo>
                        <a:pt x="25" y="44"/>
                        <a:pt x="25" y="44"/>
                        <a:pt x="25" y="44"/>
                      </a:cubicBezTo>
                      <a:cubicBezTo>
                        <a:pt x="26" y="44"/>
                        <a:pt x="26" y="44"/>
                        <a:pt x="26" y="43"/>
                      </a:cubicBezTo>
                      <a:cubicBezTo>
                        <a:pt x="26" y="13"/>
                        <a:pt x="26" y="13"/>
                        <a:pt x="26" y="13"/>
                      </a:cubicBezTo>
                      <a:cubicBezTo>
                        <a:pt x="28" y="11"/>
                        <a:pt x="30" y="9"/>
                        <a:pt x="30" y="7"/>
                      </a:cubicBezTo>
                      <a:cubicBezTo>
                        <a:pt x="30" y="4"/>
                        <a:pt x="26" y="1"/>
                        <a:pt x="2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1435" tIns="25718" rIns="51435" bIns="257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 dirty="0"/>
                </a:p>
              </p:txBody>
            </p:sp>
            <p:sp>
              <p:nvSpPr>
                <p:cNvPr id="64" name="Freeform 118">
                  <a:extLst>
                    <a:ext uri="{FF2B5EF4-FFF2-40B4-BE49-F238E27FC236}">
                      <a16:creationId xmlns="" xmlns:a16="http://schemas.microsoft.com/office/drawing/2014/main" id="{7E0716D4-34EE-4C64-9769-BF421C6A95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27588" y="1381125"/>
                  <a:ext cx="31750" cy="90488"/>
                </a:xfrm>
                <a:custGeom>
                  <a:avLst/>
                  <a:gdLst>
                    <a:gd name="T0" fmla="*/ 10 w 10"/>
                    <a:gd name="T1" fmla="*/ 26 h 28"/>
                    <a:gd name="T2" fmla="*/ 9 w 10"/>
                    <a:gd name="T3" fmla="*/ 28 h 28"/>
                    <a:gd name="T4" fmla="*/ 2 w 10"/>
                    <a:gd name="T5" fmla="*/ 28 h 28"/>
                    <a:gd name="T6" fmla="*/ 0 w 10"/>
                    <a:gd name="T7" fmla="*/ 26 h 28"/>
                    <a:gd name="T8" fmla="*/ 0 w 10"/>
                    <a:gd name="T9" fmla="*/ 1 h 28"/>
                    <a:gd name="T10" fmla="*/ 2 w 10"/>
                    <a:gd name="T11" fmla="*/ 0 h 28"/>
                    <a:gd name="T12" fmla="*/ 9 w 10"/>
                    <a:gd name="T13" fmla="*/ 0 h 28"/>
                    <a:gd name="T14" fmla="*/ 10 w 10"/>
                    <a:gd name="T15" fmla="*/ 1 h 28"/>
                    <a:gd name="T16" fmla="*/ 10 w 10"/>
                    <a:gd name="T17" fmla="*/ 26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" h="28">
                      <a:moveTo>
                        <a:pt x="10" y="26"/>
                      </a:moveTo>
                      <a:cubicBezTo>
                        <a:pt x="10" y="27"/>
                        <a:pt x="9" y="28"/>
                        <a:pt x="9" y="28"/>
                      </a:cubicBezTo>
                      <a:cubicBezTo>
                        <a:pt x="2" y="28"/>
                        <a:pt x="2" y="28"/>
                        <a:pt x="2" y="28"/>
                      </a:cubicBezTo>
                      <a:cubicBezTo>
                        <a:pt x="1" y="28"/>
                        <a:pt x="0" y="27"/>
                        <a:pt x="0" y="26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10" y="0"/>
                        <a:pt x="10" y="1"/>
                      </a:cubicBezTo>
                      <a:lnTo>
                        <a:pt x="10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1435" tIns="25718" rIns="51435" bIns="257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 dirty="0"/>
                </a:p>
              </p:txBody>
            </p:sp>
            <p:sp>
              <p:nvSpPr>
                <p:cNvPr id="65" name="Rectangle 119">
                  <a:extLst>
                    <a:ext uri="{FF2B5EF4-FFF2-40B4-BE49-F238E27FC236}">
                      <a16:creationId xmlns="" xmlns:a16="http://schemas.microsoft.com/office/drawing/2014/main" id="{BD90F364-8F49-4413-BF41-DED046A891A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837113" y="1365250"/>
                  <a:ext cx="12700" cy="190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1435" tIns="25718" rIns="51435" bIns="257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 dirty="0"/>
                </a:p>
              </p:txBody>
            </p:sp>
          </p:grpSp>
        </p:grpSp>
        <p:grpSp>
          <p:nvGrpSpPr>
            <p:cNvPr id="66" name="Group 65">
              <a:extLst>
                <a:ext uri="{FF2B5EF4-FFF2-40B4-BE49-F238E27FC236}">
                  <a16:creationId xmlns="" xmlns:a16="http://schemas.microsoft.com/office/drawing/2014/main" id="{B95E4F1E-F8DD-4CE9-9ECF-C62229D84A77}"/>
                </a:ext>
              </a:extLst>
            </p:cNvPr>
            <p:cNvGrpSpPr/>
            <p:nvPr/>
          </p:nvGrpSpPr>
          <p:grpSpPr>
            <a:xfrm>
              <a:off x="4943411" y="2162685"/>
              <a:ext cx="764090" cy="764090"/>
              <a:chOff x="915583" y="2901388"/>
              <a:chExt cx="714374" cy="714374"/>
            </a:xfrm>
          </p:grpSpPr>
          <p:sp>
            <p:nvSpPr>
              <p:cNvPr id="67" name="Oval 66">
                <a:extLst>
                  <a:ext uri="{FF2B5EF4-FFF2-40B4-BE49-F238E27FC236}">
                    <a16:creationId xmlns="" xmlns:a16="http://schemas.microsoft.com/office/drawing/2014/main" id="{98B57671-AD61-4CEF-8052-0D61575F395B}"/>
                  </a:ext>
                </a:extLst>
              </p:cNvPr>
              <p:cNvSpPr/>
              <p:nvPr/>
            </p:nvSpPr>
            <p:spPr>
              <a:xfrm>
                <a:off x="915583" y="2901388"/>
                <a:ext cx="714374" cy="714374"/>
              </a:xfrm>
              <a:prstGeom prst="ellipse">
                <a:avLst/>
              </a:prstGeom>
              <a:solidFill>
                <a:schemeClr val="accent4"/>
              </a:solidFill>
              <a:ln w="762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 dirty="0"/>
              </a:p>
            </p:txBody>
          </p:sp>
          <p:grpSp>
            <p:nvGrpSpPr>
              <p:cNvPr id="68" name="Group 67">
                <a:extLst>
                  <a:ext uri="{FF2B5EF4-FFF2-40B4-BE49-F238E27FC236}">
                    <a16:creationId xmlns="" xmlns:a16="http://schemas.microsoft.com/office/drawing/2014/main" id="{F9668564-7F2B-499F-B945-E9C60E05FD40}"/>
                  </a:ext>
                </a:extLst>
              </p:cNvPr>
              <p:cNvGrpSpPr/>
              <p:nvPr/>
            </p:nvGrpSpPr>
            <p:grpSpPr>
              <a:xfrm>
                <a:off x="1038037" y="3037898"/>
                <a:ext cx="469466" cy="441354"/>
                <a:chOff x="1154113" y="2127250"/>
                <a:chExt cx="530225" cy="498476"/>
              </a:xfrm>
              <a:solidFill>
                <a:schemeClr val="bg1"/>
              </a:solidFill>
            </p:grpSpPr>
            <p:sp>
              <p:nvSpPr>
                <p:cNvPr id="69" name="Freeform 258">
                  <a:extLst>
                    <a:ext uri="{FF2B5EF4-FFF2-40B4-BE49-F238E27FC236}">
                      <a16:creationId xmlns="" xmlns:a16="http://schemas.microsoft.com/office/drawing/2014/main" id="{8F99E906-A33A-4266-8A77-E52E90FA1B8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54138" y="2205038"/>
                  <a:ext cx="311150" cy="247650"/>
                </a:xfrm>
                <a:custGeom>
                  <a:avLst/>
                  <a:gdLst>
                    <a:gd name="T0" fmla="*/ 86 w 97"/>
                    <a:gd name="T1" fmla="*/ 10 h 77"/>
                    <a:gd name="T2" fmla="*/ 86 w 97"/>
                    <a:gd name="T3" fmla="*/ 10 h 77"/>
                    <a:gd name="T4" fmla="*/ 86 w 97"/>
                    <a:gd name="T5" fmla="*/ 66 h 77"/>
                    <a:gd name="T6" fmla="*/ 12 w 97"/>
                    <a:gd name="T7" fmla="*/ 66 h 77"/>
                    <a:gd name="T8" fmla="*/ 12 w 97"/>
                    <a:gd name="T9" fmla="*/ 40 h 77"/>
                    <a:gd name="T10" fmla="*/ 1 w 97"/>
                    <a:gd name="T11" fmla="*/ 40 h 77"/>
                    <a:gd name="T12" fmla="*/ 1 w 97"/>
                    <a:gd name="T13" fmla="*/ 66 h 77"/>
                    <a:gd name="T14" fmla="*/ 13 w 97"/>
                    <a:gd name="T15" fmla="*/ 77 h 77"/>
                    <a:gd name="T16" fmla="*/ 85 w 97"/>
                    <a:gd name="T17" fmla="*/ 77 h 77"/>
                    <a:gd name="T18" fmla="*/ 97 w 97"/>
                    <a:gd name="T19" fmla="*/ 65 h 77"/>
                    <a:gd name="T20" fmla="*/ 97 w 97"/>
                    <a:gd name="T21" fmla="*/ 10 h 77"/>
                    <a:gd name="T22" fmla="*/ 97 w 97"/>
                    <a:gd name="T23" fmla="*/ 10 h 77"/>
                    <a:gd name="T24" fmla="*/ 97 w 97"/>
                    <a:gd name="T25" fmla="*/ 0 h 77"/>
                    <a:gd name="T26" fmla="*/ 86 w 97"/>
                    <a:gd name="T27" fmla="*/ 0 h 77"/>
                    <a:gd name="T28" fmla="*/ 86 w 97"/>
                    <a:gd name="T29" fmla="*/ 10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97" h="77">
                      <a:moveTo>
                        <a:pt x="86" y="10"/>
                      </a:moveTo>
                      <a:cubicBezTo>
                        <a:pt x="86" y="10"/>
                        <a:pt x="86" y="10"/>
                        <a:pt x="86" y="10"/>
                      </a:cubicBezTo>
                      <a:cubicBezTo>
                        <a:pt x="86" y="66"/>
                        <a:pt x="86" y="66"/>
                        <a:pt x="86" y="66"/>
                      </a:cubicBezTo>
                      <a:cubicBezTo>
                        <a:pt x="61" y="66"/>
                        <a:pt x="37" y="66"/>
                        <a:pt x="12" y="66"/>
                      </a:cubicBezTo>
                      <a:cubicBezTo>
                        <a:pt x="12" y="40"/>
                        <a:pt x="12" y="40"/>
                        <a:pt x="12" y="40"/>
                      </a:cubicBezTo>
                      <a:cubicBezTo>
                        <a:pt x="1" y="40"/>
                        <a:pt x="1" y="40"/>
                        <a:pt x="1" y="40"/>
                      </a:cubicBezTo>
                      <a:cubicBezTo>
                        <a:pt x="1" y="49"/>
                        <a:pt x="0" y="58"/>
                        <a:pt x="1" y="66"/>
                      </a:cubicBezTo>
                      <a:cubicBezTo>
                        <a:pt x="1" y="72"/>
                        <a:pt x="7" y="77"/>
                        <a:pt x="13" y="77"/>
                      </a:cubicBezTo>
                      <a:cubicBezTo>
                        <a:pt x="37" y="77"/>
                        <a:pt x="61" y="77"/>
                        <a:pt x="85" y="77"/>
                      </a:cubicBezTo>
                      <a:cubicBezTo>
                        <a:pt x="92" y="77"/>
                        <a:pt x="97" y="72"/>
                        <a:pt x="97" y="65"/>
                      </a:cubicBezTo>
                      <a:cubicBezTo>
                        <a:pt x="97" y="46"/>
                        <a:pt x="97" y="28"/>
                        <a:pt x="97" y="10"/>
                      </a:cubicBezTo>
                      <a:cubicBezTo>
                        <a:pt x="97" y="10"/>
                        <a:pt x="97" y="10"/>
                        <a:pt x="97" y="10"/>
                      </a:cubicBezTo>
                      <a:cubicBezTo>
                        <a:pt x="97" y="0"/>
                        <a:pt x="97" y="0"/>
                        <a:pt x="97" y="0"/>
                      </a:cubicBezTo>
                      <a:cubicBezTo>
                        <a:pt x="86" y="0"/>
                        <a:pt x="86" y="0"/>
                        <a:pt x="86" y="0"/>
                      </a:cubicBezTo>
                      <a:lnTo>
                        <a:pt x="86" y="1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1435" tIns="25718" rIns="51435" bIns="257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 dirty="0"/>
                </a:p>
              </p:txBody>
            </p:sp>
            <p:sp>
              <p:nvSpPr>
                <p:cNvPr id="70" name="Freeform 259">
                  <a:extLst>
                    <a:ext uri="{FF2B5EF4-FFF2-40B4-BE49-F238E27FC236}">
                      <a16:creationId xmlns="" xmlns:a16="http://schemas.microsoft.com/office/drawing/2014/main" id="{733A9843-8401-4825-A7A6-F9A993C646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38263" y="2136775"/>
                  <a:ext cx="346075" cy="57150"/>
                </a:xfrm>
                <a:custGeom>
                  <a:avLst/>
                  <a:gdLst>
                    <a:gd name="T0" fmla="*/ 104 w 108"/>
                    <a:gd name="T1" fmla="*/ 7 h 18"/>
                    <a:gd name="T2" fmla="*/ 100 w 108"/>
                    <a:gd name="T3" fmla="*/ 7 h 18"/>
                    <a:gd name="T4" fmla="*/ 64 w 108"/>
                    <a:gd name="T5" fmla="*/ 7 h 18"/>
                    <a:gd name="T6" fmla="*/ 62 w 108"/>
                    <a:gd name="T7" fmla="*/ 7 h 18"/>
                    <a:gd name="T8" fmla="*/ 54 w 108"/>
                    <a:gd name="T9" fmla="*/ 0 h 18"/>
                    <a:gd name="T10" fmla="*/ 46 w 108"/>
                    <a:gd name="T11" fmla="*/ 7 h 18"/>
                    <a:gd name="T12" fmla="*/ 43 w 108"/>
                    <a:gd name="T13" fmla="*/ 7 h 18"/>
                    <a:gd name="T14" fmla="*/ 9 w 108"/>
                    <a:gd name="T15" fmla="*/ 7 h 18"/>
                    <a:gd name="T16" fmla="*/ 6 w 108"/>
                    <a:gd name="T17" fmla="*/ 7 h 18"/>
                    <a:gd name="T18" fmla="*/ 0 w 108"/>
                    <a:gd name="T19" fmla="*/ 13 h 18"/>
                    <a:gd name="T20" fmla="*/ 6 w 108"/>
                    <a:gd name="T21" fmla="*/ 18 h 18"/>
                    <a:gd name="T22" fmla="*/ 8 w 108"/>
                    <a:gd name="T23" fmla="*/ 18 h 18"/>
                    <a:gd name="T24" fmla="*/ 100 w 108"/>
                    <a:gd name="T25" fmla="*/ 18 h 18"/>
                    <a:gd name="T26" fmla="*/ 102 w 108"/>
                    <a:gd name="T27" fmla="*/ 18 h 18"/>
                    <a:gd name="T28" fmla="*/ 108 w 108"/>
                    <a:gd name="T29" fmla="*/ 13 h 18"/>
                    <a:gd name="T30" fmla="*/ 104 w 108"/>
                    <a:gd name="T31" fmla="*/ 7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8" h="18">
                      <a:moveTo>
                        <a:pt x="104" y="7"/>
                      </a:moveTo>
                      <a:cubicBezTo>
                        <a:pt x="103" y="7"/>
                        <a:pt x="101" y="7"/>
                        <a:pt x="100" y="7"/>
                      </a:cubicBezTo>
                      <a:cubicBezTo>
                        <a:pt x="88" y="7"/>
                        <a:pt x="76" y="7"/>
                        <a:pt x="64" y="7"/>
                      </a:cubicBezTo>
                      <a:cubicBezTo>
                        <a:pt x="62" y="7"/>
                        <a:pt x="62" y="7"/>
                        <a:pt x="62" y="7"/>
                      </a:cubicBezTo>
                      <a:cubicBezTo>
                        <a:pt x="61" y="3"/>
                        <a:pt x="58" y="0"/>
                        <a:pt x="54" y="0"/>
                      </a:cubicBezTo>
                      <a:cubicBezTo>
                        <a:pt x="50" y="0"/>
                        <a:pt x="47" y="3"/>
                        <a:pt x="46" y="7"/>
                      </a:cubicBezTo>
                      <a:cubicBezTo>
                        <a:pt x="43" y="7"/>
                        <a:pt x="43" y="7"/>
                        <a:pt x="43" y="7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8" y="7"/>
                        <a:pt x="7" y="7"/>
                        <a:pt x="6" y="7"/>
                      </a:cubicBezTo>
                      <a:cubicBezTo>
                        <a:pt x="3" y="7"/>
                        <a:pt x="0" y="10"/>
                        <a:pt x="0" y="13"/>
                      </a:cubicBezTo>
                      <a:cubicBezTo>
                        <a:pt x="1" y="15"/>
                        <a:pt x="3" y="18"/>
                        <a:pt x="6" y="18"/>
                      </a:cubicBezTo>
                      <a:cubicBezTo>
                        <a:pt x="7" y="18"/>
                        <a:pt x="8" y="18"/>
                        <a:pt x="8" y="18"/>
                      </a:cubicBezTo>
                      <a:cubicBezTo>
                        <a:pt x="100" y="18"/>
                        <a:pt x="100" y="18"/>
                        <a:pt x="100" y="18"/>
                      </a:cubicBezTo>
                      <a:cubicBezTo>
                        <a:pt x="101" y="18"/>
                        <a:pt x="102" y="18"/>
                        <a:pt x="102" y="18"/>
                      </a:cubicBezTo>
                      <a:cubicBezTo>
                        <a:pt x="105" y="18"/>
                        <a:pt x="107" y="16"/>
                        <a:pt x="108" y="13"/>
                      </a:cubicBezTo>
                      <a:cubicBezTo>
                        <a:pt x="108" y="11"/>
                        <a:pt x="106" y="8"/>
                        <a:pt x="104" y="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1435" tIns="25718" rIns="51435" bIns="257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 dirty="0"/>
                </a:p>
              </p:txBody>
            </p:sp>
            <p:sp>
              <p:nvSpPr>
                <p:cNvPr id="71" name="Rectangle 260">
                  <a:extLst>
                    <a:ext uri="{FF2B5EF4-FFF2-40B4-BE49-F238E27FC236}">
                      <a16:creationId xmlns="" xmlns:a16="http://schemas.microsoft.com/office/drawing/2014/main" id="{81E86E88-C136-4BC4-9DF6-8444BFC9C15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57313" y="2205038"/>
                  <a:ext cx="34925" cy="412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51435" tIns="25718" rIns="51435" bIns="257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 dirty="0"/>
                </a:p>
              </p:txBody>
            </p:sp>
            <p:sp>
              <p:nvSpPr>
                <p:cNvPr id="72" name="Oval 261">
                  <a:extLst>
                    <a:ext uri="{FF2B5EF4-FFF2-40B4-BE49-F238E27FC236}">
                      <a16:creationId xmlns="" xmlns:a16="http://schemas.microsoft.com/office/drawing/2014/main" id="{58601E56-4A24-4A57-B479-A072F3F7139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92213" y="2127250"/>
                  <a:ext cx="119063" cy="1190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1435" tIns="25718" rIns="51435" bIns="257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 dirty="0"/>
                </a:p>
              </p:txBody>
            </p:sp>
            <p:sp>
              <p:nvSpPr>
                <p:cNvPr id="73" name="Freeform 262">
                  <a:extLst>
                    <a:ext uri="{FF2B5EF4-FFF2-40B4-BE49-F238E27FC236}">
                      <a16:creationId xmlns="" xmlns:a16="http://schemas.microsoft.com/office/drawing/2014/main" id="{DC156B32-9526-4B54-873F-C5EC42186AD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54113" y="2255838"/>
                  <a:ext cx="325438" cy="366713"/>
                </a:xfrm>
                <a:custGeom>
                  <a:avLst/>
                  <a:gdLst>
                    <a:gd name="T0" fmla="*/ 91 w 101"/>
                    <a:gd name="T1" fmla="*/ 0 h 114"/>
                    <a:gd name="T2" fmla="*/ 44 w 101"/>
                    <a:gd name="T3" fmla="*/ 0 h 114"/>
                    <a:gd name="T4" fmla="*/ 41 w 101"/>
                    <a:gd name="T5" fmla="*/ 14 h 114"/>
                    <a:gd name="T6" fmla="*/ 39 w 101"/>
                    <a:gd name="T7" fmla="*/ 27 h 114"/>
                    <a:gd name="T8" fmla="*/ 36 w 101"/>
                    <a:gd name="T9" fmla="*/ 27 h 114"/>
                    <a:gd name="T10" fmla="*/ 35 w 101"/>
                    <a:gd name="T11" fmla="*/ 7 h 114"/>
                    <a:gd name="T12" fmla="*/ 37 w 101"/>
                    <a:gd name="T13" fmla="*/ 0 h 114"/>
                    <a:gd name="T14" fmla="*/ 24 w 101"/>
                    <a:gd name="T15" fmla="*/ 0 h 114"/>
                    <a:gd name="T16" fmla="*/ 27 w 101"/>
                    <a:gd name="T17" fmla="*/ 7 h 114"/>
                    <a:gd name="T18" fmla="*/ 25 w 101"/>
                    <a:gd name="T19" fmla="*/ 27 h 114"/>
                    <a:gd name="T20" fmla="*/ 22 w 101"/>
                    <a:gd name="T21" fmla="*/ 27 h 114"/>
                    <a:gd name="T22" fmla="*/ 20 w 101"/>
                    <a:gd name="T23" fmla="*/ 17 h 114"/>
                    <a:gd name="T24" fmla="*/ 18 w 101"/>
                    <a:gd name="T25" fmla="*/ 4 h 114"/>
                    <a:gd name="T26" fmla="*/ 18 w 101"/>
                    <a:gd name="T27" fmla="*/ 0 h 114"/>
                    <a:gd name="T28" fmla="*/ 10 w 101"/>
                    <a:gd name="T29" fmla="*/ 0 h 114"/>
                    <a:gd name="T30" fmla="*/ 0 w 101"/>
                    <a:gd name="T31" fmla="*/ 10 h 114"/>
                    <a:gd name="T32" fmla="*/ 0 w 101"/>
                    <a:gd name="T33" fmla="*/ 55 h 114"/>
                    <a:gd name="T34" fmla="*/ 10 w 101"/>
                    <a:gd name="T35" fmla="*/ 65 h 114"/>
                    <a:gd name="T36" fmla="*/ 10 w 101"/>
                    <a:gd name="T37" fmla="*/ 104 h 114"/>
                    <a:gd name="T38" fmla="*/ 20 w 101"/>
                    <a:gd name="T39" fmla="*/ 114 h 114"/>
                    <a:gd name="T40" fmla="*/ 31 w 101"/>
                    <a:gd name="T41" fmla="*/ 106 h 114"/>
                    <a:gd name="T42" fmla="*/ 41 w 101"/>
                    <a:gd name="T43" fmla="*/ 114 h 114"/>
                    <a:gd name="T44" fmla="*/ 51 w 101"/>
                    <a:gd name="T45" fmla="*/ 104 h 114"/>
                    <a:gd name="T46" fmla="*/ 51 w 101"/>
                    <a:gd name="T47" fmla="*/ 21 h 114"/>
                    <a:gd name="T48" fmla="*/ 91 w 101"/>
                    <a:gd name="T49" fmla="*/ 21 h 114"/>
                    <a:gd name="T50" fmla="*/ 101 w 101"/>
                    <a:gd name="T51" fmla="*/ 10 h 114"/>
                    <a:gd name="T52" fmla="*/ 91 w 101"/>
                    <a:gd name="T53" fmla="*/ 0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01" h="114">
                      <a:moveTo>
                        <a:pt x="91" y="0"/>
                      </a:move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41" y="14"/>
                        <a:pt x="41" y="14"/>
                        <a:pt x="41" y="14"/>
                      </a:cubicBezTo>
                      <a:cubicBezTo>
                        <a:pt x="39" y="27"/>
                        <a:pt x="39" y="27"/>
                        <a:pt x="39" y="27"/>
                      </a:cubicBezTo>
                      <a:cubicBezTo>
                        <a:pt x="36" y="27"/>
                        <a:pt x="36" y="27"/>
                        <a:pt x="36" y="27"/>
                      </a:cubicBezTo>
                      <a:cubicBezTo>
                        <a:pt x="35" y="7"/>
                        <a:pt x="35" y="7"/>
                        <a:pt x="35" y="7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5" y="27"/>
                        <a:pt x="25" y="27"/>
                        <a:pt x="25" y="27"/>
                      </a:cubicBezTo>
                      <a:cubicBezTo>
                        <a:pt x="22" y="27"/>
                        <a:pt x="22" y="27"/>
                        <a:pt x="22" y="27"/>
                      </a:cubicBez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0"/>
                        <a:pt x="0" y="5"/>
                        <a:pt x="0" y="10"/>
                      </a:cubicBezTo>
                      <a:cubicBezTo>
                        <a:pt x="0" y="55"/>
                        <a:pt x="0" y="55"/>
                        <a:pt x="0" y="55"/>
                      </a:cubicBezTo>
                      <a:cubicBezTo>
                        <a:pt x="0" y="60"/>
                        <a:pt x="4" y="65"/>
                        <a:pt x="10" y="65"/>
                      </a:cubicBezTo>
                      <a:cubicBezTo>
                        <a:pt x="10" y="104"/>
                        <a:pt x="10" y="104"/>
                        <a:pt x="10" y="104"/>
                      </a:cubicBezTo>
                      <a:cubicBezTo>
                        <a:pt x="10" y="110"/>
                        <a:pt x="15" y="114"/>
                        <a:pt x="20" y="114"/>
                      </a:cubicBezTo>
                      <a:cubicBezTo>
                        <a:pt x="25" y="114"/>
                        <a:pt x="30" y="111"/>
                        <a:pt x="31" y="106"/>
                      </a:cubicBezTo>
                      <a:cubicBezTo>
                        <a:pt x="31" y="111"/>
                        <a:pt x="36" y="114"/>
                        <a:pt x="41" y="114"/>
                      </a:cubicBezTo>
                      <a:cubicBezTo>
                        <a:pt x="47" y="114"/>
                        <a:pt x="51" y="110"/>
                        <a:pt x="51" y="104"/>
                      </a:cubicBezTo>
                      <a:cubicBezTo>
                        <a:pt x="51" y="21"/>
                        <a:pt x="51" y="21"/>
                        <a:pt x="51" y="21"/>
                      </a:cubicBezTo>
                      <a:cubicBezTo>
                        <a:pt x="91" y="21"/>
                        <a:pt x="91" y="21"/>
                        <a:pt x="91" y="21"/>
                      </a:cubicBezTo>
                      <a:cubicBezTo>
                        <a:pt x="97" y="21"/>
                        <a:pt x="101" y="16"/>
                        <a:pt x="101" y="10"/>
                      </a:cubicBezTo>
                      <a:cubicBezTo>
                        <a:pt x="101" y="5"/>
                        <a:pt x="97" y="0"/>
                        <a:pt x="9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1435" tIns="25718" rIns="51435" bIns="257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 dirty="0"/>
                </a:p>
              </p:txBody>
            </p:sp>
            <p:sp>
              <p:nvSpPr>
                <p:cNvPr id="74" name="Freeform 263">
                  <a:extLst>
                    <a:ext uri="{FF2B5EF4-FFF2-40B4-BE49-F238E27FC236}">
                      <a16:creationId xmlns="" xmlns:a16="http://schemas.microsoft.com/office/drawing/2014/main" id="{8681E9BB-8949-4DA2-869A-4ADF95FAD8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04938" y="2465388"/>
                  <a:ext cx="212725" cy="160338"/>
                </a:xfrm>
                <a:custGeom>
                  <a:avLst/>
                  <a:gdLst>
                    <a:gd name="T0" fmla="*/ 64 w 66"/>
                    <a:gd name="T1" fmla="*/ 40 h 50"/>
                    <a:gd name="T2" fmla="*/ 64 w 66"/>
                    <a:gd name="T3" fmla="*/ 39 h 50"/>
                    <a:gd name="T4" fmla="*/ 39 w 66"/>
                    <a:gd name="T5" fmla="*/ 15 h 50"/>
                    <a:gd name="T6" fmla="*/ 39 w 66"/>
                    <a:gd name="T7" fmla="*/ 0 h 50"/>
                    <a:gd name="T8" fmla="*/ 27 w 66"/>
                    <a:gd name="T9" fmla="*/ 0 h 50"/>
                    <a:gd name="T10" fmla="*/ 27 w 66"/>
                    <a:gd name="T11" fmla="*/ 15 h 50"/>
                    <a:gd name="T12" fmla="*/ 2 w 66"/>
                    <a:gd name="T13" fmla="*/ 39 h 50"/>
                    <a:gd name="T14" fmla="*/ 2 w 66"/>
                    <a:gd name="T15" fmla="*/ 40 h 50"/>
                    <a:gd name="T16" fmla="*/ 2 w 66"/>
                    <a:gd name="T17" fmla="*/ 48 h 50"/>
                    <a:gd name="T18" fmla="*/ 11 w 66"/>
                    <a:gd name="T19" fmla="*/ 48 h 50"/>
                    <a:gd name="T20" fmla="*/ 27 w 66"/>
                    <a:gd name="T21" fmla="*/ 31 h 50"/>
                    <a:gd name="T22" fmla="*/ 27 w 66"/>
                    <a:gd name="T23" fmla="*/ 44 h 50"/>
                    <a:gd name="T24" fmla="*/ 33 w 66"/>
                    <a:gd name="T25" fmla="*/ 50 h 50"/>
                    <a:gd name="T26" fmla="*/ 39 w 66"/>
                    <a:gd name="T27" fmla="*/ 44 h 50"/>
                    <a:gd name="T28" fmla="*/ 39 w 66"/>
                    <a:gd name="T29" fmla="*/ 44 h 50"/>
                    <a:gd name="T30" fmla="*/ 39 w 66"/>
                    <a:gd name="T31" fmla="*/ 31 h 50"/>
                    <a:gd name="T32" fmla="*/ 55 w 66"/>
                    <a:gd name="T33" fmla="*/ 48 h 50"/>
                    <a:gd name="T34" fmla="*/ 64 w 66"/>
                    <a:gd name="T35" fmla="*/ 48 h 50"/>
                    <a:gd name="T36" fmla="*/ 64 w 66"/>
                    <a:gd name="T37" fmla="*/ 4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50">
                      <a:moveTo>
                        <a:pt x="64" y="40"/>
                      </a:moveTo>
                      <a:cubicBezTo>
                        <a:pt x="64" y="39"/>
                        <a:pt x="64" y="39"/>
                        <a:pt x="64" y="39"/>
                      </a:cubicBezTo>
                      <a:cubicBezTo>
                        <a:pt x="39" y="15"/>
                        <a:pt x="39" y="15"/>
                        <a:pt x="39" y="15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7" y="15"/>
                        <a:pt x="27" y="15"/>
                        <a:pt x="27" y="15"/>
                      </a:cubicBezTo>
                      <a:cubicBezTo>
                        <a:pt x="2" y="39"/>
                        <a:pt x="2" y="39"/>
                        <a:pt x="2" y="39"/>
                      </a:cubicBezTo>
                      <a:cubicBezTo>
                        <a:pt x="2" y="40"/>
                        <a:pt x="2" y="40"/>
                        <a:pt x="2" y="40"/>
                      </a:cubicBezTo>
                      <a:cubicBezTo>
                        <a:pt x="0" y="42"/>
                        <a:pt x="0" y="45"/>
                        <a:pt x="2" y="48"/>
                      </a:cubicBezTo>
                      <a:cubicBezTo>
                        <a:pt x="5" y="50"/>
                        <a:pt x="8" y="50"/>
                        <a:pt x="11" y="48"/>
                      </a:cubicBezTo>
                      <a:cubicBezTo>
                        <a:pt x="27" y="31"/>
                        <a:pt x="27" y="31"/>
                        <a:pt x="27" y="31"/>
                      </a:cubicBezTo>
                      <a:cubicBezTo>
                        <a:pt x="27" y="44"/>
                        <a:pt x="27" y="44"/>
                        <a:pt x="27" y="44"/>
                      </a:cubicBezTo>
                      <a:cubicBezTo>
                        <a:pt x="27" y="48"/>
                        <a:pt x="30" y="50"/>
                        <a:pt x="33" y="50"/>
                      </a:cubicBezTo>
                      <a:cubicBezTo>
                        <a:pt x="36" y="50"/>
                        <a:pt x="39" y="48"/>
                        <a:pt x="39" y="44"/>
                      </a:cubicBezTo>
                      <a:cubicBezTo>
                        <a:pt x="39" y="44"/>
                        <a:pt x="39" y="44"/>
                        <a:pt x="39" y="44"/>
                      </a:cubicBezTo>
                      <a:cubicBezTo>
                        <a:pt x="39" y="31"/>
                        <a:pt x="39" y="31"/>
                        <a:pt x="39" y="31"/>
                      </a:cubicBezTo>
                      <a:cubicBezTo>
                        <a:pt x="55" y="48"/>
                        <a:pt x="55" y="48"/>
                        <a:pt x="55" y="48"/>
                      </a:cubicBezTo>
                      <a:cubicBezTo>
                        <a:pt x="58" y="50"/>
                        <a:pt x="61" y="50"/>
                        <a:pt x="64" y="48"/>
                      </a:cubicBezTo>
                      <a:cubicBezTo>
                        <a:pt x="66" y="45"/>
                        <a:pt x="66" y="42"/>
                        <a:pt x="64" y="4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51435" tIns="25718" rIns="51435" bIns="257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 dirty="0"/>
                </a:p>
              </p:txBody>
            </p:sp>
          </p:grpSp>
        </p:grpSp>
      </p:grpSp>
      <p:graphicFrame>
        <p:nvGraphicFramePr>
          <p:cNvPr id="75" name="Table 74"/>
          <p:cNvGraphicFramePr>
            <a:graphicFrameLocks noGrp="1"/>
          </p:cNvGraphicFramePr>
          <p:nvPr>
            <p:extLst/>
          </p:nvPr>
        </p:nvGraphicFramePr>
        <p:xfrm>
          <a:off x="374035" y="3235094"/>
          <a:ext cx="8450416" cy="229161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9142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25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6778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256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90436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6256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2099166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38862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accent5"/>
                          </a:solidFill>
                        </a:rPr>
                        <a:t>SCOPE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accent2"/>
                          </a:solidFill>
                        </a:rPr>
                        <a:t>MANAGE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accent4"/>
                          </a:solidFill>
                        </a:rPr>
                        <a:t>ADVISE 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accent1"/>
                          </a:solidFill>
                        </a:rPr>
                        <a:t>PARTNERSHIPS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02997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Provide strategic market insights necessary to create innovative, commercially relevant programs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Manage project teams’ T2M efforts through T2M plans and jointly developed milestones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Support project teams with skills &amp; knowledge to align technology with market needs</a:t>
                      </a:r>
                    </a:p>
                    <a:p>
                      <a:pPr algn="ctr"/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Engage third-party investors and partners to support technology development towards the market</a:t>
                      </a:r>
                    </a:p>
                    <a:p>
                      <a:pPr algn="ctr"/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6" name="Freeform 41"/>
          <p:cNvSpPr>
            <a:spLocks noEditPoints="1"/>
          </p:cNvSpPr>
          <p:nvPr/>
        </p:nvSpPr>
        <p:spPr bwMode="auto">
          <a:xfrm>
            <a:off x="7519083" y="2187059"/>
            <a:ext cx="564118" cy="420661"/>
          </a:xfrm>
          <a:custGeom>
            <a:avLst/>
            <a:gdLst>
              <a:gd name="T0" fmla="*/ 143 w 169"/>
              <a:gd name="T1" fmla="*/ 0 h 135"/>
              <a:gd name="T2" fmla="*/ 125 w 169"/>
              <a:gd name="T3" fmla="*/ 9 h 135"/>
              <a:gd name="T4" fmla="*/ 96 w 169"/>
              <a:gd name="T5" fmla="*/ 9 h 135"/>
              <a:gd name="T6" fmla="*/ 57 w 169"/>
              <a:gd name="T7" fmla="*/ 10 h 135"/>
              <a:gd name="T8" fmla="*/ 21 w 169"/>
              <a:gd name="T9" fmla="*/ 0 h 135"/>
              <a:gd name="T10" fmla="*/ 1 w 169"/>
              <a:gd name="T11" fmla="*/ 65 h 135"/>
              <a:gd name="T12" fmla="*/ 26 w 169"/>
              <a:gd name="T13" fmla="*/ 81 h 135"/>
              <a:gd name="T14" fmla="*/ 36 w 169"/>
              <a:gd name="T15" fmla="*/ 98 h 135"/>
              <a:gd name="T16" fmla="*/ 59 w 169"/>
              <a:gd name="T17" fmla="*/ 124 h 135"/>
              <a:gd name="T18" fmla="*/ 68 w 169"/>
              <a:gd name="T19" fmla="*/ 135 h 135"/>
              <a:gd name="T20" fmla="*/ 92 w 169"/>
              <a:gd name="T21" fmla="*/ 123 h 135"/>
              <a:gd name="T22" fmla="*/ 111 w 169"/>
              <a:gd name="T23" fmla="*/ 129 h 135"/>
              <a:gd name="T24" fmla="*/ 133 w 169"/>
              <a:gd name="T25" fmla="*/ 109 h 135"/>
              <a:gd name="T26" fmla="*/ 148 w 169"/>
              <a:gd name="T27" fmla="*/ 98 h 135"/>
              <a:gd name="T28" fmla="*/ 160 w 169"/>
              <a:gd name="T29" fmla="*/ 79 h 135"/>
              <a:gd name="T30" fmla="*/ 166 w 169"/>
              <a:gd name="T31" fmla="*/ 58 h 135"/>
              <a:gd name="T32" fmla="*/ 93 w 169"/>
              <a:gd name="T33" fmla="*/ 17 h 135"/>
              <a:gd name="T34" fmla="*/ 81 w 169"/>
              <a:gd name="T35" fmla="*/ 12 h 135"/>
              <a:gd name="T36" fmla="*/ 40 w 169"/>
              <a:gd name="T37" fmla="*/ 15 h 135"/>
              <a:gd name="T38" fmla="*/ 24 w 169"/>
              <a:gd name="T39" fmla="*/ 8 h 135"/>
              <a:gd name="T40" fmla="*/ 30 w 169"/>
              <a:gd name="T41" fmla="*/ 73 h 135"/>
              <a:gd name="T42" fmla="*/ 61 w 169"/>
              <a:gd name="T43" fmla="*/ 16 h 135"/>
              <a:gd name="T44" fmla="*/ 109 w 169"/>
              <a:gd name="T45" fmla="*/ 32 h 135"/>
              <a:gd name="T46" fmla="*/ 77 w 169"/>
              <a:gd name="T47" fmla="*/ 36 h 135"/>
              <a:gd name="T48" fmla="*/ 46 w 169"/>
              <a:gd name="T49" fmla="*/ 52 h 135"/>
              <a:gd name="T50" fmla="*/ 49 w 169"/>
              <a:gd name="T51" fmla="*/ 68 h 135"/>
              <a:gd name="T52" fmla="*/ 36 w 169"/>
              <a:gd name="T53" fmla="*/ 77 h 135"/>
              <a:gd name="T54" fmla="*/ 76 w 169"/>
              <a:gd name="T55" fmla="*/ 51 h 135"/>
              <a:gd name="T56" fmla="*/ 58 w 169"/>
              <a:gd name="T57" fmla="*/ 118 h 135"/>
              <a:gd name="T58" fmla="*/ 78 w 169"/>
              <a:gd name="T59" fmla="*/ 96 h 135"/>
              <a:gd name="T60" fmla="*/ 82 w 169"/>
              <a:gd name="T61" fmla="*/ 86 h 135"/>
              <a:gd name="T62" fmla="*/ 42 w 169"/>
              <a:gd name="T63" fmla="*/ 104 h 135"/>
              <a:gd name="T64" fmla="*/ 75 w 169"/>
              <a:gd name="T65" fmla="*/ 79 h 135"/>
              <a:gd name="T66" fmla="*/ 66 w 169"/>
              <a:gd name="T67" fmla="*/ 76 h 135"/>
              <a:gd name="T68" fmla="*/ 42 w 169"/>
              <a:gd name="T69" fmla="*/ 81 h 135"/>
              <a:gd name="T70" fmla="*/ 100 w 169"/>
              <a:gd name="T71" fmla="*/ 46 h 135"/>
              <a:gd name="T72" fmla="*/ 110 w 169"/>
              <a:gd name="T73" fmla="*/ 24 h 135"/>
              <a:gd name="T74" fmla="*/ 137 w 169"/>
              <a:gd name="T75" fmla="*/ 65 h 135"/>
              <a:gd name="T76" fmla="*/ 118 w 169"/>
              <a:gd name="T77" fmla="*/ 74 h 135"/>
              <a:gd name="T78" fmla="*/ 92 w 169"/>
              <a:gd name="T79" fmla="*/ 88 h 135"/>
              <a:gd name="T80" fmla="*/ 78 w 169"/>
              <a:gd name="T81" fmla="*/ 108 h 135"/>
              <a:gd name="T82" fmla="*/ 78 w 169"/>
              <a:gd name="T83" fmla="*/ 123 h 135"/>
              <a:gd name="T84" fmla="*/ 71 w 169"/>
              <a:gd name="T85" fmla="*/ 119 h 135"/>
              <a:gd name="T86" fmla="*/ 82 w 169"/>
              <a:gd name="T87" fmla="*/ 115 h 135"/>
              <a:gd name="T88" fmla="*/ 108 w 169"/>
              <a:gd name="T89" fmla="*/ 122 h 135"/>
              <a:gd name="T90" fmla="*/ 86 w 169"/>
              <a:gd name="T91" fmla="*/ 104 h 135"/>
              <a:gd name="T92" fmla="*/ 94 w 169"/>
              <a:gd name="T93" fmla="*/ 105 h 135"/>
              <a:gd name="T94" fmla="*/ 108 w 169"/>
              <a:gd name="T95" fmla="*/ 122 h 135"/>
              <a:gd name="T96" fmla="*/ 120 w 169"/>
              <a:gd name="T97" fmla="*/ 111 h 135"/>
              <a:gd name="T98" fmla="*/ 106 w 169"/>
              <a:gd name="T99" fmla="*/ 94 h 135"/>
              <a:gd name="T100" fmla="*/ 125 w 169"/>
              <a:gd name="T101" fmla="*/ 106 h 135"/>
              <a:gd name="T102" fmla="*/ 132 w 169"/>
              <a:gd name="T103" fmla="*/ 101 h 135"/>
              <a:gd name="T104" fmla="*/ 113 w 169"/>
              <a:gd name="T105" fmla="*/ 83 h 135"/>
              <a:gd name="T106" fmla="*/ 137 w 169"/>
              <a:gd name="T107" fmla="*/ 94 h 135"/>
              <a:gd name="T108" fmla="*/ 148 w 169"/>
              <a:gd name="T109" fmla="*/ 90 h 135"/>
              <a:gd name="T110" fmla="*/ 127 w 169"/>
              <a:gd name="T111" fmla="*/ 77 h 135"/>
              <a:gd name="T112" fmla="*/ 153 w 169"/>
              <a:gd name="T113" fmla="*/ 84 h 135"/>
              <a:gd name="T114" fmla="*/ 146 w 169"/>
              <a:gd name="T115" fmla="*/ 70 h 135"/>
              <a:gd name="T116" fmla="*/ 162 w 169"/>
              <a:gd name="T117" fmla="*/ 63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69" h="135">
                <a:moveTo>
                  <a:pt x="166" y="58"/>
                </a:moveTo>
                <a:cubicBezTo>
                  <a:pt x="162" y="48"/>
                  <a:pt x="158" y="38"/>
                  <a:pt x="154" y="27"/>
                </a:cubicBezTo>
                <a:cubicBezTo>
                  <a:pt x="150" y="18"/>
                  <a:pt x="147" y="9"/>
                  <a:pt x="143" y="0"/>
                </a:cubicBezTo>
                <a:cubicBezTo>
                  <a:pt x="142" y="0"/>
                  <a:pt x="141" y="0"/>
                  <a:pt x="139" y="0"/>
                </a:cubicBezTo>
                <a:cubicBezTo>
                  <a:pt x="136" y="2"/>
                  <a:pt x="133" y="5"/>
                  <a:pt x="129" y="7"/>
                </a:cubicBezTo>
                <a:cubicBezTo>
                  <a:pt x="128" y="8"/>
                  <a:pt x="126" y="9"/>
                  <a:pt x="125" y="9"/>
                </a:cubicBezTo>
                <a:cubicBezTo>
                  <a:pt x="123" y="10"/>
                  <a:pt x="123" y="10"/>
                  <a:pt x="122" y="11"/>
                </a:cubicBezTo>
                <a:cubicBezTo>
                  <a:pt x="106" y="17"/>
                  <a:pt x="106" y="17"/>
                  <a:pt x="106" y="17"/>
                </a:cubicBezTo>
                <a:cubicBezTo>
                  <a:pt x="105" y="16"/>
                  <a:pt x="102" y="15"/>
                  <a:pt x="96" y="9"/>
                </a:cubicBezTo>
                <a:cubicBezTo>
                  <a:pt x="91" y="5"/>
                  <a:pt x="86" y="3"/>
                  <a:pt x="81" y="4"/>
                </a:cubicBezTo>
                <a:cubicBezTo>
                  <a:pt x="76" y="4"/>
                  <a:pt x="73" y="6"/>
                  <a:pt x="72" y="8"/>
                </a:cubicBezTo>
                <a:cubicBezTo>
                  <a:pt x="67" y="7"/>
                  <a:pt x="62" y="7"/>
                  <a:pt x="57" y="10"/>
                </a:cubicBezTo>
                <a:cubicBezTo>
                  <a:pt x="55" y="11"/>
                  <a:pt x="52" y="12"/>
                  <a:pt x="50" y="11"/>
                </a:cubicBezTo>
                <a:cubicBezTo>
                  <a:pt x="41" y="8"/>
                  <a:pt x="33" y="4"/>
                  <a:pt x="24" y="0"/>
                </a:cubicBezTo>
                <a:cubicBezTo>
                  <a:pt x="23" y="0"/>
                  <a:pt x="22" y="0"/>
                  <a:pt x="21" y="0"/>
                </a:cubicBezTo>
                <a:cubicBezTo>
                  <a:pt x="20" y="2"/>
                  <a:pt x="19" y="3"/>
                  <a:pt x="19" y="5"/>
                </a:cubicBezTo>
                <a:cubicBezTo>
                  <a:pt x="17" y="11"/>
                  <a:pt x="15" y="18"/>
                  <a:pt x="13" y="25"/>
                </a:cubicBezTo>
                <a:cubicBezTo>
                  <a:pt x="9" y="38"/>
                  <a:pt x="5" y="52"/>
                  <a:pt x="1" y="65"/>
                </a:cubicBezTo>
                <a:cubicBezTo>
                  <a:pt x="1" y="68"/>
                  <a:pt x="0" y="70"/>
                  <a:pt x="3" y="72"/>
                </a:cubicBezTo>
                <a:cubicBezTo>
                  <a:pt x="10" y="75"/>
                  <a:pt x="17" y="77"/>
                  <a:pt x="24" y="80"/>
                </a:cubicBezTo>
                <a:cubicBezTo>
                  <a:pt x="24" y="81"/>
                  <a:pt x="25" y="81"/>
                  <a:pt x="26" y="81"/>
                </a:cubicBezTo>
                <a:cubicBezTo>
                  <a:pt x="28" y="82"/>
                  <a:pt x="30" y="83"/>
                  <a:pt x="33" y="84"/>
                </a:cubicBezTo>
                <a:cubicBezTo>
                  <a:pt x="33" y="86"/>
                  <a:pt x="34" y="89"/>
                  <a:pt x="35" y="91"/>
                </a:cubicBezTo>
                <a:cubicBezTo>
                  <a:pt x="36" y="94"/>
                  <a:pt x="37" y="95"/>
                  <a:pt x="36" y="98"/>
                </a:cubicBezTo>
                <a:cubicBezTo>
                  <a:pt x="34" y="104"/>
                  <a:pt x="37" y="111"/>
                  <a:pt x="42" y="113"/>
                </a:cubicBezTo>
                <a:cubicBezTo>
                  <a:pt x="44" y="114"/>
                  <a:pt x="45" y="116"/>
                  <a:pt x="45" y="117"/>
                </a:cubicBezTo>
                <a:cubicBezTo>
                  <a:pt x="47" y="124"/>
                  <a:pt x="54" y="128"/>
                  <a:pt x="59" y="124"/>
                </a:cubicBezTo>
                <a:cubicBezTo>
                  <a:pt x="60" y="124"/>
                  <a:pt x="60" y="124"/>
                  <a:pt x="61" y="124"/>
                </a:cubicBezTo>
                <a:cubicBezTo>
                  <a:pt x="60" y="124"/>
                  <a:pt x="60" y="124"/>
                  <a:pt x="60" y="125"/>
                </a:cubicBezTo>
                <a:cubicBezTo>
                  <a:pt x="63" y="128"/>
                  <a:pt x="65" y="132"/>
                  <a:pt x="68" y="135"/>
                </a:cubicBezTo>
                <a:cubicBezTo>
                  <a:pt x="70" y="135"/>
                  <a:pt x="72" y="135"/>
                  <a:pt x="73" y="135"/>
                </a:cubicBezTo>
                <a:cubicBezTo>
                  <a:pt x="74" y="134"/>
                  <a:pt x="75" y="133"/>
                  <a:pt x="76" y="132"/>
                </a:cubicBezTo>
                <a:cubicBezTo>
                  <a:pt x="82" y="129"/>
                  <a:pt x="87" y="126"/>
                  <a:pt x="92" y="123"/>
                </a:cubicBezTo>
                <a:cubicBezTo>
                  <a:pt x="97" y="127"/>
                  <a:pt x="97" y="127"/>
                  <a:pt x="97" y="127"/>
                </a:cubicBezTo>
                <a:cubicBezTo>
                  <a:pt x="101" y="129"/>
                  <a:pt x="104" y="130"/>
                  <a:pt x="107" y="130"/>
                </a:cubicBezTo>
                <a:cubicBezTo>
                  <a:pt x="109" y="130"/>
                  <a:pt x="110" y="130"/>
                  <a:pt x="111" y="129"/>
                </a:cubicBezTo>
                <a:cubicBezTo>
                  <a:pt x="116" y="128"/>
                  <a:pt x="119" y="123"/>
                  <a:pt x="121" y="120"/>
                </a:cubicBezTo>
                <a:cubicBezTo>
                  <a:pt x="122" y="120"/>
                  <a:pt x="122" y="119"/>
                  <a:pt x="123" y="119"/>
                </a:cubicBezTo>
                <a:cubicBezTo>
                  <a:pt x="128" y="117"/>
                  <a:pt x="132" y="112"/>
                  <a:pt x="133" y="109"/>
                </a:cubicBezTo>
                <a:cubicBezTo>
                  <a:pt x="133" y="109"/>
                  <a:pt x="134" y="109"/>
                  <a:pt x="134" y="109"/>
                </a:cubicBezTo>
                <a:cubicBezTo>
                  <a:pt x="135" y="109"/>
                  <a:pt x="137" y="109"/>
                  <a:pt x="138" y="109"/>
                </a:cubicBezTo>
                <a:cubicBezTo>
                  <a:pt x="143" y="107"/>
                  <a:pt x="146" y="101"/>
                  <a:pt x="148" y="98"/>
                </a:cubicBezTo>
                <a:cubicBezTo>
                  <a:pt x="149" y="98"/>
                  <a:pt x="150" y="98"/>
                  <a:pt x="151" y="97"/>
                </a:cubicBezTo>
                <a:cubicBezTo>
                  <a:pt x="158" y="95"/>
                  <a:pt x="161" y="85"/>
                  <a:pt x="162" y="84"/>
                </a:cubicBezTo>
                <a:cubicBezTo>
                  <a:pt x="162" y="82"/>
                  <a:pt x="162" y="80"/>
                  <a:pt x="160" y="79"/>
                </a:cubicBezTo>
                <a:cubicBezTo>
                  <a:pt x="154" y="75"/>
                  <a:pt x="154" y="75"/>
                  <a:pt x="154" y="75"/>
                </a:cubicBezTo>
                <a:cubicBezTo>
                  <a:pt x="157" y="74"/>
                  <a:pt x="159" y="72"/>
                  <a:pt x="162" y="71"/>
                </a:cubicBezTo>
                <a:cubicBezTo>
                  <a:pt x="169" y="67"/>
                  <a:pt x="169" y="65"/>
                  <a:pt x="166" y="58"/>
                </a:cubicBezTo>
                <a:close/>
                <a:moveTo>
                  <a:pt x="82" y="11"/>
                </a:moveTo>
                <a:cubicBezTo>
                  <a:pt x="85" y="11"/>
                  <a:pt x="89" y="13"/>
                  <a:pt x="91" y="15"/>
                </a:cubicBezTo>
                <a:cubicBezTo>
                  <a:pt x="92" y="16"/>
                  <a:pt x="92" y="17"/>
                  <a:pt x="93" y="17"/>
                </a:cubicBezTo>
                <a:cubicBezTo>
                  <a:pt x="91" y="16"/>
                  <a:pt x="88" y="15"/>
                  <a:pt x="85" y="14"/>
                </a:cubicBezTo>
                <a:cubicBezTo>
                  <a:pt x="84" y="14"/>
                  <a:pt x="83" y="12"/>
                  <a:pt x="82" y="12"/>
                </a:cubicBezTo>
                <a:cubicBezTo>
                  <a:pt x="81" y="12"/>
                  <a:pt x="81" y="12"/>
                  <a:pt x="81" y="12"/>
                </a:cubicBezTo>
                <a:cubicBezTo>
                  <a:pt x="81" y="12"/>
                  <a:pt x="82" y="11"/>
                  <a:pt x="82" y="11"/>
                </a:cubicBezTo>
                <a:close/>
                <a:moveTo>
                  <a:pt x="24" y="8"/>
                </a:moveTo>
                <a:cubicBezTo>
                  <a:pt x="29" y="10"/>
                  <a:pt x="34" y="13"/>
                  <a:pt x="40" y="15"/>
                </a:cubicBezTo>
                <a:cubicBezTo>
                  <a:pt x="34" y="34"/>
                  <a:pt x="29" y="53"/>
                  <a:pt x="23" y="72"/>
                </a:cubicBezTo>
                <a:cubicBezTo>
                  <a:pt x="18" y="70"/>
                  <a:pt x="13" y="68"/>
                  <a:pt x="8" y="65"/>
                </a:cubicBezTo>
                <a:cubicBezTo>
                  <a:pt x="13" y="46"/>
                  <a:pt x="18" y="27"/>
                  <a:pt x="24" y="8"/>
                </a:cubicBezTo>
                <a:close/>
                <a:moveTo>
                  <a:pt x="36" y="77"/>
                </a:moveTo>
                <a:cubicBezTo>
                  <a:pt x="36" y="77"/>
                  <a:pt x="36" y="77"/>
                  <a:pt x="36" y="77"/>
                </a:cubicBezTo>
                <a:cubicBezTo>
                  <a:pt x="33" y="76"/>
                  <a:pt x="31" y="75"/>
                  <a:pt x="30" y="73"/>
                </a:cubicBezTo>
                <a:cubicBezTo>
                  <a:pt x="32" y="64"/>
                  <a:pt x="35" y="54"/>
                  <a:pt x="38" y="44"/>
                </a:cubicBezTo>
                <a:cubicBezTo>
                  <a:pt x="40" y="35"/>
                  <a:pt x="43" y="26"/>
                  <a:pt x="45" y="17"/>
                </a:cubicBezTo>
                <a:cubicBezTo>
                  <a:pt x="51" y="20"/>
                  <a:pt x="56" y="18"/>
                  <a:pt x="61" y="16"/>
                </a:cubicBezTo>
                <a:cubicBezTo>
                  <a:pt x="64" y="15"/>
                  <a:pt x="68" y="15"/>
                  <a:pt x="71" y="16"/>
                </a:cubicBezTo>
                <a:cubicBezTo>
                  <a:pt x="78" y="18"/>
                  <a:pt x="85" y="21"/>
                  <a:pt x="92" y="24"/>
                </a:cubicBezTo>
                <a:cubicBezTo>
                  <a:pt x="98" y="27"/>
                  <a:pt x="104" y="29"/>
                  <a:pt x="109" y="32"/>
                </a:cubicBezTo>
                <a:cubicBezTo>
                  <a:pt x="108" y="39"/>
                  <a:pt x="105" y="40"/>
                  <a:pt x="100" y="38"/>
                </a:cubicBezTo>
                <a:cubicBezTo>
                  <a:pt x="95" y="36"/>
                  <a:pt x="90" y="34"/>
                  <a:pt x="85" y="32"/>
                </a:cubicBezTo>
                <a:cubicBezTo>
                  <a:pt x="79" y="29"/>
                  <a:pt x="79" y="30"/>
                  <a:pt x="77" y="36"/>
                </a:cubicBezTo>
                <a:cubicBezTo>
                  <a:pt x="73" y="47"/>
                  <a:pt x="68" y="52"/>
                  <a:pt x="56" y="51"/>
                </a:cubicBezTo>
                <a:cubicBezTo>
                  <a:pt x="54" y="51"/>
                  <a:pt x="52" y="50"/>
                  <a:pt x="50" y="50"/>
                </a:cubicBezTo>
                <a:cubicBezTo>
                  <a:pt x="49" y="50"/>
                  <a:pt x="46" y="51"/>
                  <a:pt x="46" y="52"/>
                </a:cubicBezTo>
                <a:cubicBezTo>
                  <a:pt x="46" y="53"/>
                  <a:pt x="46" y="56"/>
                  <a:pt x="47" y="57"/>
                </a:cubicBezTo>
                <a:cubicBezTo>
                  <a:pt x="52" y="60"/>
                  <a:pt x="58" y="60"/>
                  <a:pt x="64" y="59"/>
                </a:cubicBezTo>
                <a:cubicBezTo>
                  <a:pt x="49" y="68"/>
                  <a:pt x="49" y="68"/>
                  <a:pt x="49" y="68"/>
                </a:cubicBezTo>
                <a:cubicBezTo>
                  <a:pt x="49" y="68"/>
                  <a:pt x="49" y="68"/>
                  <a:pt x="49" y="68"/>
                </a:cubicBezTo>
                <a:cubicBezTo>
                  <a:pt x="46" y="70"/>
                  <a:pt x="43" y="72"/>
                  <a:pt x="40" y="74"/>
                </a:cubicBezTo>
                <a:cubicBezTo>
                  <a:pt x="38" y="74"/>
                  <a:pt x="37" y="76"/>
                  <a:pt x="36" y="77"/>
                </a:cubicBezTo>
                <a:close/>
                <a:moveTo>
                  <a:pt x="91" y="42"/>
                </a:moveTo>
                <a:cubicBezTo>
                  <a:pt x="75" y="52"/>
                  <a:pt x="75" y="52"/>
                  <a:pt x="75" y="52"/>
                </a:cubicBezTo>
                <a:cubicBezTo>
                  <a:pt x="75" y="52"/>
                  <a:pt x="76" y="51"/>
                  <a:pt x="76" y="51"/>
                </a:cubicBezTo>
                <a:cubicBezTo>
                  <a:pt x="78" y="48"/>
                  <a:pt x="81" y="44"/>
                  <a:pt x="83" y="39"/>
                </a:cubicBezTo>
                <a:cubicBezTo>
                  <a:pt x="86" y="40"/>
                  <a:pt x="89" y="41"/>
                  <a:pt x="91" y="42"/>
                </a:cubicBezTo>
                <a:close/>
                <a:moveTo>
                  <a:pt x="58" y="118"/>
                </a:moveTo>
                <a:cubicBezTo>
                  <a:pt x="56" y="119"/>
                  <a:pt x="53" y="118"/>
                  <a:pt x="52" y="117"/>
                </a:cubicBezTo>
                <a:cubicBezTo>
                  <a:pt x="51" y="115"/>
                  <a:pt x="51" y="112"/>
                  <a:pt x="54" y="111"/>
                </a:cubicBezTo>
                <a:cubicBezTo>
                  <a:pt x="62" y="106"/>
                  <a:pt x="70" y="101"/>
                  <a:pt x="78" y="96"/>
                </a:cubicBezTo>
                <a:cubicBezTo>
                  <a:pt x="81" y="94"/>
                  <a:pt x="83" y="93"/>
                  <a:pt x="85" y="91"/>
                </a:cubicBezTo>
                <a:cubicBezTo>
                  <a:pt x="86" y="90"/>
                  <a:pt x="86" y="88"/>
                  <a:pt x="86" y="87"/>
                </a:cubicBezTo>
                <a:cubicBezTo>
                  <a:pt x="86" y="86"/>
                  <a:pt x="84" y="86"/>
                  <a:pt x="82" y="86"/>
                </a:cubicBezTo>
                <a:cubicBezTo>
                  <a:pt x="81" y="86"/>
                  <a:pt x="80" y="87"/>
                  <a:pt x="79" y="87"/>
                </a:cubicBezTo>
                <a:cubicBezTo>
                  <a:pt x="69" y="93"/>
                  <a:pt x="58" y="99"/>
                  <a:pt x="48" y="105"/>
                </a:cubicBezTo>
                <a:cubicBezTo>
                  <a:pt x="46" y="107"/>
                  <a:pt x="43" y="107"/>
                  <a:pt x="42" y="104"/>
                </a:cubicBezTo>
                <a:cubicBezTo>
                  <a:pt x="41" y="101"/>
                  <a:pt x="42" y="99"/>
                  <a:pt x="45" y="98"/>
                </a:cubicBezTo>
                <a:cubicBezTo>
                  <a:pt x="51" y="94"/>
                  <a:pt x="58" y="90"/>
                  <a:pt x="64" y="86"/>
                </a:cubicBezTo>
                <a:cubicBezTo>
                  <a:pt x="68" y="84"/>
                  <a:pt x="72" y="82"/>
                  <a:pt x="75" y="79"/>
                </a:cubicBezTo>
                <a:cubicBezTo>
                  <a:pt x="76" y="78"/>
                  <a:pt x="76" y="76"/>
                  <a:pt x="77" y="74"/>
                </a:cubicBezTo>
                <a:cubicBezTo>
                  <a:pt x="75" y="73"/>
                  <a:pt x="74" y="72"/>
                  <a:pt x="72" y="73"/>
                </a:cubicBezTo>
                <a:cubicBezTo>
                  <a:pt x="70" y="73"/>
                  <a:pt x="68" y="75"/>
                  <a:pt x="66" y="76"/>
                </a:cubicBezTo>
                <a:cubicBezTo>
                  <a:pt x="59" y="80"/>
                  <a:pt x="52" y="84"/>
                  <a:pt x="46" y="89"/>
                </a:cubicBezTo>
                <a:cubicBezTo>
                  <a:pt x="44" y="90"/>
                  <a:pt x="41" y="90"/>
                  <a:pt x="40" y="87"/>
                </a:cubicBezTo>
                <a:cubicBezTo>
                  <a:pt x="39" y="85"/>
                  <a:pt x="40" y="82"/>
                  <a:pt x="42" y="81"/>
                </a:cubicBezTo>
                <a:cubicBezTo>
                  <a:pt x="46" y="79"/>
                  <a:pt x="49" y="76"/>
                  <a:pt x="53" y="74"/>
                </a:cubicBezTo>
                <a:cubicBezTo>
                  <a:pt x="53" y="75"/>
                  <a:pt x="53" y="75"/>
                  <a:pt x="53" y="75"/>
                </a:cubicBezTo>
                <a:cubicBezTo>
                  <a:pt x="100" y="46"/>
                  <a:pt x="100" y="46"/>
                  <a:pt x="100" y="46"/>
                </a:cubicBezTo>
                <a:cubicBezTo>
                  <a:pt x="109" y="49"/>
                  <a:pt x="115" y="41"/>
                  <a:pt x="116" y="31"/>
                </a:cubicBezTo>
                <a:cubicBezTo>
                  <a:pt x="116" y="28"/>
                  <a:pt x="115" y="26"/>
                  <a:pt x="113" y="25"/>
                </a:cubicBezTo>
                <a:cubicBezTo>
                  <a:pt x="112" y="25"/>
                  <a:pt x="111" y="24"/>
                  <a:pt x="110" y="24"/>
                </a:cubicBezTo>
                <a:cubicBezTo>
                  <a:pt x="119" y="21"/>
                  <a:pt x="119" y="21"/>
                  <a:pt x="119" y="21"/>
                </a:cubicBezTo>
                <a:cubicBezTo>
                  <a:pt x="119" y="21"/>
                  <a:pt x="120" y="22"/>
                  <a:pt x="120" y="23"/>
                </a:cubicBezTo>
                <a:cubicBezTo>
                  <a:pt x="126" y="37"/>
                  <a:pt x="131" y="51"/>
                  <a:pt x="137" y="65"/>
                </a:cubicBezTo>
                <a:cubicBezTo>
                  <a:pt x="136" y="64"/>
                  <a:pt x="136" y="64"/>
                  <a:pt x="136" y="64"/>
                </a:cubicBezTo>
                <a:cubicBezTo>
                  <a:pt x="133" y="64"/>
                  <a:pt x="124" y="61"/>
                  <a:pt x="119" y="67"/>
                </a:cubicBezTo>
                <a:cubicBezTo>
                  <a:pt x="118" y="69"/>
                  <a:pt x="117" y="72"/>
                  <a:pt x="118" y="74"/>
                </a:cubicBezTo>
                <a:cubicBezTo>
                  <a:pt x="114" y="74"/>
                  <a:pt x="109" y="74"/>
                  <a:pt x="106" y="78"/>
                </a:cubicBezTo>
                <a:cubicBezTo>
                  <a:pt x="105" y="80"/>
                  <a:pt x="104" y="83"/>
                  <a:pt x="105" y="85"/>
                </a:cubicBezTo>
                <a:cubicBezTo>
                  <a:pt x="101" y="85"/>
                  <a:pt x="95" y="84"/>
                  <a:pt x="92" y="88"/>
                </a:cubicBezTo>
                <a:cubicBezTo>
                  <a:pt x="90" y="91"/>
                  <a:pt x="90" y="93"/>
                  <a:pt x="90" y="95"/>
                </a:cubicBezTo>
                <a:cubicBezTo>
                  <a:pt x="87" y="95"/>
                  <a:pt x="82" y="95"/>
                  <a:pt x="80" y="99"/>
                </a:cubicBezTo>
                <a:cubicBezTo>
                  <a:pt x="77" y="102"/>
                  <a:pt x="78" y="105"/>
                  <a:pt x="78" y="108"/>
                </a:cubicBezTo>
                <a:cubicBezTo>
                  <a:pt x="78" y="107"/>
                  <a:pt x="78" y="107"/>
                  <a:pt x="78" y="106"/>
                </a:cubicBezTo>
                <a:cubicBezTo>
                  <a:pt x="71" y="110"/>
                  <a:pt x="65" y="114"/>
                  <a:pt x="58" y="118"/>
                </a:cubicBezTo>
                <a:close/>
                <a:moveTo>
                  <a:pt x="78" y="123"/>
                </a:moveTo>
                <a:cubicBezTo>
                  <a:pt x="77" y="124"/>
                  <a:pt x="76" y="125"/>
                  <a:pt x="75" y="125"/>
                </a:cubicBezTo>
                <a:cubicBezTo>
                  <a:pt x="73" y="127"/>
                  <a:pt x="70" y="129"/>
                  <a:pt x="68" y="126"/>
                </a:cubicBezTo>
                <a:cubicBezTo>
                  <a:pt x="67" y="123"/>
                  <a:pt x="67" y="120"/>
                  <a:pt x="71" y="119"/>
                </a:cubicBezTo>
                <a:cubicBezTo>
                  <a:pt x="74" y="117"/>
                  <a:pt x="77" y="115"/>
                  <a:pt x="80" y="113"/>
                </a:cubicBezTo>
                <a:cubicBezTo>
                  <a:pt x="80" y="113"/>
                  <a:pt x="80" y="113"/>
                  <a:pt x="80" y="113"/>
                </a:cubicBezTo>
                <a:cubicBezTo>
                  <a:pt x="81" y="114"/>
                  <a:pt x="81" y="115"/>
                  <a:pt x="82" y="115"/>
                </a:cubicBezTo>
                <a:cubicBezTo>
                  <a:pt x="86" y="118"/>
                  <a:pt x="86" y="118"/>
                  <a:pt x="86" y="118"/>
                </a:cubicBezTo>
                <a:cubicBezTo>
                  <a:pt x="84" y="120"/>
                  <a:pt x="81" y="122"/>
                  <a:pt x="78" y="123"/>
                </a:cubicBezTo>
                <a:close/>
                <a:moveTo>
                  <a:pt x="108" y="122"/>
                </a:moveTo>
                <a:cubicBezTo>
                  <a:pt x="107" y="122"/>
                  <a:pt x="105" y="122"/>
                  <a:pt x="102" y="120"/>
                </a:cubicBezTo>
                <a:cubicBezTo>
                  <a:pt x="87" y="109"/>
                  <a:pt x="87" y="109"/>
                  <a:pt x="87" y="109"/>
                </a:cubicBezTo>
                <a:cubicBezTo>
                  <a:pt x="86" y="107"/>
                  <a:pt x="86" y="104"/>
                  <a:pt x="86" y="104"/>
                </a:cubicBezTo>
                <a:cubicBezTo>
                  <a:pt x="86" y="103"/>
                  <a:pt x="88" y="103"/>
                  <a:pt x="93" y="104"/>
                </a:cubicBezTo>
                <a:cubicBezTo>
                  <a:pt x="94" y="104"/>
                  <a:pt x="94" y="104"/>
                  <a:pt x="94" y="104"/>
                </a:cubicBezTo>
                <a:cubicBezTo>
                  <a:pt x="94" y="104"/>
                  <a:pt x="94" y="104"/>
                  <a:pt x="94" y="105"/>
                </a:cubicBezTo>
                <a:cubicBezTo>
                  <a:pt x="110" y="116"/>
                  <a:pt x="110" y="116"/>
                  <a:pt x="110" y="116"/>
                </a:cubicBezTo>
                <a:cubicBezTo>
                  <a:pt x="111" y="117"/>
                  <a:pt x="112" y="117"/>
                  <a:pt x="112" y="118"/>
                </a:cubicBezTo>
                <a:cubicBezTo>
                  <a:pt x="111" y="120"/>
                  <a:pt x="110" y="121"/>
                  <a:pt x="108" y="122"/>
                </a:cubicBezTo>
                <a:close/>
                <a:moveTo>
                  <a:pt x="121" y="112"/>
                </a:moveTo>
                <a:cubicBezTo>
                  <a:pt x="121" y="112"/>
                  <a:pt x="120" y="112"/>
                  <a:pt x="120" y="112"/>
                </a:cubicBezTo>
                <a:cubicBezTo>
                  <a:pt x="120" y="112"/>
                  <a:pt x="120" y="111"/>
                  <a:pt x="120" y="111"/>
                </a:cubicBezTo>
                <a:cubicBezTo>
                  <a:pt x="99" y="98"/>
                  <a:pt x="99" y="98"/>
                  <a:pt x="99" y="98"/>
                </a:cubicBezTo>
                <a:cubicBezTo>
                  <a:pt x="98" y="96"/>
                  <a:pt x="98" y="94"/>
                  <a:pt x="98" y="93"/>
                </a:cubicBezTo>
                <a:cubicBezTo>
                  <a:pt x="99" y="93"/>
                  <a:pt x="100" y="92"/>
                  <a:pt x="106" y="94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124" y="106"/>
                  <a:pt x="124" y="106"/>
                  <a:pt x="124" y="106"/>
                </a:cubicBezTo>
                <a:cubicBezTo>
                  <a:pt x="125" y="106"/>
                  <a:pt x="125" y="106"/>
                  <a:pt x="125" y="106"/>
                </a:cubicBezTo>
                <a:cubicBezTo>
                  <a:pt x="124" y="108"/>
                  <a:pt x="123" y="111"/>
                  <a:pt x="121" y="112"/>
                </a:cubicBezTo>
                <a:close/>
                <a:moveTo>
                  <a:pt x="135" y="101"/>
                </a:moveTo>
                <a:cubicBezTo>
                  <a:pt x="134" y="101"/>
                  <a:pt x="133" y="101"/>
                  <a:pt x="132" y="101"/>
                </a:cubicBezTo>
                <a:cubicBezTo>
                  <a:pt x="125" y="97"/>
                  <a:pt x="125" y="97"/>
                  <a:pt x="125" y="97"/>
                </a:cubicBezTo>
                <a:cubicBezTo>
                  <a:pt x="114" y="88"/>
                  <a:pt x="114" y="88"/>
                  <a:pt x="114" y="88"/>
                </a:cubicBezTo>
                <a:cubicBezTo>
                  <a:pt x="113" y="86"/>
                  <a:pt x="112" y="83"/>
                  <a:pt x="113" y="83"/>
                </a:cubicBezTo>
                <a:cubicBezTo>
                  <a:pt x="113" y="82"/>
                  <a:pt x="115" y="82"/>
                  <a:pt x="120" y="83"/>
                </a:cubicBezTo>
                <a:cubicBezTo>
                  <a:pt x="131" y="90"/>
                  <a:pt x="131" y="90"/>
                  <a:pt x="131" y="90"/>
                </a:cubicBezTo>
                <a:cubicBezTo>
                  <a:pt x="137" y="94"/>
                  <a:pt x="137" y="94"/>
                  <a:pt x="137" y="94"/>
                </a:cubicBezTo>
                <a:cubicBezTo>
                  <a:pt x="138" y="95"/>
                  <a:pt x="139" y="96"/>
                  <a:pt x="140" y="96"/>
                </a:cubicBezTo>
                <a:cubicBezTo>
                  <a:pt x="139" y="98"/>
                  <a:pt x="137" y="100"/>
                  <a:pt x="135" y="101"/>
                </a:cubicBezTo>
                <a:close/>
                <a:moveTo>
                  <a:pt x="148" y="90"/>
                </a:moveTo>
                <a:cubicBezTo>
                  <a:pt x="147" y="90"/>
                  <a:pt x="147" y="90"/>
                  <a:pt x="146" y="90"/>
                </a:cubicBezTo>
                <a:cubicBezTo>
                  <a:pt x="136" y="83"/>
                  <a:pt x="136" y="83"/>
                  <a:pt x="136" y="83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26" y="75"/>
                  <a:pt x="125" y="72"/>
                  <a:pt x="126" y="72"/>
                </a:cubicBezTo>
                <a:cubicBezTo>
                  <a:pt x="126" y="71"/>
                  <a:pt x="128" y="71"/>
                  <a:pt x="133" y="72"/>
                </a:cubicBezTo>
                <a:cubicBezTo>
                  <a:pt x="153" y="84"/>
                  <a:pt x="153" y="84"/>
                  <a:pt x="153" y="84"/>
                </a:cubicBezTo>
                <a:cubicBezTo>
                  <a:pt x="152" y="86"/>
                  <a:pt x="150" y="89"/>
                  <a:pt x="148" y="90"/>
                </a:cubicBezTo>
                <a:close/>
                <a:moveTo>
                  <a:pt x="148" y="72"/>
                </a:moveTo>
                <a:cubicBezTo>
                  <a:pt x="146" y="70"/>
                  <a:pt x="146" y="70"/>
                  <a:pt x="146" y="70"/>
                </a:cubicBezTo>
                <a:cubicBezTo>
                  <a:pt x="139" y="53"/>
                  <a:pt x="132" y="35"/>
                  <a:pt x="125" y="18"/>
                </a:cubicBezTo>
                <a:cubicBezTo>
                  <a:pt x="130" y="15"/>
                  <a:pt x="135" y="12"/>
                  <a:pt x="140" y="9"/>
                </a:cubicBezTo>
                <a:cubicBezTo>
                  <a:pt x="147" y="27"/>
                  <a:pt x="154" y="45"/>
                  <a:pt x="162" y="63"/>
                </a:cubicBezTo>
                <a:cubicBezTo>
                  <a:pt x="157" y="66"/>
                  <a:pt x="152" y="69"/>
                  <a:pt x="148" y="72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83" name="Group 82"/>
          <p:cNvGrpSpPr/>
          <p:nvPr/>
        </p:nvGrpSpPr>
        <p:grpSpPr>
          <a:xfrm>
            <a:off x="993524" y="2122560"/>
            <a:ext cx="595576" cy="591326"/>
            <a:chOff x="8614384" y="2912368"/>
            <a:chExt cx="3008369" cy="2986901"/>
          </a:xfrm>
          <a:solidFill>
            <a:schemeClr val="bg1"/>
          </a:solidFill>
        </p:grpSpPr>
        <p:sp>
          <p:nvSpPr>
            <p:cNvPr id="84" name="Donut 83"/>
            <p:cNvSpPr/>
            <p:nvPr/>
          </p:nvSpPr>
          <p:spPr>
            <a:xfrm>
              <a:off x="8614384" y="3297839"/>
              <a:ext cx="2601430" cy="2601430"/>
            </a:xfrm>
            <a:prstGeom prst="donut">
              <a:avLst>
                <a:gd name="adj" fmla="val 8681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85" name="Donut 84"/>
            <p:cNvSpPr/>
            <p:nvPr/>
          </p:nvSpPr>
          <p:spPr>
            <a:xfrm>
              <a:off x="8991159" y="3674625"/>
              <a:ext cx="1847880" cy="1847878"/>
            </a:xfrm>
            <a:prstGeom prst="donut">
              <a:avLst>
                <a:gd name="adj" fmla="val 14954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86" name="Group 85"/>
            <p:cNvGrpSpPr/>
            <p:nvPr/>
          </p:nvGrpSpPr>
          <p:grpSpPr>
            <a:xfrm>
              <a:off x="9448502" y="2912368"/>
              <a:ext cx="2174251" cy="2123772"/>
              <a:chOff x="12821702" y="780405"/>
              <a:chExt cx="2174251" cy="2123772"/>
            </a:xfrm>
            <a:grpFill/>
          </p:grpSpPr>
          <p:sp>
            <p:nvSpPr>
              <p:cNvPr id="87" name="Oval 181"/>
              <p:cNvSpPr>
                <a:spLocks noChangeArrowheads="1"/>
              </p:cNvSpPr>
              <p:nvPr/>
            </p:nvSpPr>
            <p:spPr bwMode="auto">
              <a:xfrm rot="20406627">
                <a:off x="12821702" y="1981515"/>
                <a:ext cx="921381" cy="922662"/>
              </a:xfrm>
              <a:prstGeom prst="ellipse">
                <a:avLst/>
              </a:prstGeom>
              <a:grpFill/>
              <a:ln w="6985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" name="Freeform 183"/>
              <p:cNvSpPr>
                <a:spLocks/>
              </p:cNvSpPr>
              <p:nvPr/>
            </p:nvSpPr>
            <p:spPr bwMode="auto">
              <a:xfrm>
                <a:off x="13306725" y="1042273"/>
                <a:ext cx="1390478" cy="1390479"/>
              </a:xfrm>
              <a:custGeom>
                <a:avLst/>
                <a:gdLst>
                  <a:gd name="T0" fmla="*/ 46 w 478"/>
                  <a:gd name="T1" fmla="*/ 460 h 478"/>
                  <a:gd name="T2" fmla="*/ 408 w 478"/>
                  <a:gd name="T3" fmla="*/ 98 h 478"/>
                  <a:gd name="T4" fmla="*/ 460 w 478"/>
                  <a:gd name="T5" fmla="*/ 46 h 478"/>
                  <a:gd name="T6" fmla="*/ 431 w 478"/>
                  <a:gd name="T7" fmla="*/ 18 h 478"/>
                  <a:gd name="T8" fmla="*/ 70 w 478"/>
                  <a:gd name="T9" fmla="*/ 380 h 478"/>
                  <a:gd name="T10" fmla="*/ 18 w 478"/>
                  <a:gd name="T11" fmla="*/ 432 h 478"/>
                  <a:gd name="T12" fmla="*/ 46 w 478"/>
                  <a:gd name="T13" fmla="*/ 460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8" h="478">
                    <a:moveTo>
                      <a:pt x="46" y="460"/>
                    </a:moveTo>
                    <a:cubicBezTo>
                      <a:pt x="167" y="339"/>
                      <a:pt x="288" y="219"/>
                      <a:pt x="408" y="98"/>
                    </a:cubicBezTo>
                    <a:cubicBezTo>
                      <a:pt x="425" y="81"/>
                      <a:pt x="443" y="64"/>
                      <a:pt x="460" y="46"/>
                    </a:cubicBezTo>
                    <a:cubicBezTo>
                      <a:pt x="478" y="28"/>
                      <a:pt x="450" y="0"/>
                      <a:pt x="431" y="18"/>
                    </a:cubicBezTo>
                    <a:cubicBezTo>
                      <a:pt x="311" y="139"/>
                      <a:pt x="190" y="259"/>
                      <a:pt x="70" y="380"/>
                    </a:cubicBezTo>
                    <a:cubicBezTo>
                      <a:pt x="52" y="397"/>
                      <a:pt x="35" y="414"/>
                      <a:pt x="18" y="432"/>
                    </a:cubicBezTo>
                    <a:cubicBezTo>
                      <a:pt x="0" y="450"/>
                      <a:pt x="28" y="478"/>
                      <a:pt x="46" y="4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" name="Freeform 184"/>
              <p:cNvSpPr>
                <a:spLocks/>
              </p:cNvSpPr>
              <p:nvPr/>
            </p:nvSpPr>
            <p:spPr bwMode="auto">
              <a:xfrm>
                <a:off x="14380012" y="951295"/>
                <a:ext cx="127860" cy="414316"/>
              </a:xfrm>
              <a:custGeom>
                <a:avLst/>
                <a:gdLst>
                  <a:gd name="T0" fmla="*/ 4 w 44"/>
                  <a:gd name="T1" fmla="*/ 26 h 142"/>
                  <a:gd name="T2" fmla="*/ 1 w 44"/>
                  <a:gd name="T3" fmla="*/ 116 h 142"/>
                  <a:gd name="T4" fmla="*/ 41 w 44"/>
                  <a:gd name="T5" fmla="*/ 116 h 142"/>
                  <a:gd name="T6" fmla="*/ 44 w 44"/>
                  <a:gd name="T7" fmla="*/ 26 h 142"/>
                  <a:gd name="T8" fmla="*/ 4 w 44"/>
                  <a:gd name="T9" fmla="*/ 26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42">
                    <a:moveTo>
                      <a:pt x="4" y="26"/>
                    </a:moveTo>
                    <a:cubicBezTo>
                      <a:pt x="3" y="56"/>
                      <a:pt x="2" y="86"/>
                      <a:pt x="1" y="116"/>
                    </a:cubicBezTo>
                    <a:cubicBezTo>
                      <a:pt x="0" y="142"/>
                      <a:pt x="40" y="142"/>
                      <a:pt x="41" y="116"/>
                    </a:cubicBezTo>
                    <a:cubicBezTo>
                      <a:pt x="42" y="86"/>
                      <a:pt x="43" y="56"/>
                      <a:pt x="44" y="26"/>
                    </a:cubicBezTo>
                    <a:cubicBezTo>
                      <a:pt x="44" y="0"/>
                      <a:pt x="4" y="0"/>
                      <a:pt x="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" name="Freeform 185"/>
              <p:cNvSpPr>
                <a:spLocks/>
              </p:cNvSpPr>
              <p:nvPr/>
            </p:nvSpPr>
            <p:spPr bwMode="auto">
              <a:xfrm>
                <a:off x="14373865" y="1225456"/>
                <a:ext cx="413086" cy="131549"/>
              </a:xfrm>
              <a:custGeom>
                <a:avLst/>
                <a:gdLst>
                  <a:gd name="T0" fmla="*/ 26 w 142"/>
                  <a:gd name="T1" fmla="*/ 41 h 45"/>
                  <a:gd name="T2" fmla="*/ 117 w 142"/>
                  <a:gd name="T3" fmla="*/ 44 h 45"/>
                  <a:gd name="T4" fmla="*/ 117 w 142"/>
                  <a:gd name="T5" fmla="*/ 4 h 45"/>
                  <a:gd name="T6" fmla="*/ 26 w 142"/>
                  <a:gd name="T7" fmla="*/ 1 h 45"/>
                  <a:gd name="T8" fmla="*/ 26 w 142"/>
                  <a:gd name="T9" fmla="*/ 4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45">
                    <a:moveTo>
                      <a:pt x="26" y="41"/>
                    </a:moveTo>
                    <a:cubicBezTo>
                      <a:pt x="56" y="42"/>
                      <a:pt x="86" y="43"/>
                      <a:pt x="117" y="44"/>
                    </a:cubicBezTo>
                    <a:cubicBezTo>
                      <a:pt x="142" y="45"/>
                      <a:pt x="142" y="5"/>
                      <a:pt x="117" y="4"/>
                    </a:cubicBezTo>
                    <a:cubicBezTo>
                      <a:pt x="86" y="3"/>
                      <a:pt x="56" y="2"/>
                      <a:pt x="26" y="1"/>
                    </a:cubicBezTo>
                    <a:cubicBezTo>
                      <a:pt x="0" y="0"/>
                      <a:pt x="0" y="40"/>
                      <a:pt x="26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1" name="Freeform 186"/>
              <p:cNvSpPr>
                <a:spLocks/>
              </p:cNvSpPr>
              <p:nvPr/>
            </p:nvSpPr>
            <p:spPr bwMode="auto">
              <a:xfrm>
                <a:off x="14589014" y="780405"/>
                <a:ext cx="127860" cy="413086"/>
              </a:xfrm>
              <a:custGeom>
                <a:avLst/>
                <a:gdLst>
                  <a:gd name="T0" fmla="*/ 3 w 44"/>
                  <a:gd name="T1" fmla="*/ 26 h 142"/>
                  <a:gd name="T2" fmla="*/ 1 w 44"/>
                  <a:gd name="T3" fmla="*/ 116 h 142"/>
                  <a:gd name="T4" fmla="*/ 41 w 44"/>
                  <a:gd name="T5" fmla="*/ 116 h 142"/>
                  <a:gd name="T6" fmla="*/ 43 w 44"/>
                  <a:gd name="T7" fmla="*/ 26 h 142"/>
                  <a:gd name="T8" fmla="*/ 3 w 44"/>
                  <a:gd name="T9" fmla="*/ 26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42">
                    <a:moveTo>
                      <a:pt x="3" y="26"/>
                    </a:moveTo>
                    <a:cubicBezTo>
                      <a:pt x="2" y="56"/>
                      <a:pt x="1" y="86"/>
                      <a:pt x="1" y="116"/>
                    </a:cubicBezTo>
                    <a:cubicBezTo>
                      <a:pt x="0" y="142"/>
                      <a:pt x="40" y="142"/>
                      <a:pt x="41" y="116"/>
                    </a:cubicBezTo>
                    <a:cubicBezTo>
                      <a:pt x="41" y="86"/>
                      <a:pt x="42" y="56"/>
                      <a:pt x="43" y="26"/>
                    </a:cubicBezTo>
                    <a:cubicBezTo>
                      <a:pt x="44" y="0"/>
                      <a:pt x="4" y="0"/>
                      <a:pt x="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2" name="Freeform 187"/>
              <p:cNvSpPr>
                <a:spLocks/>
              </p:cNvSpPr>
              <p:nvPr/>
            </p:nvSpPr>
            <p:spPr bwMode="auto">
              <a:xfrm>
                <a:off x="14580408" y="1053337"/>
                <a:ext cx="415545" cy="131549"/>
              </a:xfrm>
              <a:custGeom>
                <a:avLst/>
                <a:gdLst>
                  <a:gd name="T0" fmla="*/ 26 w 143"/>
                  <a:gd name="T1" fmla="*/ 41 h 45"/>
                  <a:gd name="T2" fmla="*/ 117 w 143"/>
                  <a:gd name="T3" fmla="*/ 44 h 45"/>
                  <a:gd name="T4" fmla="*/ 117 w 143"/>
                  <a:gd name="T5" fmla="*/ 4 h 45"/>
                  <a:gd name="T6" fmla="*/ 26 w 143"/>
                  <a:gd name="T7" fmla="*/ 1 h 45"/>
                  <a:gd name="T8" fmla="*/ 26 w 143"/>
                  <a:gd name="T9" fmla="*/ 4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5">
                    <a:moveTo>
                      <a:pt x="26" y="41"/>
                    </a:moveTo>
                    <a:cubicBezTo>
                      <a:pt x="56" y="42"/>
                      <a:pt x="87" y="43"/>
                      <a:pt x="117" y="44"/>
                    </a:cubicBezTo>
                    <a:cubicBezTo>
                      <a:pt x="143" y="45"/>
                      <a:pt x="143" y="5"/>
                      <a:pt x="117" y="4"/>
                    </a:cubicBezTo>
                    <a:cubicBezTo>
                      <a:pt x="87" y="3"/>
                      <a:pt x="56" y="2"/>
                      <a:pt x="26" y="1"/>
                    </a:cubicBezTo>
                    <a:cubicBezTo>
                      <a:pt x="0" y="0"/>
                      <a:pt x="0" y="40"/>
                      <a:pt x="26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3" name="Freeform 188"/>
              <p:cNvSpPr>
                <a:spLocks/>
              </p:cNvSpPr>
              <p:nvPr/>
            </p:nvSpPr>
            <p:spPr bwMode="auto">
              <a:xfrm>
                <a:off x="14182075" y="1140627"/>
                <a:ext cx="127860" cy="413086"/>
              </a:xfrm>
              <a:custGeom>
                <a:avLst/>
                <a:gdLst>
                  <a:gd name="T0" fmla="*/ 3 w 44"/>
                  <a:gd name="T1" fmla="*/ 26 h 142"/>
                  <a:gd name="T2" fmla="*/ 1 w 44"/>
                  <a:gd name="T3" fmla="*/ 117 h 142"/>
                  <a:gd name="T4" fmla="*/ 41 w 44"/>
                  <a:gd name="T5" fmla="*/ 117 h 142"/>
                  <a:gd name="T6" fmla="*/ 43 w 44"/>
                  <a:gd name="T7" fmla="*/ 26 h 142"/>
                  <a:gd name="T8" fmla="*/ 3 w 44"/>
                  <a:gd name="T9" fmla="*/ 26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42">
                    <a:moveTo>
                      <a:pt x="3" y="26"/>
                    </a:moveTo>
                    <a:cubicBezTo>
                      <a:pt x="2" y="56"/>
                      <a:pt x="2" y="86"/>
                      <a:pt x="1" y="117"/>
                    </a:cubicBezTo>
                    <a:cubicBezTo>
                      <a:pt x="0" y="142"/>
                      <a:pt x="40" y="142"/>
                      <a:pt x="41" y="117"/>
                    </a:cubicBezTo>
                    <a:cubicBezTo>
                      <a:pt x="42" y="86"/>
                      <a:pt x="42" y="56"/>
                      <a:pt x="43" y="26"/>
                    </a:cubicBezTo>
                    <a:cubicBezTo>
                      <a:pt x="44" y="0"/>
                      <a:pt x="4" y="0"/>
                      <a:pt x="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4" name="Freeform 189"/>
              <p:cNvSpPr>
                <a:spLocks/>
              </p:cNvSpPr>
              <p:nvPr/>
            </p:nvSpPr>
            <p:spPr bwMode="auto">
              <a:xfrm>
                <a:off x="14177157" y="1417247"/>
                <a:ext cx="411857" cy="127860"/>
              </a:xfrm>
              <a:custGeom>
                <a:avLst/>
                <a:gdLst>
                  <a:gd name="T0" fmla="*/ 25 w 142"/>
                  <a:gd name="T1" fmla="*/ 40 h 44"/>
                  <a:gd name="T2" fmla="*/ 116 w 142"/>
                  <a:gd name="T3" fmla="*/ 43 h 44"/>
                  <a:gd name="T4" fmla="*/ 116 w 142"/>
                  <a:gd name="T5" fmla="*/ 3 h 44"/>
                  <a:gd name="T6" fmla="*/ 25 w 142"/>
                  <a:gd name="T7" fmla="*/ 0 h 44"/>
                  <a:gd name="T8" fmla="*/ 25 w 142"/>
                  <a:gd name="T9" fmla="*/ 4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44">
                    <a:moveTo>
                      <a:pt x="25" y="40"/>
                    </a:moveTo>
                    <a:cubicBezTo>
                      <a:pt x="56" y="41"/>
                      <a:pt x="86" y="42"/>
                      <a:pt x="116" y="43"/>
                    </a:cubicBezTo>
                    <a:cubicBezTo>
                      <a:pt x="142" y="44"/>
                      <a:pt x="142" y="4"/>
                      <a:pt x="116" y="3"/>
                    </a:cubicBezTo>
                    <a:cubicBezTo>
                      <a:pt x="86" y="2"/>
                      <a:pt x="56" y="1"/>
                      <a:pt x="25" y="0"/>
                    </a:cubicBezTo>
                    <a:cubicBezTo>
                      <a:pt x="0" y="0"/>
                      <a:pt x="0" y="40"/>
                      <a:pt x="25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5" name="Freeform 190"/>
              <p:cNvSpPr>
                <a:spLocks/>
              </p:cNvSpPr>
              <p:nvPr/>
            </p:nvSpPr>
            <p:spPr bwMode="auto">
              <a:xfrm>
                <a:off x="13187280" y="2105692"/>
                <a:ext cx="467996" cy="458263"/>
              </a:xfrm>
              <a:custGeom>
                <a:avLst/>
                <a:gdLst>
                  <a:gd name="T0" fmla="*/ 46 w 139"/>
                  <a:gd name="T1" fmla="*/ 121 h 139"/>
                  <a:gd name="T2" fmla="*/ 120 w 139"/>
                  <a:gd name="T3" fmla="*/ 47 h 139"/>
                  <a:gd name="T4" fmla="*/ 92 w 139"/>
                  <a:gd name="T5" fmla="*/ 19 h 139"/>
                  <a:gd name="T6" fmla="*/ 18 w 139"/>
                  <a:gd name="T7" fmla="*/ 93 h 139"/>
                  <a:gd name="T8" fmla="*/ 46 w 139"/>
                  <a:gd name="T9" fmla="*/ 121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139">
                    <a:moveTo>
                      <a:pt x="46" y="121"/>
                    </a:moveTo>
                    <a:cubicBezTo>
                      <a:pt x="71" y="96"/>
                      <a:pt x="96" y="72"/>
                      <a:pt x="120" y="47"/>
                    </a:cubicBezTo>
                    <a:cubicBezTo>
                      <a:pt x="139" y="29"/>
                      <a:pt x="110" y="0"/>
                      <a:pt x="92" y="19"/>
                    </a:cubicBezTo>
                    <a:cubicBezTo>
                      <a:pt x="67" y="43"/>
                      <a:pt x="43" y="68"/>
                      <a:pt x="18" y="93"/>
                    </a:cubicBezTo>
                    <a:cubicBezTo>
                      <a:pt x="0" y="111"/>
                      <a:pt x="28" y="139"/>
                      <a:pt x="46" y="1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25029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Rectangle 173"/>
          <p:cNvSpPr/>
          <p:nvPr/>
        </p:nvSpPr>
        <p:spPr>
          <a:xfrm>
            <a:off x="3544801" y="3933341"/>
            <a:ext cx="2651760" cy="1639040"/>
          </a:xfrm>
          <a:prstGeom prst="rect">
            <a:avLst/>
          </a:prstGeom>
          <a:solidFill>
            <a:schemeClr val="accent6">
              <a:lumMod val="90000"/>
              <a:alpha val="3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/>
            <a:endParaRPr lang="en-US" sz="900" dirty="0">
              <a:solidFill>
                <a:prstClr val="white"/>
              </a:solidFill>
            </a:endParaRPr>
          </a:p>
        </p:txBody>
      </p:sp>
      <p:grpSp>
        <p:nvGrpSpPr>
          <p:cNvPr id="138" name="Group 137"/>
          <p:cNvGrpSpPr/>
          <p:nvPr/>
        </p:nvGrpSpPr>
        <p:grpSpPr>
          <a:xfrm>
            <a:off x="3539796" y="1026882"/>
            <a:ext cx="2653618" cy="4328594"/>
            <a:chOff x="4086938" y="964272"/>
            <a:chExt cx="3204209" cy="5502758"/>
          </a:xfrm>
        </p:grpSpPr>
        <p:sp>
          <p:nvSpPr>
            <p:cNvPr id="139" name="Rectangle 138"/>
            <p:cNvSpPr/>
            <p:nvPr/>
          </p:nvSpPr>
          <p:spPr>
            <a:xfrm>
              <a:off x="4086938" y="1335099"/>
              <a:ext cx="3204208" cy="3362261"/>
            </a:xfrm>
            <a:prstGeom prst="rect">
              <a:avLst/>
            </a:prstGeom>
            <a:solidFill>
              <a:schemeClr val="tx2">
                <a:lumMod val="20000"/>
                <a:lumOff val="80000"/>
                <a:alpha val="54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/>
              <a:endParaRPr lang="en-US" sz="900" dirty="0">
                <a:solidFill>
                  <a:prstClr val="white"/>
                </a:solidFill>
              </a:endParaRPr>
            </a:p>
          </p:txBody>
        </p:sp>
        <p:sp>
          <p:nvSpPr>
            <p:cNvPr id="144" name="TextBox 143"/>
            <p:cNvSpPr txBox="1"/>
            <p:nvPr/>
          </p:nvSpPr>
          <p:spPr>
            <a:xfrm>
              <a:off x="4086938" y="964272"/>
              <a:ext cx="3204209" cy="577635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lIns="0" tIns="0" bIns="0" rtlCol="0" anchor="ctr" anchorCtr="0">
              <a:noAutofit/>
            </a:bodyPr>
            <a:lstStyle/>
            <a:p>
              <a:pPr algn="ctr" defTabSz="342900"/>
              <a:r>
                <a:rPr lang="en-US" sz="1200" b="1" cap="all" dirty="0">
                  <a:solidFill>
                    <a:prstClr val="white"/>
                  </a:solidFill>
                  <a:cs typeface="Arial Narrow"/>
                </a:rPr>
                <a:t>Efficiency</a:t>
              </a:r>
            </a:p>
          </p:txBody>
        </p:sp>
        <p:grpSp>
          <p:nvGrpSpPr>
            <p:cNvPr id="145" name="Group 144"/>
            <p:cNvGrpSpPr/>
            <p:nvPr/>
          </p:nvGrpSpPr>
          <p:grpSpPr>
            <a:xfrm>
              <a:off x="4342764" y="2693386"/>
              <a:ext cx="2828519" cy="3773644"/>
              <a:chOff x="2343202" y="2703793"/>
              <a:chExt cx="2828519" cy="3773644"/>
            </a:xfrm>
          </p:grpSpPr>
          <p:pic>
            <p:nvPicPr>
              <p:cNvPr id="181" name="Picture 180" descr="DOE_ARPAE-DELTA_0610_arid.png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317419" y="3565710"/>
                <a:ext cx="799551" cy="799552"/>
              </a:xfrm>
              <a:prstGeom prst="rect">
                <a:avLst/>
              </a:prstGeom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79" name="Picture 178" descr="DOE_ARPAE-DELTA_0610_delta.png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353235" y="3550849"/>
                <a:ext cx="795018" cy="795015"/>
              </a:xfrm>
              <a:prstGeom prst="rect">
                <a:avLst/>
              </a:prstGeom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</p:pic>
          <p:grpSp>
            <p:nvGrpSpPr>
              <p:cNvPr id="148" name="Group 147"/>
              <p:cNvGrpSpPr/>
              <p:nvPr/>
            </p:nvGrpSpPr>
            <p:grpSpPr>
              <a:xfrm>
                <a:off x="4010336" y="4888676"/>
                <a:ext cx="685799" cy="709641"/>
                <a:chOff x="3760517" y="1748883"/>
                <a:chExt cx="685799" cy="709641"/>
              </a:xfrm>
            </p:grpSpPr>
            <p:pic>
              <p:nvPicPr>
                <p:cNvPr id="177" name="Picture 176"/>
                <p:cNvPicPr>
                  <a:picLocks noChangeAspect="1"/>
                </p:cNvPicPr>
                <p:nvPr/>
              </p:nvPicPr>
              <p:blipFill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3885"/>
                <a:stretch/>
              </p:blipFill>
              <p:spPr>
                <a:xfrm>
                  <a:off x="3848277" y="1748883"/>
                  <a:ext cx="483642" cy="513361"/>
                </a:xfrm>
                <a:prstGeom prst="ellipse">
                  <a:avLst/>
                </a:prstGeom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p:spPr>
            </p:pic>
            <p:sp>
              <p:nvSpPr>
                <p:cNvPr id="178" name="TextBox 177"/>
                <p:cNvSpPr txBox="1"/>
                <p:nvPr/>
              </p:nvSpPr>
              <p:spPr>
                <a:xfrm>
                  <a:off x="3760517" y="2262893"/>
                  <a:ext cx="685799" cy="195631"/>
                </a:xfrm>
                <a:prstGeom prst="rect">
                  <a:avLst/>
                </a:prstGeom>
                <a:solidFill>
                  <a:srgbClr val="DEDEDE"/>
                </a:solidFill>
              </p:spPr>
              <p:txBody>
                <a:bodyPr wrap="square" lIns="0" tIns="0" rIns="0" bIns="0" rtlCol="0" anchor="ctr" anchorCtr="0">
                  <a:spAutoFit/>
                </a:bodyPr>
                <a:lstStyle/>
                <a:p>
                  <a:pPr algn="ctr" defTabSz="342900"/>
                  <a:r>
                    <a:rPr lang="en-US" sz="1000" b="1" cap="all" dirty="0">
                      <a:solidFill>
                        <a:srgbClr val="727272"/>
                      </a:solidFill>
                      <a:latin typeface="Arial Narrow"/>
                      <a:cs typeface="Arial Narrow"/>
                    </a:rPr>
                    <a:t>Metals</a:t>
                  </a:r>
                </a:p>
              </p:txBody>
            </p:sp>
          </p:grpSp>
          <p:pic>
            <p:nvPicPr>
              <p:cNvPr id="171" name="Picture 170" descr="DOE_ARPAE-DELTA_0610_monitor.png"/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343202" y="3569807"/>
                <a:ext cx="821725" cy="798540"/>
              </a:xfrm>
              <a:prstGeom prst="rect">
                <a:avLst/>
              </a:prstGeom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</p:pic>
          <p:grpSp>
            <p:nvGrpSpPr>
              <p:cNvPr id="150" name="Group 149"/>
              <p:cNvGrpSpPr/>
              <p:nvPr/>
            </p:nvGrpSpPr>
            <p:grpSpPr>
              <a:xfrm>
                <a:off x="2671346" y="4211107"/>
                <a:ext cx="1406875" cy="1329931"/>
                <a:chOff x="6122397" y="1100286"/>
                <a:chExt cx="1406875" cy="1329931"/>
              </a:xfrm>
            </p:grpSpPr>
            <p:pic>
              <p:nvPicPr>
                <p:cNvPr id="169" name="Picture 168" descr="DOE_ARPAE-DELTA_0610_switches.png"/>
                <p:cNvPicPr>
                  <a:picLocks noChangeAspect="1"/>
                </p:cNvPicPr>
                <p:nvPr/>
              </p:nvPicPr>
              <p:blipFill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122397" y="1655804"/>
                  <a:ext cx="748784" cy="774413"/>
                </a:xfrm>
                <a:prstGeom prst="rect">
                  <a:avLst/>
                </a:prstGeom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p:spPr>
            </p:pic>
            <p:sp>
              <p:nvSpPr>
                <p:cNvPr id="170" name="TextBox 169"/>
                <p:cNvSpPr txBox="1"/>
                <p:nvPr/>
              </p:nvSpPr>
              <p:spPr>
                <a:xfrm>
                  <a:off x="6843472" y="1100286"/>
                  <a:ext cx="685800" cy="195631"/>
                </a:xfrm>
                <a:prstGeom prst="rect">
                  <a:avLst/>
                </a:prstGeom>
                <a:solidFill>
                  <a:srgbClr val="CCE3E9"/>
                </a:solidFill>
              </p:spPr>
              <p:txBody>
                <a:bodyPr wrap="square" lIns="0" tIns="0" rIns="0" bIns="0" rtlCol="0" anchor="ctr" anchorCtr="0">
                  <a:spAutoFit/>
                </a:bodyPr>
                <a:lstStyle/>
                <a:p>
                  <a:pPr algn="ctr" defTabSz="342900"/>
                  <a:r>
                    <a:rPr lang="en-US" sz="1000" b="1" cap="all" dirty="0">
                      <a:solidFill>
                        <a:srgbClr val="727272"/>
                      </a:solidFill>
                      <a:latin typeface="Arial Narrow"/>
                      <a:cs typeface="Arial Narrow"/>
                    </a:rPr>
                    <a:t>ARID</a:t>
                  </a:r>
                </a:p>
              </p:txBody>
            </p:sp>
          </p:grpSp>
          <p:pic>
            <p:nvPicPr>
              <p:cNvPr id="168" name="Picture 167"/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404387" y="2703793"/>
                <a:ext cx="547199" cy="543501"/>
              </a:xfrm>
              <a:prstGeom prst="ellipse">
                <a:avLst/>
              </a:prstGeom>
              <a:ln w="63500" cap="rnd"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</p:pic>
          <p:grpSp>
            <p:nvGrpSpPr>
              <p:cNvPr id="152" name="Group 151"/>
              <p:cNvGrpSpPr/>
              <p:nvPr/>
            </p:nvGrpSpPr>
            <p:grpSpPr>
              <a:xfrm>
                <a:off x="4304150" y="5600871"/>
                <a:ext cx="867571" cy="841667"/>
                <a:chOff x="1968571" y="1731337"/>
                <a:chExt cx="867571" cy="904639"/>
              </a:xfrm>
            </p:grpSpPr>
            <p:pic>
              <p:nvPicPr>
                <p:cNvPr id="165" name="Picture 164" descr="DOE_ARPAE-DELTA_0610_adept.png"/>
                <p:cNvPicPr>
                  <a:picLocks noChangeAspect="1"/>
                </p:cNvPicPr>
                <p:nvPr/>
              </p:nvPicPr>
              <p:blipFill>
                <a:blip r:embed="rId9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968571" y="1731337"/>
                  <a:ext cx="867571" cy="867568"/>
                </a:xfrm>
                <a:prstGeom prst="rect">
                  <a:avLst/>
                </a:prstGeom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p:spPr>
            </p:pic>
            <p:sp>
              <p:nvSpPr>
                <p:cNvPr id="166" name="TextBox 165"/>
                <p:cNvSpPr txBox="1"/>
                <p:nvPr/>
              </p:nvSpPr>
              <p:spPr>
                <a:xfrm>
                  <a:off x="2093738" y="2425708"/>
                  <a:ext cx="685799" cy="210268"/>
                </a:xfrm>
                <a:prstGeom prst="rect">
                  <a:avLst/>
                </a:prstGeom>
                <a:solidFill>
                  <a:srgbClr val="DEDEDE"/>
                </a:solidFill>
              </p:spPr>
              <p:txBody>
                <a:bodyPr wrap="square" lIns="0" tIns="0" rIns="0" bIns="0" rtlCol="0" anchor="ctr" anchorCtr="0">
                  <a:spAutoFit/>
                </a:bodyPr>
                <a:lstStyle/>
                <a:p>
                  <a:pPr algn="ctr" defTabSz="342900"/>
                  <a:r>
                    <a:rPr lang="en-US" sz="1000" b="1" cap="all" dirty="0">
                      <a:solidFill>
                        <a:srgbClr val="727272"/>
                      </a:solidFill>
                      <a:latin typeface="Arial Narrow"/>
                      <a:cs typeface="Arial Narrow"/>
                    </a:rPr>
                    <a:t>Adept</a:t>
                  </a:r>
                </a:p>
              </p:txBody>
            </p:sp>
          </p:grpSp>
          <p:pic>
            <p:nvPicPr>
              <p:cNvPr id="163" name="Picture 162" descr="DOE_ARPAE-DELTA_0610_beetit.png"/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309640" y="5660022"/>
                <a:ext cx="776349" cy="810186"/>
              </a:xfrm>
              <a:prstGeom prst="rect">
                <a:avLst/>
              </a:prstGeom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</p:pic>
          <p:grpSp>
            <p:nvGrpSpPr>
              <p:cNvPr id="154" name="Group 153"/>
              <p:cNvGrpSpPr/>
              <p:nvPr/>
            </p:nvGrpSpPr>
            <p:grpSpPr>
              <a:xfrm>
                <a:off x="2387904" y="5641580"/>
                <a:ext cx="1686616" cy="835857"/>
                <a:chOff x="1679560" y="1721030"/>
                <a:chExt cx="1686616" cy="835857"/>
              </a:xfrm>
            </p:grpSpPr>
            <p:pic>
              <p:nvPicPr>
                <p:cNvPr id="161" name="Picture 160" descr="DOE_ARPAE-DELTA_0610_react.png"/>
                <p:cNvPicPr>
                  <a:picLocks noChangeAspect="1"/>
                </p:cNvPicPr>
                <p:nvPr/>
              </p:nvPicPr>
              <p:blipFill>
                <a:blip r:embed="rId11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79560" y="1721030"/>
                  <a:ext cx="835857" cy="835857"/>
                </a:xfrm>
                <a:prstGeom prst="rect">
                  <a:avLst/>
                </a:prstGeom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p:spPr>
            </p:pic>
            <p:sp>
              <p:nvSpPr>
                <p:cNvPr id="162" name="TextBox 161"/>
                <p:cNvSpPr txBox="1"/>
                <p:nvPr/>
              </p:nvSpPr>
              <p:spPr>
                <a:xfrm>
                  <a:off x="2680376" y="2348883"/>
                  <a:ext cx="685800" cy="195631"/>
                </a:xfrm>
                <a:prstGeom prst="rect">
                  <a:avLst/>
                </a:prstGeom>
                <a:solidFill>
                  <a:srgbClr val="DEDEDE"/>
                </a:solidFill>
              </p:spPr>
              <p:txBody>
                <a:bodyPr wrap="square" lIns="0" tIns="0" rIns="0" bIns="0" rtlCol="0" anchor="ctr" anchorCtr="0">
                  <a:spAutoFit/>
                </a:bodyPr>
                <a:lstStyle/>
                <a:p>
                  <a:pPr algn="ctr" defTabSz="342900"/>
                  <a:r>
                    <a:rPr lang="en-US" sz="1000" b="1" cap="all" dirty="0">
                      <a:solidFill>
                        <a:srgbClr val="727272"/>
                      </a:solidFill>
                      <a:latin typeface="Arial Narrow"/>
                      <a:cs typeface="Arial Narrow"/>
                    </a:rPr>
                    <a:t>React</a:t>
                  </a:r>
                </a:p>
              </p:txBody>
            </p:sp>
          </p:grpSp>
        </p:grpSp>
      </p:grpSp>
      <p:pic>
        <p:nvPicPr>
          <p:cNvPr id="183" name="Picture 182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3633" y="1710930"/>
            <a:ext cx="429154" cy="436762"/>
          </a:xfrm>
          <a:prstGeom prst="ellipse">
            <a:avLst/>
          </a:prstGeom>
          <a:ln w="63500" cap="rnd"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175" name="Rectangle 174"/>
          <p:cNvSpPr/>
          <p:nvPr/>
        </p:nvSpPr>
        <p:spPr>
          <a:xfrm>
            <a:off x="6372111" y="3963415"/>
            <a:ext cx="2450592" cy="1589172"/>
          </a:xfrm>
          <a:prstGeom prst="rect">
            <a:avLst/>
          </a:prstGeom>
          <a:solidFill>
            <a:schemeClr val="accent6">
              <a:lumMod val="90000"/>
              <a:alpha val="3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/>
            <a:endParaRPr lang="en-US" sz="900" dirty="0">
              <a:solidFill>
                <a:prstClr val="white"/>
              </a:solidFill>
            </a:endParaRPr>
          </a:p>
        </p:txBody>
      </p:sp>
      <p:sp>
        <p:nvSpPr>
          <p:cNvPr id="172" name="Rectangle 171"/>
          <p:cNvSpPr/>
          <p:nvPr/>
        </p:nvSpPr>
        <p:spPr>
          <a:xfrm>
            <a:off x="734404" y="3948827"/>
            <a:ext cx="2656626" cy="1623554"/>
          </a:xfrm>
          <a:prstGeom prst="rect">
            <a:avLst/>
          </a:prstGeom>
          <a:solidFill>
            <a:schemeClr val="accent6">
              <a:lumMod val="90000"/>
              <a:alpha val="3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/>
            <a:endParaRPr lang="en-US" sz="900" dirty="0">
              <a:solidFill>
                <a:prstClr val="white"/>
              </a:solidFill>
            </a:endParaRPr>
          </a:p>
        </p:txBody>
      </p:sp>
      <p:sp>
        <p:nvSpPr>
          <p:cNvPr id="188" name="Rectangle 187"/>
          <p:cNvSpPr/>
          <p:nvPr/>
        </p:nvSpPr>
        <p:spPr>
          <a:xfrm>
            <a:off x="6373860" y="1331737"/>
            <a:ext cx="2448843" cy="2644830"/>
          </a:xfrm>
          <a:prstGeom prst="rect">
            <a:avLst/>
          </a:prstGeom>
          <a:solidFill>
            <a:schemeClr val="tx2">
              <a:lumMod val="20000"/>
              <a:lumOff val="80000"/>
              <a:alpha val="54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/>
            <a:endParaRPr lang="en-US" sz="900" dirty="0">
              <a:solidFill>
                <a:prstClr val="white"/>
              </a:solidFill>
            </a:endParaRPr>
          </a:p>
        </p:txBody>
      </p:sp>
      <p:sp>
        <p:nvSpPr>
          <p:cNvPr id="140" name="Rectangle 139"/>
          <p:cNvSpPr/>
          <p:nvPr/>
        </p:nvSpPr>
        <p:spPr>
          <a:xfrm>
            <a:off x="734658" y="1323930"/>
            <a:ext cx="2653617" cy="2644830"/>
          </a:xfrm>
          <a:prstGeom prst="rect">
            <a:avLst/>
          </a:prstGeom>
          <a:solidFill>
            <a:schemeClr val="tx2">
              <a:lumMod val="20000"/>
              <a:lumOff val="80000"/>
              <a:alpha val="54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/>
            <a:endParaRPr lang="en-US" sz="900" dirty="0">
              <a:solidFill>
                <a:prstClr val="white"/>
              </a:solidFill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2395383" y="3990669"/>
            <a:ext cx="728144" cy="689582"/>
            <a:chOff x="-71308" y="2265550"/>
            <a:chExt cx="853441" cy="919442"/>
          </a:xfrm>
        </p:grpSpPr>
        <p:pic>
          <p:nvPicPr>
            <p:cNvPr id="25" name="Picture 24" descr="DOE_ARPAE-DELTA_0610_geni.png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71308" y="2265550"/>
              <a:ext cx="853441" cy="85343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6" name="TextBox 35"/>
            <p:cNvSpPr txBox="1"/>
            <p:nvPr/>
          </p:nvSpPr>
          <p:spPr>
            <a:xfrm>
              <a:off x="15494" y="2979808"/>
              <a:ext cx="685798" cy="205184"/>
            </a:xfrm>
            <a:prstGeom prst="rect">
              <a:avLst/>
            </a:prstGeom>
            <a:solidFill>
              <a:srgbClr val="DEDEDE"/>
            </a:solidFill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 defTabSz="342900"/>
              <a:r>
                <a:rPr lang="en-US" sz="1000" b="1" cap="all" dirty="0">
                  <a:solidFill>
                    <a:srgbClr val="727272"/>
                  </a:solidFill>
                  <a:latin typeface="Arial Narrow"/>
                  <a:cs typeface="Arial Narrow"/>
                </a:rPr>
                <a:t>geni</a:t>
              </a:r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1701005" y="3999837"/>
            <a:ext cx="705646" cy="670716"/>
            <a:chOff x="-7907088" y="530474"/>
            <a:chExt cx="853440" cy="924232"/>
          </a:xfrm>
        </p:grpSpPr>
        <p:pic>
          <p:nvPicPr>
            <p:cNvPr id="50" name="Picture 49" descr="DOE_ARPAE-DELTA_0610_grids.png"/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7907088" y="530474"/>
              <a:ext cx="853440" cy="85343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60" name="TextBox 59"/>
            <p:cNvSpPr txBox="1"/>
            <p:nvPr/>
          </p:nvSpPr>
          <p:spPr>
            <a:xfrm>
              <a:off x="-7821658" y="1249522"/>
              <a:ext cx="685800" cy="205184"/>
            </a:xfrm>
            <a:prstGeom prst="rect">
              <a:avLst/>
            </a:prstGeom>
            <a:solidFill>
              <a:srgbClr val="DEDEDE"/>
            </a:solidFill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 defTabSz="342900"/>
              <a:r>
                <a:rPr lang="en-US" sz="1000" b="1" cap="all" dirty="0">
                  <a:solidFill>
                    <a:srgbClr val="727272"/>
                  </a:solidFill>
                  <a:latin typeface="Arial Narrow"/>
                  <a:cs typeface="Arial Narrow"/>
                </a:rPr>
                <a:t>Grids</a:t>
              </a: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1000791" y="4713565"/>
            <a:ext cx="696820" cy="620157"/>
            <a:chOff x="-8240413" y="2435705"/>
            <a:chExt cx="853440" cy="876848"/>
          </a:xfrm>
        </p:grpSpPr>
        <p:pic>
          <p:nvPicPr>
            <p:cNvPr id="51" name="Picture 50" descr="DOE_ARPAE-DELTA_0610_heats.png"/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8240413" y="2435705"/>
              <a:ext cx="853440" cy="85343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61" name="TextBox 60"/>
            <p:cNvSpPr txBox="1"/>
            <p:nvPr/>
          </p:nvSpPr>
          <p:spPr>
            <a:xfrm>
              <a:off x="-8150070" y="3107369"/>
              <a:ext cx="685800" cy="205184"/>
            </a:xfrm>
            <a:prstGeom prst="rect">
              <a:avLst/>
            </a:prstGeom>
            <a:solidFill>
              <a:srgbClr val="DEDEDE"/>
            </a:solidFill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 defTabSz="342900"/>
              <a:r>
                <a:rPr lang="en-US" sz="1000" b="1" cap="all" dirty="0">
                  <a:solidFill>
                    <a:srgbClr val="727272"/>
                  </a:solidFill>
                  <a:latin typeface="Arial Narrow"/>
                  <a:cs typeface="Arial Narrow"/>
                </a:rPr>
                <a:t>Heats</a:t>
              </a: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185536"/>
            <a:ext cx="7418440" cy="618264"/>
          </a:xfrm>
        </p:spPr>
        <p:txBody>
          <a:bodyPr>
            <a:normAutofit/>
          </a:bodyPr>
          <a:lstStyle/>
          <a:p>
            <a:r>
              <a:rPr lang="en-US" sz="3200" dirty="0"/>
              <a:t>ARPA-E Program Portfolio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41051" y="1026882"/>
            <a:ext cx="2651420" cy="437637"/>
          </a:xfrm>
          <a:prstGeom prst="rect">
            <a:avLst/>
          </a:prstGeom>
          <a:solidFill>
            <a:schemeClr val="accent2"/>
          </a:solidFill>
        </p:spPr>
        <p:txBody>
          <a:bodyPr wrap="square" lIns="0" tIns="0" bIns="0" rtlCol="0" anchor="ctr" anchorCtr="0">
            <a:noAutofit/>
          </a:bodyPr>
          <a:lstStyle/>
          <a:p>
            <a:pPr algn="ctr" defTabSz="342900"/>
            <a:r>
              <a:rPr lang="en-US" sz="1200" b="1" cap="all" dirty="0">
                <a:solidFill>
                  <a:prstClr val="white"/>
                </a:solidFill>
                <a:cs typeface="Arial Narrow"/>
              </a:rPr>
              <a:t>Electricity </a:t>
            </a:r>
          </a:p>
          <a:p>
            <a:pPr algn="ctr" defTabSz="342900"/>
            <a:r>
              <a:rPr lang="en-US" sz="1200" b="1" cap="all" dirty="0">
                <a:solidFill>
                  <a:prstClr val="white"/>
                </a:solidFill>
                <a:cs typeface="Arial Narrow"/>
              </a:rPr>
              <a:t>Generation &amp; Delivery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1073366" y="4104730"/>
            <a:ext cx="550043" cy="565434"/>
            <a:chOff x="4583420" y="2683770"/>
            <a:chExt cx="685800" cy="692849"/>
          </a:xfrm>
        </p:grpSpPr>
        <p:pic>
          <p:nvPicPr>
            <p:cNvPr id="39" name="Picture 2" descr="P:\Communications and Outreach\Digital\Photo Library\Project &amp; Performer Photos\REBELS\REBELS Program Graphic_Final.png"/>
            <p:cNvPicPr>
              <a:picLocks noChangeAspect="1" noChangeArrowheads="1"/>
            </p:cNvPicPr>
            <p:nvPr/>
          </p:nvPicPr>
          <p:blipFill rotWithShape="1"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634058" y="2683770"/>
              <a:ext cx="584216" cy="536867"/>
            </a:xfrm>
            <a:prstGeom prst="ellipse">
              <a:avLst/>
            </a:prstGeom>
            <a:ln w="63500" cap="rnd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2" name="TextBox 91"/>
            <p:cNvSpPr txBox="1"/>
            <p:nvPr/>
          </p:nvSpPr>
          <p:spPr>
            <a:xfrm>
              <a:off x="4583420" y="3188054"/>
              <a:ext cx="685800" cy="188565"/>
            </a:xfrm>
            <a:prstGeom prst="rect">
              <a:avLst/>
            </a:prstGeom>
            <a:solidFill>
              <a:srgbClr val="DEDEDE"/>
            </a:solidFill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 defTabSz="342900"/>
              <a:r>
                <a:rPr lang="en-US" sz="1000" b="1" cap="all" dirty="0">
                  <a:solidFill>
                    <a:srgbClr val="727272"/>
                  </a:solidFill>
                  <a:latin typeface="Arial Narrow"/>
                  <a:cs typeface="Arial Narrow"/>
                </a:rPr>
                <a:t>Rebels</a:t>
              </a: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2499115" y="4673012"/>
            <a:ext cx="640080" cy="664385"/>
            <a:chOff x="4017962" y="1569286"/>
            <a:chExt cx="853440" cy="885845"/>
          </a:xfrm>
        </p:grpSpPr>
        <p:pic>
          <p:nvPicPr>
            <p:cNvPr id="52" name="Picture 51" descr="DOE_ARPAE-DELTA_0610_impacct.png"/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17962" y="1569286"/>
              <a:ext cx="853440" cy="853443"/>
            </a:xfrm>
            <a:prstGeom prst="ellipse">
              <a:avLst/>
            </a:prstGeom>
            <a:ln w="63500" cap="rnd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62" name="TextBox 61"/>
            <p:cNvSpPr txBox="1"/>
            <p:nvPr/>
          </p:nvSpPr>
          <p:spPr>
            <a:xfrm>
              <a:off x="4142279" y="2249947"/>
              <a:ext cx="685800" cy="205184"/>
            </a:xfrm>
            <a:prstGeom prst="rect">
              <a:avLst/>
            </a:prstGeom>
            <a:solidFill>
              <a:srgbClr val="DEDEDE"/>
            </a:solidFill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 defTabSz="342900"/>
              <a:r>
                <a:rPr lang="en-US" sz="1000" b="1" cap="all" dirty="0">
                  <a:solidFill>
                    <a:srgbClr val="727272"/>
                  </a:solidFill>
                  <a:latin typeface="Arial Narrow"/>
                  <a:cs typeface="Arial Narrow"/>
                </a:rPr>
                <a:t>Impacct</a:t>
              </a:r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1693535" y="4703900"/>
            <a:ext cx="833934" cy="641842"/>
            <a:chOff x="4823135" y="2369541"/>
            <a:chExt cx="1111912" cy="855789"/>
          </a:xfrm>
        </p:grpSpPr>
        <p:pic>
          <p:nvPicPr>
            <p:cNvPr id="86" name="Picture 85" descr="DOE_ARPAE-DELTA_0610_solaradept.png"/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80550" y="2369541"/>
              <a:ext cx="853440" cy="85343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94" name="TextBox 93"/>
            <p:cNvSpPr txBox="1"/>
            <p:nvPr/>
          </p:nvSpPr>
          <p:spPr>
            <a:xfrm>
              <a:off x="4823135" y="3020146"/>
              <a:ext cx="1111912" cy="205184"/>
            </a:xfrm>
            <a:prstGeom prst="rect">
              <a:avLst/>
            </a:prstGeom>
            <a:solidFill>
              <a:srgbClr val="DEDEDE"/>
            </a:solidFill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 defTabSz="342900"/>
              <a:r>
                <a:rPr lang="en-US" sz="1000" b="1" cap="all" dirty="0">
                  <a:solidFill>
                    <a:srgbClr val="727272"/>
                  </a:solidFill>
                  <a:latin typeface="Arial Narrow"/>
                  <a:cs typeface="Arial Narrow"/>
                </a:rPr>
                <a:t>Solar Adept</a:t>
              </a: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6449359" y="1687601"/>
            <a:ext cx="2308592" cy="3649796"/>
            <a:chOff x="4314450" y="1734090"/>
            <a:chExt cx="3078121" cy="4855018"/>
          </a:xfrm>
        </p:grpSpPr>
        <p:grpSp>
          <p:nvGrpSpPr>
            <p:cNvPr id="105" name="Group 104"/>
            <p:cNvGrpSpPr/>
            <p:nvPr/>
          </p:nvGrpSpPr>
          <p:grpSpPr>
            <a:xfrm>
              <a:off x="5499833" y="3521760"/>
              <a:ext cx="853221" cy="931064"/>
              <a:chOff x="904397" y="1156358"/>
              <a:chExt cx="853221" cy="931064"/>
            </a:xfrm>
          </p:grpSpPr>
          <p:pic>
            <p:nvPicPr>
              <p:cNvPr id="81" name="Picture 80" descr="DOE_ARPAE-DELTA_0610_range.png"/>
              <p:cNvPicPr>
                <a:picLocks noChangeAspect="1"/>
              </p:cNvPicPr>
              <p:nvPr/>
            </p:nvPicPr>
            <p:blipFill>
              <a:blip r:embed="rId1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04397" y="1156358"/>
                <a:ext cx="853221" cy="853221"/>
              </a:xfrm>
              <a:prstGeom prst="rect">
                <a:avLst/>
              </a:prstGeom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90" name="TextBox 89"/>
              <p:cNvSpPr txBox="1"/>
              <p:nvPr/>
            </p:nvSpPr>
            <p:spPr>
              <a:xfrm>
                <a:off x="975026" y="1882718"/>
                <a:ext cx="685800" cy="204704"/>
              </a:xfrm>
              <a:prstGeom prst="rect">
                <a:avLst/>
              </a:prstGeom>
              <a:solidFill>
                <a:srgbClr val="CCE3E9"/>
              </a:solidFill>
            </p:spPr>
            <p:txBody>
              <a:bodyPr wrap="square" lIns="0" tIns="0" rIns="0" bIns="0" rtlCol="0" anchor="ctr" anchorCtr="0">
                <a:spAutoFit/>
              </a:bodyPr>
              <a:lstStyle/>
              <a:p>
                <a:pPr algn="ctr" defTabSz="342900"/>
                <a:r>
                  <a:rPr lang="en-US" sz="1000" b="1" cap="all" dirty="0">
                    <a:solidFill>
                      <a:srgbClr val="727272"/>
                    </a:solidFill>
                    <a:latin typeface="Arial Narrow"/>
                    <a:cs typeface="Arial Narrow"/>
                  </a:rPr>
                  <a:t>Range</a:t>
                </a:r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4314450" y="5768294"/>
              <a:ext cx="2976858" cy="820814"/>
              <a:chOff x="4313445" y="5775938"/>
              <a:chExt cx="2976858" cy="820814"/>
            </a:xfrm>
          </p:grpSpPr>
          <p:grpSp>
            <p:nvGrpSpPr>
              <p:cNvPr id="46" name="Group 45"/>
              <p:cNvGrpSpPr/>
              <p:nvPr/>
            </p:nvGrpSpPr>
            <p:grpSpPr>
              <a:xfrm>
                <a:off x="5539949" y="5777395"/>
                <a:ext cx="774463" cy="811212"/>
                <a:chOff x="2798395" y="1886714"/>
                <a:chExt cx="774463" cy="811212"/>
              </a:xfrm>
            </p:grpSpPr>
            <p:pic>
              <p:nvPicPr>
                <p:cNvPr id="17" name="Picture 16" descr="DOE_ARPAE-DELTA_0610_amped.png"/>
                <p:cNvPicPr>
                  <a:picLocks noChangeAspect="1"/>
                </p:cNvPicPr>
                <p:nvPr/>
              </p:nvPicPr>
              <p:blipFill>
                <a:blip r:embed="rId2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98395" y="1886714"/>
                  <a:ext cx="774463" cy="774459"/>
                </a:xfrm>
                <a:prstGeom prst="rect">
                  <a:avLst/>
                </a:prstGeom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p:spPr>
            </p:pic>
            <p:sp>
              <p:nvSpPr>
                <p:cNvPr id="28" name="TextBox 27"/>
                <p:cNvSpPr txBox="1"/>
                <p:nvPr/>
              </p:nvSpPr>
              <p:spPr>
                <a:xfrm>
                  <a:off x="2874380" y="2493222"/>
                  <a:ext cx="685799" cy="204704"/>
                </a:xfrm>
                <a:prstGeom prst="rect">
                  <a:avLst/>
                </a:prstGeom>
                <a:solidFill>
                  <a:srgbClr val="DEDEDE"/>
                </a:solidFill>
              </p:spPr>
              <p:txBody>
                <a:bodyPr wrap="square" lIns="0" tIns="0" rIns="0" bIns="0" rtlCol="0" anchor="ctr" anchorCtr="0">
                  <a:spAutoFit/>
                </a:bodyPr>
                <a:lstStyle/>
                <a:p>
                  <a:pPr algn="ctr" defTabSz="342900"/>
                  <a:r>
                    <a:rPr lang="en-US" sz="1000" b="1" cap="all" dirty="0">
                      <a:solidFill>
                        <a:srgbClr val="727272"/>
                      </a:solidFill>
                      <a:latin typeface="Arial Narrow"/>
                      <a:cs typeface="Arial Narrow"/>
                    </a:rPr>
                    <a:t>amped</a:t>
                  </a:r>
                </a:p>
              </p:txBody>
            </p:sp>
          </p:grpSp>
          <p:grpSp>
            <p:nvGrpSpPr>
              <p:cNvPr id="1039" name="Group 1038"/>
              <p:cNvGrpSpPr/>
              <p:nvPr/>
            </p:nvGrpSpPr>
            <p:grpSpPr>
              <a:xfrm>
                <a:off x="6523343" y="5778141"/>
                <a:ext cx="766960" cy="818611"/>
                <a:chOff x="4979144" y="4921055"/>
                <a:chExt cx="766960" cy="818611"/>
              </a:xfrm>
            </p:grpSpPr>
            <p:pic>
              <p:nvPicPr>
                <p:cNvPr id="19" name="Picture 18" descr="DOE_ARPAE-DELTA_0610_beest.png"/>
                <p:cNvPicPr>
                  <a:picLocks noChangeAspect="1"/>
                </p:cNvPicPr>
                <p:nvPr/>
              </p:nvPicPr>
              <p:blipFill>
                <a:blip r:embed="rId21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979144" y="4921055"/>
                  <a:ext cx="766960" cy="766959"/>
                </a:xfrm>
                <a:prstGeom prst="rect">
                  <a:avLst/>
                </a:prstGeom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p:spPr>
            </p:pic>
            <p:sp>
              <p:nvSpPr>
                <p:cNvPr id="30" name="TextBox 29"/>
                <p:cNvSpPr txBox="1"/>
                <p:nvPr/>
              </p:nvSpPr>
              <p:spPr>
                <a:xfrm>
                  <a:off x="5048321" y="5534962"/>
                  <a:ext cx="685799" cy="204704"/>
                </a:xfrm>
                <a:prstGeom prst="rect">
                  <a:avLst/>
                </a:prstGeom>
                <a:solidFill>
                  <a:srgbClr val="DEDEDE"/>
                </a:solidFill>
              </p:spPr>
              <p:txBody>
                <a:bodyPr wrap="square" lIns="0" tIns="0" rIns="0" bIns="0" rtlCol="0" anchor="ctr" anchorCtr="0">
                  <a:spAutoFit/>
                </a:bodyPr>
                <a:lstStyle/>
                <a:p>
                  <a:pPr algn="ctr" defTabSz="342900"/>
                  <a:r>
                    <a:rPr lang="en-US" sz="1000" b="1" cap="all" dirty="0">
                      <a:solidFill>
                        <a:srgbClr val="727272"/>
                      </a:solidFill>
                      <a:latin typeface="Arial Narrow"/>
                      <a:cs typeface="Arial Narrow"/>
                    </a:rPr>
                    <a:t>beest</a:t>
                  </a:r>
                </a:p>
              </p:txBody>
            </p:sp>
          </p:grpSp>
          <p:grpSp>
            <p:nvGrpSpPr>
              <p:cNvPr id="4" name="Group 3"/>
              <p:cNvGrpSpPr/>
              <p:nvPr/>
            </p:nvGrpSpPr>
            <p:grpSpPr>
              <a:xfrm>
                <a:off x="4313445" y="5775938"/>
                <a:ext cx="1089139" cy="801626"/>
                <a:chOff x="4196550" y="5688886"/>
                <a:chExt cx="1089139" cy="801626"/>
              </a:xfrm>
            </p:grpSpPr>
            <p:pic>
              <p:nvPicPr>
                <p:cNvPr id="23" name="Picture 22" descr="DOE_ARPAE-DELTA_0610_electrofuels.png"/>
                <p:cNvPicPr>
                  <a:picLocks noChangeAspect="1"/>
                </p:cNvPicPr>
                <p:nvPr/>
              </p:nvPicPr>
              <p:blipFill>
                <a:blip r:embed="rId2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323903" y="5688886"/>
                  <a:ext cx="793905" cy="793904"/>
                </a:xfrm>
                <a:prstGeom prst="rect">
                  <a:avLst/>
                </a:prstGeom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p:spPr>
            </p:pic>
            <p:sp>
              <p:nvSpPr>
                <p:cNvPr id="34" name="TextBox 33"/>
                <p:cNvSpPr txBox="1"/>
                <p:nvPr/>
              </p:nvSpPr>
              <p:spPr>
                <a:xfrm>
                  <a:off x="4196550" y="6306278"/>
                  <a:ext cx="1089139" cy="184234"/>
                </a:xfrm>
                <a:prstGeom prst="rect">
                  <a:avLst/>
                </a:prstGeom>
                <a:solidFill>
                  <a:srgbClr val="DEDEDE"/>
                </a:solidFill>
              </p:spPr>
              <p:txBody>
                <a:bodyPr wrap="square" lIns="0" tIns="0" rIns="0" bIns="0" rtlCol="0" anchor="ctr" anchorCtr="0">
                  <a:spAutoFit/>
                </a:bodyPr>
                <a:lstStyle/>
                <a:p>
                  <a:pPr algn="ctr" defTabSz="342900"/>
                  <a:r>
                    <a:rPr lang="en-US" sz="900" b="1" cap="all" dirty="0">
                      <a:solidFill>
                        <a:srgbClr val="727272"/>
                      </a:solidFill>
                      <a:latin typeface="Arial Narrow"/>
                      <a:cs typeface="Arial Narrow"/>
                    </a:rPr>
                    <a:t>ElectroFuels</a:t>
                  </a:r>
                </a:p>
              </p:txBody>
            </p:sp>
          </p:grpSp>
        </p:grpSp>
        <p:grpSp>
          <p:nvGrpSpPr>
            <p:cNvPr id="71" name="Group 70"/>
            <p:cNvGrpSpPr/>
            <p:nvPr/>
          </p:nvGrpSpPr>
          <p:grpSpPr>
            <a:xfrm>
              <a:off x="4809985" y="4812572"/>
              <a:ext cx="851445" cy="880692"/>
              <a:chOff x="5531315" y="1679377"/>
              <a:chExt cx="851445" cy="880692"/>
            </a:xfrm>
          </p:grpSpPr>
          <p:pic>
            <p:nvPicPr>
              <p:cNvPr id="56" name="Picture 55" descr="DOE_ARPAE-DELTA_0610_move.png"/>
              <p:cNvPicPr>
                <a:picLocks noChangeAspect="1"/>
              </p:cNvPicPr>
              <p:nvPr/>
            </p:nvPicPr>
            <p:blipFill>
              <a:blip r:embed="rId2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531315" y="1679377"/>
                <a:ext cx="851445" cy="851446"/>
              </a:xfrm>
              <a:prstGeom prst="rect">
                <a:avLst/>
              </a:prstGeom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67" name="TextBox 66"/>
              <p:cNvSpPr txBox="1"/>
              <p:nvPr/>
            </p:nvSpPr>
            <p:spPr>
              <a:xfrm>
                <a:off x="5654532" y="2355365"/>
                <a:ext cx="685800" cy="204704"/>
              </a:xfrm>
              <a:prstGeom prst="rect">
                <a:avLst/>
              </a:prstGeom>
              <a:solidFill>
                <a:srgbClr val="DEDEDE"/>
              </a:solidFill>
            </p:spPr>
            <p:txBody>
              <a:bodyPr wrap="square" lIns="0" tIns="0" rIns="0" bIns="0" rtlCol="0" anchor="ctr" anchorCtr="0">
                <a:spAutoFit/>
              </a:bodyPr>
              <a:lstStyle/>
              <a:p>
                <a:pPr algn="ctr" defTabSz="342900"/>
                <a:r>
                  <a:rPr lang="en-US" sz="1000" b="1" cap="all" dirty="0">
                    <a:solidFill>
                      <a:srgbClr val="727272"/>
                    </a:solidFill>
                    <a:latin typeface="Arial Narrow"/>
                    <a:cs typeface="Arial Narrow"/>
                  </a:rPr>
                  <a:t>Move</a:t>
                </a:r>
              </a:p>
            </p:txBody>
          </p:sp>
        </p:grpSp>
        <p:grpSp>
          <p:nvGrpSpPr>
            <p:cNvPr id="102" name="Group 101"/>
            <p:cNvGrpSpPr/>
            <p:nvPr/>
          </p:nvGrpSpPr>
          <p:grpSpPr>
            <a:xfrm>
              <a:off x="6574234" y="3543653"/>
              <a:ext cx="818337" cy="897466"/>
              <a:chOff x="4277196" y="1159485"/>
              <a:chExt cx="818337" cy="897466"/>
            </a:xfrm>
          </p:grpSpPr>
          <p:pic>
            <p:nvPicPr>
              <p:cNvPr id="85" name="Picture 84" descr="DOE_ARPAE-DELTA_0610_remote.png"/>
              <p:cNvPicPr>
                <a:picLocks noChangeAspect="1"/>
              </p:cNvPicPr>
              <p:nvPr/>
            </p:nvPicPr>
            <p:blipFill>
              <a:blip r:embed="rId2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277196" y="1159485"/>
                <a:ext cx="818337" cy="818337"/>
              </a:xfrm>
              <a:prstGeom prst="rect">
                <a:avLst/>
              </a:prstGeom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93" name="TextBox 92"/>
              <p:cNvSpPr txBox="1"/>
              <p:nvPr/>
            </p:nvSpPr>
            <p:spPr>
              <a:xfrm>
                <a:off x="4372784" y="1852247"/>
                <a:ext cx="685800" cy="204704"/>
              </a:xfrm>
              <a:prstGeom prst="rect">
                <a:avLst/>
              </a:prstGeom>
              <a:solidFill>
                <a:srgbClr val="CCE3E9"/>
              </a:solidFill>
            </p:spPr>
            <p:txBody>
              <a:bodyPr wrap="square" lIns="0" tIns="0" rIns="0" bIns="0" rtlCol="0" anchor="ctr" anchorCtr="0">
                <a:spAutoFit/>
              </a:bodyPr>
              <a:lstStyle/>
              <a:p>
                <a:pPr algn="ctr" defTabSz="342900"/>
                <a:r>
                  <a:rPr lang="en-US" sz="1000" b="1" cap="all" dirty="0">
                    <a:solidFill>
                      <a:srgbClr val="727272"/>
                    </a:solidFill>
                    <a:latin typeface="Arial Narrow"/>
                    <a:cs typeface="Arial Narrow"/>
                  </a:rPr>
                  <a:t>Remote</a:t>
                </a:r>
              </a:p>
            </p:txBody>
          </p:sp>
        </p:grpSp>
        <p:grpSp>
          <p:nvGrpSpPr>
            <p:cNvPr id="70" name="Group 69"/>
            <p:cNvGrpSpPr/>
            <p:nvPr/>
          </p:nvGrpSpPr>
          <p:grpSpPr>
            <a:xfrm>
              <a:off x="6212087" y="4949648"/>
              <a:ext cx="685798" cy="731752"/>
              <a:chOff x="7402944" y="1838565"/>
              <a:chExt cx="685798" cy="731752"/>
            </a:xfrm>
          </p:grpSpPr>
          <p:pic>
            <p:nvPicPr>
              <p:cNvPr id="58" name="Picture 57"/>
              <p:cNvPicPr>
                <a:picLocks noChangeAspect="1"/>
              </p:cNvPicPr>
              <p:nvPr/>
            </p:nvPicPr>
            <p:blipFill rotWithShape="1">
              <a:blip r:embed="rId2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r="17913"/>
              <a:stretch/>
            </p:blipFill>
            <p:spPr>
              <a:xfrm>
                <a:off x="7475889" y="1838565"/>
                <a:ext cx="605737" cy="563638"/>
              </a:xfrm>
              <a:prstGeom prst="ellipse">
                <a:avLst/>
              </a:prstGeom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69" name="TextBox 68"/>
              <p:cNvSpPr txBox="1"/>
              <p:nvPr/>
            </p:nvSpPr>
            <p:spPr>
              <a:xfrm>
                <a:off x="7402944" y="2365613"/>
                <a:ext cx="685798" cy="204704"/>
              </a:xfrm>
              <a:prstGeom prst="rect">
                <a:avLst/>
              </a:prstGeom>
              <a:solidFill>
                <a:srgbClr val="DEDEDE"/>
              </a:solidFill>
            </p:spPr>
            <p:txBody>
              <a:bodyPr wrap="square" lIns="0" tIns="0" rIns="0" bIns="0" rtlCol="0" anchor="ctr" anchorCtr="0">
                <a:spAutoFit/>
              </a:bodyPr>
              <a:lstStyle/>
              <a:p>
                <a:pPr algn="ctr" defTabSz="342900"/>
                <a:r>
                  <a:rPr lang="en-US" sz="1000" b="1" cap="all" dirty="0">
                    <a:solidFill>
                      <a:srgbClr val="727272"/>
                    </a:solidFill>
                    <a:latin typeface="Arial Narrow"/>
                    <a:cs typeface="Arial Narrow"/>
                  </a:rPr>
                  <a:t>Petro</a:t>
                </a:r>
              </a:p>
            </p:txBody>
          </p:sp>
        </p:grpSp>
        <p:grpSp>
          <p:nvGrpSpPr>
            <p:cNvPr id="99" name="Group 98"/>
            <p:cNvGrpSpPr/>
            <p:nvPr/>
          </p:nvGrpSpPr>
          <p:grpSpPr>
            <a:xfrm>
              <a:off x="4459631" y="3652513"/>
              <a:ext cx="757927" cy="791863"/>
              <a:chOff x="5222067" y="1890455"/>
              <a:chExt cx="685799" cy="899128"/>
            </a:xfrm>
          </p:grpSpPr>
          <p:pic>
            <p:nvPicPr>
              <p:cNvPr id="88" name="Picture 87" descr="DOE_ARPAE-DELTA_0610_terra.png"/>
              <p:cNvPicPr>
                <a:picLocks noChangeAspect="1"/>
              </p:cNvPicPr>
              <p:nvPr/>
            </p:nvPicPr>
            <p:blipFill rotWithShape="1">
              <a:blip r:embed="rId2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251138" y="1890455"/>
                <a:ext cx="554601" cy="690558"/>
              </a:xfrm>
              <a:prstGeom prst="rect">
                <a:avLst/>
              </a:prstGeom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96" name="TextBox 95"/>
              <p:cNvSpPr txBox="1"/>
              <p:nvPr/>
            </p:nvSpPr>
            <p:spPr>
              <a:xfrm>
                <a:off x="5222067" y="2557150"/>
                <a:ext cx="685799" cy="232433"/>
              </a:xfrm>
              <a:prstGeom prst="rect">
                <a:avLst/>
              </a:prstGeom>
              <a:solidFill>
                <a:srgbClr val="CCE3E9"/>
              </a:solidFill>
            </p:spPr>
            <p:txBody>
              <a:bodyPr wrap="square" lIns="0" tIns="0" rIns="0" bIns="0" rtlCol="0" anchor="ctr" anchorCtr="0">
                <a:spAutoFit/>
              </a:bodyPr>
              <a:lstStyle/>
              <a:p>
                <a:pPr algn="ctr" defTabSz="342900"/>
                <a:r>
                  <a:rPr lang="en-US" sz="1000" b="1" cap="all" dirty="0">
                    <a:solidFill>
                      <a:srgbClr val="727272"/>
                    </a:solidFill>
                    <a:latin typeface="Arial Narrow"/>
                    <a:cs typeface="Arial Narrow"/>
                  </a:rPr>
                  <a:t>TERRA</a:t>
                </a:r>
              </a:p>
            </p:txBody>
          </p:sp>
        </p:grpSp>
        <p:grpSp>
          <p:nvGrpSpPr>
            <p:cNvPr id="84" name="Group 83"/>
            <p:cNvGrpSpPr/>
            <p:nvPr/>
          </p:nvGrpSpPr>
          <p:grpSpPr>
            <a:xfrm>
              <a:off x="6156773" y="1734090"/>
              <a:ext cx="897472" cy="1761641"/>
              <a:chOff x="8056532" y="4445474"/>
              <a:chExt cx="897472" cy="1761641"/>
            </a:xfrm>
          </p:grpSpPr>
          <p:sp>
            <p:nvSpPr>
              <p:cNvPr id="97" name="TextBox 96"/>
              <p:cNvSpPr txBox="1"/>
              <p:nvPr/>
            </p:nvSpPr>
            <p:spPr>
              <a:xfrm>
                <a:off x="8056532" y="6002411"/>
                <a:ext cx="897472" cy="20470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spAutoFit/>
              </a:bodyPr>
              <a:lstStyle/>
              <a:p>
                <a:pPr algn="ctr" defTabSz="342900"/>
                <a:r>
                  <a:rPr lang="en-US" sz="1000" b="1" cap="all" dirty="0">
                    <a:solidFill>
                      <a:srgbClr val="727272"/>
                    </a:solidFill>
                    <a:latin typeface="Arial Narrow"/>
                    <a:cs typeface="Arial Narrow"/>
                  </a:rPr>
                  <a:t>Transnet</a:t>
                </a:r>
              </a:p>
            </p:txBody>
          </p:sp>
          <p:pic>
            <p:nvPicPr>
              <p:cNvPr id="73" name="Picture 72"/>
              <p:cNvPicPr>
                <a:picLocks noChangeAspect="1"/>
              </p:cNvPicPr>
              <p:nvPr/>
            </p:nvPicPr>
            <p:blipFill>
              <a:blip r:embed="rId2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156021" y="4445474"/>
                <a:ext cx="579480" cy="573416"/>
              </a:xfrm>
              <a:prstGeom prst="ellipse">
                <a:avLst/>
              </a:prstGeom>
              <a:ln w="63500" cap="rnd"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124" name="Group 123"/>
            <p:cNvGrpSpPr/>
            <p:nvPr/>
          </p:nvGrpSpPr>
          <p:grpSpPr>
            <a:xfrm>
              <a:off x="4798228" y="2659408"/>
              <a:ext cx="685800" cy="733970"/>
              <a:chOff x="7375932" y="5605907"/>
              <a:chExt cx="685800" cy="733970"/>
            </a:xfrm>
          </p:grpSpPr>
          <p:pic>
            <p:nvPicPr>
              <p:cNvPr id="83" name="Picture 82"/>
              <p:cNvPicPr>
                <a:picLocks noChangeAspect="1"/>
              </p:cNvPicPr>
              <p:nvPr/>
            </p:nvPicPr>
            <p:blipFill>
              <a:blip r:embed="rId2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440918" y="5605907"/>
                <a:ext cx="575049" cy="579243"/>
              </a:xfrm>
              <a:prstGeom prst="ellipse">
                <a:avLst/>
              </a:prstGeom>
              <a:ln w="63500" cap="rnd"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30" name="TextBox 129"/>
              <p:cNvSpPr txBox="1"/>
              <p:nvPr/>
            </p:nvSpPr>
            <p:spPr>
              <a:xfrm>
                <a:off x="7375932" y="6135173"/>
                <a:ext cx="685800" cy="204704"/>
              </a:xfrm>
              <a:prstGeom prst="rect">
                <a:avLst/>
              </a:prstGeom>
              <a:solidFill>
                <a:srgbClr val="CCE3E9"/>
              </a:solidFill>
            </p:spPr>
            <p:txBody>
              <a:bodyPr wrap="square" lIns="0" tIns="0" rIns="0" bIns="0" rtlCol="0" anchor="ctr" anchorCtr="0">
                <a:spAutoFit/>
              </a:bodyPr>
              <a:lstStyle/>
              <a:p>
                <a:pPr algn="ctr" defTabSz="342900"/>
                <a:r>
                  <a:rPr lang="en-US" sz="1000" b="1" cap="all" dirty="0">
                    <a:solidFill>
                      <a:srgbClr val="727272"/>
                    </a:solidFill>
                    <a:latin typeface="Arial Narrow"/>
                    <a:cs typeface="Arial Narrow"/>
                  </a:rPr>
                  <a:t>NEXTCAR</a:t>
                </a:r>
              </a:p>
            </p:txBody>
          </p:sp>
        </p:grpSp>
        <p:grpSp>
          <p:nvGrpSpPr>
            <p:cNvPr id="137" name="Group 136"/>
            <p:cNvGrpSpPr/>
            <p:nvPr/>
          </p:nvGrpSpPr>
          <p:grpSpPr>
            <a:xfrm>
              <a:off x="6250628" y="2252396"/>
              <a:ext cx="685799" cy="949482"/>
              <a:chOff x="8671920" y="5788100"/>
              <a:chExt cx="685799" cy="949482"/>
            </a:xfrm>
          </p:grpSpPr>
          <p:pic>
            <p:nvPicPr>
              <p:cNvPr id="131" name="Picture 130"/>
              <p:cNvPicPr>
                <a:picLocks noChangeAspect="1"/>
              </p:cNvPicPr>
              <p:nvPr/>
            </p:nvPicPr>
            <p:blipFill>
              <a:blip r:embed="rId2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681960" y="6194768"/>
                <a:ext cx="575074" cy="542814"/>
              </a:xfrm>
              <a:prstGeom prst="ellipse">
                <a:avLst/>
              </a:prstGeom>
              <a:ln w="63500" cap="rnd"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23" name="TextBox 122"/>
              <p:cNvSpPr txBox="1"/>
              <p:nvPr/>
            </p:nvSpPr>
            <p:spPr>
              <a:xfrm>
                <a:off x="8671920" y="5788100"/>
                <a:ext cx="685799" cy="204704"/>
              </a:xfrm>
              <a:prstGeom prst="rect">
                <a:avLst/>
              </a:prstGeom>
              <a:solidFill>
                <a:srgbClr val="CCE3E9"/>
              </a:solidFill>
            </p:spPr>
            <p:txBody>
              <a:bodyPr wrap="square" lIns="0" tIns="0" rIns="0" bIns="0" rtlCol="0" anchor="ctr" anchorCtr="0">
                <a:spAutoFit/>
              </a:bodyPr>
              <a:lstStyle/>
              <a:p>
                <a:pPr algn="ctr" defTabSz="342900"/>
                <a:r>
                  <a:rPr lang="en-US" sz="1000" b="1" cap="all" dirty="0">
                    <a:solidFill>
                      <a:srgbClr val="727272"/>
                    </a:solidFill>
                    <a:latin typeface="Arial Narrow"/>
                    <a:cs typeface="Arial Narrow"/>
                  </a:rPr>
                  <a:t>REFUEL</a:t>
                </a:r>
              </a:p>
            </p:txBody>
          </p:sp>
        </p:grpSp>
      </p:grpSp>
      <p:sp>
        <p:nvSpPr>
          <p:cNvPr id="142" name="TextBox 141"/>
          <p:cNvSpPr txBox="1"/>
          <p:nvPr/>
        </p:nvSpPr>
        <p:spPr>
          <a:xfrm>
            <a:off x="6373860" y="1026882"/>
            <a:ext cx="2450592" cy="437637"/>
          </a:xfrm>
          <a:prstGeom prst="rect">
            <a:avLst/>
          </a:prstGeom>
          <a:solidFill>
            <a:schemeClr val="accent2"/>
          </a:solidFill>
        </p:spPr>
        <p:txBody>
          <a:bodyPr wrap="square" lIns="0" tIns="0" bIns="0" rtlCol="0" anchor="ctr" anchorCtr="0">
            <a:noAutofit/>
          </a:bodyPr>
          <a:lstStyle/>
          <a:p>
            <a:pPr algn="ctr" defTabSz="342900"/>
            <a:r>
              <a:rPr lang="en-US" sz="1200" b="1" cap="all" dirty="0">
                <a:solidFill>
                  <a:prstClr val="white"/>
                </a:solidFill>
                <a:cs typeface="Arial Narrow"/>
              </a:rPr>
              <a:t>Transportation</a:t>
            </a:r>
          </a:p>
        </p:txBody>
      </p:sp>
      <p:sp>
        <p:nvSpPr>
          <p:cNvPr id="75" name="Flowchart: Alternate Process 74"/>
          <p:cNvSpPr/>
          <p:nvPr/>
        </p:nvSpPr>
        <p:spPr>
          <a:xfrm rot="16200000">
            <a:off x="-805509" y="2609839"/>
            <a:ext cx="2505175" cy="201975"/>
          </a:xfrm>
          <a:prstGeom prst="flowChartAlternateProcess">
            <a:avLst/>
          </a:prstGeom>
          <a:solidFill>
            <a:schemeClr val="tx2">
              <a:lumMod val="20000"/>
              <a:lumOff val="80000"/>
              <a:alpha val="54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/>
            <a:r>
              <a:rPr lang="en-US" sz="1200" b="1" dirty="0">
                <a:solidFill>
                  <a:srgbClr val="037FA9"/>
                </a:solidFill>
              </a:rPr>
              <a:t>Active </a:t>
            </a:r>
            <a:r>
              <a:rPr lang="en-US" sz="1200" b="1" dirty="0">
                <a:solidFill>
                  <a:prstClr val="white"/>
                </a:solidFill>
              </a:rPr>
              <a:t>                  </a:t>
            </a:r>
          </a:p>
        </p:txBody>
      </p:sp>
      <p:sp>
        <p:nvSpPr>
          <p:cNvPr id="184" name="TextBox 183"/>
          <p:cNvSpPr txBox="1"/>
          <p:nvPr/>
        </p:nvSpPr>
        <p:spPr>
          <a:xfrm>
            <a:off x="4010775" y="4512061"/>
            <a:ext cx="659647" cy="153888"/>
          </a:xfrm>
          <a:prstGeom prst="rect">
            <a:avLst/>
          </a:prstGeom>
          <a:solidFill>
            <a:srgbClr val="DEDEDE"/>
          </a:solidFill>
        </p:spPr>
        <p:txBody>
          <a:bodyPr wrap="square" lIns="0" tIns="0" rIns="0" bIns="0" rtlCol="0" anchor="ctr" anchorCtr="0">
            <a:spAutoFit/>
          </a:bodyPr>
          <a:lstStyle/>
          <a:p>
            <a:pPr algn="ctr" defTabSz="342900"/>
            <a:r>
              <a:rPr lang="en-US" sz="1000" b="1" cap="all" dirty="0">
                <a:solidFill>
                  <a:srgbClr val="727272"/>
                </a:solidFill>
                <a:latin typeface="Arial Narrow"/>
                <a:cs typeface="Arial Narrow"/>
              </a:rPr>
              <a:t>Switches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0" cstate="screen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1776" y="1697370"/>
            <a:ext cx="421691" cy="407150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185" name="TextBox 184"/>
          <p:cNvSpPr txBox="1"/>
          <p:nvPr/>
        </p:nvSpPr>
        <p:spPr>
          <a:xfrm>
            <a:off x="6812192" y="2081081"/>
            <a:ext cx="514350" cy="153888"/>
          </a:xfrm>
          <a:prstGeom prst="rect">
            <a:avLst/>
          </a:prstGeom>
          <a:solidFill>
            <a:srgbClr val="CCE3E9"/>
          </a:solidFill>
        </p:spPr>
        <p:txBody>
          <a:bodyPr wrap="square" lIns="0" tIns="0" rIns="0" bIns="0" rtlCol="0" anchor="ctr" anchorCtr="0">
            <a:spAutoFit/>
          </a:bodyPr>
          <a:lstStyle/>
          <a:p>
            <a:pPr algn="ctr" defTabSz="342900"/>
            <a:r>
              <a:rPr lang="en-US" sz="1000" b="1" cap="all" dirty="0">
                <a:solidFill>
                  <a:srgbClr val="727272"/>
                </a:solidFill>
                <a:latin typeface="Arial Narrow"/>
                <a:cs typeface="Arial Narrow"/>
              </a:rPr>
              <a:t>MARINER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B8720-E526-BD45-92D7-B4028BF31DDE}" type="slidenum">
              <a:rPr lang="en-US" sz="900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en-US" sz="9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90" name="TextBox 189"/>
          <p:cNvSpPr txBox="1"/>
          <p:nvPr/>
        </p:nvSpPr>
        <p:spPr>
          <a:xfrm>
            <a:off x="736153" y="5567372"/>
            <a:ext cx="8088300" cy="556012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 anchorCtr="0">
            <a:noAutofit/>
          </a:bodyPr>
          <a:lstStyle/>
          <a:p>
            <a:pPr algn="ctr" defTabSz="342900"/>
            <a:r>
              <a:rPr lang="en-US" sz="1600" b="1" dirty="0">
                <a:solidFill>
                  <a:prstClr val="white"/>
                </a:solidFill>
              </a:rPr>
              <a:t>OPEN 2009, 2012, </a:t>
            </a:r>
            <a:r>
              <a:rPr lang="en-US" sz="1600" b="1" dirty="0" smtClean="0">
                <a:solidFill>
                  <a:prstClr val="white"/>
                </a:solidFill>
              </a:rPr>
              <a:t>2015 &amp; 2018 Solicitations </a:t>
            </a:r>
            <a:endParaRPr lang="en-US" sz="1600" b="1" dirty="0">
              <a:solidFill>
                <a:prstClr val="white"/>
              </a:solidFill>
            </a:endParaRPr>
          </a:p>
          <a:p>
            <a:pPr algn="ctr" defTabSz="342900"/>
            <a:r>
              <a:rPr lang="en-US" sz="1600" b="1" dirty="0">
                <a:solidFill>
                  <a:prstClr val="white"/>
                </a:solidFill>
              </a:rPr>
              <a:t>Complement Focused Programs</a:t>
            </a:r>
          </a:p>
        </p:txBody>
      </p:sp>
      <p:sp>
        <p:nvSpPr>
          <p:cNvPr id="9" name="Oval 8"/>
          <p:cNvSpPr/>
          <p:nvPr/>
        </p:nvSpPr>
        <p:spPr>
          <a:xfrm>
            <a:off x="2517900" y="3131500"/>
            <a:ext cx="479787" cy="479787"/>
          </a:xfrm>
          <a:prstGeom prst="ellipse">
            <a:avLst/>
          </a:prstGeom>
          <a:blipFill dpi="0" rotWithShape="1"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8" name="Rectangle 97"/>
          <p:cNvSpPr/>
          <p:nvPr/>
        </p:nvSpPr>
        <p:spPr>
          <a:xfrm>
            <a:off x="344341" y="3948827"/>
            <a:ext cx="218268" cy="1623554"/>
          </a:xfrm>
          <a:prstGeom prst="rect">
            <a:avLst/>
          </a:prstGeom>
          <a:solidFill>
            <a:schemeClr val="accent6">
              <a:alpha val="3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 defTabSz="342900"/>
            <a:r>
              <a:rPr lang="en-US" sz="1200" b="1" dirty="0">
                <a:solidFill>
                  <a:srgbClr val="037FA9"/>
                </a:solidFill>
              </a:rPr>
              <a:t>Alumni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769306" y="1642812"/>
            <a:ext cx="2550517" cy="615596"/>
            <a:chOff x="756693" y="1528551"/>
            <a:chExt cx="2550517" cy="615596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64468" y="1528551"/>
              <a:ext cx="558382" cy="457199"/>
            </a:xfrm>
            <a:prstGeom prst="ellipse">
              <a:avLst/>
            </a:prstGeom>
            <a:ln w="63500" cap="rnd"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16" name="Picture 115"/>
            <p:cNvPicPr>
              <a:picLocks/>
            </p:cNvPicPr>
            <p:nvPr/>
          </p:nvPicPr>
          <p:blipFill>
            <a:blip r:embed="rId3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79794" y="1592754"/>
              <a:ext cx="447148" cy="468493"/>
            </a:xfrm>
            <a:prstGeom prst="ellipse">
              <a:avLst/>
            </a:prstGeom>
            <a:ln w="63500" cap="rnd"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41" name="TextBox 140"/>
            <p:cNvSpPr txBox="1"/>
            <p:nvPr/>
          </p:nvSpPr>
          <p:spPr>
            <a:xfrm>
              <a:off x="1510494" y="1986159"/>
              <a:ext cx="595052" cy="153888"/>
            </a:xfrm>
            <a:prstGeom prst="rect">
              <a:avLst/>
            </a:prstGeom>
            <a:solidFill>
              <a:srgbClr val="CCE3E9"/>
            </a:solidFill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 defTabSz="342900"/>
              <a:r>
                <a:rPr lang="en-US" sz="1000" b="1" cap="all" dirty="0">
                  <a:solidFill>
                    <a:schemeClr val="accent5"/>
                  </a:solidFill>
                  <a:latin typeface="Arial Narrow"/>
                  <a:cs typeface="Arial Narrow"/>
                </a:rPr>
                <a:t>GRID DATA</a:t>
              </a:r>
            </a:p>
          </p:txBody>
        </p:sp>
        <p:pic>
          <p:nvPicPr>
            <p:cNvPr id="49" name="Picture 48"/>
            <p:cNvPicPr>
              <a:picLocks noChangeAspect="1"/>
            </p:cNvPicPr>
            <p:nvPr/>
          </p:nvPicPr>
          <p:blipFill>
            <a:blip r:embed="rId3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24421" y="1600684"/>
              <a:ext cx="443119" cy="435787"/>
            </a:xfrm>
            <a:prstGeom prst="ellipse">
              <a:avLst/>
            </a:prstGeom>
            <a:ln w="63500" cap="rnd"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89" name="Picture 188"/>
            <p:cNvPicPr>
              <a:picLocks/>
            </p:cNvPicPr>
            <p:nvPr/>
          </p:nvPicPr>
          <p:blipFill>
            <a:blip r:embed="rId3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0716" y="1585996"/>
              <a:ext cx="465666" cy="465666"/>
            </a:xfrm>
            <a:prstGeom prst="ellipse">
              <a:avLst/>
            </a:prstGeom>
            <a:ln w="63500" cap="rnd"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sp>
          <p:nvSpPr>
            <p:cNvPr id="173" name="TextBox 172"/>
            <p:cNvSpPr txBox="1"/>
            <p:nvPr/>
          </p:nvSpPr>
          <p:spPr>
            <a:xfrm>
              <a:off x="756693" y="1985750"/>
              <a:ext cx="685800" cy="153888"/>
            </a:xfrm>
            <a:prstGeom prst="rect">
              <a:avLst/>
            </a:prstGeom>
            <a:solidFill>
              <a:srgbClr val="CCE3E9"/>
            </a:solidFill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en-US" sz="1000" b="1" cap="all" dirty="0" smtClean="0">
                  <a:solidFill>
                    <a:srgbClr val="727272"/>
                  </a:solidFill>
                  <a:latin typeface="Arial Narrow"/>
                  <a:cs typeface="Arial Narrow"/>
                </a:rPr>
                <a:t>INTEGRATE</a:t>
              </a:r>
              <a:endParaRPr lang="en-US" sz="1000" b="1" cap="all" dirty="0">
                <a:solidFill>
                  <a:srgbClr val="727272"/>
                </a:solidFill>
                <a:latin typeface="Arial Narrow"/>
                <a:cs typeface="Arial Narrow"/>
              </a:endParaRPr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2183297" y="1990259"/>
              <a:ext cx="547525" cy="153888"/>
            </a:xfrm>
            <a:prstGeom prst="rect">
              <a:avLst/>
            </a:prstGeom>
            <a:solidFill>
              <a:srgbClr val="CCE3E9"/>
            </a:solidFill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 defTabSz="342900"/>
              <a:r>
                <a:rPr lang="en-US" sz="1000" b="1" cap="all" dirty="0">
                  <a:solidFill>
                    <a:schemeClr val="accent5"/>
                  </a:solidFill>
                  <a:latin typeface="Arial Narrow"/>
                  <a:cs typeface="Arial Narrow"/>
                </a:rPr>
                <a:t>IONICS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2792860" y="1990259"/>
              <a:ext cx="514350" cy="153888"/>
            </a:xfrm>
            <a:prstGeom prst="rect">
              <a:avLst/>
            </a:prstGeom>
            <a:solidFill>
              <a:srgbClr val="CCE3E9"/>
            </a:solidFill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 defTabSz="342900"/>
              <a:r>
                <a:rPr lang="en-US" sz="1000" b="1" cap="all" dirty="0">
                  <a:solidFill>
                    <a:schemeClr val="accent5"/>
                  </a:solidFill>
                  <a:latin typeface="Arial Narrow"/>
                  <a:cs typeface="Arial Narrow"/>
                </a:rPr>
                <a:t>Mosaic</a:t>
              </a: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127447" y="2280317"/>
            <a:ext cx="1954604" cy="671763"/>
            <a:chOff x="1109028" y="2138660"/>
            <a:chExt cx="1954604" cy="671763"/>
          </a:xfrm>
        </p:grpSpPr>
        <p:grpSp>
          <p:nvGrpSpPr>
            <p:cNvPr id="20" name="Group 19"/>
            <p:cNvGrpSpPr/>
            <p:nvPr/>
          </p:nvGrpSpPr>
          <p:grpSpPr>
            <a:xfrm>
              <a:off x="2423552" y="2138660"/>
              <a:ext cx="640080" cy="671763"/>
              <a:chOff x="2138367" y="2100269"/>
              <a:chExt cx="640080" cy="671763"/>
            </a:xfrm>
          </p:grpSpPr>
          <p:pic>
            <p:nvPicPr>
              <p:cNvPr id="16" name="Picture 15" descr="DOE_ARPAE-DELTA_0610_alpha.png"/>
              <p:cNvPicPr>
                <a:picLocks noChangeAspect="1"/>
              </p:cNvPicPr>
              <p:nvPr/>
            </p:nvPicPr>
            <p:blipFill>
              <a:blip r:embed="rId3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138367" y="2100269"/>
                <a:ext cx="640080" cy="640082"/>
              </a:xfrm>
              <a:prstGeom prst="rect">
                <a:avLst/>
              </a:prstGeom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27" name="TextBox 26"/>
              <p:cNvSpPr txBox="1"/>
              <p:nvPr/>
            </p:nvSpPr>
            <p:spPr>
              <a:xfrm>
                <a:off x="2202367" y="2618144"/>
                <a:ext cx="514350" cy="153888"/>
              </a:xfrm>
              <a:prstGeom prst="rect">
                <a:avLst/>
              </a:prstGeom>
              <a:solidFill>
                <a:srgbClr val="CCE3E9"/>
              </a:solidFill>
            </p:spPr>
            <p:txBody>
              <a:bodyPr wrap="square" lIns="0" tIns="0" rIns="0" bIns="0" rtlCol="0" anchor="ctr" anchorCtr="0">
                <a:spAutoFit/>
              </a:bodyPr>
              <a:lstStyle/>
              <a:p>
                <a:pPr algn="ctr" defTabSz="342900"/>
                <a:r>
                  <a:rPr lang="en-US" sz="1000" b="1" cap="all" dirty="0">
                    <a:solidFill>
                      <a:srgbClr val="727272"/>
                    </a:solidFill>
                    <a:latin typeface="Arial Narrow"/>
                    <a:cs typeface="Arial Narrow"/>
                  </a:rPr>
                  <a:t>alpha</a:t>
                </a:r>
              </a:p>
            </p:txBody>
          </p:sp>
        </p:grpSp>
        <p:grpSp>
          <p:nvGrpSpPr>
            <p:cNvPr id="26" name="Group 25"/>
            <p:cNvGrpSpPr/>
            <p:nvPr/>
          </p:nvGrpSpPr>
          <p:grpSpPr>
            <a:xfrm>
              <a:off x="1109028" y="2269108"/>
              <a:ext cx="520457" cy="534144"/>
              <a:chOff x="823470" y="2237366"/>
              <a:chExt cx="520457" cy="534144"/>
            </a:xfrm>
          </p:grpSpPr>
          <p:pic>
            <p:nvPicPr>
              <p:cNvPr id="1026" name="Picture 2" descr="P:\Communications and Outreach\Digital\Photo Library\Project &amp; Performer Photos\GENSETS\GENSETS-Graphic_FINAL.png"/>
              <p:cNvPicPr>
                <a:picLocks noChangeAspect="1" noChangeArrowheads="1"/>
              </p:cNvPicPr>
              <p:nvPr/>
            </p:nvPicPr>
            <p:blipFill>
              <a:blip r:embed="rId3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46351" y="2237366"/>
                <a:ext cx="474697" cy="457200"/>
              </a:xfrm>
              <a:prstGeom prst="ellipse">
                <a:avLst/>
              </a:prstGeom>
              <a:ln w="63500" cap="rnd"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9" name="TextBox 58"/>
              <p:cNvSpPr txBox="1"/>
              <p:nvPr/>
            </p:nvSpPr>
            <p:spPr>
              <a:xfrm>
                <a:off x="823470" y="2617622"/>
                <a:ext cx="520457" cy="153888"/>
              </a:xfrm>
              <a:prstGeom prst="rect">
                <a:avLst/>
              </a:prstGeom>
              <a:solidFill>
                <a:srgbClr val="CCE3E9"/>
              </a:solidFill>
            </p:spPr>
            <p:txBody>
              <a:bodyPr wrap="square" lIns="0" tIns="0" rIns="0" bIns="0" rtlCol="0" anchor="ctr" anchorCtr="0">
                <a:spAutoFit/>
              </a:bodyPr>
              <a:lstStyle/>
              <a:p>
                <a:pPr algn="ctr" defTabSz="342900"/>
                <a:r>
                  <a:rPr lang="en-US" sz="1000" b="1" cap="all" dirty="0">
                    <a:solidFill>
                      <a:srgbClr val="727272"/>
                    </a:solidFill>
                    <a:latin typeface="Arial Narrow"/>
                    <a:cs typeface="Arial Narrow"/>
                  </a:rPr>
                  <a:t>GENSETS</a:t>
                </a:r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1749613" y="2233399"/>
              <a:ext cx="635340" cy="563707"/>
              <a:chOff x="1495502" y="2207640"/>
              <a:chExt cx="635340" cy="563707"/>
            </a:xfrm>
          </p:grpSpPr>
          <p:pic>
            <p:nvPicPr>
              <p:cNvPr id="42" name="Picture 41"/>
              <p:cNvPicPr>
                <a:picLocks noChangeAspect="1"/>
              </p:cNvPicPr>
              <p:nvPr/>
            </p:nvPicPr>
            <p:blipFill>
              <a:blip r:embed="rId3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559151" y="2207640"/>
                <a:ext cx="489274" cy="494234"/>
              </a:xfrm>
              <a:prstGeom prst="ellipse">
                <a:avLst/>
              </a:prstGeom>
              <a:ln w="63500" cap="rnd"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68" name="TextBox 67"/>
              <p:cNvSpPr txBox="1"/>
              <p:nvPr/>
            </p:nvSpPr>
            <p:spPr>
              <a:xfrm>
                <a:off x="1495502" y="2617459"/>
                <a:ext cx="635340" cy="153888"/>
              </a:xfrm>
              <a:prstGeom prst="rect">
                <a:avLst/>
              </a:prstGeom>
              <a:solidFill>
                <a:srgbClr val="CCE3E9"/>
              </a:solidFill>
            </p:spPr>
            <p:txBody>
              <a:bodyPr wrap="square" lIns="0" tIns="0" rIns="0" bIns="0" rtlCol="0" anchor="ctr" anchorCtr="0">
                <a:spAutoFit/>
              </a:bodyPr>
              <a:lstStyle/>
              <a:p>
                <a:pPr algn="ctr" defTabSz="342900"/>
                <a:r>
                  <a:rPr lang="en-US" sz="1000" b="1" cap="all" dirty="0">
                    <a:solidFill>
                      <a:srgbClr val="727272"/>
                    </a:solidFill>
                    <a:latin typeface="Arial Narrow"/>
                    <a:cs typeface="Arial Narrow"/>
                  </a:rPr>
                  <a:t>Nodes</a:t>
                </a:r>
              </a:p>
            </p:txBody>
          </p:sp>
        </p:grpSp>
      </p:grpSp>
      <p:grpSp>
        <p:nvGrpSpPr>
          <p:cNvPr id="38" name="Group 37"/>
          <p:cNvGrpSpPr/>
          <p:nvPr/>
        </p:nvGrpSpPr>
        <p:grpSpPr>
          <a:xfrm>
            <a:off x="1701005" y="3074511"/>
            <a:ext cx="701120" cy="664835"/>
            <a:chOff x="10016693" y="39482"/>
            <a:chExt cx="943217" cy="952767"/>
          </a:xfrm>
        </p:grpSpPr>
        <p:pic>
          <p:nvPicPr>
            <p:cNvPr id="24" name="Picture 23" descr="DOE_ARPAE-DELTA_0610_focus.png"/>
            <p:cNvPicPr>
              <a:picLocks noChangeAspect="1"/>
            </p:cNvPicPr>
            <p:nvPr/>
          </p:nvPicPr>
          <p:blipFill>
            <a:blip r:embed="rId3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16693" y="39482"/>
              <a:ext cx="943217" cy="943218"/>
            </a:xfrm>
            <a:prstGeom prst="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5" name="TextBox 34"/>
            <p:cNvSpPr txBox="1"/>
            <p:nvPr/>
          </p:nvSpPr>
          <p:spPr>
            <a:xfrm>
              <a:off x="10179024" y="771714"/>
              <a:ext cx="685800" cy="220535"/>
            </a:xfrm>
            <a:prstGeom prst="rect">
              <a:avLst/>
            </a:prstGeom>
            <a:solidFill>
              <a:srgbClr val="CCE3E9"/>
            </a:solidFill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 defTabSz="342900"/>
              <a:r>
                <a:rPr lang="en-US" sz="1000" b="1" cap="all" dirty="0">
                  <a:solidFill>
                    <a:srgbClr val="727272"/>
                  </a:solidFill>
                  <a:latin typeface="Arial Narrow"/>
                  <a:cs typeface="Arial Narrow"/>
                </a:rPr>
                <a:t>focus</a:t>
              </a:r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979604" y="3054891"/>
            <a:ext cx="736223" cy="696141"/>
            <a:chOff x="-2237879" y="2255472"/>
            <a:chExt cx="848500" cy="928187"/>
          </a:xfrm>
        </p:grpSpPr>
        <p:pic>
          <p:nvPicPr>
            <p:cNvPr id="21" name="Picture 20" descr="DOE_ARPAE-DELTA_0610_charges.png"/>
            <p:cNvPicPr>
              <a:picLocks noChangeAspect="1"/>
            </p:cNvPicPr>
            <p:nvPr/>
          </p:nvPicPr>
          <p:blipFill>
            <a:blip r:embed="rId4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237879" y="2255472"/>
              <a:ext cx="848500" cy="92052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2" name="TextBox 31"/>
            <p:cNvSpPr txBox="1"/>
            <p:nvPr/>
          </p:nvSpPr>
          <p:spPr>
            <a:xfrm>
              <a:off x="-2113099" y="2978475"/>
              <a:ext cx="685799" cy="205184"/>
            </a:xfrm>
            <a:prstGeom prst="rect">
              <a:avLst/>
            </a:prstGeom>
            <a:solidFill>
              <a:srgbClr val="CCE3E9"/>
            </a:solidFill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 defTabSz="342900"/>
              <a:r>
                <a:rPr lang="en-US" sz="1000" b="1" cap="all" dirty="0" smtClean="0">
                  <a:solidFill>
                    <a:srgbClr val="727272"/>
                  </a:solidFill>
                  <a:latin typeface="Arial Narrow"/>
                  <a:cs typeface="Arial Narrow"/>
                </a:rPr>
                <a:t>charges</a:t>
              </a:r>
              <a:endParaRPr lang="en-US" sz="1000" b="1" cap="all" dirty="0">
                <a:solidFill>
                  <a:srgbClr val="727272"/>
                </a:solidFill>
                <a:latin typeface="Arial Narrow"/>
                <a:cs typeface="Arial Narrow"/>
              </a:endParaRPr>
            </a:p>
          </p:txBody>
        </p:sp>
      </p:grpSp>
      <p:sp>
        <p:nvSpPr>
          <p:cNvPr id="191" name="TextBox 190"/>
          <p:cNvSpPr txBox="1"/>
          <p:nvPr/>
        </p:nvSpPr>
        <p:spPr>
          <a:xfrm>
            <a:off x="2499115" y="3585458"/>
            <a:ext cx="514350" cy="153888"/>
          </a:xfrm>
          <a:prstGeom prst="rect">
            <a:avLst/>
          </a:prstGeom>
          <a:solidFill>
            <a:srgbClr val="CCE3E9"/>
          </a:solidFill>
        </p:spPr>
        <p:txBody>
          <a:bodyPr wrap="square" lIns="0" tIns="0" rIns="0" bIns="0" rtlCol="0" anchor="ctr" anchorCtr="0">
            <a:spAutoFit/>
          </a:bodyPr>
          <a:lstStyle/>
          <a:p>
            <a:pPr algn="ctr" defTabSz="342900"/>
            <a:r>
              <a:rPr lang="en-US" sz="1000" b="1" cap="all" dirty="0" smtClean="0">
                <a:solidFill>
                  <a:srgbClr val="727272"/>
                </a:solidFill>
                <a:latin typeface="Arial Narrow"/>
                <a:cs typeface="Arial Narrow"/>
              </a:rPr>
              <a:t>METINER</a:t>
            </a:r>
            <a:endParaRPr lang="en-US" sz="1000" b="1" cap="all" dirty="0">
              <a:solidFill>
                <a:srgbClr val="727272"/>
              </a:solidFill>
              <a:latin typeface="Arial Narrow"/>
              <a:cs typeface="Arial Narrow"/>
            </a:endParaRPr>
          </a:p>
        </p:txBody>
      </p:sp>
      <p:pic>
        <p:nvPicPr>
          <p:cNvPr id="193" name="Picture 192"/>
          <p:cNvPicPr>
            <a:picLocks noChangeAspect="1"/>
          </p:cNvPicPr>
          <p:nvPr/>
        </p:nvPicPr>
        <p:blipFill rotWithShape="1">
          <a:blip r:embed="rId4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373" t="30937" r="35026" b="30588"/>
          <a:stretch/>
        </p:blipFill>
        <p:spPr>
          <a:xfrm>
            <a:off x="4633722" y="1712187"/>
            <a:ext cx="446729" cy="435505"/>
          </a:xfrm>
          <a:prstGeom prst="ellipse">
            <a:avLst/>
          </a:prstGeom>
          <a:ln w="63500" cap="rnd"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187" name="TextBox 186"/>
          <p:cNvSpPr txBox="1"/>
          <p:nvPr/>
        </p:nvSpPr>
        <p:spPr>
          <a:xfrm>
            <a:off x="4601770" y="2094034"/>
            <a:ext cx="529668" cy="153888"/>
          </a:xfrm>
          <a:prstGeom prst="rect">
            <a:avLst/>
          </a:prstGeom>
          <a:solidFill>
            <a:srgbClr val="CCE3E9"/>
          </a:solidFill>
        </p:spPr>
        <p:txBody>
          <a:bodyPr wrap="square" lIns="0" tIns="0" rIns="0" bIns="0" rtlCol="0" anchor="ctr" anchorCtr="0">
            <a:spAutoFit/>
          </a:bodyPr>
          <a:lstStyle/>
          <a:p>
            <a:pPr algn="ctr" defTabSz="342900"/>
            <a:r>
              <a:rPr lang="en-US" sz="1000" b="1" cap="all" dirty="0">
                <a:solidFill>
                  <a:srgbClr val="727272"/>
                </a:solidFill>
                <a:latin typeface="Arial Narrow"/>
                <a:cs typeface="Arial Narrow"/>
              </a:rPr>
              <a:t>CIRCUITS</a:t>
            </a:r>
          </a:p>
        </p:txBody>
      </p:sp>
      <p:pic>
        <p:nvPicPr>
          <p:cNvPr id="194" name="Picture 193"/>
          <p:cNvPicPr>
            <a:picLocks noChangeAspect="1"/>
          </p:cNvPicPr>
          <p:nvPr/>
        </p:nvPicPr>
        <p:blipFill>
          <a:blip r:embed="rId4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2549" y="1707015"/>
            <a:ext cx="435505" cy="435505"/>
          </a:xfrm>
          <a:prstGeom prst="ellipse">
            <a:avLst/>
          </a:prstGeom>
          <a:ln w="63500" cap="rnd"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143" name="TextBox 142"/>
          <p:cNvSpPr txBox="1"/>
          <p:nvPr/>
        </p:nvSpPr>
        <p:spPr>
          <a:xfrm>
            <a:off x="3778990" y="2085198"/>
            <a:ext cx="526949" cy="153888"/>
          </a:xfrm>
          <a:prstGeom prst="rect">
            <a:avLst/>
          </a:prstGeom>
          <a:solidFill>
            <a:srgbClr val="CCE3E9"/>
          </a:solidFill>
        </p:spPr>
        <p:txBody>
          <a:bodyPr wrap="square" lIns="0" tIns="0" rIns="0" bIns="0" rtlCol="0" anchor="ctr" anchorCtr="0">
            <a:spAutoFit/>
          </a:bodyPr>
          <a:lstStyle/>
          <a:p>
            <a:pPr algn="ctr" defTabSz="342900"/>
            <a:r>
              <a:rPr lang="en-US" sz="1000" b="1" cap="all" dirty="0">
                <a:solidFill>
                  <a:srgbClr val="727272"/>
                </a:solidFill>
                <a:latin typeface="Arial Narrow"/>
                <a:cs typeface="Arial Narrow"/>
              </a:rPr>
              <a:t>SENSOR</a:t>
            </a:r>
          </a:p>
        </p:txBody>
      </p:sp>
      <p:sp>
        <p:nvSpPr>
          <p:cNvPr id="195" name="TextBox 194"/>
          <p:cNvSpPr txBox="1"/>
          <p:nvPr/>
        </p:nvSpPr>
        <p:spPr>
          <a:xfrm>
            <a:off x="5450543" y="2081147"/>
            <a:ext cx="547984" cy="153888"/>
          </a:xfrm>
          <a:prstGeom prst="rect">
            <a:avLst/>
          </a:prstGeom>
          <a:solidFill>
            <a:srgbClr val="CCE3E9"/>
          </a:solidFill>
        </p:spPr>
        <p:txBody>
          <a:bodyPr wrap="square" lIns="0" tIns="0" rIns="0" bIns="0" rtlCol="0" anchor="ctr" anchorCtr="0">
            <a:spAutoFit/>
          </a:bodyPr>
          <a:lstStyle/>
          <a:p>
            <a:pPr algn="ctr" defTabSz="342900"/>
            <a:r>
              <a:rPr lang="en-US" sz="1000" b="1" cap="all" dirty="0" smtClean="0">
                <a:solidFill>
                  <a:srgbClr val="727272"/>
                </a:solidFill>
                <a:latin typeface="Arial Narrow"/>
                <a:cs typeface="Arial Narrow"/>
              </a:rPr>
              <a:t>PNDIODES</a:t>
            </a:r>
            <a:endParaRPr lang="en-US" sz="1000" b="1" cap="all" dirty="0">
              <a:solidFill>
                <a:srgbClr val="727272"/>
              </a:solidFill>
              <a:latin typeface="Arial Narrow"/>
              <a:cs typeface="Arial Narrow"/>
            </a:endParaRPr>
          </a:p>
        </p:txBody>
      </p:sp>
      <p:pic>
        <p:nvPicPr>
          <p:cNvPr id="196" name="Picture 195"/>
          <p:cNvPicPr>
            <a:picLocks noChangeAspect="1"/>
          </p:cNvPicPr>
          <p:nvPr/>
        </p:nvPicPr>
        <p:blipFill rotWithShape="1">
          <a:blip r:embed="rId4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252" t="-857" r="9603" b="-6228"/>
          <a:stretch/>
        </p:blipFill>
        <p:spPr>
          <a:xfrm>
            <a:off x="3852812" y="2380536"/>
            <a:ext cx="446729" cy="447675"/>
          </a:xfrm>
          <a:prstGeom prst="ellipse">
            <a:avLst/>
          </a:prstGeom>
          <a:ln w="63500" cap="rnd"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197" name="TextBox 196"/>
          <p:cNvSpPr txBox="1"/>
          <p:nvPr/>
        </p:nvSpPr>
        <p:spPr>
          <a:xfrm>
            <a:off x="3788684" y="2785952"/>
            <a:ext cx="606484" cy="153888"/>
          </a:xfrm>
          <a:prstGeom prst="rect">
            <a:avLst/>
          </a:prstGeom>
          <a:solidFill>
            <a:srgbClr val="CCE3E9"/>
          </a:solidFill>
        </p:spPr>
        <p:txBody>
          <a:bodyPr wrap="square" lIns="0" tIns="0" rIns="0" bIns="0" rtlCol="0" anchor="ctr" anchorCtr="0">
            <a:spAutoFit/>
          </a:bodyPr>
          <a:lstStyle/>
          <a:p>
            <a:pPr algn="ctr" defTabSz="342900"/>
            <a:r>
              <a:rPr lang="en-US" sz="1000" b="1" cap="all" dirty="0">
                <a:solidFill>
                  <a:srgbClr val="727272"/>
                </a:solidFill>
                <a:latin typeface="Arial Narrow"/>
                <a:cs typeface="Arial Narrow"/>
              </a:rPr>
              <a:t>ENLITENED</a:t>
            </a:r>
          </a:p>
        </p:txBody>
      </p:sp>
      <p:sp>
        <p:nvSpPr>
          <p:cNvPr id="198" name="TextBox 197"/>
          <p:cNvSpPr txBox="1"/>
          <p:nvPr/>
        </p:nvSpPr>
        <p:spPr>
          <a:xfrm>
            <a:off x="4580136" y="2790559"/>
            <a:ext cx="606484" cy="153888"/>
          </a:xfrm>
          <a:prstGeom prst="rect">
            <a:avLst/>
          </a:prstGeom>
          <a:solidFill>
            <a:srgbClr val="CCE3E9"/>
          </a:solidFill>
        </p:spPr>
        <p:txBody>
          <a:bodyPr wrap="square" lIns="0" tIns="0" rIns="0" bIns="0" rtlCol="0" anchor="ctr" anchorCtr="0">
            <a:spAutoFit/>
          </a:bodyPr>
          <a:lstStyle/>
          <a:p>
            <a:pPr algn="ctr" defTabSz="342900"/>
            <a:r>
              <a:rPr lang="en-US" sz="1000" b="1" cap="all" dirty="0" smtClean="0">
                <a:solidFill>
                  <a:srgbClr val="727272"/>
                </a:solidFill>
                <a:latin typeface="Arial Narrow"/>
                <a:cs typeface="Arial Narrow"/>
              </a:rPr>
              <a:t>SHIELD</a:t>
            </a:r>
            <a:endParaRPr lang="en-US" sz="1000" b="1" cap="all" dirty="0">
              <a:solidFill>
                <a:srgbClr val="727272"/>
              </a:solidFill>
              <a:latin typeface="Arial Narrow"/>
              <a:cs typeface="Arial Narrow"/>
            </a:endParaRPr>
          </a:p>
        </p:txBody>
      </p:sp>
      <p:pic>
        <p:nvPicPr>
          <p:cNvPr id="199" name="Picture 198"/>
          <p:cNvPicPr>
            <a:picLocks noChangeAspect="1"/>
          </p:cNvPicPr>
          <p:nvPr/>
        </p:nvPicPr>
        <p:blipFill rotWithShape="1">
          <a:blip r:embed="rId4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774" t="2176" r="7264" b="7339"/>
          <a:stretch/>
        </p:blipFill>
        <p:spPr>
          <a:xfrm>
            <a:off x="5508537" y="2378080"/>
            <a:ext cx="452726" cy="432841"/>
          </a:xfrm>
          <a:prstGeom prst="ellipse">
            <a:avLst/>
          </a:prstGeom>
          <a:ln w="63500" cap="rnd"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200" name="TextBox 199"/>
          <p:cNvSpPr txBox="1"/>
          <p:nvPr/>
        </p:nvSpPr>
        <p:spPr>
          <a:xfrm>
            <a:off x="5438296" y="2785952"/>
            <a:ext cx="606484" cy="153888"/>
          </a:xfrm>
          <a:prstGeom prst="rect">
            <a:avLst/>
          </a:prstGeom>
          <a:solidFill>
            <a:srgbClr val="CCE3E9"/>
          </a:solidFill>
        </p:spPr>
        <p:txBody>
          <a:bodyPr wrap="square" lIns="0" tIns="0" rIns="0" bIns="0" rtlCol="0" anchor="ctr" anchorCtr="0">
            <a:spAutoFit/>
          </a:bodyPr>
          <a:lstStyle/>
          <a:p>
            <a:pPr algn="ctr" defTabSz="342900"/>
            <a:r>
              <a:rPr lang="en-US" sz="1000" b="1" cap="all" dirty="0" smtClean="0">
                <a:solidFill>
                  <a:srgbClr val="727272"/>
                </a:solidFill>
                <a:latin typeface="Arial Narrow"/>
                <a:cs typeface="Arial Narrow"/>
              </a:rPr>
              <a:t>ROOTS</a:t>
            </a:r>
            <a:endParaRPr lang="en-US" sz="1000" b="1" cap="all" dirty="0">
              <a:solidFill>
                <a:srgbClr val="727272"/>
              </a:solidFill>
              <a:latin typeface="Arial Narrow"/>
              <a:cs typeface="Arial Narrow"/>
            </a:endParaRPr>
          </a:p>
        </p:txBody>
      </p:sp>
      <p:sp>
        <p:nvSpPr>
          <p:cNvPr id="201" name="TextBox 200"/>
          <p:cNvSpPr txBox="1"/>
          <p:nvPr/>
        </p:nvSpPr>
        <p:spPr>
          <a:xfrm>
            <a:off x="3848011" y="3581838"/>
            <a:ext cx="514350" cy="153888"/>
          </a:xfrm>
          <a:prstGeom prst="rect">
            <a:avLst/>
          </a:prstGeom>
          <a:solidFill>
            <a:srgbClr val="CCE3E9"/>
          </a:solidFill>
        </p:spPr>
        <p:txBody>
          <a:bodyPr wrap="square" lIns="0" tIns="0" rIns="0" bIns="0" rtlCol="0" anchor="ctr" anchorCtr="0">
            <a:spAutoFit/>
          </a:bodyPr>
          <a:lstStyle/>
          <a:p>
            <a:pPr algn="ctr" defTabSz="342900"/>
            <a:r>
              <a:rPr lang="en-US" sz="1000" b="1" cap="all" dirty="0" smtClean="0">
                <a:solidFill>
                  <a:srgbClr val="727272"/>
                </a:solidFill>
                <a:latin typeface="Arial Narrow"/>
                <a:cs typeface="Arial Narrow"/>
              </a:rPr>
              <a:t>MONITOR</a:t>
            </a:r>
            <a:endParaRPr lang="en-US" sz="1000" b="1" cap="all" dirty="0">
              <a:solidFill>
                <a:srgbClr val="727272"/>
              </a:solidFill>
              <a:latin typeface="Arial Narrow"/>
              <a:cs typeface="Arial Narrow"/>
            </a:endParaRPr>
          </a:p>
        </p:txBody>
      </p:sp>
      <p:sp>
        <p:nvSpPr>
          <p:cNvPr id="202" name="TextBox 201"/>
          <p:cNvSpPr txBox="1"/>
          <p:nvPr/>
        </p:nvSpPr>
        <p:spPr>
          <a:xfrm>
            <a:off x="5464469" y="3572729"/>
            <a:ext cx="567956" cy="153888"/>
          </a:xfrm>
          <a:prstGeom prst="rect">
            <a:avLst/>
          </a:prstGeom>
          <a:solidFill>
            <a:srgbClr val="CCE3E9"/>
          </a:solidFill>
        </p:spPr>
        <p:txBody>
          <a:bodyPr wrap="square" lIns="0" tIns="0" rIns="0" bIns="0" rtlCol="0" anchor="ctr" anchorCtr="0">
            <a:spAutoFit/>
          </a:bodyPr>
          <a:lstStyle/>
          <a:p>
            <a:pPr algn="ctr" defTabSz="342900"/>
            <a:r>
              <a:rPr lang="en-US" sz="1000" b="1" cap="all" dirty="0" smtClean="0">
                <a:solidFill>
                  <a:srgbClr val="727272"/>
                </a:solidFill>
                <a:latin typeface="Arial Narrow"/>
                <a:cs typeface="Arial Narrow"/>
              </a:rPr>
              <a:t>DELTA</a:t>
            </a:r>
            <a:endParaRPr lang="en-US" sz="1000" b="1" cap="all" dirty="0">
              <a:solidFill>
                <a:srgbClr val="727272"/>
              </a:solidFill>
              <a:latin typeface="Arial Narrow"/>
              <a:cs typeface="Arial Narrow"/>
            </a:endParaRPr>
          </a:p>
        </p:txBody>
      </p:sp>
      <p:sp>
        <p:nvSpPr>
          <p:cNvPr id="203" name="TextBox 202"/>
          <p:cNvSpPr txBox="1"/>
          <p:nvPr/>
        </p:nvSpPr>
        <p:spPr>
          <a:xfrm>
            <a:off x="3872998" y="5191855"/>
            <a:ext cx="567956" cy="153888"/>
          </a:xfrm>
          <a:prstGeom prst="rect">
            <a:avLst/>
          </a:prstGeom>
          <a:solidFill>
            <a:srgbClr val="DEDEDE"/>
          </a:solidFill>
        </p:spPr>
        <p:txBody>
          <a:bodyPr wrap="square" lIns="0" tIns="0" rIns="0" bIns="0" rtlCol="0" anchor="ctr" anchorCtr="0">
            <a:spAutoFit/>
          </a:bodyPr>
          <a:lstStyle/>
          <a:p>
            <a:pPr algn="ctr" defTabSz="342900"/>
            <a:r>
              <a:rPr lang="en-US" sz="1000" b="1" cap="all" dirty="0" smtClean="0">
                <a:solidFill>
                  <a:srgbClr val="727272"/>
                </a:solidFill>
                <a:latin typeface="Arial Narrow"/>
                <a:cs typeface="Arial Narrow"/>
              </a:rPr>
              <a:t>BEETIT</a:t>
            </a:r>
            <a:endParaRPr lang="en-US" sz="1000" b="1" cap="all" dirty="0">
              <a:solidFill>
                <a:srgbClr val="727272"/>
              </a:solidFill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3583840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6309360" y="-8709"/>
            <a:ext cx="2868911" cy="6875638"/>
            <a:chOff x="9123312" y="-1568346"/>
            <a:chExt cx="3147000" cy="6875638"/>
          </a:xfrm>
        </p:grpSpPr>
        <p:sp>
          <p:nvSpPr>
            <p:cNvPr id="3" name="Rectangle 2"/>
            <p:cNvSpPr/>
            <p:nvPr/>
          </p:nvSpPr>
          <p:spPr>
            <a:xfrm>
              <a:off x="9123312" y="-1568346"/>
              <a:ext cx="3128869" cy="68756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9141443" y="-1022486"/>
              <a:ext cx="3128869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OPEN Funding Opportunity Announcements (FOAS) </a:t>
              </a:r>
              <a:r>
                <a:rPr 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support </a:t>
              </a: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 development of potentially disruptive new technologies across the full spectrum of energy </a:t>
              </a:r>
              <a:r>
                <a:rPr 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applications </a:t>
              </a:r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85" t="-254" r="5097" b="1"/>
          <a:stretch/>
        </p:blipFill>
        <p:spPr>
          <a:xfrm>
            <a:off x="4206240" y="-32993"/>
            <a:ext cx="2103120" cy="6890993"/>
          </a:xfrm>
          <a:prstGeom prst="rect">
            <a:avLst/>
          </a:prstGeom>
        </p:spPr>
      </p:pic>
      <p:pic>
        <p:nvPicPr>
          <p:cNvPr id="7" name="Picture 2" descr="img_2496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986" t="297" r="125" b="-159"/>
          <a:stretch/>
        </p:blipFill>
        <p:spPr bwMode="auto">
          <a:xfrm>
            <a:off x="2103120" y="-11017"/>
            <a:ext cx="2104571" cy="6887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038" t="3009" r="5770"/>
          <a:stretch/>
        </p:blipFill>
        <p:spPr>
          <a:xfrm>
            <a:off x="0" y="-11018"/>
            <a:ext cx="2103120" cy="6869017"/>
          </a:xfrm>
          <a:prstGeom prst="rect">
            <a:avLst/>
          </a:prstGeom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2135925"/>
              </p:ext>
            </p:extLst>
          </p:nvPr>
        </p:nvGraphicFramePr>
        <p:xfrm>
          <a:off x="6532880" y="2566931"/>
          <a:ext cx="2438400" cy="399911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8400"/>
              </a:tblGrid>
              <a:tr h="329238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OPEN 2009</a:t>
                      </a:r>
                      <a:endParaRPr lang="en-US" sz="1400" b="1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29238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41 projects</a:t>
                      </a:r>
                      <a:endParaRPr lang="en-US" sz="1400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329238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$176 million investment</a:t>
                      </a:r>
                      <a:endParaRPr lang="en-US" sz="1400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500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technical areas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29238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OPEN 2012</a:t>
                      </a:r>
                      <a:endParaRPr lang="en-US" sz="1400" b="1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29238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66 projects</a:t>
                      </a:r>
                      <a:endParaRPr lang="en-US" sz="1400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329238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$130 million investment</a:t>
                      </a:r>
                      <a:endParaRPr lang="en-US" sz="1400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329238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11 technical areas</a:t>
                      </a:r>
                      <a:endParaRPr lang="en-US" sz="1400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238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OPEN 2015</a:t>
                      </a:r>
                      <a:endParaRPr lang="en-US" sz="1400" b="1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29238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41 projects</a:t>
                      </a:r>
                      <a:endParaRPr lang="en-US" sz="1400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329238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$125 million investment</a:t>
                      </a:r>
                      <a:endParaRPr lang="en-US" sz="1400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329238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10 technical areas</a:t>
                      </a:r>
                      <a:endParaRPr lang="en-US" sz="1400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821" y="6306630"/>
            <a:ext cx="1538209" cy="470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44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ARPA-E Impact Indicators</a:t>
            </a:r>
            <a:endParaRPr lang="en-US" b="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B8720-E526-BD45-92D7-B4028BF31D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63945" y="6327320"/>
            <a:ext cx="22749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As of February 2018</a:t>
            </a:r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3280778" y="1317883"/>
            <a:ext cx="0" cy="208746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421000" y="3820865"/>
            <a:ext cx="0" cy="141879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6479756" y="1324297"/>
            <a:ext cx="0" cy="208483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088685" y="3716079"/>
            <a:ext cx="0" cy="152358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724"/>
          <a:stretch/>
        </p:blipFill>
        <p:spPr>
          <a:xfrm>
            <a:off x="218987" y="1376509"/>
            <a:ext cx="3028711" cy="174506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226"/>
          <a:stretch/>
        </p:blipFill>
        <p:spPr>
          <a:xfrm>
            <a:off x="197966" y="3668107"/>
            <a:ext cx="2838169" cy="199230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15" r="1893" b="18594"/>
          <a:stretch/>
        </p:blipFill>
        <p:spPr>
          <a:xfrm>
            <a:off x="3329025" y="1437226"/>
            <a:ext cx="3102485" cy="172030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783"/>
          <a:stretch/>
        </p:blipFill>
        <p:spPr>
          <a:xfrm>
            <a:off x="6533950" y="1506395"/>
            <a:ext cx="2449006" cy="1520667"/>
          </a:xfrm>
          <a:prstGeom prst="rect">
            <a:avLst/>
          </a:prstGeom>
        </p:spPr>
      </p:pic>
      <p:cxnSp>
        <p:nvCxnSpPr>
          <p:cNvPr id="20" name="Straight Connector 19"/>
          <p:cNvCxnSpPr/>
          <p:nvPr/>
        </p:nvCxnSpPr>
        <p:spPr>
          <a:xfrm>
            <a:off x="392749" y="3572595"/>
            <a:ext cx="8232009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02420" y="3789955"/>
            <a:ext cx="2488013" cy="144970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8"/>
          <a:srcRect l="4721" r="2019"/>
          <a:stretch/>
        </p:blipFill>
        <p:spPr>
          <a:xfrm>
            <a:off x="3247698" y="3804634"/>
            <a:ext cx="3068916" cy="1717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071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B8720-E526-BD45-92D7-B4028BF31DDE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5" name="Content Placeholder 10" descr="ARPA-E_Logo_graydot.png"/>
          <p:cNvPicPr>
            <a:picLocks noGrp="1" noChangeAspect="1"/>
          </p:cNvPicPr>
          <p:nvPr>
            <p:ph idx="429496729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110" y="3104199"/>
            <a:ext cx="3270738" cy="731533"/>
          </a:xfrm>
          <a:prstGeom prst="rect">
            <a:avLst/>
          </a:prstGeom>
        </p:spPr>
      </p:pic>
      <p:pic>
        <p:nvPicPr>
          <p:cNvPr id="6" name="Content Placeholder 9" descr="DOE_Logo_Black.PNG"/>
          <p:cNvPicPr>
            <a:picLocks noGrp="1" noChangeAspect="1"/>
          </p:cNvPicPr>
          <p:nvPr>
            <p:ph idx="429496729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6536" y="3064478"/>
            <a:ext cx="3493477" cy="84638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87867" y="897467"/>
            <a:ext cx="8602133" cy="50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711109" y="4191000"/>
            <a:ext cx="77809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u="sng" dirty="0" smtClean="0">
                <a:solidFill>
                  <a:srgbClr val="E49C3D"/>
                </a:solidFill>
                <a:hlinkClick r:id="rId4"/>
              </a:rPr>
              <a:t>https://arpa-e.energy.gov</a:t>
            </a:r>
            <a:endParaRPr lang="en-US" sz="2400" dirty="0">
              <a:solidFill>
                <a:srgbClr val="E49C3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651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4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What is ARPA-E?</a:t>
            </a:r>
            <a:endParaRPr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idx="1"/>
          </p:nvPr>
        </p:nvSpPr>
        <p:spPr>
          <a:xfrm>
            <a:off x="335934" y="1063256"/>
            <a:ext cx="8488517" cy="5646445"/>
          </a:xfrm>
        </p:spPr>
        <p:txBody>
          <a:bodyPr/>
          <a:lstStyle/>
          <a:p>
            <a:pPr marL="0" indent="0">
              <a:buSzPct val="150000"/>
              <a:buNone/>
            </a:pPr>
            <a:r>
              <a:rPr lang="en-US" dirty="0" smtClean="0"/>
              <a:t>The Advanced Research Projects Agency-Energy (ARPA-E) is an agency within the U.S. Department of Energy that:</a:t>
            </a:r>
          </a:p>
          <a:p>
            <a:pPr marL="0" indent="0">
              <a:buSzPct val="150000"/>
              <a:buNone/>
            </a:pPr>
            <a:endParaRPr lang="en-US" sz="1000" dirty="0" smtClean="0"/>
          </a:p>
          <a:p>
            <a:pPr>
              <a:buSzPct val="150000"/>
            </a:pPr>
            <a:r>
              <a:rPr lang="en-US" dirty="0" smtClean="0"/>
              <a:t>Provides </a:t>
            </a:r>
            <a:r>
              <a:rPr lang="en-US" b="1" dirty="0">
                <a:solidFill>
                  <a:schemeClr val="accent2"/>
                </a:solidFill>
              </a:rPr>
              <a:t>Research and Development </a:t>
            </a:r>
            <a:r>
              <a:rPr lang="en-US" dirty="0"/>
              <a:t>funding for high-risk, high-reward, transformational </a:t>
            </a:r>
            <a:r>
              <a:rPr lang="en-US" dirty="0" smtClean="0"/>
              <a:t>ideas</a:t>
            </a:r>
          </a:p>
          <a:p>
            <a:pPr marL="0" indent="0">
              <a:buSzPct val="150000"/>
              <a:buNone/>
            </a:pPr>
            <a:endParaRPr lang="en-US" sz="1000" dirty="0"/>
          </a:p>
          <a:p>
            <a:pPr>
              <a:buClr>
                <a:schemeClr val="accent5"/>
              </a:buClr>
              <a:buSzPct val="150000"/>
            </a:pPr>
            <a:r>
              <a:rPr lang="en-US" dirty="0"/>
              <a:t>Focuses on technologies that could </a:t>
            </a:r>
            <a:r>
              <a:rPr lang="en-US" b="1" dirty="0">
                <a:solidFill>
                  <a:schemeClr val="accent5"/>
                </a:solidFill>
              </a:rPr>
              <a:t>fundamentally change</a:t>
            </a:r>
            <a:r>
              <a:rPr lang="en-US" b="1" dirty="0">
                <a:solidFill>
                  <a:schemeClr val="accent2"/>
                </a:solidFill>
              </a:rPr>
              <a:t> </a:t>
            </a:r>
            <a:r>
              <a:rPr lang="en-US" dirty="0"/>
              <a:t>the way we get, use and store </a:t>
            </a:r>
            <a:r>
              <a:rPr lang="en-US" dirty="0" smtClean="0"/>
              <a:t>energy</a:t>
            </a:r>
          </a:p>
          <a:p>
            <a:pPr marL="0" indent="0">
              <a:buSzPct val="150000"/>
              <a:buNone/>
            </a:pPr>
            <a:endParaRPr lang="en-US" sz="1000" dirty="0"/>
          </a:p>
          <a:p>
            <a:pPr>
              <a:buClr>
                <a:schemeClr val="accent4"/>
              </a:buClr>
              <a:buSzPct val="150000"/>
            </a:pPr>
            <a:r>
              <a:rPr lang="en-US" dirty="0" smtClean="0"/>
              <a:t>Accelerates </a:t>
            </a:r>
            <a:r>
              <a:rPr lang="en-US" dirty="0"/>
              <a:t>energy innovations that will create a more secure, affordable, and sustainable </a:t>
            </a:r>
            <a:r>
              <a:rPr lang="en-US" b="1" dirty="0">
                <a:solidFill>
                  <a:schemeClr val="accent4"/>
                </a:solidFill>
              </a:rPr>
              <a:t>American energy </a:t>
            </a:r>
            <a:r>
              <a:rPr lang="en-US" b="1" dirty="0" smtClean="0">
                <a:solidFill>
                  <a:schemeClr val="accent4"/>
                </a:solidFill>
              </a:rPr>
              <a:t>future</a:t>
            </a: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fld id="{F49B8720-E526-BD45-92D7-B4028BF31D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726105" y="1823501"/>
            <a:ext cx="6124966" cy="3336055"/>
          </a:xfrm>
          <a:prstGeom prst="rect">
            <a:avLst/>
          </a:prstGeom>
        </p:spPr>
        <p:txBody>
          <a:bodyPr anchor="ctr"/>
          <a:lstStyle/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kern="0" dirty="0"/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2752725" y="67340"/>
            <a:ext cx="6071727" cy="149475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+mn-lt"/>
                <a:ea typeface="+mj-ea"/>
                <a:cs typeface="Arial Narrow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j-ea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71191" y="188647"/>
            <a:ext cx="2753261" cy="692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676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B8720-E526-BD45-92D7-B4028BF31D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372814" y="3712881"/>
            <a:ext cx="278298" cy="278298"/>
          </a:xfrm>
          <a:prstGeom prst="ellipse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581394" y="3810000"/>
            <a:ext cx="8210181" cy="7846"/>
          </a:xfrm>
          <a:prstGeom prst="straightConnector1">
            <a:avLst/>
          </a:prstGeom>
          <a:ln w="5715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1369895" y="3322539"/>
            <a:ext cx="1011355" cy="1011355"/>
          </a:xfrm>
          <a:prstGeom prst="ellipse">
            <a:avLst/>
          </a:prstGeom>
          <a:solidFill>
            <a:schemeClr val="accent1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2007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4064134" y="3379690"/>
            <a:ext cx="1001830" cy="1001830"/>
          </a:xfrm>
          <a:prstGeom prst="ellipse">
            <a:avLst/>
          </a:prstGeom>
          <a:solidFill>
            <a:schemeClr val="accent3"/>
          </a:solidFill>
          <a:ln>
            <a:solidFill>
              <a:srgbClr val="B86E0E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2009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6865820" y="3332065"/>
            <a:ext cx="993983" cy="993983"/>
          </a:xfrm>
          <a:prstGeom prst="ellipse">
            <a:avLst/>
          </a:prstGeom>
          <a:solidFill>
            <a:schemeClr val="accent5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2018</a:t>
            </a:r>
            <a:endParaRPr lang="en-US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81394" y="4608000"/>
            <a:ext cx="2609481" cy="757130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200" i="1" dirty="0" smtClean="0">
                <a:solidFill>
                  <a:schemeClr val="accent2"/>
                </a:solidFill>
              </a:rPr>
              <a:t>Rising </a:t>
            </a:r>
            <a:r>
              <a:rPr lang="en-US" sz="1200" i="1" dirty="0">
                <a:solidFill>
                  <a:schemeClr val="accent2"/>
                </a:solidFill>
              </a:rPr>
              <a:t>Above the Gathering Storm </a:t>
            </a:r>
            <a:r>
              <a:rPr lang="en-US" sz="1200" b="1" dirty="0" smtClean="0">
                <a:solidFill>
                  <a:schemeClr val="accent2"/>
                </a:solidFill>
              </a:rPr>
              <a:t>Published</a:t>
            </a:r>
            <a:r>
              <a:rPr lang="en-US" sz="1200" dirty="0">
                <a:solidFill>
                  <a:schemeClr val="accent2"/>
                </a:solidFill>
              </a:rPr>
              <a:t> </a:t>
            </a:r>
            <a:r>
              <a:rPr lang="en-US" sz="1200" dirty="0" smtClean="0"/>
              <a:t>- </a:t>
            </a:r>
            <a:r>
              <a:rPr lang="en-US" sz="1200" dirty="0"/>
              <a:t>warning policymakers that U.S. advantages in science and </a:t>
            </a:r>
            <a:r>
              <a:rPr lang="en-US" sz="1200" dirty="0" smtClean="0"/>
              <a:t>technology had begun </a:t>
            </a:r>
            <a:r>
              <a:rPr lang="en-US" sz="1200" dirty="0"/>
              <a:t>to erode</a:t>
            </a:r>
            <a:endParaRPr lang="en-US" sz="12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92134" y="5493524"/>
            <a:ext cx="2609481" cy="424732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200" i="1" dirty="0" smtClean="0">
                <a:solidFill>
                  <a:schemeClr val="accent2"/>
                </a:solidFill>
              </a:rPr>
              <a:t>America COMPETES Act </a:t>
            </a:r>
            <a:r>
              <a:rPr lang="en-US" sz="1200" b="1" dirty="0" smtClean="0">
                <a:solidFill>
                  <a:schemeClr val="accent2"/>
                </a:solidFill>
              </a:rPr>
              <a:t>Signed </a:t>
            </a:r>
            <a:r>
              <a:rPr lang="en-US" sz="1200" dirty="0" smtClean="0"/>
              <a:t>– authorizing the creation of ARPA-E</a:t>
            </a:r>
            <a:endParaRPr lang="en-US" sz="1200" dirty="0"/>
          </a:p>
        </p:txBody>
      </p:sp>
      <p:sp>
        <p:nvSpPr>
          <p:cNvPr id="14" name="TextBox 13"/>
          <p:cNvSpPr txBox="1"/>
          <p:nvPr/>
        </p:nvSpPr>
        <p:spPr>
          <a:xfrm>
            <a:off x="3426730" y="2303133"/>
            <a:ext cx="2697297" cy="757130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200" i="1" dirty="0" smtClean="0">
                <a:solidFill>
                  <a:schemeClr val="accent4"/>
                </a:solidFill>
              </a:rPr>
              <a:t>American </a:t>
            </a:r>
            <a:r>
              <a:rPr lang="en-US" sz="1200" i="1" dirty="0">
                <a:solidFill>
                  <a:schemeClr val="accent4"/>
                </a:solidFill>
              </a:rPr>
              <a:t>Recovery &amp; Reinvestment Act </a:t>
            </a:r>
            <a:r>
              <a:rPr lang="en-US" sz="1200" b="1" dirty="0" smtClean="0">
                <a:solidFill>
                  <a:schemeClr val="accent4"/>
                </a:solidFill>
              </a:rPr>
              <a:t>Signed</a:t>
            </a:r>
            <a:r>
              <a:rPr lang="en-US" sz="1200" dirty="0" smtClean="0">
                <a:solidFill>
                  <a:schemeClr val="accent4"/>
                </a:solidFill>
              </a:rPr>
              <a:t> </a:t>
            </a:r>
            <a:r>
              <a:rPr lang="en-US" sz="1200" dirty="0" smtClean="0"/>
              <a:t>– Providing ARPA-E its first </a:t>
            </a:r>
            <a:r>
              <a:rPr lang="en-US" sz="1200" dirty="0"/>
              <a:t>appropriations of $400 million, which funded ARPA-E's first projects</a:t>
            </a:r>
            <a:endParaRPr lang="en-US" sz="12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399623" y="4610698"/>
            <a:ext cx="1962150" cy="1384995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accent6">
                    <a:lumMod val="50000"/>
                  </a:schemeClr>
                </a:solidFill>
              </a:rPr>
              <a:t>660+ </a:t>
            </a:r>
            <a:r>
              <a:rPr lang="en-US" sz="1400" dirty="0" smtClean="0"/>
              <a:t>Awards</a:t>
            </a:r>
          </a:p>
          <a:p>
            <a:pPr algn="ctr"/>
            <a:r>
              <a:rPr lang="en-US" sz="1400" b="1" dirty="0" smtClean="0">
                <a:solidFill>
                  <a:schemeClr val="accent6">
                    <a:lumMod val="50000"/>
                  </a:schemeClr>
                </a:solidFill>
              </a:rPr>
              <a:t>47</a:t>
            </a:r>
            <a:r>
              <a:rPr lang="en-US" sz="1400" b="1" dirty="0" smtClean="0"/>
              <a:t> </a:t>
            </a:r>
            <a:r>
              <a:rPr lang="en-US" sz="1400" dirty="0" smtClean="0"/>
              <a:t>Programs</a:t>
            </a:r>
          </a:p>
          <a:p>
            <a:pPr algn="ctr"/>
            <a:endParaRPr lang="en-US" sz="1400" dirty="0" smtClean="0"/>
          </a:p>
          <a:p>
            <a:pPr algn="ctr"/>
            <a:r>
              <a:rPr lang="en-US" sz="1400" dirty="0" smtClean="0"/>
              <a:t>Current Funding: </a:t>
            </a:r>
            <a:r>
              <a:rPr lang="en-US" sz="1400" b="1" dirty="0" smtClean="0">
                <a:solidFill>
                  <a:schemeClr val="accent6">
                    <a:lumMod val="50000"/>
                  </a:schemeClr>
                </a:solidFill>
              </a:rPr>
              <a:t>$353M</a:t>
            </a:r>
            <a:endParaRPr lang="en-US" sz="1400" b="1" dirty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en-US" sz="1400" dirty="0"/>
              <a:t>(</a:t>
            </a:r>
            <a:r>
              <a:rPr lang="en-US" sz="1400" dirty="0" smtClean="0"/>
              <a:t>FY18)</a:t>
            </a:r>
          </a:p>
        </p:txBody>
      </p:sp>
      <p:grpSp>
        <p:nvGrpSpPr>
          <p:cNvPr id="105" name="Group 104"/>
          <p:cNvGrpSpPr/>
          <p:nvPr/>
        </p:nvGrpSpPr>
        <p:grpSpPr>
          <a:xfrm>
            <a:off x="6750761" y="2119982"/>
            <a:ext cx="1168370" cy="1145737"/>
            <a:chOff x="6485464" y="1055117"/>
            <a:chExt cx="1775758" cy="1741356"/>
          </a:xfrm>
        </p:grpSpPr>
        <p:pic>
          <p:nvPicPr>
            <p:cNvPr id="95" name="Picture 94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01200" y="2241245"/>
              <a:ext cx="460022" cy="409946"/>
            </a:xfrm>
            <a:prstGeom prst="ellipse">
              <a:avLst/>
            </a:prstGeom>
            <a:ln w="63500" cap="rnd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96" name="Picture 95" descr="DOE_ARPAE-DELTA_0610_alpha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85912" y="2156391"/>
              <a:ext cx="640080" cy="64008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97" name="Picture 96" descr="DOE_ARPAE-DELTA_0610_beest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78170" y="1055117"/>
              <a:ext cx="647384" cy="6489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98" name="Picture 97" descr="DOE_ARPAE-DELTA_0610_terra.png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746058" y="1655091"/>
              <a:ext cx="511607" cy="4572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99" name="Picture 98" descr="DOE_ARPAE-DELTA_0610_delta.png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85464" y="1610440"/>
              <a:ext cx="658408" cy="62537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0" name="Picture 99" descr="DOE_ARPAE-DELTA_0610_react.png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48465" y="1594537"/>
              <a:ext cx="706792" cy="67133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1" name="Picture 100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65971" y="1152900"/>
              <a:ext cx="471000" cy="462492"/>
            </a:xfrm>
            <a:prstGeom prst="ellipse">
              <a:avLst/>
            </a:prstGeom>
            <a:ln w="63500" cap="rnd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3" name="Picture 102"/>
            <p:cNvPicPr>
              <a:picLocks noChangeAspect="1"/>
            </p:cNvPicPr>
            <p:nvPr/>
          </p:nvPicPr>
          <p:blipFill>
            <a:blip r:embed="rId10" cstate="screen">
              <a:clrChange>
                <a:clrFrom>
                  <a:srgbClr val="FFFFFB"/>
                </a:clrFrom>
                <a:clrTo>
                  <a:srgbClr val="FFFFF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74937" y="1150033"/>
              <a:ext cx="473529" cy="457200"/>
            </a:xfrm>
            <a:prstGeom prst="rect">
              <a:avLst/>
            </a:prstGeom>
          </p:spPr>
        </p:pic>
        <p:pic>
          <p:nvPicPr>
            <p:cNvPr id="104" name="Picture 103"/>
            <p:cNvPicPr>
              <a:picLocks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32854" y="2269159"/>
              <a:ext cx="429909" cy="429908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</p:grpSp>
      <p:sp>
        <p:nvSpPr>
          <p:cNvPr id="106" name="Title 1"/>
          <p:cNvSpPr txBox="1">
            <a:spLocks/>
          </p:cNvSpPr>
          <p:nvPr/>
        </p:nvSpPr>
        <p:spPr>
          <a:xfrm>
            <a:off x="283367" y="980116"/>
            <a:ext cx="8519221" cy="650001"/>
          </a:xfrm>
          <a:prstGeom prst="rect">
            <a:avLst/>
          </a:prstGeom>
        </p:spPr>
        <p:txBody>
          <a:bodyPr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kern="0" dirty="0">
                <a:solidFill>
                  <a:prstClr val="black"/>
                </a:solidFill>
              </a:rPr>
              <a:t>In 2007, The National Academies recommended Congress establish an Advanced Research Projects Agency within the U.S. Department of </a:t>
            </a:r>
            <a:r>
              <a:rPr lang="en-US" sz="1600" kern="0" dirty="0" smtClean="0">
                <a:solidFill>
                  <a:prstClr val="black"/>
                </a:solidFill>
              </a:rPr>
              <a:t>Energy to fund advanced energy R&amp;D. </a:t>
            </a:r>
            <a:endParaRPr lang="en-US" sz="1600" kern="0" dirty="0">
              <a:solidFill>
                <a:prstClr val="black"/>
              </a:solidFill>
            </a:endParaRPr>
          </a:p>
        </p:txBody>
      </p:sp>
      <p:sp>
        <p:nvSpPr>
          <p:cNvPr id="107" name="Title 1"/>
          <p:cNvSpPr txBox="1">
            <a:spLocks/>
          </p:cNvSpPr>
          <p:nvPr/>
        </p:nvSpPr>
        <p:spPr>
          <a:xfrm>
            <a:off x="330241" y="113995"/>
            <a:ext cx="8604038" cy="82435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000" b="1" i="0" kern="1200">
                <a:solidFill>
                  <a:schemeClr val="tx1"/>
                </a:solidFill>
                <a:latin typeface="+mn-lt"/>
                <a:ea typeface="+mj-ea"/>
                <a:cs typeface="Arial Narrow"/>
              </a:defRPr>
            </a:lvl1pPr>
          </a:lstStyle>
          <a:p>
            <a:r>
              <a:rPr lang="en-US" dirty="0" smtClean="0"/>
              <a:t>History of ARPA-E</a:t>
            </a:r>
            <a:endParaRPr lang="en-US" sz="3200" dirty="0"/>
          </a:p>
        </p:txBody>
      </p:sp>
      <p:grpSp>
        <p:nvGrpSpPr>
          <p:cNvPr id="2" name="Group 1"/>
          <p:cNvGrpSpPr/>
          <p:nvPr/>
        </p:nvGrpSpPr>
        <p:grpSpPr>
          <a:xfrm>
            <a:off x="3497112" y="4700152"/>
            <a:ext cx="2378744" cy="1153367"/>
            <a:chOff x="3497112" y="4700152"/>
            <a:chExt cx="2378744" cy="1153367"/>
          </a:xfrm>
        </p:grpSpPr>
        <p:grpSp>
          <p:nvGrpSpPr>
            <p:cNvPr id="109" name="Group 4"/>
            <p:cNvGrpSpPr>
              <a:grpSpLocks/>
            </p:cNvGrpSpPr>
            <p:nvPr/>
          </p:nvGrpSpPr>
          <p:grpSpPr bwMode="auto">
            <a:xfrm>
              <a:off x="3695141" y="4722955"/>
              <a:ext cx="507673" cy="301844"/>
              <a:chOff x="748" y="804"/>
              <a:chExt cx="1212" cy="773"/>
            </a:xfrm>
            <a:solidFill>
              <a:schemeClr val="accent5"/>
            </a:solidFill>
          </p:grpSpPr>
          <p:sp>
            <p:nvSpPr>
              <p:cNvPr id="470" name="Freeform 5"/>
              <p:cNvSpPr>
                <a:spLocks/>
              </p:cNvSpPr>
              <p:nvPr/>
            </p:nvSpPr>
            <p:spPr bwMode="auto">
              <a:xfrm>
                <a:off x="748" y="929"/>
                <a:ext cx="1182" cy="626"/>
              </a:xfrm>
              <a:custGeom>
                <a:avLst/>
                <a:gdLst>
                  <a:gd name="T0" fmla="*/ 629 w 1709"/>
                  <a:gd name="T1" fmla="*/ 80 h 834"/>
                  <a:gd name="T2" fmla="*/ 666 w 1709"/>
                  <a:gd name="T3" fmla="*/ 33 h 834"/>
                  <a:gd name="T4" fmla="*/ 600 w 1709"/>
                  <a:gd name="T5" fmla="*/ 53 h 834"/>
                  <a:gd name="T6" fmla="*/ 573 w 1709"/>
                  <a:gd name="T7" fmla="*/ 31 h 834"/>
                  <a:gd name="T8" fmla="*/ 572 w 1709"/>
                  <a:gd name="T9" fmla="*/ 2 h 834"/>
                  <a:gd name="T10" fmla="*/ 562 w 1709"/>
                  <a:gd name="T11" fmla="*/ 36 h 834"/>
                  <a:gd name="T12" fmla="*/ 519 w 1709"/>
                  <a:gd name="T13" fmla="*/ 71 h 834"/>
                  <a:gd name="T14" fmla="*/ 529 w 1709"/>
                  <a:gd name="T15" fmla="*/ 52 h 834"/>
                  <a:gd name="T16" fmla="*/ 497 w 1709"/>
                  <a:gd name="T17" fmla="*/ 60 h 834"/>
                  <a:gd name="T18" fmla="*/ 432 w 1709"/>
                  <a:gd name="T19" fmla="*/ 50 h 834"/>
                  <a:gd name="T20" fmla="*/ 404 w 1709"/>
                  <a:gd name="T21" fmla="*/ 62 h 834"/>
                  <a:gd name="T22" fmla="*/ 347 w 1709"/>
                  <a:gd name="T23" fmla="*/ 44 h 834"/>
                  <a:gd name="T24" fmla="*/ 274 w 1709"/>
                  <a:gd name="T25" fmla="*/ 34 h 834"/>
                  <a:gd name="T26" fmla="*/ 229 w 1709"/>
                  <a:gd name="T27" fmla="*/ 27 h 834"/>
                  <a:gd name="T28" fmla="*/ 99 w 1709"/>
                  <a:gd name="T29" fmla="*/ 66 h 834"/>
                  <a:gd name="T30" fmla="*/ 18 w 1709"/>
                  <a:gd name="T31" fmla="*/ 176 h 834"/>
                  <a:gd name="T32" fmla="*/ 58 w 1709"/>
                  <a:gd name="T33" fmla="*/ 239 h 834"/>
                  <a:gd name="T34" fmla="*/ 38 w 1709"/>
                  <a:gd name="T35" fmla="*/ 260 h 834"/>
                  <a:gd name="T36" fmla="*/ 49 w 1709"/>
                  <a:gd name="T37" fmla="*/ 279 h 834"/>
                  <a:gd name="T38" fmla="*/ 50 w 1709"/>
                  <a:gd name="T39" fmla="*/ 301 h 834"/>
                  <a:gd name="T40" fmla="*/ 30 w 1709"/>
                  <a:gd name="T41" fmla="*/ 315 h 834"/>
                  <a:gd name="T42" fmla="*/ 47 w 1709"/>
                  <a:gd name="T43" fmla="*/ 322 h 834"/>
                  <a:gd name="T44" fmla="*/ 56 w 1709"/>
                  <a:gd name="T45" fmla="*/ 336 h 834"/>
                  <a:gd name="T46" fmla="*/ 59 w 1709"/>
                  <a:gd name="T47" fmla="*/ 347 h 834"/>
                  <a:gd name="T48" fmla="*/ 215 w 1709"/>
                  <a:gd name="T49" fmla="*/ 350 h 834"/>
                  <a:gd name="T50" fmla="*/ 372 w 1709"/>
                  <a:gd name="T51" fmla="*/ 344 h 834"/>
                  <a:gd name="T52" fmla="*/ 461 w 1709"/>
                  <a:gd name="T53" fmla="*/ 383 h 834"/>
                  <a:gd name="T54" fmla="*/ 459 w 1709"/>
                  <a:gd name="T55" fmla="*/ 464 h 834"/>
                  <a:gd name="T56" fmla="*/ 551 w 1709"/>
                  <a:gd name="T57" fmla="*/ 428 h 834"/>
                  <a:gd name="T58" fmla="*/ 651 w 1709"/>
                  <a:gd name="T59" fmla="*/ 378 h 834"/>
                  <a:gd name="T60" fmla="*/ 690 w 1709"/>
                  <a:gd name="T61" fmla="*/ 401 h 834"/>
                  <a:gd name="T62" fmla="*/ 667 w 1709"/>
                  <a:gd name="T63" fmla="*/ 421 h 834"/>
                  <a:gd name="T64" fmla="*/ 725 w 1709"/>
                  <a:gd name="T65" fmla="*/ 411 h 834"/>
                  <a:gd name="T66" fmla="*/ 687 w 1709"/>
                  <a:gd name="T67" fmla="*/ 381 h 834"/>
                  <a:gd name="T68" fmla="*/ 707 w 1709"/>
                  <a:gd name="T69" fmla="*/ 354 h 834"/>
                  <a:gd name="T70" fmla="*/ 642 w 1709"/>
                  <a:gd name="T71" fmla="*/ 364 h 834"/>
                  <a:gd name="T72" fmla="*/ 776 w 1709"/>
                  <a:gd name="T73" fmla="*/ 316 h 834"/>
                  <a:gd name="T74" fmla="*/ 818 w 1709"/>
                  <a:gd name="T75" fmla="*/ 278 h 834"/>
                  <a:gd name="T76" fmla="*/ 775 w 1709"/>
                  <a:gd name="T77" fmla="*/ 277 h 834"/>
                  <a:gd name="T78" fmla="*/ 783 w 1709"/>
                  <a:gd name="T79" fmla="*/ 255 h 834"/>
                  <a:gd name="T80" fmla="*/ 779 w 1709"/>
                  <a:gd name="T81" fmla="*/ 243 h 834"/>
                  <a:gd name="T82" fmla="*/ 767 w 1709"/>
                  <a:gd name="T83" fmla="*/ 224 h 834"/>
                  <a:gd name="T84" fmla="*/ 767 w 1709"/>
                  <a:gd name="T85" fmla="*/ 205 h 834"/>
                  <a:gd name="T86" fmla="*/ 766 w 1709"/>
                  <a:gd name="T87" fmla="*/ 176 h 834"/>
                  <a:gd name="T88" fmla="*/ 748 w 1709"/>
                  <a:gd name="T89" fmla="*/ 189 h 834"/>
                  <a:gd name="T90" fmla="*/ 713 w 1709"/>
                  <a:gd name="T91" fmla="*/ 205 h 834"/>
                  <a:gd name="T92" fmla="*/ 708 w 1709"/>
                  <a:gd name="T93" fmla="*/ 182 h 834"/>
                  <a:gd name="T94" fmla="*/ 701 w 1709"/>
                  <a:gd name="T95" fmla="*/ 150 h 834"/>
                  <a:gd name="T96" fmla="*/ 643 w 1709"/>
                  <a:gd name="T97" fmla="*/ 153 h 834"/>
                  <a:gd name="T98" fmla="*/ 612 w 1709"/>
                  <a:gd name="T99" fmla="*/ 239 h 834"/>
                  <a:gd name="T100" fmla="*/ 557 w 1709"/>
                  <a:gd name="T101" fmla="*/ 306 h 834"/>
                  <a:gd name="T102" fmla="*/ 542 w 1709"/>
                  <a:gd name="T103" fmla="*/ 266 h 834"/>
                  <a:gd name="T104" fmla="*/ 475 w 1709"/>
                  <a:gd name="T105" fmla="*/ 218 h 834"/>
                  <a:gd name="T106" fmla="*/ 452 w 1709"/>
                  <a:gd name="T107" fmla="*/ 188 h 834"/>
                  <a:gd name="T108" fmla="*/ 512 w 1709"/>
                  <a:gd name="T109" fmla="*/ 132 h 834"/>
                  <a:gd name="T110" fmla="*/ 544 w 1709"/>
                  <a:gd name="T111" fmla="*/ 114 h 834"/>
                  <a:gd name="T112" fmla="*/ 573 w 1709"/>
                  <a:gd name="T113" fmla="*/ 90 h 834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1709" h="834">
                    <a:moveTo>
                      <a:pt x="1259" y="146"/>
                    </a:moveTo>
                    <a:lnTo>
                      <a:pt x="1248" y="137"/>
                    </a:lnTo>
                    <a:lnTo>
                      <a:pt x="1276" y="138"/>
                    </a:lnTo>
                    <a:lnTo>
                      <a:pt x="1289" y="146"/>
                    </a:lnTo>
                    <a:lnTo>
                      <a:pt x="1301" y="143"/>
                    </a:lnTo>
                    <a:lnTo>
                      <a:pt x="1292" y="128"/>
                    </a:lnTo>
                    <a:lnTo>
                      <a:pt x="1302" y="131"/>
                    </a:lnTo>
                    <a:lnTo>
                      <a:pt x="1307" y="132"/>
                    </a:lnTo>
                    <a:lnTo>
                      <a:pt x="1316" y="141"/>
                    </a:lnTo>
                    <a:lnTo>
                      <a:pt x="1364" y="123"/>
                    </a:lnTo>
                    <a:lnTo>
                      <a:pt x="1372" y="110"/>
                    </a:lnTo>
                    <a:lnTo>
                      <a:pt x="1370" y="96"/>
                    </a:lnTo>
                    <a:lnTo>
                      <a:pt x="1372" y="88"/>
                    </a:lnTo>
                    <a:lnTo>
                      <a:pt x="1396" y="80"/>
                    </a:lnTo>
                    <a:lnTo>
                      <a:pt x="1383" y="77"/>
                    </a:lnTo>
                    <a:lnTo>
                      <a:pt x="1402" y="69"/>
                    </a:lnTo>
                    <a:lnTo>
                      <a:pt x="1371" y="60"/>
                    </a:lnTo>
                    <a:lnTo>
                      <a:pt x="1392" y="58"/>
                    </a:lnTo>
                    <a:lnTo>
                      <a:pt x="1334" y="57"/>
                    </a:lnTo>
                    <a:lnTo>
                      <a:pt x="1328" y="70"/>
                    </a:lnTo>
                    <a:lnTo>
                      <a:pt x="1331" y="76"/>
                    </a:lnTo>
                    <a:lnTo>
                      <a:pt x="1328" y="81"/>
                    </a:lnTo>
                    <a:lnTo>
                      <a:pt x="1311" y="81"/>
                    </a:lnTo>
                    <a:lnTo>
                      <a:pt x="1266" y="117"/>
                    </a:lnTo>
                    <a:lnTo>
                      <a:pt x="1251" y="118"/>
                    </a:lnTo>
                    <a:lnTo>
                      <a:pt x="1247" y="99"/>
                    </a:lnTo>
                    <a:lnTo>
                      <a:pt x="1253" y="94"/>
                    </a:lnTo>
                    <a:lnTo>
                      <a:pt x="1265" y="76"/>
                    </a:lnTo>
                    <a:lnTo>
                      <a:pt x="1248" y="69"/>
                    </a:lnTo>
                    <a:lnTo>
                      <a:pt x="1214" y="94"/>
                    </a:lnTo>
                    <a:lnTo>
                      <a:pt x="1222" y="72"/>
                    </a:lnTo>
                    <a:lnTo>
                      <a:pt x="1216" y="66"/>
                    </a:lnTo>
                    <a:lnTo>
                      <a:pt x="1235" y="63"/>
                    </a:lnTo>
                    <a:lnTo>
                      <a:pt x="1222" y="58"/>
                    </a:lnTo>
                    <a:lnTo>
                      <a:pt x="1202" y="57"/>
                    </a:lnTo>
                    <a:lnTo>
                      <a:pt x="1198" y="54"/>
                    </a:lnTo>
                    <a:lnTo>
                      <a:pt x="1215" y="46"/>
                    </a:lnTo>
                    <a:lnTo>
                      <a:pt x="1215" y="44"/>
                    </a:lnTo>
                    <a:lnTo>
                      <a:pt x="1224" y="44"/>
                    </a:lnTo>
                    <a:lnTo>
                      <a:pt x="1217" y="28"/>
                    </a:lnTo>
                    <a:lnTo>
                      <a:pt x="1224" y="14"/>
                    </a:lnTo>
                    <a:lnTo>
                      <a:pt x="1214" y="5"/>
                    </a:lnTo>
                    <a:lnTo>
                      <a:pt x="1205" y="5"/>
                    </a:lnTo>
                    <a:lnTo>
                      <a:pt x="1211" y="0"/>
                    </a:lnTo>
                    <a:lnTo>
                      <a:pt x="1196" y="4"/>
                    </a:lnTo>
                    <a:lnTo>
                      <a:pt x="1205" y="4"/>
                    </a:lnTo>
                    <a:lnTo>
                      <a:pt x="1175" y="11"/>
                    </a:lnTo>
                    <a:lnTo>
                      <a:pt x="1180" y="16"/>
                    </a:lnTo>
                    <a:lnTo>
                      <a:pt x="1160" y="17"/>
                    </a:lnTo>
                    <a:lnTo>
                      <a:pt x="1150" y="34"/>
                    </a:lnTo>
                    <a:lnTo>
                      <a:pt x="1155" y="35"/>
                    </a:lnTo>
                    <a:lnTo>
                      <a:pt x="1140" y="39"/>
                    </a:lnTo>
                    <a:lnTo>
                      <a:pt x="1132" y="52"/>
                    </a:lnTo>
                    <a:lnTo>
                      <a:pt x="1176" y="64"/>
                    </a:lnTo>
                    <a:lnTo>
                      <a:pt x="1164" y="68"/>
                    </a:lnTo>
                    <a:lnTo>
                      <a:pt x="1166" y="65"/>
                    </a:lnTo>
                    <a:lnTo>
                      <a:pt x="1155" y="71"/>
                    </a:lnTo>
                    <a:lnTo>
                      <a:pt x="1143" y="81"/>
                    </a:lnTo>
                    <a:lnTo>
                      <a:pt x="1162" y="75"/>
                    </a:lnTo>
                    <a:lnTo>
                      <a:pt x="1154" y="84"/>
                    </a:lnTo>
                    <a:lnTo>
                      <a:pt x="1114" y="98"/>
                    </a:lnTo>
                    <a:lnTo>
                      <a:pt x="1097" y="117"/>
                    </a:lnTo>
                    <a:lnTo>
                      <a:pt x="1086" y="126"/>
                    </a:lnTo>
                    <a:lnTo>
                      <a:pt x="1073" y="126"/>
                    </a:lnTo>
                    <a:lnTo>
                      <a:pt x="1074" y="131"/>
                    </a:lnTo>
                    <a:lnTo>
                      <a:pt x="1073" y="126"/>
                    </a:lnTo>
                    <a:lnTo>
                      <a:pt x="1076" y="126"/>
                    </a:lnTo>
                    <a:lnTo>
                      <a:pt x="1090" y="124"/>
                    </a:lnTo>
                    <a:lnTo>
                      <a:pt x="1084" y="120"/>
                    </a:lnTo>
                    <a:lnTo>
                      <a:pt x="1090" y="116"/>
                    </a:lnTo>
                    <a:lnTo>
                      <a:pt x="1079" y="117"/>
                    </a:lnTo>
                    <a:lnTo>
                      <a:pt x="1106" y="92"/>
                    </a:lnTo>
                    <a:lnTo>
                      <a:pt x="1088" y="96"/>
                    </a:lnTo>
                    <a:lnTo>
                      <a:pt x="1091" y="93"/>
                    </a:lnTo>
                    <a:lnTo>
                      <a:pt x="1070" y="89"/>
                    </a:lnTo>
                    <a:lnTo>
                      <a:pt x="1053" y="94"/>
                    </a:lnTo>
                    <a:lnTo>
                      <a:pt x="1058" y="102"/>
                    </a:lnTo>
                    <a:lnTo>
                      <a:pt x="1071" y="105"/>
                    </a:lnTo>
                    <a:lnTo>
                      <a:pt x="1052" y="106"/>
                    </a:lnTo>
                    <a:lnTo>
                      <a:pt x="1046" y="98"/>
                    </a:lnTo>
                    <a:lnTo>
                      <a:pt x="1040" y="106"/>
                    </a:lnTo>
                    <a:lnTo>
                      <a:pt x="1001" y="105"/>
                    </a:lnTo>
                    <a:lnTo>
                      <a:pt x="962" y="105"/>
                    </a:lnTo>
                    <a:lnTo>
                      <a:pt x="950" y="98"/>
                    </a:lnTo>
                    <a:lnTo>
                      <a:pt x="934" y="96"/>
                    </a:lnTo>
                    <a:lnTo>
                      <a:pt x="928" y="87"/>
                    </a:lnTo>
                    <a:lnTo>
                      <a:pt x="921" y="76"/>
                    </a:lnTo>
                    <a:lnTo>
                      <a:pt x="860" y="90"/>
                    </a:lnTo>
                    <a:lnTo>
                      <a:pt x="872" y="95"/>
                    </a:lnTo>
                    <a:lnTo>
                      <a:pt x="902" y="89"/>
                    </a:lnTo>
                    <a:lnTo>
                      <a:pt x="921" y="86"/>
                    </a:lnTo>
                    <a:lnTo>
                      <a:pt x="885" y="98"/>
                    </a:lnTo>
                    <a:lnTo>
                      <a:pt x="867" y="100"/>
                    </a:lnTo>
                    <a:lnTo>
                      <a:pt x="855" y="130"/>
                    </a:lnTo>
                    <a:lnTo>
                      <a:pt x="848" y="125"/>
                    </a:lnTo>
                    <a:lnTo>
                      <a:pt x="842" y="142"/>
                    </a:lnTo>
                    <a:lnTo>
                      <a:pt x="834" y="122"/>
                    </a:lnTo>
                    <a:lnTo>
                      <a:pt x="848" y="122"/>
                    </a:lnTo>
                    <a:lnTo>
                      <a:pt x="844" y="110"/>
                    </a:lnTo>
                    <a:lnTo>
                      <a:pt x="833" y="116"/>
                    </a:lnTo>
                    <a:lnTo>
                      <a:pt x="833" y="106"/>
                    </a:lnTo>
                    <a:lnTo>
                      <a:pt x="819" y="101"/>
                    </a:lnTo>
                    <a:lnTo>
                      <a:pt x="744" y="107"/>
                    </a:lnTo>
                    <a:lnTo>
                      <a:pt x="718" y="101"/>
                    </a:lnTo>
                    <a:lnTo>
                      <a:pt x="747" y="93"/>
                    </a:lnTo>
                    <a:lnTo>
                      <a:pt x="758" y="90"/>
                    </a:lnTo>
                    <a:lnTo>
                      <a:pt x="737" y="74"/>
                    </a:lnTo>
                    <a:lnTo>
                      <a:pt x="724" y="77"/>
                    </a:lnTo>
                    <a:lnTo>
                      <a:pt x="675" y="65"/>
                    </a:lnTo>
                    <a:lnTo>
                      <a:pt x="624" y="53"/>
                    </a:lnTo>
                    <a:lnTo>
                      <a:pt x="598" y="65"/>
                    </a:lnTo>
                    <a:lnTo>
                      <a:pt x="587" y="63"/>
                    </a:lnTo>
                    <a:lnTo>
                      <a:pt x="596" y="57"/>
                    </a:lnTo>
                    <a:lnTo>
                      <a:pt x="600" y="45"/>
                    </a:lnTo>
                    <a:lnTo>
                      <a:pt x="594" y="50"/>
                    </a:lnTo>
                    <a:lnTo>
                      <a:pt x="586" y="56"/>
                    </a:lnTo>
                    <a:lnTo>
                      <a:pt x="573" y="60"/>
                    </a:lnTo>
                    <a:lnTo>
                      <a:pt x="564" y="66"/>
                    </a:lnTo>
                    <a:lnTo>
                      <a:pt x="556" y="48"/>
                    </a:lnTo>
                    <a:lnTo>
                      <a:pt x="548" y="36"/>
                    </a:lnTo>
                    <a:lnTo>
                      <a:pt x="550" y="44"/>
                    </a:lnTo>
                    <a:lnTo>
                      <a:pt x="508" y="56"/>
                    </a:lnTo>
                    <a:lnTo>
                      <a:pt x="509" y="52"/>
                    </a:lnTo>
                    <a:lnTo>
                      <a:pt x="466" y="59"/>
                    </a:lnTo>
                    <a:lnTo>
                      <a:pt x="510" y="44"/>
                    </a:lnTo>
                    <a:lnTo>
                      <a:pt x="479" y="48"/>
                    </a:lnTo>
                    <a:lnTo>
                      <a:pt x="430" y="60"/>
                    </a:lnTo>
                    <a:lnTo>
                      <a:pt x="381" y="74"/>
                    </a:lnTo>
                    <a:lnTo>
                      <a:pt x="375" y="81"/>
                    </a:lnTo>
                    <a:lnTo>
                      <a:pt x="358" y="78"/>
                    </a:lnTo>
                    <a:lnTo>
                      <a:pt x="355" y="83"/>
                    </a:lnTo>
                    <a:lnTo>
                      <a:pt x="316" y="70"/>
                    </a:lnTo>
                    <a:lnTo>
                      <a:pt x="277" y="58"/>
                    </a:lnTo>
                    <a:lnTo>
                      <a:pt x="241" y="87"/>
                    </a:lnTo>
                    <a:lnTo>
                      <a:pt x="207" y="117"/>
                    </a:lnTo>
                    <a:lnTo>
                      <a:pt x="171" y="147"/>
                    </a:lnTo>
                    <a:lnTo>
                      <a:pt x="135" y="177"/>
                    </a:lnTo>
                    <a:lnTo>
                      <a:pt x="101" y="208"/>
                    </a:lnTo>
                    <a:lnTo>
                      <a:pt x="67" y="239"/>
                    </a:lnTo>
                    <a:lnTo>
                      <a:pt x="34" y="270"/>
                    </a:lnTo>
                    <a:lnTo>
                      <a:pt x="0" y="302"/>
                    </a:lnTo>
                    <a:lnTo>
                      <a:pt x="42" y="300"/>
                    </a:lnTo>
                    <a:lnTo>
                      <a:pt x="33" y="308"/>
                    </a:lnTo>
                    <a:lnTo>
                      <a:pt x="37" y="312"/>
                    </a:lnTo>
                    <a:lnTo>
                      <a:pt x="37" y="340"/>
                    </a:lnTo>
                    <a:lnTo>
                      <a:pt x="57" y="334"/>
                    </a:lnTo>
                    <a:lnTo>
                      <a:pt x="73" y="324"/>
                    </a:lnTo>
                    <a:lnTo>
                      <a:pt x="102" y="316"/>
                    </a:lnTo>
                    <a:lnTo>
                      <a:pt x="109" y="345"/>
                    </a:lnTo>
                    <a:lnTo>
                      <a:pt x="105" y="371"/>
                    </a:lnTo>
                    <a:lnTo>
                      <a:pt x="100" y="396"/>
                    </a:lnTo>
                    <a:lnTo>
                      <a:pt x="109" y="410"/>
                    </a:lnTo>
                    <a:lnTo>
                      <a:pt x="121" y="423"/>
                    </a:lnTo>
                    <a:lnTo>
                      <a:pt x="96" y="449"/>
                    </a:lnTo>
                    <a:lnTo>
                      <a:pt x="118" y="431"/>
                    </a:lnTo>
                    <a:lnTo>
                      <a:pt x="118" y="436"/>
                    </a:lnTo>
                    <a:lnTo>
                      <a:pt x="99" y="448"/>
                    </a:lnTo>
                    <a:lnTo>
                      <a:pt x="102" y="449"/>
                    </a:lnTo>
                    <a:lnTo>
                      <a:pt x="90" y="459"/>
                    </a:lnTo>
                    <a:lnTo>
                      <a:pt x="83" y="458"/>
                    </a:lnTo>
                    <a:lnTo>
                      <a:pt x="83" y="468"/>
                    </a:lnTo>
                    <a:lnTo>
                      <a:pt x="79" y="461"/>
                    </a:lnTo>
                    <a:lnTo>
                      <a:pt x="77" y="473"/>
                    </a:lnTo>
                    <a:lnTo>
                      <a:pt x="89" y="472"/>
                    </a:lnTo>
                    <a:lnTo>
                      <a:pt x="82" y="472"/>
                    </a:lnTo>
                    <a:lnTo>
                      <a:pt x="81" y="478"/>
                    </a:lnTo>
                    <a:lnTo>
                      <a:pt x="76" y="476"/>
                    </a:lnTo>
                    <a:lnTo>
                      <a:pt x="78" y="495"/>
                    </a:lnTo>
                    <a:lnTo>
                      <a:pt x="107" y="476"/>
                    </a:lnTo>
                    <a:lnTo>
                      <a:pt x="96" y="494"/>
                    </a:lnTo>
                    <a:lnTo>
                      <a:pt x="103" y="496"/>
                    </a:lnTo>
                    <a:lnTo>
                      <a:pt x="89" y="492"/>
                    </a:lnTo>
                    <a:lnTo>
                      <a:pt x="88" y="512"/>
                    </a:lnTo>
                    <a:lnTo>
                      <a:pt x="93" y="509"/>
                    </a:lnTo>
                    <a:lnTo>
                      <a:pt x="75" y="526"/>
                    </a:lnTo>
                    <a:lnTo>
                      <a:pt x="84" y="521"/>
                    </a:lnTo>
                    <a:lnTo>
                      <a:pt x="83" y="528"/>
                    </a:lnTo>
                    <a:lnTo>
                      <a:pt x="117" y="510"/>
                    </a:lnTo>
                    <a:lnTo>
                      <a:pt x="106" y="525"/>
                    </a:lnTo>
                    <a:lnTo>
                      <a:pt x="106" y="534"/>
                    </a:lnTo>
                    <a:lnTo>
                      <a:pt x="101" y="525"/>
                    </a:lnTo>
                    <a:lnTo>
                      <a:pt x="73" y="539"/>
                    </a:lnTo>
                    <a:lnTo>
                      <a:pt x="76" y="546"/>
                    </a:lnTo>
                    <a:lnTo>
                      <a:pt x="83" y="542"/>
                    </a:lnTo>
                    <a:lnTo>
                      <a:pt x="99" y="544"/>
                    </a:lnTo>
                    <a:lnTo>
                      <a:pt x="73" y="549"/>
                    </a:lnTo>
                    <a:lnTo>
                      <a:pt x="66" y="554"/>
                    </a:lnTo>
                    <a:lnTo>
                      <a:pt x="77" y="555"/>
                    </a:lnTo>
                    <a:lnTo>
                      <a:pt x="63" y="560"/>
                    </a:lnTo>
                    <a:lnTo>
                      <a:pt x="81" y="567"/>
                    </a:lnTo>
                    <a:lnTo>
                      <a:pt x="87" y="563"/>
                    </a:lnTo>
                    <a:lnTo>
                      <a:pt x="93" y="564"/>
                    </a:lnTo>
                    <a:lnTo>
                      <a:pt x="83" y="568"/>
                    </a:lnTo>
                    <a:lnTo>
                      <a:pt x="94" y="568"/>
                    </a:lnTo>
                    <a:lnTo>
                      <a:pt x="87" y="572"/>
                    </a:lnTo>
                    <a:lnTo>
                      <a:pt x="106" y="566"/>
                    </a:lnTo>
                    <a:lnTo>
                      <a:pt x="111" y="561"/>
                    </a:lnTo>
                    <a:lnTo>
                      <a:pt x="99" y="572"/>
                    </a:lnTo>
                    <a:lnTo>
                      <a:pt x="89" y="573"/>
                    </a:lnTo>
                    <a:lnTo>
                      <a:pt x="85" y="578"/>
                    </a:lnTo>
                    <a:lnTo>
                      <a:pt x="103" y="572"/>
                    </a:lnTo>
                    <a:lnTo>
                      <a:pt x="102" y="579"/>
                    </a:lnTo>
                    <a:lnTo>
                      <a:pt x="119" y="568"/>
                    </a:lnTo>
                    <a:lnTo>
                      <a:pt x="111" y="582"/>
                    </a:lnTo>
                    <a:lnTo>
                      <a:pt x="125" y="576"/>
                    </a:lnTo>
                    <a:lnTo>
                      <a:pt x="105" y="590"/>
                    </a:lnTo>
                    <a:lnTo>
                      <a:pt x="117" y="597"/>
                    </a:lnTo>
                    <a:lnTo>
                      <a:pt x="127" y="585"/>
                    </a:lnTo>
                    <a:lnTo>
                      <a:pt x="120" y="602"/>
                    </a:lnTo>
                    <a:lnTo>
                      <a:pt x="125" y="602"/>
                    </a:lnTo>
                    <a:lnTo>
                      <a:pt x="114" y="602"/>
                    </a:lnTo>
                    <a:lnTo>
                      <a:pt x="125" y="605"/>
                    </a:lnTo>
                    <a:lnTo>
                      <a:pt x="135" y="602"/>
                    </a:lnTo>
                    <a:lnTo>
                      <a:pt x="127" y="610"/>
                    </a:lnTo>
                    <a:lnTo>
                      <a:pt x="135" y="612"/>
                    </a:lnTo>
                    <a:lnTo>
                      <a:pt x="125" y="616"/>
                    </a:lnTo>
                    <a:lnTo>
                      <a:pt x="132" y="621"/>
                    </a:lnTo>
                    <a:lnTo>
                      <a:pt x="172" y="621"/>
                    </a:lnTo>
                    <a:lnTo>
                      <a:pt x="211" y="621"/>
                    </a:lnTo>
                    <a:lnTo>
                      <a:pt x="251" y="621"/>
                    </a:lnTo>
                    <a:lnTo>
                      <a:pt x="291" y="621"/>
                    </a:lnTo>
                    <a:lnTo>
                      <a:pt x="331" y="621"/>
                    </a:lnTo>
                    <a:lnTo>
                      <a:pt x="371" y="621"/>
                    </a:lnTo>
                    <a:lnTo>
                      <a:pt x="411" y="621"/>
                    </a:lnTo>
                    <a:lnTo>
                      <a:pt x="450" y="621"/>
                    </a:lnTo>
                    <a:lnTo>
                      <a:pt x="490" y="621"/>
                    </a:lnTo>
                    <a:lnTo>
                      <a:pt x="530" y="621"/>
                    </a:lnTo>
                    <a:lnTo>
                      <a:pt x="569" y="621"/>
                    </a:lnTo>
                    <a:lnTo>
                      <a:pt x="609" y="620"/>
                    </a:lnTo>
                    <a:lnTo>
                      <a:pt x="648" y="620"/>
                    </a:lnTo>
                    <a:lnTo>
                      <a:pt x="688" y="620"/>
                    </a:lnTo>
                    <a:lnTo>
                      <a:pt x="728" y="620"/>
                    </a:lnTo>
                    <a:lnTo>
                      <a:pt x="767" y="620"/>
                    </a:lnTo>
                    <a:lnTo>
                      <a:pt x="778" y="610"/>
                    </a:lnTo>
                    <a:lnTo>
                      <a:pt x="774" y="627"/>
                    </a:lnTo>
                    <a:lnTo>
                      <a:pt x="801" y="632"/>
                    </a:lnTo>
                    <a:lnTo>
                      <a:pt x="834" y="646"/>
                    </a:lnTo>
                    <a:lnTo>
                      <a:pt x="855" y="642"/>
                    </a:lnTo>
                    <a:lnTo>
                      <a:pt x="874" y="650"/>
                    </a:lnTo>
                    <a:lnTo>
                      <a:pt x="906" y="642"/>
                    </a:lnTo>
                    <a:lnTo>
                      <a:pt x="926" y="654"/>
                    </a:lnTo>
                    <a:lnTo>
                      <a:pt x="946" y="668"/>
                    </a:lnTo>
                    <a:lnTo>
                      <a:pt x="965" y="680"/>
                    </a:lnTo>
                    <a:lnTo>
                      <a:pt x="986" y="693"/>
                    </a:lnTo>
                    <a:lnTo>
                      <a:pt x="988" y="705"/>
                    </a:lnTo>
                    <a:lnTo>
                      <a:pt x="996" y="704"/>
                    </a:lnTo>
                    <a:lnTo>
                      <a:pt x="993" y="712"/>
                    </a:lnTo>
                    <a:lnTo>
                      <a:pt x="1012" y="726"/>
                    </a:lnTo>
                    <a:lnTo>
                      <a:pt x="1007" y="752"/>
                    </a:lnTo>
                    <a:lnTo>
                      <a:pt x="1002" y="778"/>
                    </a:lnTo>
                    <a:lnTo>
                      <a:pt x="989" y="795"/>
                    </a:lnTo>
                    <a:lnTo>
                      <a:pt x="960" y="824"/>
                    </a:lnTo>
                    <a:lnTo>
                      <a:pt x="968" y="834"/>
                    </a:lnTo>
                    <a:lnTo>
                      <a:pt x="993" y="826"/>
                    </a:lnTo>
                    <a:lnTo>
                      <a:pt x="1018" y="818"/>
                    </a:lnTo>
                    <a:lnTo>
                      <a:pt x="1043" y="809"/>
                    </a:lnTo>
                    <a:lnTo>
                      <a:pt x="1068" y="801"/>
                    </a:lnTo>
                    <a:lnTo>
                      <a:pt x="1071" y="782"/>
                    </a:lnTo>
                    <a:lnTo>
                      <a:pt x="1100" y="779"/>
                    </a:lnTo>
                    <a:lnTo>
                      <a:pt x="1130" y="777"/>
                    </a:lnTo>
                    <a:lnTo>
                      <a:pt x="1152" y="759"/>
                    </a:lnTo>
                    <a:lnTo>
                      <a:pt x="1176" y="741"/>
                    </a:lnTo>
                    <a:lnTo>
                      <a:pt x="1222" y="738"/>
                    </a:lnTo>
                    <a:lnTo>
                      <a:pt x="1269" y="736"/>
                    </a:lnTo>
                    <a:lnTo>
                      <a:pt x="1284" y="726"/>
                    </a:lnTo>
                    <a:lnTo>
                      <a:pt x="1306" y="707"/>
                    </a:lnTo>
                    <a:lnTo>
                      <a:pt x="1326" y="686"/>
                    </a:lnTo>
                    <a:lnTo>
                      <a:pt x="1347" y="665"/>
                    </a:lnTo>
                    <a:lnTo>
                      <a:pt x="1349" y="670"/>
                    </a:lnTo>
                    <a:lnTo>
                      <a:pt x="1360" y="670"/>
                    </a:lnTo>
                    <a:lnTo>
                      <a:pt x="1376" y="676"/>
                    </a:lnTo>
                    <a:lnTo>
                      <a:pt x="1365" y="712"/>
                    </a:lnTo>
                    <a:lnTo>
                      <a:pt x="1371" y="731"/>
                    </a:lnTo>
                    <a:lnTo>
                      <a:pt x="1377" y="735"/>
                    </a:lnTo>
                    <a:lnTo>
                      <a:pt x="1400" y="726"/>
                    </a:lnTo>
                    <a:lnTo>
                      <a:pt x="1397" y="728"/>
                    </a:lnTo>
                    <a:lnTo>
                      <a:pt x="1432" y="718"/>
                    </a:lnTo>
                    <a:lnTo>
                      <a:pt x="1438" y="705"/>
                    </a:lnTo>
                    <a:lnTo>
                      <a:pt x="1441" y="711"/>
                    </a:lnTo>
                    <a:lnTo>
                      <a:pt x="1445" y="711"/>
                    </a:lnTo>
                    <a:lnTo>
                      <a:pt x="1427" y="724"/>
                    </a:lnTo>
                    <a:lnTo>
                      <a:pt x="1463" y="725"/>
                    </a:lnTo>
                    <a:lnTo>
                      <a:pt x="1442" y="732"/>
                    </a:lnTo>
                    <a:lnTo>
                      <a:pt x="1441" y="728"/>
                    </a:lnTo>
                    <a:lnTo>
                      <a:pt x="1403" y="746"/>
                    </a:lnTo>
                    <a:lnTo>
                      <a:pt x="1409" y="743"/>
                    </a:lnTo>
                    <a:lnTo>
                      <a:pt x="1389" y="754"/>
                    </a:lnTo>
                    <a:lnTo>
                      <a:pt x="1395" y="748"/>
                    </a:lnTo>
                    <a:lnTo>
                      <a:pt x="1385" y="762"/>
                    </a:lnTo>
                    <a:lnTo>
                      <a:pt x="1391" y="778"/>
                    </a:lnTo>
                    <a:lnTo>
                      <a:pt x="1407" y="774"/>
                    </a:lnTo>
                    <a:lnTo>
                      <a:pt x="1441" y="747"/>
                    </a:lnTo>
                    <a:lnTo>
                      <a:pt x="1444" y="752"/>
                    </a:lnTo>
                    <a:lnTo>
                      <a:pt x="1453" y="746"/>
                    </a:lnTo>
                    <a:lnTo>
                      <a:pt x="1455" y="748"/>
                    </a:lnTo>
                    <a:lnTo>
                      <a:pt x="1485" y="738"/>
                    </a:lnTo>
                    <a:lnTo>
                      <a:pt x="1515" y="729"/>
                    </a:lnTo>
                    <a:lnTo>
                      <a:pt x="1508" y="725"/>
                    </a:lnTo>
                    <a:lnTo>
                      <a:pt x="1515" y="723"/>
                    </a:lnTo>
                    <a:lnTo>
                      <a:pt x="1502" y="711"/>
                    </a:lnTo>
                    <a:lnTo>
                      <a:pt x="1493" y="716"/>
                    </a:lnTo>
                    <a:lnTo>
                      <a:pt x="1473" y="713"/>
                    </a:lnTo>
                    <a:lnTo>
                      <a:pt x="1457" y="706"/>
                    </a:lnTo>
                    <a:lnTo>
                      <a:pt x="1444" y="700"/>
                    </a:lnTo>
                    <a:lnTo>
                      <a:pt x="1445" y="678"/>
                    </a:lnTo>
                    <a:lnTo>
                      <a:pt x="1436" y="677"/>
                    </a:lnTo>
                    <a:lnTo>
                      <a:pt x="1454" y="658"/>
                    </a:lnTo>
                    <a:lnTo>
                      <a:pt x="1433" y="659"/>
                    </a:lnTo>
                    <a:lnTo>
                      <a:pt x="1432" y="653"/>
                    </a:lnTo>
                    <a:lnTo>
                      <a:pt x="1409" y="650"/>
                    </a:lnTo>
                    <a:lnTo>
                      <a:pt x="1415" y="647"/>
                    </a:lnTo>
                    <a:lnTo>
                      <a:pt x="1439" y="647"/>
                    </a:lnTo>
                    <a:lnTo>
                      <a:pt x="1471" y="638"/>
                    </a:lnTo>
                    <a:lnTo>
                      <a:pt x="1472" y="627"/>
                    </a:lnTo>
                    <a:lnTo>
                      <a:pt x="1478" y="627"/>
                    </a:lnTo>
                    <a:lnTo>
                      <a:pt x="1477" y="621"/>
                    </a:lnTo>
                    <a:lnTo>
                      <a:pt x="1449" y="612"/>
                    </a:lnTo>
                    <a:lnTo>
                      <a:pt x="1415" y="622"/>
                    </a:lnTo>
                    <a:lnTo>
                      <a:pt x="1382" y="630"/>
                    </a:lnTo>
                    <a:lnTo>
                      <a:pt x="1358" y="647"/>
                    </a:lnTo>
                    <a:lnTo>
                      <a:pt x="1332" y="663"/>
                    </a:lnTo>
                    <a:lnTo>
                      <a:pt x="1296" y="682"/>
                    </a:lnTo>
                    <a:lnTo>
                      <a:pt x="1319" y="664"/>
                    </a:lnTo>
                    <a:lnTo>
                      <a:pt x="1342" y="646"/>
                    </a:lnTo>
                    <a:lnTo>
                      <a:pt x="1317" y="636"/>
                    </a:lnTo>
                    <a:lnTo>
                      <a:pt x="1341" y="645"/>
                    </a:lnTo>
                    <a:lnTo>
                      <a:pt x="1374" y="622"/>
                    </a:lnTo>
                    <a:lnTo>
                      <a:pt x="1409" y="610"/>
                    </a:lnTo>
                    <a:lnTo>
                      <a:pt x="1435" y="587"/>
                    </a:lnTo>
                    <a:lnTo>
                      <a:pt x="1485" y="586"/>
                    </a:lnTo>
                    <a:lnTo>
                      <a:pt x="1535" y="585"/>
                    </a:lnTo>
                    <a:lnTo>
                      <a:pt x="1580" y="584"/>
                    </a:lnTo>
                    <a:lnTo>
                      <a:pt x="1622" y="561"/>
                    </a:lnTo>
                    <a:lnTo>
                      <a:pt x="1661" y="551"/>
                    </a:lnTo>
                    <a:lnTo>
                      <a:pt x="1706" y="528"/>
                    </a:lnTo>
                    <a:lnTo>
                      <a:pt x="1695" y="521"/>
                    </a:lnTo>
                    <a:lnTo>
                      <a:pt x="1706" y="520"/>
                    </a:lnTo>
                    <a:lnTo>
                      <a:pt x="1689" y="516"/>
                    </a:lnTo>
                    <a:lnTo>
                      <a:pt x="1702" y="515"/>
                    </a:lnTo>
                    <a:lnTo>
                      <a:pt x="1702" y="512"/>
                    </a:lnTo>
                    <a:lnTo>
                      <a:pt x="1707" y="502"/>
                    </a:lnTo>
                    <a:lnTo>
                      <a:pt x="1709" y="494"/>
                    </a:lnTo>
                    <a:lnTo>
                      <a:pt x="1695" y="486"/>
                    </a:lnTo>
                    <a:lnTo>
                      <a:pt x="1696" y="485"/>
                    </a:lnTo>
                    <a:lnTo>
                      <a:pt x="1681" y="489"/>
                    </a:lnTo>
                    <a:lnTo>
                      <a:pt x="1684" y="472"/>
                    </a:lnTo>
                    <a:lnTo>
                      <a:pt x="1664" y="474"/>
                    </a:lnTo>
                    <a:lnTo>
                      <a:pt x="1676" y="476"/>
                    </a:lnTo>
                    <a:lnTo>
                      <a:pt x="1639" y="486"/>
                    </a:lnTo>
                    <a:lnTo>
                      <a:pt x="1610" y="496"/>
                    </a:lnTo>
                    <a:lnTo>
                      <a:pt x="1619" y="491"/>
                    </a:lnTo>
                    <a:lnTo>
                      <a:pt x="1607" y="485"/>
                    </a:lnTo>
                    <a:lnTo>
                      <a:pt x="1622" y="485"/>
                    </a:lnTo>
                    <a:lnTo>
                      <a:pt x="1664" y="471"/>
                    </a:lnTo>
                    <a:lnTo>
                      <a:pt x="1636" y="476"/>
                    </a:lnTo>
                    <a:lnTo>
                      <a:pt x="1689" y="460"/>
                    </a:lnTo>
                    <a:lnTo>
                      <a:pt x="1657" y="449"/>
                    </a:lnTo>
                    <a:lnTo>
                      <a:pt x="1649" y="449"/>
                    </a:lnTo>
                    <a:lnTo>
                      <a:pt x="1655" y="443"/>
                    </a:lnTo>
                    <a:lnTo>
                      <a:pt x="1637" y="453"/>
                    </a:lnTo>
                    <a:lnTo>
                      <a:pt x="1646" y="444"/>
                    </a:lnTo>
                    <a:lnTo>
                      <a:pt x="1643" y="443"/>
                    </a:lnTo>
                    <a:lnTo>
                      <a:pt x="1633" y="446"/>
                    </a:lnTo>
                    <a:lnTo>
                      <a:pt x="1635" y="441"/>
                    </a:lnTo>
                    <a:lnTo>
                      <a:pt x="1622" y="447"/>
                    </a:lnTo>
                    <a:lnTo>
                      <a:pt x="1628" y="442"/>
                    </a:lnTo>
                    <a:lnTo>
                      <a:pt x="1631" y="437"/>
                    </a:lnTo>
                    <a:lnTo>
                      <a:pt x="1634" y="426"/>
                    </a:lnTo>
                    <a:lnTo>
                      <a:pt x="1628" y="432"/>
                    </a:lnTo>
                    <a:lnTo>
                      <a:pt x="1628" y="429"/>
                    </a:lnTo>
                    <a:lnTo>
                      <a:pt x="1618" y="418"/>
                    </a:lnTo>
                    <a:lnTo>
                      <a:pt x="1605" y="413"/>
                    </a:lnTo>
                    <a:lnTo>
                      <a:pt x="1616" y="413"/>
                    </a:lnTo>
                    <a:lnTo>
                      <a:pt x="1609" y="407"/>
                    </a:lnTo>
                    <a:lnTo>
                      <a:pt x="1616" y="405"/>
                    </a:lnTo>
                    <a:lnTo>
                      <a:pt x="1606" y="404"/>
                    </a:lnTo>
                    <a:lnTo>
                      <a:pt x="1613" y="404"/>
                    </a:lnTo>
                    <a:lnTo>
                      <a:pt x="1603" y="398"/>
                    </a:lnTo>
                    <a:lnTo>
                      <a:pt x="1607" y="398"/>
                    </a:lnTo>
                    <a:lnTo>
                      <a:pt x="1615" y="401"/>
                    </a:lnTo>
                    <a:lnTo>
                      <a:pt x="1630" y="390"/>
                    </a:lnTo>
                    <a:lnTo>
                      <a:pt x="1622" y="383"/>
                    </a:lnTo>
                    <a:lnTo>
                      <a:pt x="1616" y="378"/>
                    </a:lnTo>
                    <a:lnTo>
                      <a:pt x="1625" y="372"/>
                    </a:lnTo>
                    <a:lnTo>
                      <a:pt x="1616" y="365"/>
                    </a:lnTo>
                    <a:lnTo>
                      <a:pt x="1615" y="362"/>
                    </a:lnTo>
                    <a:lnTo>
                      <a:pt x="1603" y="364"/>
                    </a:lnTo>
                    <a:lnTo>
                      <a:pt x="1618" y="357"/>
                    </a:lnTo>
                    <a:lnTo>
                      <a:pt x="1617" y="352"/>
                    </a:lnTo>
                    <a:lnTo>
                      <a:pt x="1598" y="357"/>
                    </a:lnTo>
                    <a:lnTo>
                      <a:pt x="1618" y="344"/>
                    </a:lnTo>
                    <a:lnTo>
                      <a:pt x="1611" y="338"/>
                    </a:lnTo>
                    <a:lnTo>
                      <a:pt x="1603" y="336"/>
                    </a:lnTo>
                    <a:lnTo>
                      <a:pt x="1611" y="329"/>
                    </a:lnTo>
                    <a:lnTo>
                      <a:pt x="1606" y="327"/>
                    </a:lnTo>
                    <a:lnTo>
                      <a:pt x="1600" y="312"/>
                    </a:lnTo>
                    <a:lnTo>
                      <a:pt x="1601" y="309"/>
                    </a:lnTo>
                    <a:lnTo>
                      <a:pt x="1592" y="310"/>
                    </a:lnTo>
                    <a:lnTo>
                      <a:pt x="1600" y="303"/>
                    </a:lnTo>
                    <a:lnTo>
                      <a:pt x="1586" y="310"/>
                    </a:lnTo>
                    <a:lnTo>
                      <a:pt x="1586" y="316"/>
                    </a:lnTo>
                    <a:lnTo>
                      <a:pt x="1574" y="317"/>
                    </a:lnTo>
                    <a:lnTo>
                      <a:pt x="1577" y="324"/>
                    </a:lnTo>
                    <a:lnTo>
                      <a:pt x="1571" y="328"/>
                    </a:lnTo>
                    <a:lnTo>
                      <a:pt x="1563" y="336"/>
                    </a:lnTo>
                    <a:lnTo>
                      <a:pt x="1552" y="346"/>
                    </a:lnTo>
                    <a:lnTo>
                      <a:pt x="1547" y="354"/>
                    </a:lnTo>
                    <a:lnTo>
                      <a:pt x="1543" y="344"/>
                    </a:lnTo>
                    <a:lnTo>
                      <a:pt x="1522" y="354"/>
                    </a:lnTo>
                    <a:lnTo>
                      <a:pt x="1504" y="368"/>
                    </a:lnTo>
                    <a:lnTo>
                      <a:pt x="1508" y="357"/>
                    </a:lnTo>
                    <a:lnTo>
                      <a:pt x="1499" y="362"/>
                    </a:lnTo>
                    <a:lnTo>
                      <a:pt x="1503" y="351"/>
                    </a:lnTo>
                    <a:lnTo>
                      <a:pt x="1491" y="364"/>
                    </a:lnTo>
                    <a:lnTo>
                      <a:pt x="1467" y="372"/>
                    </a:lnTo>
                    <a:lnTo>
                      <a:pt x="1498" y="357"/>
                    </a:lnTo>
                    <a:lnTo>
                      <a:pt x="1495" y="340"/>
                    </a:lnTo>
                    <a:lnTo>
                      <a:pt x="1468" y="346"/>
                    </a:lnTo>
                    <a:lnTo>
                      <a:pt x="1461" y="345"/>
                    </a:lnTo>
                    <a:lnTo>
                      <a:pt x="1472" y="339"/>
                    </a:lnTo>
                    <a:lnTo>
                      <a:pt x="1479" y="341"/>
                    </a:lnTo>
                    <a:lnTo>
                      <a:pt x="1487" y="328"/>
                    </a:lnTo>
                    <a:lnTo>
                      <a:pt x="1481" y="324"/>
                    </a:lnTo>
                    <a:lnTo>
                      <a:pt x="1489" y="311"/>
                    </a:lnTo>
                    <a:lnTo>
                      <a:pt x="1463" y="309"/>
                    </a:lnTo>
                    <a:lnTo>
                      <a:pt x="1495" y="305"/>
                    </a:lnTo>
                    <a:lnTo>
                      <a:pt x="1499" y="292"/>
                    </a:lnTo>
                    <a:lnTo>
                      <a:pt x="1503" y="285"/>
                    </a:lnTo>
                    <a:lnTo>
                      <a:pt x="1495" y="286"/>
                    </a:lnTo>
                    <a:lnTo>
                      <a:pt x="1466" y="274"/>
                    </a:lnTo>
                    <a:lnTo>
                      <a:pt x="1473" y="266"/>
                    </a:lnTo>
                    <a:lnTo>
                      <a:pt x="1465" y="267"/>
                    </a:lnTo>
                    <a:lnTo>
                      <a:pt x="1457" y="258"/>
                    </a:lnTo>
                    <a:lnTo>
                      <a:pt x="1460" y="254"/>
                    </a:lnTo>
                    <a:lnTo>
                      <a:pt x="1439" y="244"/>
                    </a:lnTo>
                    <a:lnTo>
                      <a:pt x="1417" y="252"/>
                    </a:lnTo>
                    <a:lnTo>
                      <a:pt x="1392" y="252"/>
                    </a:lnTo>
                    <a:lnTo>
                      <a:pt x="1400" y="249"/>
                    </a:lnTo>
                    <a:lnTo>
                      <a:pt x="1359" y="244"/>
                    </a:lnTo>
                    <a:lnTo>
                      <a:pt x="1342" y="264"/>
                    </a:lnTo>
                    <a:lnTo>
                      <a:pt x="1344" y="272"/>
                    </a:lnTo>
                    <a:lnTo>
                      <a:pt x="1330" y="290"/>
                    </a:lnTo>
                    <a:lnTo>
                      <a:pt x="1336" y="290"/>
                    </a:lnTo>
                    <a:lnTo>
                      <a:pt x="1330" y="309"/>
                    </a:lnTo>
                    <a:lnTo>
                      <a:pt x="1320" y="321"/>
                    </a:lnTo>
                    <a:lnTo>
                      <a:pt x="1316" y="321"/>
                    </a:lnTo>
                    <a:lnTo>
                      <a:pt x="1282" y="348"/>
                    </a:lnTo>
                    <a:lnTo>
                      <a:pt x="1306" y="375"/>
                    </a:lnTo>
                    <a:lnTo>
                      <a:pt x="1293" y="399"/>
                    </a:lnTo>
                    <a:lnTo>
                      <a:pt x="1280" y="423"/>
                    </a:lnTo>
                    <a:lnTo>
                      <a:pt x="1248" y="437"/>
                    </a:lnTo>
                    <a:lnTo>
                      <a:pt x="1217" y="453"/>
                    </a:lnTo>
                    <a:lnTo>
                      <a:pt x="1200" y="460"/>
                    </a:lnTo>
                    <a:lnTo>
                      <a:pt x="1204" y="479"/>
                    </a:lnTo>
                    <a:lnTo>
                      <a:pt x="1194" y="519"/>
                    </a:lnTo>
                    <a:lnTo>
                      <a:pt x="1182" y="536"/>
                    </a:lnTo>
                    <a:lnTo>
                      <a:pt x="1175" y="548"/>
                    </a:lnTo>
                    <a:lnTo>
                      <a:pt x="1169" y="555"/>
                    </a:lnTo>
                    <a:lnTo>
                      <a:pt x="1166" y="544"/>
                    </a:lnTo>
                    <a:lnTo>
                      <a:pt x="1149" y="561"/>
                    </a:lnTo>
                    <a:lnTo>
                      <a:pt x="1152" y="569"/>
                    </a:lnTo>
                    <a:lnTo>
                      <a:pt x="1137" y="554"/>
                    </a:lnTo>
                    <a:lnTo>
                      <a:pt x="1119" y="562"/>
                    </a:lnTo>
                    <a:lnTo>
                      <a:pt x="1137" y="548"/>
                    </a:lnTo>
                    <a:lnTo>
                      <a:pt x="1119" y="527"/>
                    </a:lnTo>
                    <a:lnTo>
                      <a:pt x="1124" y="519"/>
                    </a:lnTo>
                    <a:lnTo>
                      <a:pt x="1121" y="500"/>
                    </a:lnTo>
                    <a:lnTo>
                      <a:pt x="1132" y="472"/>
                    </a:lnTo>
                    <a:lnTo>
                      <a:pt x="1143" y="444"/>
                    </a:lnTo>
                    <a:lnTo>
                      <a:pt x="1114" y="443"/>
                    </a:lnTo>
                    <a:lnTo>
                      <a:pt x="1086" y="442"/>
                    </a:lnTo>
                    <a:lnTo>
                      <a:pt x="1079" y="446"/>
                    </a:lnTo>
                    <a:lnTo>
                      <a:pt x="1090" y="438"/>
                    </a:lnTo>
                    <a:lnTo>
                      <a:pt x="1068" y="429"/>
                    </a:lnTo>
                    <a:lnTo>
                      <a:pt x="1048" y="419"/>
                    </a:lnTo>
                    <a:lnTo>
                      <a:pt x="1024" y="395"/>
                    </a:lnTo>
                    <a:lnTo>
                      <a:pt x="994" y="386"/>
                    </a:lnTo>
                    <a:lnTo>
                      <a:pt x="957" y="395"/>
                    </a:lnTo>
                    <a:lnTo>
                      <a:pt x="959" y="393"/>
                    </a:lnTo>
                    <a:lnTo>
                      <a:pt x="952" y="394"/>
                    </a:lnTo>
                    <a:lnTo>
                      <a:pt x="970" y="360"/>
                    </a:lnTo>
                    <a:lnTo>
                      <a:pt x="969" y="346"/>
                    </a:lnTo>
                    <a:lnTo>
                      <a:pt x="948" y="350"/>
                    </a:lnTo>
                    <a:lnTo>
                      <a:pt x="939" y="359"/>
                    </a:lnTo>
                    <a:lnTo>
                      <a:pt x="947" y="346"/>
                    </a:lnTo>
                    <a:lnTo>
                      <a:pt x="946" y="335"/>
                    </a:lnTo>
                    <a:lnTo>
                      <a:pt x="977" y="297"/>
                    </a:lnTo>
                    <a:lnTo>
                      <a:pt x="1022" y="266"/>
                    </a:lnTo>
                    <a:lnTo>
                      <a:pt x="1024" y="258"/>
                    </a:lnTo>
                    <a:lnTo>
                      <a:pt x="1047" y="250"/>
                    </a:lnTo>
                    <a:lnTo>
                      <a:pt x="1041" y="248"/>
                    </a:lnTo>
                    <a:lnTo>
                      <a:pt x="1050" y="250"/>
                    </a:lnTo>
                    <a:lnTo>
                      <a:pt x="1059" y="242"/>
                    </a:lnTo>
                    <a:lnTo>
                      <a:pt x="1072" y="239"/>
                    </a:lnTo>
                    <a:lnTo>
                      <a:pt x="1072" y="234"/>
                    </a:lnTo>
                    <a:lnTo>
                      <a:pt x="1107" y="228"/>
                    </a:lnTo>
                    <a:lnTo>
                      <a:pt x="1109" y="219"/>
                    </a:lnTo>
                    <a:lnTo>
                      <a:pt x="1085" y="213"/>
                    </a:lnTo>
                    <a:lnTo>
                      <a:pt x="1089" y="212"/>
                    </a:lnTo>
                    <a:lnTo>
                      <a:pt x="1066" y="207"/>
                    </a:lnTo>
                    <a:lnTo>
                      <a:pt x="1066" y="201"/>
                    </a:lnTo>
                    <a:lnTo>
                      <a:pt x="1096" y="207"/>
                    </a:lnTo>
                    <a:lnTo>
                      <a:pt x="1127" y="213"/>
                    </a:lnTo>
                    <a:lnTo>
                      <a:pt x="1136" y="203"/>
                    </a:lnTo>
                    <a:lnTo>
                      <a:pt x="1143" y="200"/>
                    </a:lnTo>
                    <a:lnTo>
                      <a:pt x="1155" y="204"/>
                    </a:lnTo>
                    <a:lnTo>
                      <a:pt x="1155" y="198"/>
                    </a:lnTo>
                    <a:lnTo>
                      <a:pt x="1167" y="202"/>
                    </a:lnTo>
                    <a:lnTo>
                      <a:pt x="1212" y="177"/>
                    </a:lnTo>
                    <a:lnTo>
                      <a:pt x="1218" y="171"/>
                    </a:lnTo>
                    <a:lnTo>
                      <a:pt x="1176" y="164"/>
                    </a:lnTo>
                    <a:lnTo>
                      <a:pt x="1151" y="152"/>
                    </a:lnTo>
                    <a:lnTo>
                      <a:pt x="1199" y="160"/>
                    </a:lnTo>
                    <a:lnTo>
                      <a:pt x="1214" y="168"/>
                    </a:lnTo>
                    <a:lnTo>
                      <a:pt x="1259" y="146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71" name="Freeform 6"/>
              <p:cNvSpPr>
                <a:spLocks/>
              </p:cNvSpPr>
              <p:nvPr/>
            </p:nvSpPr>
            <p:spPr bwMode="auto">
              <a:xfrm>
                <a:off x="1637" y="897"/>
                <a:ext cx="323" cy="226"/>
              </a:xfrm>
              <a:custGeom>
                <a:avLst/>
                <a:gdLst>
                  <a:gd name="T0" fmla="*/ 163 w 468"/>
                  <a:gd name="T1" fmla="*/ 37 h 303"/>
                  <a:gd name="T2" fmla="*/ 155 w 468"/>
                  <a:gd name="T3" fmla="*/ 30 h 303"/>
                  <a:gd name="T4" fmla="*/ 146 w 468"/>
                  <a:gd name="T5" fmla="*/ 30 h 303"/>
                  <a:gd name="T6" fmla="*/ 130 w 468"/>
                  <a:gd name="T7" fmla="*/ 35 h 303"/>
                  <a:gd name="T8" fmla="*/ 133 w 468"/>
                  <a:gd name="T9" fmla="*/ 24 h 303"/>
                  <a:gd name="T10" fmla="*/ 140 w 468"/>
                  <a:gd name="T11" fmla="*/ 21 h 303"/>
                  <a:gd name="T12" fmla="*/ 106 w 468"/>
                  <a:gd name="T13" fmla="*/ 21 h 303"/>
                  <a:gd name="T14" fmla="*/ 103 w 468"/>
                  <a:gd name="T15" fmla="*/ 23 h 303"/>
                  <a:gd name="T16" fmla="*/ 96 w 468"/>
                  <a:gd name="T17" fmla="*/ 22 h 303"/>
                  <a:gd name="T18" fmla="*/ 87 w 468"/>
                  <a:gd name="T19" fmla="*/ 19 h 303"/>
                  <a:gd name="T20" fmla="*/ 75 w 468"/>
                  <a:gd name="T21" fmla="*/ 5 h 303"/>
                  <a:gd name="T22" fmla="*/ 59 w 468"/>
                  <a:gd name="T23" fmla="*/ 10 h 303"/>
                  <a:gd name="T24" fmla="*/ 55 w 468"/>
                  <a:gd name="T25" fmla="*/ 19 h 303"/>
                  <a:gd name="T26" fmla="*/ 48 w 468"/>
                  <a:gd name="T27" fmla="*/ 32 h 303"/>
                  <a:gd name="T28" fmla="*/ 37 w 468"/>
                  <a:gd name="T29" fmla="*/ 24 h 303"/>
                  <a:gd name="T30" fmla="*/ 19 w 468"/>
                  <a:gd name="T31" fmla="*/ 13 h 303"/>
                  <a:gd name="T32" fmla="*/ 4 w 468"/>
                  <a:gd name="T33" fmla="*/ 45 h 303"/>
                  <a:gd name="T34" fmla="*/ 26 w 468"/>
                  <a:gd name="T35" fmla="*/ 51 h 303"/>
                  <a:gd name="T36" fmla="*/ 61 w 468"/>
                  <a:gd name="T37" fmla="*/ 49 h 303"/>
                  <a:gd name="T38" fmla="*/ 92 w 468"/>
                  <a:gd name="T39" fmla="*/ 46 h 303"/>
                  <a:gd name="T40" fmla="*/ 100 w 468"/>
                  <a:gd name="T41" fmla="*/ 57 h 303"/>
                  <a:gd name="T42" fmla="*/ 97 w 468"/>
                  <a:gd name="T43" fmla="*/ 69 h 303"/>
                  <a:gd name="T44" fmla="*/ 121 w 468"/>
                  <a:gd name="T45" fmla="*/ 69 h 303"/>
                  <a:gd name="T46" fmla="*/ 115 w 468"/>
                  <a:gd name="T47" fmla="*/ 97 h 303"/>
                  <a:gd name="T48" fmla="*/ 141 w 468"/>
                  <a:gd name="T49" fmla="*/ 105 h 303"/>
                  <a:gd name="T50" fmla="*/ 108 w 468"/>
                  <a:gd name="T51" fmla="*/ 100 h 303"/>
                  <a:gd name="T52" fmla="*/ 78 w 468"/>
                  <a:gd name="T53" fmla="*/ 123 h 303"/>
                  <a:gd name="T54" fmla="*/ 48 w 468"/>
                  <a:gd name="T55" fmla="*/ 128 h 303"/>
                  <a:gd name="T56" fmla="*/ 82 w 468"/>
                  <a:gd name="T57" fmla="*/ 129 h 303"/>
                  <a:gd name="T58" fmla="*/ 93 w 468"/>
                  <a:gd name="T59" fmla="*/ 128 h 303"/>
                  <a:gd name="T60" fmla="*/ 101 w 468"/>
                  <a:gd name="T61" fmla="*/ 142 h 303"/>
                  <a:gd name="T62" fmla="*/ 117 w 468"/>
                  <a:gd name="T63" fmla="*/ 157 h 303"/>
                  <a:gd name="T64" fmla="*/ 139 w 468"/>
                  <a:gd name="T65" fmla="*/ 151 h 303"/>
                  <a:gd name="T66" fmla="*/ 150 w 468"/>
                  <a:gd name="T67" fmla="*/ 151 h 303"/>
                  <a:gd name="T68" fmla="*/ 162 w 468"/>
                  <a:gd name="T69" fmla="*/ 157 h 303"/>
                  <a:gd name="T70" fmla="*/ 170 w 468"/>
                  <a:gd name="T71" fmla="*/ 145 h 303"/>
                  <a:gd name="T72" fmla="*/ 170 w 468"/>
                  <a:gd name="T73" fmla="*/ 133 h 303"/>
                  <a:gd name="T74" fmla="*/ 164 w 468"/>
                  <a:gd name="T75" fmla="*/ 126 h 303"/>
                  <a:gd name="T76" fmla="*/ 159 w 468"/>
                  <a:gd name="T77" fmla="*/ 120 h 303"/>
                  <a:gd name="T78" fmla="*/ 155 w 468"/>
                  <a:gd name="T79" fmla="*/ 110 h 303"/>
                  <a:gd name="T80" fmla="*/ 163 w 468"/>
                  <a:gd name="T81" fmla="*/ 106 h 303"/>
                  <a:gd name="T82" fmla="*/ 170 w 468"/>
                  <a:gd name="T83" fmla="*/ 101 h 303"/>
                  <a:gd name="T84" fmla="*/ 193 w 468"/>
                  <a:gd name="T85" fmla="*/ 103 h 303"/>
                  <a:gd name="T86" fmla="*/ 179 w 468"/>
                  <a:gd name="T87" fmla="*/ 116 h 303"/>
                  <a:gd name="T88" fmla="*/ 188 w 468"/>
                  <a:gd name="T89" fmla="*/ 120 h 303"/>
                  <a:gd name="T90" fmla="*/ 197 w 468"/>
                  <a:gd name="T91" fmla="*/ 109 h 303"/>
                  <a:gd name="T92" fmla="*/ 205 w 468"/>
                  <a:gd name="T93" fmla="*/ 107 h 303"/>
                  <a:gd name="T94" fmla="*/ 219 w 468"/>
                  <a:gd name="T95" fmla="*/ 101 h 303"/>
                  <a:gd name="T96" fmla="*/ 216 w 468"/>
                  <a:gd name="T97" fmla="*/ 94 h 303"/>
                  <a:gd name="T98" fmla="*/ 203 w 468"/>
                  <a:gd name="T99" fmla="*/ 98 h 303"/>
                  <a:gd name="T100" fmla="*/ 195 w 468"/>
                  <a:gd name="T101" fmla="*/ 92 h 303"/>
                  <a:gd name="T102" fmla="*/ 195 w 468"/>
                  <a:gd name="T103" fmla="*/ 89 h 303"/>
                  <a:gd name="T104" fmla="*/ 195 w 468"/>
                  <a:gd name="T105" fmla="*/ 83 h 303"/>
                  <a:gd name="T106" fmla="*/ 187 w 468"/>
                  <a:gd name="T107" fmla="*/ 82 h 303"/>
                  <a:gd name="T108" fmla="*/ 182 w 468"/>
                  <a:gd name="T109" fmla="*/ 78 h 303"/>
                  <a:gd name="T110" fmla="*/ 167 w 468"/>
                  <a:gd name="T111" fmla="*/ 70 h 303"/>
                  <a:gd name="T112" fmla="*/ 173 w 468"/>
                  <a:gd name="T113" fmla="*/ 67 h 303"/>
                  <a:gd name="T114" fmla="*/ 168 w 468"/>
                  <a:gd name="T115" fmla="*/ 63 h 303"/>
                  <a:gd name="T116" fmla="*/ 175 w 468"/>
                  <a:gd name="T117" fmla="*/ 57 h 303"/>
                  <a:gd name="T118" fmla="*/ 170 w 468"/>
                  <a:gd name="T119" fmla="*/ 54 h 303"/>
                  <a:gd name="T120" fmla="*/ 185 w 468"/>
                  <a:gd name="T121" fmla="*/ 43 h 303"/>
                  <a:gd name="T122" fmla="*/ 160 w 468"/>
                  <a:gd name="T123" fmla="*/ 44 h 303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468" h="303">
                    <a:moveTo>
                      <a:pt x="328" y="79"/>
                    </a:moveTo>
                    <a:lnTo>
                      <a:pt x="322" y="81"/>
                    </a:lnTo>
                    <a:lnTo>
                      <a:pt x="353" y="69"/>
                    </a:lnTo>
                    <a:lnTo>
                      <a:pt x="342" y="67"/>
                    </a:lnTo>
                    <a:lnTo>
                      <a:pt x="316" y="73"/>
                    </a:lnTo>
                    <a:lnTo>
                      <a:pt x="332" y="65"/>
                    </a:lnTo>
                    <a:lnTo>
                      <a:pt x="347" y="61"/>
                    </a:lnTo>
                    <a:lnTo>
                      <a:pt x="324" y="54"/>
                    </a:lnTo>
                    <a:lnTo>
                      <a:pt x="304" y="65"/>
                    </a:lnTo>
                    <a:lnTo>
                      <a:pt x="306" y="59"/>
                    </a:lnTo>
                    <a:lnTo>
                      <a:pt x="297" y="65"/>
                    </a:lnTo>
                    <a:lnTo>
                      <a:pt x="305" y="53"/>
                    </a:lnTo>
                    <a:lnTo>
                      <a:pt x="294" y="59"/>
                    </a:lnTo>
                    <a:lnTo>
                      <a:pt x="304" y="49"/>
                    </a:lnTo>
                    <a:lnTo>
                      <a:pt x="299" y="52"/>
                    </a:lnTo>
                    <a:lnTo>
                      <a:pt x="273" y="63"/>
                    </a:lnTo>
                    <a:lnTo>
                      <a:pt x="285" y="54"/>
                    </a:lnTo>
                    <a:lnTo>
                      <a:pt x="276" y="54"/>
                    </a:lnTo>
                    <a:lnTo>
                      <a:pt x="304" y="45"/>
                    </a:lnTo>
                    <a:lnTo>
                      <a:pt x="280" y="43"/>
                    </a:lnTo>
                    <a:lnTo>
                      <a:pt x="269" y="49"/>
                    </a:lnTo>
                    <a:lnTo>
                      <a:pt x="280" y="41"/>
                    </a:lnTo>
                    <a:lnTo>
                      <a:pt x="261" y="47"/>
                    </a:lnTo>
                    <a:lnTo>
                      <a:pt x="294" y="37"/>
                    </a:lnTo>
                    <a:lnTo>
                      <a:pt x="281" y="29"/>
                    </a:lnTo>
                    <a:lnTo>
                      <a:pt x="237" y="29"/>
                    </a:lnTo>
                    <a:lnTo>
                      <a:pt x="251" y="39"/>
                    </a:lnTo>
                    <a:lnTo>
                      <a:pt x="222" y="37"/>
                    </a:lnTo>
                    <a:lnTo>
                      <a:pt x="231" y="47"/>
                    </a:lnTo>
                    <a:lnTo>
                      <a:pt x="218" y="43"/>
                    </a:lnTo>
                    <a:lnTo>
                      <a:pt x="219" y="46"/>
                    </a:lnTo>
                    <a:lnTo>
                      <a:pt x="216" y="42"/>
                    </a:lnTo>
                    <a:lnTo>
                      <a:pt x="216" y="34"/>
                    </a:lnTo>
                    <a:lnTo>
                      <a:pt x="210" y="35"/>
                    </a:lnTo>
                    <a:lnTo>
                      <a:pt x="200" y="36"/>
                    </a:lnTo>
                    <a:lnTo>
                      <a:pt x="201" y="39"/>
                    </a:lnTo>
                    <a:lnTo>
                      <a:pt x="191" y="39"/>
                    </a:lnTo>
                    <a:lnTo>
                      <a:pt x="183" y="42"/>
                    </a:lnTo>
                    <a:lnTo>
                      <a:pt x="189" y="33"/>
                    </a:lnTo>
                    <a:lnTo>
                      <a:pt x="182" y="35"/>
                    </a:lnTo>
                    <a:lnTo>
                      <a:pt x="207" y="24"/>
                    </a:lnTo>
                    <a:lnTo>
                      <a:pt x="202" y="3"/>
                    </a:lnTo>
                    <a:lnTo>
                      <a:pt x="154" y="7"/>
                    </a:lnTo>
                    <a:lnTo>
                      <a:pt x="156" y="10"/>
                    </a:lnTo>
                    <a:lnTo>
                      <a:pt x="140" y="12"/>
                    </a:lnTo>
                    <a:lnTo>
                      <a:pt x="126" y="15"/>
                    </a:lnTo>
                    <a:lnTo>
                      <a:pt x="147" y="18"/>
                    </a:lnTo>
                    <a:lnTo>
                      <a:pt x="124" y="19"/>
                    </a:lnTo>
                    <a:lnTo>
                      <a:pt x="140" y="25"/>
                    </a:lnTo>
                    <a:lnTo>
                      <a:pt x="111" y="22"/>
                    </a:lnTo>
                    <a:lnTo>
                      <a:pt x="109" y="35"/>
                    </a:lnTo>
                    <a:lnTo>
                      <a:pt x="115" y="35"/>
                    </a:lnTo>
                    <a:lnTo>
                      <a:pt x="118" y="43"/>
                    </a:lnTo>
                    <a:lnTo>
                      <a:pt x="97" y="41"/>
                    </a:lnTo>
                    <a:lnTo>
                      <a:pt x="93" y="46"/>
                    </a:lnTo>
                    <a:lnTo>
                      <a:pt x="102" y="57"/>
                    </a:lnTo>
                    <a:lnTo>
                      <a:pt x="87" y="66"/>
                    </a:lnTo>
                    <a:lnTo>
                      <a:pt x="59" y="66"/>
                    </a:lnTo>
                    <a:lnTo>
                      <a:pt x="94" y="58"/>
                    </a:lnTo>
                    <a:lnTo>
                      <a:pt x="78" y="43"/>
                    </a:lnTo>
                    <a:lnTo>
                      <a:pt x="109" y="13"/>
                    </a:lnTo>
                    <a:lnTo>
                      <a:pt x="140" y="0"/>
                    </a:lnTo>
                    <a:lnTo>
                      <a:pt x="77" y="6"/>
                    </a:lnTo>
                    <a:lnTo>
                      <a:pt x="41" y="23"/>
                    </a:lnTo>
                    <a:lnTo>
                      <a:pt x="0" y="58"/>
                    </a:lnTo>
                    <a:lnTo>
                      <a:pt x="42" y="67"/>
                    </a:lnTo>
                    <a:lnTo>
                      <a:pt x="5" y="69"/>
                    </a:lnTo>
                    <a:lnTo>
                      <a:pt x="9" y="81"/>
                    </a:lnTo>
                    <a:lnTo>
                      <a:pt x="33" y="84"/>
                    </a:lnTo>
                    <a:lnTo>
                      <a:pt x="36" y="83"/>
                    </a:lnTo>
                    <a:lnTo>
                      <a:pt x="43" y="82"/>
                    </a:lnTo>
                    <a:lnTo>
                      <a:pt x="53" y="91"/>
                    </a:lnTo>
                    <a:lnTo>
                      <a:pt x="125" y="94"/>
                    </a:lnTo>
                    <a:lnTo>
                      <a:pt x="107" y="84"/>
                    </a:lnTo>
                    <a:lnTo>
                      <a:pt x="140" y="97"/>
                    </a:lnTo>
                    <a:lnTo>
                      <a:pt x="128" y="89"/>
                    </a:lnTo>
                    <a:lnTo>
                      <a:pt x="183" y="94"/>
                    </a:lnTo>
                    <a:lnTo>
                      <a:pt x="178" y="83"/>
                    </a:lnTo>
                    <a:lnTo>
                      <a:pt x="192" y="76"/>
                    </a:lnTo>
                    <a:lnTo>
                      <a:pt x="192" y="83"/>
                    </a:lnTo>
                    <a:lnTo>
                      <a:pt x="206" y="87"/>
                    </a:lnTo>
                    <a:lnTo>
                      <a:pt x="201" y="96"/>
                    </a:lnTo>
                    <a:lnTo>
                      <a:pt x="215" y="97"/>
                    </a:lnTo>
                    <a:lnTo>
                      <a:pt x="210" y="102"/>
                    </a:lnTo>
                    <a:lnTo>
                      <a:pt x="219" y="101"/>
                    </a:lnTo>
                    <a:lnTo>
                      <a:pt x="224" y="115"/>
                    </a:lnTo>
                    <a:lnTo>
                      <a:pt x="206" y="120"/>
                    </a:lnTo>
                    <a:lnTo>
                      <a:pt x="204" y="125"/>
                    </a:lnTo>
                    <a:lnTo>
                      <a:pt x="228" y="117"/>
                    </a:lnTo>
                    <a:lnTo>
                      <a:pt x="239" y="119"/>
                    </a:lnTo>
                    <a:lnTo>
                      <a:pt x="248" y="130"/>
                    </a:lnTo>
                    <a:lnTo>
                      <a:pt x="254" y="124"/>
                    </a:lnTo>
                    <a:lnTo>
                      <a:pt x="251" y="136"/>
                    </a:lnTo>
                    <a:lnTo>
                      <a:pt x="262" y="137"/>
                    </a:lnTo>
                    <a:lnTo>
                      <a:pt x="258" y="166"/>
                    </a:lnTo>
                    <a:lnTo>
                      <a:pt x="240" y="174"/>
                    </a:lnTo>
                    <a:lnTo>
                      <a:pt x="270" y="178"/>
                    </a:lnTo>
                    <a:lnTo>
                      <a:pt x="284" y="167"/>
                    </a:lnTo>
                    <a:lnTo>
                      <a:pt x="304" y="183"/>
                    </a:lnTo>
                    <a:lnTo>
                      <a:pt x="296" y="189"/>
                    </a:lnTo>
                    <a:lnTo>
                      <a:pt x="273" y="189"/>
                    </a:lnTo>
                    <a:lnTo>
                      <a:pt x="263" y="192"/>
                    </a:lnTo>
                    <a:lnTo>
                      <a:pt x="269" y="180"/>
                    </a:lnTo>
                    <a:lnTo>
                      <a:pt x="228" y="180"/>
                    </a:lnTo>
                    <a:lnTo>
                      <a:pt x="201" y="190"/>
                    </a:lnTo>
                    <a:lnTo>
                      <a:pt x="206" y="207"/>
                    </a:lnTo>
                    <a:lnTo>
                      <a:pt x="161" y="215"/>
                    </a:lnTo>
                    <a:lnTo>
                      <a:pt x="164" y="221"/>
                    </a:lnTo>
                    <a:lnTo>
                      <a:pt x="160" y="225"/>
                    </a:lnTo>
                    <a:lnTo>
                      <a:pt x="160" y="214"/>
                    </a:lnTo>
                    <a:lnTo>
                      <a:pt x="128" y="211"/>
                    </a:lnTo>
                    <a:lnTo>
                      <a:pt x="102" y="231"/>
                    </a:lnTo>
                    <a:lnTo>
                      <a:pt x="126" y="239"/>
                    </a:lnTo>
                    <a:lnTo>
                      <a:pt x="150" y="234"/>
                    </a:lnTo>
                    <a:lnTo>
                      <a:pt x="154" y="231"/>
                    </a:lnTo>
                    <a:lnTo>
                      <a:pt x="172" y="232"/>
                    </a:lnTo>
                    <a:lnTo>
                      <a:pt x="177" y="222"/>
                    </a:lnTo>
                    <a:lnTo>
                      <a:pt x="183" y="228"/>
                    </a:lnTo>
                    <a:lnTo>
                      <a:pt x="182" y="237"/>
                    </a:lnTo>
                    <a:lnTo>
                      <a:pt x="195" y="231"/>
                    </a:lnTo>
                    <a:lnTo>
                      <a:pt x="202" y="231"/>
                    </a:lnTo>
                    <a:lnTo>
                      <a:pt x="198" y="241"/>
                    </a:lnTo>
                    <a:lnTo>
                      <a:pt x="210" y="250"/>
                    </a:lnTo>
                    <a:lnTo>
                      <a:pt x="212" y="255"/>
                    </a:lnTo>
                    <a:lnTo>
                      <a:pt x="226" y="258"/>
                    </a:lnTo>
                    <a:lnTo>
                      <a:pt x="213" y="263"/>
                    </a:lnTo>
                    <a:lnTo>
                      <a:pt x="224" y="271"/>
                    </a:lnTo>
                    <a:lnTo>
                      <a:pt x="246" y="282"/>
                    </a:lnTo>
                    <a:lnTo>
                      <a:pt x="279" y="292"/>
                    </a:lnTo>
                    <a:lnTo>
                      <a:pt x="310" y="303"/>
                    </a:lnTo>
                    <a:lnTo>
                      <a:pt x="310" y="291"/>
                    </a:lnTo>
                    <a:lnTo>
                      <a:pt x="292" y="271"/>
                    </a:lnTo>
                    <a:lnTo>
                      <a:pt x="274" y="252"/>
                    </a:lnTo>
                    <a:lnTo>
                      <a:pt x="296" y="263"/>
                    </a:lnTo>
                    <a:lnTo>
                      <a:pt x="300" y="256"/>
                    </a:lnTo>
                    <a:lnTo>
                      <a:pt x="314" y="271"/>
                    </a:lnTo>
                    <a:lnTo>
                      <a:pt x="316" y="268"/>
                    </a:lnTo>
                    <a:lnTo>
                      <a:pt x="323" y="274"/>
                    </a:lnTo>
                    <a:lnTo>
                      <a:pt x="338" y="279"/>
                    </a:lnTo>
                    <a:lnTo>
                      <a:pt x="341" y="282"/>
                    </a:lnTo>
                    <a:lnTo>
                      <a:pt x="342" y="275"/>
                    </a:lnTo>
                    <a:lnTo>
                      <a:pt x="350" y="274"/>
                    </a:lnTo>
                    <a:lnTo>
                      <a:pt x="353" y="255"/>
                    </a:lnTo>
                    <a:lnTo>
                      <a:pt x="358" y="262"/>
                    </a:lnTo>
                    <a:lnTo>
                      <a:pt x="362" y="252"/>
                    </a:lnTo>
                    <a:lnTo>
                      <a:pt x="364" y="246"/>
                    </a:lnTo>
                    <a:lnTo>
                      <a:pt x="358" y="244"/>
                    </a:lnTo>
                    <a:lnTo>
                      <a:pt x="357" y="239"/>
                    </a:lnTo>
                    <a:lnTo>
                      <a:pt x="358" y="233"/>
                    </a:lnTo>
                    <a:lnTo>
                      <a:pt x="356" y="229"/>
                    </a:lnTo>
                    <a:lnTo>
                      <a:pt x="351" y="227"/>
                    </a:lnTo>
                    <a:lnTo>
                      <a:pt x="345" y="226"/>
                    </a:lnTo>
                    <a:lnTo>
                      <a:pt x="339" y="219"/>
                    </a:lnTo>
                    <a:lnTo>
                      <a:pt x="336" y="221"/>
                    </a:lnTo>
                    <a:lnTo>
                      <a:pt x="340" y="215"/>
                    </a:lnTo>
                    <a:lnTo>
                      <a:pt x="334" y="216"/>
                    </a:lnTo>
                    <a:lnTo>
                      <a:pt x="335" y="210"/>
                    </a:lnTo>
                    <a:lnTo>
                      <a:pt x="335" y="202"/>
                    </a:lnTo>
                    <a:lnTo>
                      <a:pt x="323" y="203"/>
                    </a:lnTo>
                    <a:lnTo>
                      <a:pt x="326" y="199"/>
                    </a:lnTo>
                    <a:lnTo>
                      <a:pt x="324" y="195"/>
                    </a:lnTo>
                    <a:lnTo>
                      <a:pt x="321" y="186"/>
                    </a:lnTo>
                    <a:lnTo>
                      <a:pt x="335" y="196"/>
                    </a:lnTo>
                    <a:lnTo>
                      <a:pt x="342" y="191"/>
                    </a:lnTo>
                    <a:lnTo>
                      <a:pt x="340" y="183"/>
                    </a:lnTo>
                    <a:lnTo>
                      <a:pt x="350" y="183"/>
                    </a:lnTo>
                    <a:lnTo>
                      <a:pt x="348" y="179"/>
                    </a:lnTo>
                    <a:lnTo>
                      <a:pt x="358" y="183"/>
                    </a:lnTo>
                    <a:lnTo>
                      <a:pt x="375" y="189"/>
                    </a:lnTo>
                    <a:lnTo>
                      <a:pt x="381" y="186"/>
                    </a:lnTo>
                    <a:lnTo>
                      <a:pt x="368" y="195"/>
                    </a:lnTo>
                    <a:lnTo>
                      <a:pt x="404" y="185"/>
                    </a:lnTo>
                    <a:lnTo>
                      <a:pt x="387" y="193"/>
                    </a:lnTo>
                    <a:lnTo>
                      <a:pt x="372" y="202"/>
                    </a:lnTo>
                    <a:lnTo>
                      <a:pt x="378" y="203"/>
                    </a:lnTo>
                    <a:lnTo>
                      <a:pt x="375" y="209"/>
                    </a:lnTo>
                    <a:lnTo>
                      <a:pt x="387" y="208"/>
                    </a:lnTo>
                    <a:lnTo>
                      <a:pt x="382" y="216"/>
                    </a:lnTo>
                    <a:lnTo>
                      <a:pt x="388" y="213"/>
                    </a:lnTo>
                    <a:lnTo>
                      <a:pt x="394" y="216"/>
                    </a:lnTo>
                    <a:lnTo>
                      <a:pt x="405" y="219"/>
                    </a:lnTo>
                    <a:lnTo>
                      <a:pt x="405" y="208"/>
                    </a:lnTo>
                    <a:lnTo>
                      <a:pt x="407" y="205"/>
                    </a:lnTo>
                    <a:lnTo>
                      <a:pt x="414" y="196"/>
                    </a:lnTo>
                    <a:lnTo>
                      <a:pt x="423" y="203"/>
                    </a:lnTo>
                    <a:lnTo>
                      <a:pt x="428" y="197"/>
                    </a:lnTo>
                    <a:lnTo>
                      <a:pt x="437" y="196"/>
                    </a:lnTo>
                    <a:lnTo>
                      <a:pt x="430" y="193"/>
                    </a:lnTo>
                    <a:lnTo>
                      <a:pt x="444" y="190"/>
                    </a:lnTo>
                    <a:lnTo>
                      <a:pt x="435" y="187"/>
                    </a:lnTo>
                    <a:lnTo>
                      <a:pt x="446" y="184"/>
                    </a:lnTo>
                    <a:lnTo>
                      <a:pt x="460" y="183"/>
                    </a:lnTo>
                    <a:lnTo>
                      <a:pt x="460" y="181"/>
                    </a:lnTo>
                    <a:lnTo>
                      <a:pt x="456" y="177"/>
                    </a:lnTo>
                    <a:lnTo>
                      <a:pt x="468" y="178"/>
                    </a:lnTo>
                    <a:lnTo>
                      <a:pt x="453" y="169"/>
                    </a:lnTo>
                    <a:lnTo>
                      <a:pt x="448" y="174"/>
                    </a:lnTo>
                    <a:lnTo>
                      <a:pt x="442" y="174"/>
                    </a:lnTo>
                    <a:lnTo>
                      <a:pt x="442" y="169"/>
                    </a:lnTo>
                    <a:lnTo>
                      <a:pt x="426" y="175"/>
                    </a:lnTo>
                    <a:lnTo>
                      <a:pt x="426" y="173"/>
                    </a:lnTo>
                    <a:lnTo>
                      <a:pt x="436" y="161"/>
                    </a:lnTo>
                    <a:lnTo>
                      <a:pt x="430" y="166"/>
                    </a:lnTo>
                    <a:lnTo>
                      <a:pt x="410" y="165"/>
                    </a:lnTo>
                    <a:lnTo>
                      <a:pt x="424" y="161"/>
                    </a:lnTo>
                    <a:lnTo>
                      <a:pt x="407" y="162"/>
                    </a:lnTo>
                    <a:lnTo>
                      <a:pt x="419" y="161"/>
                    </a:lnTo>
                    <a:lnTo>
                      <a:pt x="408" y="160"/>
                    </a:lnTo>
                    <a:lnTo>
                      <a:pt x="425" y="156"/>
                    </a:lnTo>
                    <a:lnTo>
                      <a:pt x="425" y="154"/>
                    </a:lnTo>
                    <a:lnTo>
                      <a:pt x="414" y="150"/>
                    </a:lnTo>
                    <a:lnTo>
                      <a:pt x="410" y="149"/>
                    </a:lnTo>
                    <a:lnTo>
                      <a:pt x="414" y="142"/>
                    </a:lnTo>
                    <a:lnTo>
                      <a:pt x="402" y="150"/>
                    </a:lnTo>
                    <a:lnTo>
                      <a:pt x="399" y="143"/>
                    </a:lnTo>
                    <a:lnTo>
                      <a:pt x="392" y="148"/>
                    </a:lnTo>
                    <a:lnTo>
                      <a:pt x="396" y="142"/>
                    </a:lnTo>
                    <a:lnTo>
                      <a:pt x="383" y="147"/>
                    </a:lnTo>
                    <a:lnTo>
                      <a:pt x="390" y="139"/>
                    </a:lnTo>
                    <a:lnTo>
                      <a:pt x="381" y="139"/>
                    </a:lnTo>
                    <a:lnTo>
                      <a:pt x="372" y="136"/>
                    </a:lnTo>
                    <a:lnTo>
                      <a:pt x="363" y="135"/>
                    </a:lnTo>
                    <a:lnTo>
                      <a:pt x="380" y="132"/>
                    </a:lnTo>
                    <a:lnTo>
                      <a:pt x="351" y="126"/>
                    </a:lnTo>
                    <a:lnTo>
                      <a:pt x="365" y="125"/>
                    </a:lnTo>
                    <a:lnTo>
                      <a:pt x="350" y="121"/>
                    </a:lnTo>
                    <a:lnTo>
                      <a:pt x="372" y="123"/>
                    </a:lnTo>
                    <a:lnTo>
                      <a:pt x="364" y="120"/>
                    </a:lnTo>
                    <a:lnTo>
                      <a:pt x="377" y="117"/>
                    </a:lnTo>
                    <a:lnTo>
                      <a:pt x="356" y="115"/>
                    </a:lnTo>
                    <a:lnTo>
                      <a:pt x="364" y="112"/>
                    </a:lnTo>
                    <a:lnTo>
                      <a:pt x="354" y="112"/>
                    </a:lnTo>
                    <a:lnTo>
                      <a:pt x="371" y="111"/>
                    </a:lnTo>
                    <a:lnTo>
                      <a:pt x="357" y="108"/>
                    </a:lnTo>
                    <a:lnTo>
                      <a:pt x="399" y="113"/>
                    </a:lnTo>
                    <a:lnTo>
                      <a:pt x="366" y="102"/>
                    </a:lnTo>
                    <a:lnTo>
                      <a:pt x="345" y="102"/>
                    </a:lnTo>
                    <a:lnTo>
                      <a:pt x="399" y="99"/>
                    </a:lnTo>
                    <a:lnTo>
                      <a:pt x="388" y="84"/>
                    </a:lnTo>
                    <a:lnTo>
                      <a:pt x="357" y="96"/>
                    </a:lnTo>
                    <a:lnTo>
                      <a:pt x="342" y="100"/>
                    </a:lnTo>
                    <a:lnTo>
                      <a:pt x="376" y="87"/>
                    </a:lnTo>
                    <a:lnTo>
                      <a:pt x="344" y="93"/>
                    </a:lnTo>
                    <a:lnTo>
                      <a:pt x="389" y="78"/>
                    </a:lnTo>
                    <a:lnTo>
                      <a:pt x="363" y="75"/>
                    </a:lnTo>
                    <a:lnTo>
                      <a:pt x="354" y="76"/>
                    </a:lnTo>
                    <a:lnTo>
                      <a:pt x="365" y="70"/>
                    </a:lnTo>
                    <a:lnTo>
                      <a:pt x="336" y="79"/>
                    </a:lnTo>
                    <a:lnTo>
                      <a:pt x="318" y="91"/>
                    </a:lnTo>
                    <a:lnTo>
                      <a:pt x="328" y="79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72" name="Freeform 7"/>
              <p:cNvSpPr>
                <a:spLocks/>
              </p:cNvSpPr>
              <p:nvPr/>
            </p:nvSpPr>
            <p:spPr bwMode="auto">
              <a:xfrm>
                <a:off x="1255" y="902"/>
                <a:ext cx="219" cy="91"/>
              </a:xfrm>
              <a:custGeom>
                <a:avLst/>
                <a:gdLst>
                  <a:gd name="T0" fmla="*/ 99 w 315"/>
                  <a:gd name="T1" fmla="*/ 63 h 120"/>
                  <a:gd name="T2" fmla="*/ 95 w 315"/>
                  <a:gd name="T3" fmla="*/ 57 h 120"/>
                  <a:gd name="T4" fmla="*/ 91 w 315"/>
                  <a:gd name="T5" fmla="*/ 56 h 120"/>
                  <a:gd name="T6" fmla="*/ 74 w 315"/>
                  <a:gd name="T7" fmla="*/ 63 h 120"/>
                  <a:gd name="T8" fmla="*/ 49 w 315"/>
                  <a:gd name="T9" fmla="*/ 65 h 120"/>
                  <a:gd name="T10" fmla="*/ 22 w 315"/>
                  <a:gd name="T11" fmla="*/ 69 h 120"/>
                  <a:gd name="T12" fmla="*/ 23 w 315"/>
                  <a:gd name="T13" fmla="*/ 61 h 120"/>
                  <a:gd name="T14" fmla="*/ 0 w 315"/>
                  <a:gd name="T15" fmla="*/ 53 h 120"/>
                  <a:gd name="T16" fmla="*/ 4 w 315"/>
                  <a:gd name="T17" fmla="*/ 46 h 120"/>
                  <a:gd name="T18" fmla="*/ 32 w 315"/>
                  <a:gd name="T19" fmla="*/ 44 h 120"/>
                  <a:gd name="T20" fmla="*/ 58 w 315"/>
                  <a:gd name="T21" fmla="*/ 42 h 120"/>
                  <a:gd name="T22" fmla="*/ 33 w 315"/>
                  <a:gd name="T23" fmla="*/ 39 h 120"/>
                  <a:gd name="T24" fmla="*/ 7 w 315"/>
                  <a:gd name="T25" fmla="*/ 37 h 120"/>
                  <a:gd name="T26" fmla="*/ 5 w 315"/>
                  <a:gd name="T27" fmla="*/ 33 h 120"/>
                  <a:gd name="T28" fmla="*/ 39 w 315"/>
                  <a:gd name="T29" fmla="*/ 25 h 120"/>
                  <a:gd name="T30" fmla="*/ 13 w 315"/>
                  <a:gd name="T31" fmla="*/ 26 h 120"/>
                  <a:gd name="T32" fmla="*/ 20 w 315"/>
                  <a:gd name="T33" fmla="*/ 24 h 120"/>
                  <a:gd name="T34" fmla="*/ 8 w 315"/>
                  <a:gd name="T35" fmla="*/ 24 h 120"/>
                  <a:gd name="T36" fmla="*/ 25 w 315"/>
                  <a:gd name="T37" fmla="*/ 14 h 120"/>
                  <a:gd name="T38" fmla="*/ 24 w 315"/>
                  <a:gd name="T39" fmla="*/ 12 h 120"/>
                  <a:gd name="T40" fmla="*/ 47 w 315"/>
                  <a:gd name="T41" fmla="*/ 6 h 120"/>
                  <a:gd name="T42" fmla="*/ 71 w 315"/>
                  <a:gd name="T43" fmla="*/ 0 h 120"/>
                  <a:gd name="T44" fmla="*/ 73 w 315"/>
                  <a:gd name="T45" fmla="*/ 4 h 120"/>
                  <a:gd name="T46" fmla="*/ 62 w 315"/>
                  <a:gd name="T47" fmla="*/ 11 h 120"/>
                  <a:gd name="T48" fmla="*/ 71 w 315"/>
                  <a:gd name="T49" fmla="*/ 8 h 120"/>
                  <a:gd name="T50" fmla="*/ 79 w 315"/>
                  <a:gd name="T51" fmla="*/ 5 h 120"/>
                  <a:gd name="T52" fmla="*/ 89 w 315"/>
                  <a:gd name="T53" fmla="*/ 11 h 120"/>
                  <a:gd name="T54" fmla="*/ 83 w 315"/>
                  <a:gd name="T55" fmla="*/ 15 h 120"/>
                  <a:gd name="T56" fmla="*/ 88 w 315"/>
                  <a:gd name="T57" fmla="*/ 14 h 120"/>
                  <a:gd name="T58" fmla="*/ 99 w 315"/>
                  <a:gd name="T59" fmla="*/ 13 h 120"/>
                  <a:gd name="T60" fmla="*/ 101 w 315"/>
                  <a:gd name="T61" fmla="*/ 8 h 120"/>
                  <a:gd name="T62" fmla="*/ 102 w 315"/>
                  <a:gd name="T63" fmla="*/ 5 h 120"/>
                  <a:gd name="T64" fmla="*/ 112 w 315"/>
                  <a:gd name="T65" fmla="*/ 11 h 120"/>
                  <a:gd name="T66" fmla="*/ 106 w 315"/>
                  <a:gd name="T67" fmla="*/ 24 h 120"/>
                  <a:gd name="T68" fmla="*/ 116 w 315"/>
                  <a:gd name="T69" fmla="*/ 20 h 120"/>
                  <a:gd name="T70" fmla="*/ 124 w 315"/>
                  <a:gd name="T71" fmla="*/ 3 h 120"/>
                  <a:gd name="T72" fmla="*/ 140 w 315"/>
                  <a:gd name="T73" fmla="*/ 3 h 120"/>
                  <a:gd name="T74" fmla="*/ 143 w 315"/>
                  <a:gd name="T75" fmla="*/ 11 h 120"/>
                  <a:gd name="T76" fmla="*/ 133 w 315"/>
                  <a:gd name="T77" fmla="*/ 30 h 120"/>
                  <a:gd name="T78" fmla="*/ 134 w 315"/>
                  <a:gd name="T79" fmla="*/ 39 h 120"/>
                  <a:gd name="T80" fmla="*/ 137 w 315"/>
                  <a:gd name="T81" fmla="*/ 39 h 120"/>
                  <a:gd name="T82" fmla="*/ 152 w 315"/>
                  <a:gd name="T83" fmla="*/ 45 h 120"/>
                  <a:gd name="T84" fmla="*/ 150 w 315"/>
                  <a:gd name="T85" fmla="*/ 49 h 120"/>
                  <a:gd name="T86" fmla="*/ 143 w 315"/>
                  <a:gd name="T87" fmla="*/ 52 h 120"/>
                  <a:gd name="T88" fmla="*/ 145 w 315"/>
                  <a:gd name="T89" fmla="*/ 49 h 120"/>
                  <a:gd name="T90" fmla="*/ 138 w 315"/>
                  <a:gd name="T91" fmla="*/ 51 h 120"/>
                  <a:gd name="T92" fmla="*/ 135 w 315"/>
                  <a:gd name="T93" fmla="*/ 50 h 120"/>
                  <a:gd name="T94" fmla="*/ 129 w 315"/>
                  <a:gd name="T95" fmla="*/ 54 h 120"/>
                  <a:gd name="T96" fmla="*/ 125 w 315"/>
                  <a:gd name="T97" fmla="*/ 54 h 120"/>
                  <a:gd name="T98" fmla="*/ 121 w 315"/>
                  <a:gd name="T99" fmla="*/ 60 h 120"/>
                  <a:gd name="T100" fmla="*/ 135 w 315"/>
                  <a:gd name="T101" fmla="*/ 55 h 120"/>
                  <a:gd name="T102" fmla="*/ 134 w 315"/>
                  <a:gd name="T103" fmla="*/ 58 h 120"/>
                  <a:gd name="T104" fmla="*/ 129 w 315"/>
                  <a:gd name="T105" fmla="*/ 63 h 120"/>
                  <a:gd name="T106" fmla="*/ 99 w 315"/>
                  <a:gd name="T107" fmla="*/ 63 h 120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315" h="120">
                    <a:moveTo>
                      <a:pt x="206" y="109"/>
                    </a:moveTo>
                    <a:lnTo>
                      <a:pt x="195" y="99"/>
                    </a:lnTo>
                    <a:lnTo>
                      <a:pt x="188" y="97"/>
                    </a:lnTo>
                    <a:lnTo>
                      <a:pt x="154" y="109"/>
                    </a:lnTo>
                    <a:lnTo>
                      <a:pt x="100" y="114"/>
                    </a:lnTo>
                    <a:lnTo>
                      <a:pt x="46" y="120"/>
                    </a:lnTo>
                    <a:lnTo>
                      <a:pt x="48" y="107"/>
                    </a:lnTo>
                    <a:lnTo>
                      <a:pt x="0" y="92"/>
                    </a:lnTo>
                    <a:lnTo>
                      <a:pt x="9" y="79"/>
                    </a:lnTo>
                    <a:lnTo>
                      <a:pt x="66" y="77"/>
                    </a:lnTo>
                    <a:lnTo>
                      <a:pt x="121" y="73"/>
                    </a:lnTo>
                    <a:lnTo>
                      <a:pt x="69" y="67"/>
                    </a:lnTo>
                    <a:lnTo>
                      <a:pt x="14" y="65"/>
                    </a:lnTo>
                    <a:lnTo>
                      <a:pt x="10" y="57"/>
                    </a:lnTo>
                    <a:lnTo>
                      <a:pt x="80" y="44"/>
                    </a:lnTo>
                    <a:lnTo>
                      <a:pt x="27" y="45"/>
                    </a:lnTo>
                    <a:lnTo>
                      <a:pt x="42" y="42"/>
                    </a:lnTo>
                    <a:lnTo>
                      <a:pt x="16" y="41"/>
                    </a:lnTo>
                    <a:lnTo>
                      <a:pt x="52" y="25"/>
                    </a:lnTo>
                    <a:lnTo>
                      <a:pt x="50" y="21"/>
                    </a:lnTo>
                    <a:lnTo>
                      <a:pt x="98" y="11"/>
                    </a:lnTo>
                    <a:lnTo>
                      <a:pt x="147" y="0"/>
                    </a:lnTo>
                    <a:lnTo>
                      <a:pt x="151" y="6"/>
                    </a:lnTo>
                    <a:lnTo>
                      <a:pt x="128" y="19"/>
                    </a:lnTo>
                    <a:lnTo>
                      <a:pt x="147" y="15"/>
                    </a:lnTo>
                    <a:lnTo>
                      <a:pt x="164" y="9"/>
                    </a:lnTo>
                    <a:lnTo>
                      <a:pt x="184" y="20"/>
                    </a:lnTo>
                    <a:lnTo>
                      <a:pt x="171" y="26"/>
                    </a:lnTo>
                    <a:lnTo>
                      <a:pt x="181" y="25"/>
                    </a:lnTo>
                    <a:lnTo>
                      <a:pt x="206" y="23"/>
                    </a:lnTo>
                    <a:lnTo>
                      <a:pt x="208" y="15"/>
                    </a:lnTo>
                    <a:lnTo>
                      <a:pt x="212" y="9"/>
                    </a:lnTo>
                    <a:lnTo>
                      <a:pt x="232" y="20"/>
                    </a:lnTo>
                    <a:lnTo>
                      <a:pt x="220" y="42"/>
                    </a:lnTo>
                    <a:lnTo>
                      <a:pt x="240" y="35"/>
                    </a:lnTo>
                    <a:lnTo>
                      <a:pt x="258" y="5"/>
                    </a:lnTo>
                    <a:lnTo>
                      <a:pt x="289" y="5"/>
                    </a:lnTo>
                    <a:lnTo>
                      <a:pt x="295" y="20"/>
                    </a:lnTo>
                    <a:lnTo>
                      <a:pt x="276" y="53"/>
                    </a:lnTo>
                    <a:lnTo>
                      <a:pt x="278" y="67"/>
                    </a:lnTo>
                    <a:lnTo>
                      <a:pt x="284" y="68"/>
                    </a:lnTo>
                    <a:lnTo>
                      <a:pt x="315" y="78"/>
                    </a:lnTo>
                    <a:lnTo>
                      <a:pt x="310" y="84"/>
                    </a:lnTo>
                    <a:lnTo>
                      <a:pt x="297" y="90"/>
                    </a:lnTo>
                    <a:lnTo>
                      <a:pt x="300" y="84"/>
                    </a:lnTo>
                    <a:lnTo>
                      <a:pt x="286" y="89"/>
                    </a:lnTo>
                    <a:lnTo>
                      <a:pt x="279" y="87"/>
                    </a:lnTo>
                    <a:lnTo>
                      <a:pt x="266" y="93"/>
                    </a:lnTo>
                    <a:lnTo>
                      <a:pt x="259" y="93"/>
                    </a:lnTo>
                    <a:lnTo>
                      <a:pt x="250" y="104"/>
                    </a:lnTo>
                    <a:lnTo>
                      <a:pt x="279" y="95"/>
                    </a:lnTo>
                    <a:lnTo>
                      <a:pt x="277" y="101"/>
                    </a:lnTo>
                    <a:lnTo>
                      <a:pt x="266" y="109"/>
                    </a:lnTo>
                    <a:lnTo>
                      <a:pt x="206" y="109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73" name="Freeform 8"/>
              <p:cNvSpPr>
                <a:spLocks/>
              </p:cNvSpPr>
              <p:nvPr/>
            </p:nvSpPr>
            <p:spPr bwMode="auto">
              <a:xfrm>
                <a:off x="1190" y="885"/>
                <a:ext cx="161" cy="60"/>
              </a:xfrm>
              <a:custGeom>
                <a:avLst/>
                <a:gdLst>
                  <a:gd name="T0" fmla="*/ 51 w 230"/>
                  <a:gd name="T1" fmla="*/ 31 h 79"/>
                  <a:gd name="T2" fmla="*/ 34 w 230"/>
                  <a:gd name="T3" fmla="*/ 41 h 79"/>
                  <a:gd name="T4" fmla="*/ 9 w 230"/>
                  <a:gd name="T5" fmla="*/ 46 h 79"/>
                  <a:gd name="T6" fmla="*/ 6 w 230"/>
                  <a:gd name="T7" fmla="*/ 36 h 79"/>
                  <a:gd name="T8" fmla="*/ 0 w 230"/>
                  <a:gd name="T9" fmla="*/ 32 h 79"/>
                  <a:gd name="T10" fmla="*/ 17 w 230"/>
                  <a:gd name="T11" fmla="*/ 23 h 79"/>
                  <a:gd name="T12" fmla="*/ 22 w 230"/>
                  <a:gd name="T13" fmla="*/ 18 h 79"/>
                  <a:gd name="T14" fmla="*/ 41 w 230"/>
                  <a:gd name="T15" fmla="*/ 8 h 79"/>
                  <a:gd name="T16" fmla="*/ 41 w 230"/>
                  <a:gd name="T17" fmla="*/ 2 h 79"/>
                  <a:gd name="T18" fmla="*/ 76 w 230"/>
                  <a:gd name="T19" fmla="*/ 0 h 79"/>
                  <a:gd name="T20" fmla="*/ 84 w 230"/>
                  <a:gd name="T21" fmla="*/ 3 h 79"/>
                  <a:gd name="T22" fmla="*/ 88 w 230"/>
                  <a:gd name="T23" fmla="*/ 5 h 79"/>
                  <a:gd name="T24" fmla="*/ 105 w 230"/>
                  <a:gd name="T25" fmla="*/ 3 h 79"/>
                  <a:gd name="T26" fmla="*/ 113 w 230"/>
                  <a:gd name="T27" fmla="*/ 12 h 79"/>
                  <a:gd name="T28" fmla="*/ 88 w 230"/>
                  <a:gd name="T29" fmla="*/ 21 h 79"/>
                  <a:gd name="T30" fmla="*/ 62 w 230"/>
                  <a:gd name="T31" fmla="*/ 27 h 79"/>
                  <a:gd name="T32" fmla="*/ 51 w 230"/>
                  <a:gd name="T33" fmla="*/ 31 h 79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30" h="79">
                    <a:moveTo>
                      <a:pt x="104" y="54"/>
                    </a:moveTo>
                    <a:lnTo>
                      <a:pt x="70" y="71"/>
                    </a:lnTo>
                    <a:lnTo>
                      <a:pt x="18" y="79"/>
                    </a:lnTo>
                    <a:lnTo>
                      <a:pt x="11" y="62"/>
                    </a:lnTo>
                    <a:lnTo>
                      <a:pt x="0" y="55"/>
                    </a:lnTo>
                    <a:lnTo>
                      <a:pt x="34" y="39"/>
                    </a:lnTo>
                    <a:lnTo>
                      <a:pt x="46" y="31"/>
                    </a:lnTo>
                    <a:lnTo>
                      <a:pt x="85" y="14"/>
                    </a:lnTo>
                    <a:lnTo>
                      <a:pt x="84" y="2"/>
                    </a:lnTo>
                    <a:lnTo>
                      <a:pt x="155" y="0"/>
                    </a:lnTo>
                    <a:lnTo>
                      <a:pt x="172" y="5"/>
                    </a:lnTo>
                    <a:lnTo>
                      <a:pt x="178" y="8"/>
                    </a:lnTo>
                    <a:lnTo>
                      <a:pt x="214" y="5"/>
                    </a:lnTo>
                    <a:lnTo>
                      <a:pt x="230" y="21"/>
                    </a:lnTo>
                    <a:lnTo>
                      <a:pt x="179" y="35"/>
                    </a:lnTo>
                    <a:lnTo>
                      <a:pt x="127" y="47"/>
                    </a:lnTo>
                    <a:lnTo>
                      <a:pt x="104" y="54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74" name="Freeform 9"/>
              <p:cNvSpPr>
                <a:spLocks/>
              </p:cNvSpPr>
              <p:nvPr/>
            </p:nvSpPr>
            <p:spPr bwMode="auto">
              <a:xfrm>
                <a:off x="1841" y="1340"/>
                <a:ext cx="107" cy="107"/>
              </a:xfrm>
              <a:custGeom>
                <a:avLst/>
                <a:gdLst>
                  <a:gd name="T0" fmla="*/ 38 w 153"/>
                  <a:gd name="T1" fmla="*/ 65 h 140"/>
                  <a:gd name="T2" fmla="*/ 39 w 153"/>
                  <a:gd name="T3" fmla="*/ 61 h 140"/>
                  <a:gd name="T4" fmla="*/ 18 w 153"/>
                  <a:gd name="T5" fmla="*/ 65 h 140"/>
                  <a:gd name="T6" fmla="*/ 0 w 153"/>
                  <a:gd name="T7" fmla="*/ 63 h 140"/>
                  <a:gd name="T8" fmla="*/ 4 w 153"/>
                  <a:gd name="T9" fmla="*/ 57 h 140"/>
                  <a:gd name="T10" fmla="*/ 13 w 153"/>
                  <a:gd name="T11" fmla="*/ 50 h 140"/>
                  <a:gd name="T12" fmla="*/ 4 w 153"/>
                  <a:gd name="T13" fmla="*/ 50 h 140"/>
                  <a:gd name="T14" fmla="*/ 8 w 153"/>
                  <a:gd name="T15" fmla="*/ 47 h 140"/>
                  <a:gd name="T16" fmla="*/ 19 w 153"/>
                  <a:gd name="T17" fmla="*/ 41 h 140"/>
                  <a:gd name="T18" fmla="*/ 20 w 153"/>
                  <a:gd name="T19" fmla="*/ 42 h 140"/>
                  <a:gd name="T20" fmla="*/ 22 w 153"/>
                  <a:gd name="T21" fmla="*/ 38 h 140"/>
                  <a:gd name="T22" fmla="*/ 19 w 153"/>
                  <a:gd name="T23" fmla="*/ 35 h 140"/>
                  <a:gd name="T24" fmla="*/ 24 w 153"/>
                  <a:gd name="T25" fmla="*/ 32 h 140"/>
                  <a:gd name="T26" fmla="*/ 36 w 153"/>
                  <a:gd name="T27" fmla="*/ 14 h 140"/>
                  <a:gd name="T28" fmla="*/ 48 w 153"/>
                  <a:gd name="T29" fmla="*/ 2 h 140"/>
                  <a:gd name="T30" fmla="*/ 55 w 153"/>
                  <a:gd name="T31" fmla="*/ 0 h 140"/>
                  <a:gd name="T32" fmla="*/ 59 w 153"/>
                  <a:gd name="T33" fmla="*/ 0 h 140"/>
                  <a:gd name="T34" fmla="*/ 51 w 153"/>
                  <a:gd name="T35" fmla="*/ 4 h 140"/>
                  <a:gd name="T36" fmla="*/ 54 w 153"/>
                  <a:gd name="T37" fmla="*/ 7 h 140"/>
                  <a:gd name="T38" fmla="*/ 50 w 153"/>
                  <a:gd name="T39" fmla="*/ 11 h 140"/>
                  <a:gd name="T40" fmla="*/ 35 w 153"/>
                  <a:gd name="T41" fmla="*/ 32 h 140"/>
                  <a:gd name="T42" fmla="*/ 46 w 153"/>
                  <a:gd name="T43" fmla="*/ 23 h 140"/>
                  <a:gd name="T44" fmla="*/ 45 w 153"/>
                  <a:gd name="T45" fmla="*/ 26 h 140"/>
                  <a:gd name="T46" fmla="*/ 52 w 153"/>
                  <a:gd name="T47" fmla="*/ 25 h 140"/>
                  <a:gd name="T48" fmla="*/ 45 w 153"/>
                  <a:gd name="T49" fmla="*/ 30 h 140"/>
                  <a:gd name="T50" fmla="*/ 45 w 153"/>
                  <a:gd name="T51" fmla="*/ 33 h 140"/>
                  <a:gd name="T52" fmla="*/ 53 w 153"/>
                  <a:gd name="T53" fmla="*/ 35 h 140"/>
                  <a:gd name="T54" fmla="*/ 51 w 153"/>
                  <a:gd name="T55" fmla="*/ 38 h 140"/>
                  <a:gd name="T56" fmla="*/ 62 w 153"/>
                  <a:gd name="T57" fmla="*/ 34 h 140"/>
                  <a:gd name="T58" fmla="*/ 61 w 153"/>
                  <a:gd name="T59" fmla="*/ 36 h 140"/>
                  <a:gd name="T60" fmla="*/ 71 w 153"/>
                  <a:gd name="T61" fmla="*/ 36 h 140"/>
                  <a:gd name="T62" fmla="*/ 64 w 153"/>
                  <a:gd name="T63" fmla="*/ 44 h 140"/>
                  <a:gd name="T64" fmla="*/ 66 w 153"/>
                  <a:gd name="T65" fmla="*/ 48 h 140"/>
                  <a:gd name="T66" fmla="*/ 62 w 153"/>
                  <a:gd name="T67" fmla="*/ 52 h 140"/>
                  <a:gd name="T68" fmla="*/ 75 w 153"/>
                  <a:gd name="T69" fmla="*/ 48 h 140"/>
                  <a:gd name="T70" fmla="*/ 62 w 153"/>
                  <a:gd name="T71" fmla="*/ 57 h 140"/>
                  <a:gd name="T72" fmla="*/ 64 w 153"/>
                  <a:gd name="T73" fmla="*/ 60 h 140"/>
                  <a:gd name="T74" fmla="*/ 63 w 153"/>
                  <a:gd name="T75" fmla="*/ 60 h 140"/>
                  <a:gd name="T76" fmla="*/ 63 w 153"/>
                  <a:gd name="T77" fmla="*/ 65 h 140"/>
                  <a:gd name="T78" fmla="*/ 74 w 153"/>
                  <a:gd name="T79" fmla="*/ 56 h 140"/>
                  <a:gd name="T80" fmla="*/ 69 w 153"/>
                  <a:gd name="T81" fmla="*/ 65 h 140"/>
                  <a:gd name="T82" fmla="*/ 74 w 153"/>
                  <a:gd name="T83" fmla="*/ 61 h 140"/>
                  <a:gd name="T84" fmla="*/ 75 w 153"/>
                  <a:gd name="T85" fmla="*/ 66 h 140"/>
                  <a:gd name="T86" fmla="*/ 65 w 153"/>
                  <a:gd name="T87" fmla="*/ 82 h 140"/>
                  <a:gd name="T88" fmla="*/ 61 w 153"/>
                  <a:gd name="T89" fmla="*/ 79 h 140"/>
                  <a:gd name="T90" fmla="*/ 61 w 153"/>
                  <a:gd name="T91" fmla="*/ 74 h 140"/>
                  <a:gd name="T92" fmla="*/ 55 w 153"/>
                  <a:gd name="T93" fmla="*/ 78 h 140"/>
                  <a:gd name="T94" fmla="*/ 60 w 153"/>
                  <a:gd name="T95" fmla="*/ 65 h 140"/>
                  <a:gd name="T96" fmla="*/ 58 w 153"/>
                  <a:gd name="T97" fmla="*/ 60 h 140"/>
                  <a:gd name="T98" fmla="*/ 51 w 153"/>
                  <a:gd name="T99" fmla="*/ 70 h 140"/>
                  <a:gd name="T100" fmla="*/ 55 w 153"/>
                  <a:gd name="T101" fmla="*/ 66 h 140"/>
                  <a:gd name="T102" fmla="*/ 36 w 153"/>
                  <a:gd name="T103" fmla="*/ 78 h 140"/>
                  <a:gd name="T104" fmla="*/ 36 w 153"/>
                  <a:gd name="T105" fmla="*/ 74 h 140"/>
                  <a:gd name="T106" fmla="*/ 51 w 153"/>
                  <a:gd name="T107" fmla="*/ 64 h 140"/>
                  <a:gd name="T108" fmla="*/ 48 w 153"/>
                  <a:gd name="T109" fmla="*/ 66 h 140"/>
                  <a:gd name="T110" fmla="*/ 50 w 153"/>
                  <a:gd name="T111" fmla="*/ 63 h 140"/>
                  <a:gd name="T112" fmla="*/ 45 w 153"/>
                  <a:gd name="T113" fmla="*/ 64 h 140"/>
                  <a:gd name="T114" fmla="*/ 38 w 153"/>
                  <a:gd name="T115" fmla="*/ 68 h 140"/>
                  <a:gd name="T116" fmla="*/ 35 w 153"/>
                  <a:gd name="T117" fmla="*/ 67 h 140"/>
                  <a:gd name="T118" fmla="*/ 38 w 153"/>
                  <a:gd name="T119" fmla="*/ 65 h 14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153" h="140">
                    <a:moveTo>
                      <a:pt x="79" y="111"/>
                    </a:moveTo>
                    <a:lnTo>
                      <a:pt x="80" y="105"/>
                    </a:lnTo>
                    <a:lnTo>
                      <a:pt x="37" y="111"/>
                    </a:lnTo>
                    <a:lnTo>
                      <a:pt x="0" y="108"/>
                    </a:lnTo>
                    <a:lnTo>
                      <a:pt x="9" y="97"/>
                    </a:lnTo>
                    <a:lnTo>
                      <a:pt x="26" y="85"/>
                    </a:lnTo>
                    <a:lnTo>
                      <a:pt x="8" y="85"/>
                    </a:lnTo>
                    <a:lnTo>
                      <a:pt x="17" y="81"/>
                    </a:lnTo>
                    <a:lnTo>
                      <a:pt x="38" y="69"/>
                    </a:lnTo>
                    <a:lnTo>
                      <a:pt x="41" y="72"/>
                    </a:lnTo>
                    <a:lnTo>
                      <a:pt x="44" y="65"/>
                    </a:lnTo>
                    <a:lnTo>
                      <a:pt x="39" y="60"/>
                    </a:lnTo>
                    <a:lnTo>
                      <a:pt x="49" y="55"/>
                    </a:lnTo>
                    <a:lnTo>
                      <a:pt x="73" y="24"/>
                    </a:lnTo>
                    <a:lnTo>
                      <a:pt x="99" y="2"/>
                    </a:lnTo>
                    <a:lnTo>
                      <a:pt x="113" y="0"/>
                    </a:lnTo>
                    <a:lnTo>
                      <a:pt x="122" y="0"/>
                    </a:lnTo>
                    <a:lnTo>
                      <a:pt x="105" y="7"/>
                    </a:lnTo>
                    <a:lnTo>
                      <a:pt x="110" y="12"/>
                    </a:lnTo>
                    <a:lnTo>
                      <a:pt x="101" y="20"/>
                    </a:lnTo>
                    <a:lnTo>
                      <a:pt x="72" y="55"/>
                    </a:lnTo>
                    <a:lnTo>
                      <a:pt x="95" y="39"/>
                    </a:lnTo>
                    <a:lnTo>
                      <a:pt x="91" y="44"/>
                    </a:lnTo>
                    <a:lnTo>
                      <a:pt x="107" y="43"/>
                    </a:lnTo>
                    <a:lnTo>
                      <a:pt x="91" y="51"/>
                    </a:lnTo>
                    <a:lnTo>
                      <a:pt x="91" y="56"/>
                    </a:lnTo>
                    <a:lnTo>
                      <a:pt x="108" y="60"/>
                    </a:lnTo>
                    <a:lnTo>
                      <a:pt x="105" y="66"/>
                    </a:lnTo>
                    <a:lnTo>
                      <a:pt x="127" y="57"/>
                    </a:lnTo>
                    <a:lnTo>
                      <a:pt x="125" y="62"/>
                    </a:lnTo>
                    <a:lnTo>
                      <a:pt x="145" y="61"/>
                    </a:lnTo>
                    <a:lnTo>
                      <a:pt x="131" y="75"/>
                    </a:lnTo>
                    <a:lnTo>
                      <a:pt x="135" y="83"/>
                    </a:lnTo>
                    <a:lnTo>
                      <a:pt x="126" y="89"/>
                    </a:lnTo>
                    <a:lnTo>
                      <a:pt x="153" y="83"/>
                    </a:lnTo>
                    <a:lnTo>
                      <a:pt x="127" y="98"/>
                    </a:lnTo>
                    <a:lnTo>
                      <a:pt x="131" y="103"/>
                    </a:lnTo>
                    <a:lnTo>
                      <a:pt x="129" y="103"/>
                    </a:lnTo>
                    <a:lnTo>
                      <a:pt x="128" y="111"/>
                    </a:lnTo>
                    <a:lnTo>
                      <a:pt x="151" y="96"/>
                    </a:lnTo>
                    <a:lnTo>
                      <a:pt x="141" y="111"/>
                    </a:lnTo>
                    <a:lnTo>
                      <a:pt x="151" y="105"/>
                    </a:lnTo>
                    <a:lnTo>
                      <a:pt x="153" y="114"/>
                    </a:lnTo>
                    <a:lnTo>
                      <a:pt x="133" y="140"/>
                    </a:lnTo>
                    <a:lnTo>
                      <a:pt x="125" y="135"/>
                    </a:lnTo>
                    <a:lnTo>
                      <a:pt x="125" y="127"/>
                    </a:lnTo>
                    <a:lnTo>
                      <a:pt x="111" y="133"/>
                    </a:lnTo>
                    <a:lnTo>
                      <a:pt x="123" y="111"/>
                    </a:lnTo>
                    <a:lnTo>
                      <a:pt x="119" y="104"/>
                    </a:lnTo>
                    <a:lnTo>
                      <a:pt x="105" y="119"/>
                    </a:lnTo>
                    <a:lnTo>
                      <a:pt x="111" y="113"/>
                    </a:lnTo>
                    <a:lnTo>
                      <a:pt x="75" y="133"/>
                    </a:lnTo>
                    <a:lnTo>
                      <a:pt x="74" y="127"/>
                    </a:lnTo>
                    <a:lnTo>
                      <a:pt x="104" y="110"/>
                    </a:lnTo>
                    <a:lnTo>
                      <a:pt x="97" y="113"/>
                    </a:lnTo>
                    <a:lnTo>
                      <a:pt x="102" y="107"/>
                    </a:lnTo>
                    <a:lnTo>
                      <a:pt x="91" y="110"/>
                    </a:lnTo>
                    <a:lnTo>
                      <a:pt x="79" y="116"/>
                    </a:lnTo>
                    <a:lnTo>
                      <a:pt x="71" y="115"/>
                    </a:lnTo>
                    <a:lnTo>
                      <a:pt x="79" y="111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75" name="Freeform 10"/>
              <p:cNvSpPr>
                <a:spLocks/>
              </p:cNvSpPr>
              <p:nvPr/>
            </p:nvSpPr>
            <p:spPr bwMode="auto">
              <a:xfrm>
                <a:off x="1637" y="844"/>
                <a:ext cx="187" cy="37"/>
              </a:xfrm>
              <a:custGeom>
                <a:avLst/>
                <a:gdLst>
                  <a:gd name="T0" fmla="*/ 52 w 272"/>
                  <a:gd name="T1" fmla="*/ 14 h 47"/>
                  <a:gd name="T2" fmla="*/ 39 w 272"/>
                  <a:gd name="T3" fmla="*/ 7 h 47"/>
                  <a:gd name="T4" fmla="*/ 57 w 272"/>
                  <a:gd name="T5" fmla="*/ 8 h 47"/>
                  <a:gd name="T6" fmla="*/ 23 w 272"/>
                  <a:gd name="T7" fmla="*/ 5 h 47"/>
                  <a:gd name="T8" fmla="*/ 30 w 272"/>
                  <a:gd name="T9" fmla="*/ 0 h 47"/>
                  <a:gd name="T10" fmla="*/ 0 w 272"/>
                  <a:gd name="T11" fmla="*/ 1 h 47"/>
                  <a:gd name="T12" fmla="*/ 27 w 272"/>
                  <a:gd name="T13" fmla="*/ 6 h 47"/>
                  <a:gd name="T14" fmla="*/ 22 w 272"/>
                  <a:gd name="T15" fmla="*/ 17 h 47"/>
                  <a:gd name="T16" fmla="*/ 17 w 272"/>
                  <a:gd name="T17" fmla="*/ 29 h 47"/>
                  <a:gd name="T18" fmla="*/ 45 w 272"/>
                  <a:gd name="T19" fmla="*/ 28 h 47"/>
                  <a:gd name="T20" fmla="*/ 72 w 272"/>
                  <a:gd name="T21" fmla="*/ 28 h 47"/>
                  <a:gd name="T22" fmla="*/ 98 w 272"/>
                  <a:gd name="T23" fmla="*/ 27 h 47"/>
                  <a:gd name="T24" fmla="*/ 125 w 272"/>
                  <a:gd name="T25" fmla="*/ 26 h 47"/>
                  <a:gd name="T26" fmla="*/ 129 w 272"/>
                  <a:gd name="T27" fmla="*/ 19 h 47"/>
                  <a:gd name="T28" fmla="*/ 107 w 272"/>
                  <a:gd name="T29" fmla="*/ 13 h 47"/>
                  <a:gd name="T30" fmla="*/ 80 w 272"/>
                  <a:gd name="T31" fmla="*/ 14 h 47"/>
                  <a:gd name="T32" fmla="*/ 52 w 272"/>
                  <a:gd name="T33" fmla="*/ 14 h 4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72" h="47">
                    <a:moveTo>
                      <a:pt x="109" y="23"/>
                    </a:moveTo>
                    <a:lnTo>
                      <a:pt x="82" y="12"/>
                    </a:lnTo>
                    <a:lnTo>
                      <a:pt x="120" y="13"/>
                    </a:lnTo>
                    <a:lnTo>
                      <a:pt x="49" y="8"/>
                    </a:lnTo>
                    <a:lnTo>
                      <a:pt x="63" y="0"/>
                    </a:lnTo>
                    <a:lnTo>
                      <a:pt x="0" y="1"/>
                    </a:lnTo>
                    <a:lnTo>
                      <a:pt x="57" y="9"/>
                    </a:lnTo>
                    <a:lnTo>
                      <a:pt x="47" y="27"/>
                    </a:lnTo>
                    <a:lnTo>
                      <a:pt x="37" y="47"/>
                    </a:lnTo>
                    <a:lnTo>
                      <a:pt x="94" y="45"/>
                    </a:lnTo>
                    <a:lnTo>
                      <a:pt x="152" y="44"/>
                    </a:lnTo>
                    <a:lnTo>
                      <a:pt x="208" y="43"/>
                    </a:lnTo>
                    <a:lnTo>
                      <a:pt x="264" y="42"/>
                    </a:lnTo>
                    <a:lnTo>
                      <a:pt x="272" y="31"/>
                    </a:lnTo>
                    <a:lnTo>
                      <a:pt x="227" y="21"/>
                    </a:lnTo>
                    <a:lnTo>
                      <a:pt x="168" y="23"/>
                    </a:lnTo>
                    <a:lnTo>
                      <a:pt x="109" y="23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76" name="Freeform 11"/>
              <p:cNvSpPr>
                <a:spLocks/>
              </p:cNvSpPr>
              <p:nvPr/>
            </p:nvSpPr>
            <p:spPr bwMode="auto">
              <a:xfrm>
                <a:off x="1356" y="844"/>
                <a:ext cx="161" cy="41"/>
              </a:xfrm>
              <a:custGeom>
                <a:avLst/>
                <a:gdLst>
                  <a:gd name="T0" fmla="*/ 30 w 230"/>
                  <a:gd name="T1" fmla="*/ 31 h 55"/>
                  <a:gd name="T2" fmla="*/ 19 w 230"/>
                  <a:gd name="T3" fmla="*/ 27 h 55"/>
                  <a:gd name="T4" fmla="*/ 56 w 230"/>
                  <a:gd name="T5" fmla="*/ 19 h 55"/>
                  <a:gd name="T6" fmla="*/ 27 w 230"/>
                  <a:gd name="T7" fmla="*/ 19 h 55"/>
                  <a:gd name="T8" fmla="*/ 0 w 230"/>
                  <a:gd name="T9" fmla="*/ 19 h 55"/>
                  <a:gd name="T10" fmla="*/ 27 w 230"/>
                  <a:gd name="T11" fmla="*/ 14 h 55"/>
                  <a:gd name="T12" fmla="*/ 15 w 230"/>
                  <a:gd name="T13" fmla="*/ 12 h 55"/>
                  <a:gd name="T14" fmla="*/ 32 w 230"/>
                  <a:gd name="T15" fmla="*/ 11 h 55"/>
                  <a:gd name="T16" fmla="*/ 24 w 230"/>
                  <a:gd name="T17" fmla="*/ 7 h 55"/>
                  <a:gd name="T18" fmla="*/ 57 w 230"/>
                  <a:gd name="T19" fmla="*/ 10 h 55"/>
                  <a:gd name="T20" fmla="*/ 79 w 230"/>
                  <a:gd name="T21" fmla="*/ 16 h 55"/>
                  <a:gd name="T22" fmla="*/ 79 w 230"/>
                  <a:gd name="T23" fmla="*/ 5 h 55"/>
                  <a:gd name="T24" fmla="*/ 99 w 230"/>
                  <a:gd name="T25" fmla="*/ 0 h 55"/>
                  <a:gd name="T26" fmla="*/ 91 w 230"/>
                  <a:gd name="T27" fmla="*/ 12 h 55"/>
                  <a:gd name="T28" fmla="*/ 113 w 230"/>
                  <a:gd name="T29" fmla="*/ 12 h 55"/>
                  <a:gd name="T30" fmla="*/ 96 w 230"/>
                  <a:gd name="T31" fmla="*/ 22 h 55"/>
                  <a:gd name="T32" fmla="*/ 83 w 230"/>
                  <a:gd name="T33" fmla="*/ 21 h 55"/>
                  <a:gd name="T34" fmla="*/ 57 w 230"/>
                  <a:gd name="T35" fmla="*/ 25 h 55"/>
                  <a:gd name="T36" fmla="*/ 30 w 230"/>
                  <a:gd name="T37" fmla="*/ 31 h 5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30" h="55">
                    <a:moveTo>
                      <a:pt x="62" y="55"/>
                    </a:moveTo>
                    <a:lnTo>
                      <a:pt x="38" y="48"/>
                    </a:lnTo>
                    <a:lnTo>
                      <a:pt x="114" y="34"/>
                    </a:lnTo>
                    <a:lnTo>
                      <a:pt x="56" y="34"/>
                    </a:lnTo>
                    <a:lnTo>
                      <a:pt x="0" y="34"/>
                    </a:lnTo>
                    <a:lnTo>
                      <a:pt x="54" y="26"/>
                    </a:lnTo>
                    <a:lnTo>
                      <a:pt x="30" y="22"/>
                    </a:lnTo>
                    <a:lnTo>
                      <a:pt x="66" y="20"/>
                    </a:lnTo>
                    <a:lnTo>
                      <a:pt x="49" y="14"/>
                    </a:lnTo>
                    <a:lnTo>
                      <a:pt x="115" y="18"/>
                    </a:lnTo>
                    <a:lnTo>
                      <a:pt x="161" y="28"/>
                    </a:lnTo>
                    <a:lnTo>
                      <a:pt x="162" y="9"/>
                    </a:lnTo>
                    <a:lnTo>
                      <a:pt x="202" y="0"/>
                    </a:lnTo>
                    <a:lnTo>
                      <a:pt x="186" y="22"/>
                    </a:lnTo>
                    <a:lnTo>
                      <a:pt x="230" y="21"/>
                    </a:lnTo>
                    <a:lnTo>
                      <a:pt x="196" y="39"/>
                    </a:lnTo>
                    <a:lnTo>
                      <a:pt x="168" y="38"/>
                    </a:lnTo>
                    <a:lnTo>
                      <a:pt x="115" y="46"/>
                    </a:lnTo>
                    <a:lnTo>
                      <a:pt x="62" y="55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77" name="Freeform 12"/>
              <p:cNvSpPr>
                <a:spLocks/>
              </p:cNvSpPr>
              <p:nvPr/>
            </p:nvSpPr>
            <p:spPr bwMode="auto">
              <a:xfrm>
                <a:off x="1571" y="1046"/>
                <a:ext cx="99" cy="54"/>
              </a:xfrm>
              <a:custGeom>
                <a:avLst/>
                <a:gdLst>
                  <a:gd name="T0" fmla="*/ 47 w 145"/>
                  <a:gd name="T1" fmla="*/ 30 h 72"/>
                  <a:gd name="T2" fmla="*/ 42 w 145"/>
                  <a:gd name="T3" fmla="*/ 27 h 72"/>
                  <a:gd name="T4" fmla="*/ 42 w 145"/>
                  <a:gd name="T5" fmla="*/ 26 h 72"/>
                  <a:gd name="T6" fmla="*/ 37 w 145"/>
                  <a:gd name="T7" fmla="*/ 28 h 72"/>
                  <a:gd name="T8" fmla="*/ 14 w 145"/>
                  <a:gd name="T9" fmla="*/ 41 h 72"/>
                  <a:gd name="T10" fmla="*/ 14 w 145"/>
                  <a:gd name="T11" fmla="*/ 32 h 72"/>
                  <a:gd name="T12" fmla="*/ 0 w 145"/>
                  <a:gd name="T13" fmla="*/ 33 h 72"/>
                  <a:gd name="T14" fmla="*/ 14 w 145"/>
                  <a:gd name="T15" fmla="*/ 24 h 72"/>
                  <a:gd name="T16" fmla="*/ 23 w 145"/>
                  <a:gd name="T17" fmla="*/ 12 h 72"/>
                  <a:gd name="T18" fmla="*/ 31 w 145"/>
                  <a:gd name="T19" fmla="*/ 0 h 72"/>
                  <a:gd name="T20" fmla="*/ 37 w 145"/>
                  <a:gd name="T21" fmla="*/ 3 h 72"/>
                  <a:gd name="T22" fmla="*/ 36 w 145"/>
                  <a:gd name="T23" fmla="*/ 9 h 72"/>
                  <a:gd name="T24" fmla="*/ 42 w 145"/>
                  <a:gd name="T25" fmla="*/ 6 h 72"/>
                  <a:gd name="T26" fmla="*/ 58 w 145"/>
                  <a:gd name="T27" fmla="*/ 20 h 72"/>
                  <a:gd name="T28" fmla="*/ 53 w 145"/>
                  <a:gd name="T29" fmla="*/ 27 h 72"/>
                  <a:gd name="T30" fmla="*/ 66 w 145"/>
                  <a:gd name="T31" fmla="*/ 28 h 72"/>
                  <a:gd name="T32" fmla="*/ 68 w 145"/>
                  <a:gd name="T33" fmla="*/ 31 h 72"/>
                  <a:gd name="T34" fmla="*/ 56 w 145"/>
                  <a:gd name="T35" fmla="*/ 35 h 72"/>
                  <a:gd name="T36" fmla="*/ 47 w 145"/>
                  <a:gd name="T37" fmla="*/ 30 h 7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45" h="72">
                    <a:moveTo>
                      <a:pt x="101" y="53"/>
                    </a:moveTo>
                    <a:lnTo>
                      <a:pt x="89" y="48"/>
                    </a:lnTo>
                    <a:lnTo>
                      <a:pt x="90" y="45"/>
                    </a:lnTo>
                    <a:lnTo>
                      <a:pt x="79" y="49"/>
                    </a:lnTo>
                    <a:lnTo>
                      <a:pt x="31" y="72"/>
                    </a:lnTo>
                    <a:lnTo>
                      <a:pt x="30" y="57"/>
                    </a:lnTo>
                    <a:lnTo>
                      <a:pt x="0" y="58"/>
                    </a:lnTo>
                    <a:lnTo>
                      <a:pt x="30" y="43"/>
                    </a:lnTo>
                    <a:lnTo>
                      <a:pt x="49" y="21"/>
                    </a:lnTo>
                    <a:lnTo>
                      <a:pt x="68" y="0"/>
                    </a:lnTo>
                    <a:lnTo>
                      <a:pt x="79" y="5"/>
                    </a:lnTo>
                    <a:lnTo>
                      <a:pt x="77" y="16"/>
                    </a:lnTo>
                    <a:lnTo>
                      <a:pt x="89" y="11"/>
                    </a:lnTo>
                    <a:lnTo>
                      <a:pt x="125" y="35"/>
                    </a:lnTo>
                    <a:lnTo>
                      <a:pt x="113" y="48"/>
                    </a:lnTo>
                    <a:lnTo>
                      <a:pt x="142" y="49"/>
                    </a:lnTo>
                    <a:lnTo>
                      <a:pt x="145" y="54"/>
                    </a:lnTo>
                    <a:lnTo>
                      <a:pt x="120" y="61"/>
                    </a:lnTo>
                    <a:lnTo>
                      <a:pt x="101" y="53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78" name="Freeform 13"/>
              <p:cNvSpPr>
                <a:spLocks/>
              </p:cNvSpPr>
              <p:nvPr/>
            </p:nvSpPr>
            <p:spPr bwMode="auto">
              <a:xfrm>
                <a:off x="1495" y="897"/>
                <a:ext cx="88" cy="42"/>
              </a:xfrm>
              <a:custGeom>
                <a:avLst/>
                <a:gdLst>
                  <a:gd name="T0" fmla="*/ 60 w 129"/>
                  <a:gd name="T1" fmla="*/ 2 h 56"/>
                  <a:gd name="T2" fmla="*/ 25 w 129"/>
                  <a:gd name="T3" fmla="*/ 0 h 56"/>
                  <a:gd name="T4" fmla="*/ 29 w 129"/>
                  <a:gd name="T5" fmla="*/ 8 h 56"/>
                  <a:gd name="T6" fmla="*/ 21 w 129"/>
                  <a:gd name="T7" fmla="*/ 13 h 56"/>
                  <a:gd name="T8" fmla="*/ 0 w 129"/>
                  <a:gd name="T9" fmla="*/ 14 h 56"/>
                  <a:gd name="T10" fmla="*/ 12 w 129"/>
                  <a:gd name="T11" fmla="*/ 23 h 56"/>
                  <a:gd name="T12" fmla="*/ 25 w 129"/>
                  <a:gd name="T13" fmla="*/ 32 h 56"/>
                  <a:gd name="T14" fmla="*/ 27 w 129"/>
                  <a:gd name="T15" fmla="*/ 26 h 56"/>
                  <a:gd name="T16" fmla="*/ 43 w 129"/>
                  <a:gd name="T17" fmla="*/ 26 h 56"/>
                  <a:gd name="T18" fmla="*/ 52 w 129"/>
                  <a:gd name="T19" fmla="*/ 13 h 56"/>
                  <a:gd name="T20" fmla="*/ 60 w 129"/>
                  <a:gd name="T21" fmla="*/ 2 h 5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29" h="56">
                    <a:moveTo>
                      <a:pt x="129" y="2"/>
                    </a:moveTo>
                    <a:lnTo>
                      <a:pt x="54" y="0"/>
                    </a:lnTo>
                    <a:lnTo>
                      <a:pt x="61" y="14"/>
                    </a:lnTo>
                    <a:lnTo>
                      <a:pt x="46" y="22"/>
                    </a:lnTo>
                    <a:lnTo>
                      <a:pt x="0" y="24"/>
                    </a:lnTo>
                    <a:lnTo>
                      <a:pt x="27" y="40"/>
                    </a:lnTo>
                    <a:lnTo>
                      <a:pt x="54" y="56"/>
                    </a:lnTo>
                    <a:lnTo>
                      <a:pt x="59" y="46"/>
                    </a:lnTo>
                    <a:lnTo>
                      <a:pt x="93" y="46"/>
                    </a:lnTo>
                    <a:lnTo>
                      <a:pt x="111" y="23"/>
                    </a:lnTo>
                    <a:lnTo>
                      <a:pt x="129" y="2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79" name="Freeform 14"/>
              <p:cNvSpPr>
                <a:spLocks/>
              </p:cNvSpPr>
              <p:nvPr/>
            </p:nvSpPr>
            <p:spPr bwMode="auto">
              <a:xfrm>
                <a:off x="1579" y="891"/>
                <a:ext cx="93" cy="38"/>
              </a:xfrm>
              <a:custGeom>
                <a:avLst/>
                <a:gdLst>
                  <a:gd name="T0" fmla="*/ 40 w 133"/>
                  <a:gd name="T1" fmla="*/ 17 h 50"/>
                  <a:gd name="T2" fmla="*/ 19 w 133"/>
                  <a:gd name="T3" fmla="*/ 18 h 50"/>
                  <a:gd name="T4" fmla="*/ 21 w 133"/>
                  <a:gd name="T5" fmla="*/ 21 h 50"/>
                  <a:gd name="T6" fmla="*/ 11 w 133"/>
                  <a:gd name="T7" fmla="*/ 28 h 50"/>
                  <a:gd name="T8" fmla="*/ 0 w 133"/>
                  <a:gd name="T9" fmla="*/ 29 h 50"/>
                  <a:gd name="T10" fmla="*/ 2 w 133"/>
                  <a:gd name="T11" fmla="*/ 27 h 50"/>
                  <a:gd name="T12" fmla="*/ 14 w 133"/>
                  <a:gd name="T13" fmla="*/ 8 h 50"/>
                  <a:gd name="T14" fmla="*/ 21 w 133"/>
                  <a:gd name="T15" fmla="*/ 6 h 50"/>
                  <a:gd name="T16" fmla="*/ 20 w 133"/>
                  <a:gd name="T17" fmla="*/ 3 h 50"/>
                  <a:gd name="T18" fmla="*/ 28 w 133"/>
                  <a:gd name="T19" fmla="*/ 0 h 50"/>
                  <a:gd name="T20" fmla="*/ 65 w 133"/>
                  <a:gd name="T21" fmla="*/ 3 h 50"/>
                  <a:gd name="T22" fmla="*/ 56 w 133"/>
                  <a:gd name="T23" fmla="*/ 8 h 50"/>
                  <a:gd name="T24" fmla="*/ 40 w 133"/>
                  <a:gd name="T25" fmla="*/ 17 h 5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33" h="50">
                    <a:moveTo>
                      <a:pt x="82" y="30"/>
                    </a:moveTo>
                    <a:lnTo>
                      <a:pt x="39" y="32"/>
                    </a:lnTo>
                    <a:lnTo>
                      <a:pt x="43" y="37"/>
                    </a:lnTo>
                    <a:lnTo>
                      <a:pt x="23" y="49"/>
                    </a:lnTo>
                    <a:lnTo>
                      <a:pt x="0" y="50"/>
                    </a:lnTo>
                    <a:lnTo>
                      <a:pt x="5" y="47"/>
                    </a:lnTo>
                    <a:lnTo>
                      <a:pt x="29" y="13"/>
                    </a:lnTo>
                    <a:lnTo>
                      <a:pt x="43" y="11"/>
                    </a:lnTo>
                    <a:lnTo>
                      <a:pt x="41" y="5"/>
                    </a:lnTo>
                    <a:lnTo>
                      <a:pt x="57" y="0"/>
                    </a:lnTo>
                    <a:lnTo>
                      <a:pt x="133" y="5"/>
                    </a:lnTo>
                    <a:lnTo>
                      <a:pt x="114" y="13"/>
                    </a:lnTo>
                    <a:lnTo>
                      <a:pt x="82" y="3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80" name="Freeform 15"/>
              <p:cNvSpPr>
                <a:spLocks/>
              </p:cNvSpPr>
              <p:nvPr/>
            </p:nvSpPr>
            <p:spPr bwMode="auto">
              <a:xfrm>
                <a:off x="775" y="1356"/>
                <a:ext cx="47" cy="52"/>
              </a:xfrm>
              <a:custGeom>
                <a:avLst/>
                <a:gdLst>
                  <a:gd name="T0" fmla="*/ 23 w 70"/>
                  <a:gd name="T1" fmla="*/ 26 h 69"/>
                  <a:gd name="T2" fmla="*/ 20 w 70"/>
                  <a:gd name="T3" fmla="*/ 29 h 69"/>
                  <a:gd name="T4" fmla="*/ 11 w 70"/>
                  <a:gd name="T5" fmla="*/ 28 h 69"/>
                  <a:gd name="T6" fmla="*/ 14 w 70"/>
                  <a:gd name="T7" fmla="*/ 26 h 69"/>
                  <a:gd name="T8" fmla="*/ 11 w 70"/>
                  <a:gd name="T9" fmla="*/ 24 h 69"/>
                  <a:gd name="T10" fmla="*/ 6 w 70"/>
                  <a:gd name="T11" fmla="*/ 23 h 69"/>
                  <a:gd name="T12" fmla="*/ 13 w 70"/>
                  <a:gd name="T13" fmla="*/ 19 h 69"/>
                  <a:gd name="T14" fmla="*/ 6 w 70"/>
                  <a:gd name="T15" fmla="*/ 14 h 69"/>
                  <a:gd name="T16" fmla="*/ 6 w 70"/>
                  <a:gd name="T17" fmla="*/ 12 h 69"/>
                  <a:gd name="T18" fmla="*/ 1 w 70"/>
                  <a:gd name="T19" fmla="*/ 11 h 69"/>
                  <a:gd name="T20" fmla="*/ 1 w 70"/>
                  <a:gd name="T21" fmla="*/ 8 h 69"/>
                  <a:gd name="T22" fmla="*/ 6 w 70"/>
                  <a:gd name="T23" fmla="*/ 4 h 69"/>
                  <a:gd name="T24" fmla="*/ 3 w 70"/>
                  <a:gd name="T25" fmla="*/ 5 h 69"/>
                  <a:gd name="T26" fmla="*/ 0 w 70"/>
                  <a:gd name="T27" fmla="*/ 0 h 69"/>
                  <a:gd name="T28" fmla="*/ 11 w 70"/>
                  <a:gd name="T29" fmla="*/ 4 h 69"/>
                  <a:gd name="T30" fmla="*/ 22 w 70"/>
                  <a:gd name="T31" fmla="*/ 6 h 69"/>
                  <a:gd name="T32" fmla="*/ 26 w 70"/>
                  <a:gd name="T33" fmla="*/ 14 h 69"/>
                  <a:gd name="T34" fmla="*/ 30 w 70"/>
                  <a:gd name="T35" fmla="*/ 24 h 69"/>
                  <a:gd name="T36" fmla="*/ 31 w 70"/>
                  <a:gd name="T37" fmla="*/ 36 h 69"/>
                  <a:gd name="T38" fmla="*/ 32 w 70"/>
                  <a:gd name="T39" fmla="*/ 39 h 69"/>
                  <a:gd name="T40" fmla="*/ 15 w 70"/>
                  <a:gd name="T41" fmla="*/ 33 h 69"/>
                  <a:gd name="T42" fmla="*/ 23 w 70"/>
                  <a:gd name="T43" fmla="*/ 26 h 69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70" h="69">
                    <a:moveTo>
                      <a:pt x="50" y="47"/>
                    </a:moveTo>
                    <a:lnTo>
                      <a:pt x="44" y="51"/>
                    </a:lnTo>
                    <a:lnTo>
                      <a:pt x="26" y="49"/>
                    </a:lnTo>
                    <a:lnTo>
                      <a:pt x="32" y="45"/>
                    </a:lnTo>
                    <a:lnTo>
                      <a:pt x="24" y="43"/>
                    </a:lnTo>
                    <a:lnTo>
                      <a:pt x="13" y="40"/>
                    </a:lnTo>
                    <a:lnTo>
                      <a:pt x="30" y="33"/>
                    </a:lnTo>
                    <a:lnTo>
                      <a:pt x="14" y="25"/>
                    </a:lnTo>
                    <a:lnTo>
                      <a:pt x="13" y="21"/>
                    </a:lnTo>
                    <a:lnTo>
                      <a:pt x="3" y="18"/>
                    </a:lnTo>
                    <a:lnTo>
                      <a:pt x="2" y="13"/>
                    </a:lnTo>
                    <a:lnTo>
                      <a:pt x="14" y="7"/>
                    </a:lnTo>
                    <a:lnTo>
                      <a:pt x="8" y="9"/>
                    </a:lnTo>
                    <a:lnTo>
                      <a:pt x="0" y="0"/>
                    </a:lnTo>
                    <a:lnTo>
                      <a:pt x="25" y="6"/>
                    </a:lnTo>
                    <a:lnTo>
                      <a:pt x="49" y="11"/>
                    </a:lnTo>
                    <a:lnTo>
                      <a:pt x="56" y="24"/>
                    </a:lnTo>
                    <a:lnTo>
                      <a:pt x="67" y="42"/>
                    </a:lnTo>
                    <a:lnTo>
                      <a:pt x="69" y="64"/>
                    </a:lnTo>
                    <a:lnTo>
                      <a:pt x="70" y="69"/>
                    </a:lnTo>
                    <a:lnTo>
                      <a:pt x="34" y="58"/>
                    </a:lnTo>
                    <a:lnTo>
                      <a:pt x="50" y="47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81" name="Freeform 16"/>
              <p:cNvSpPr>
                <a:spLocks/>
              </p:cNvSpPr>
              <p:nvPr/>
            </p:nvSpPr>
            <p:spPr bwMode="auto">
              <a:xfrm>
                <a:off x="1313" y="834"/>
                <a:ext cx="116" cy="27"/>
              </a:xfrm>
              <a:custGeom>
                <a:avLst/>
                <a:gdLst>
                  <a:gd name="T0" fmla="*/ 49 w 167"/>
                  <a:gd name="T1" fmla="*/ 12 h 35"/>
                  <a:gd name="T2" fmla="*/ 50 w 167"/>
                  <a:gd name="T3" fmla="*/ 9 h 35"/>
                  <a:gd name="T4" fmla="*/ 40 w 167"/>
                  <a:gd name="T5" fmla="*/ 13 h 35"/>
                  <a:gd name="T6" fmla="*/ 31 w 167"/>
                  <a:gd name="T7" fmla="*/ 17 h 35"/>
                  <a:gd name="T8" fmla="*/ 30 w 167"/>
                  <a:gd name="T9" fmla="*/ 15 h 35"/>
                  <a:gd name="T10" fmla="*/ 23 w 167"/>
                  <a:gd name="T11" fmla="*/ 20 h 35"/>
                  <a:gd name="T12" fmla="*/ 15 w 167"/>
                  <a:gd name="T13" fmla="*/ 21 h 35"/>
                  <a:gd name="T14" fmla="*/ 15 w 167"/>
                  <a:gd name="T15" fmla="*/ 17 h 35"/>
                  <a:gd name="T16" fmla="*/ 9 w 167"/>
                  <a:gd name="T17" fmla="*/ 19 h 35"/>
                  <a:gd name="T18" fmla="*/ 0 w 167"/>
                  <a:gd name="T19" fmla="*/ 19 h 35"/>
                  <a:gd name="T20" fmla="*/ 6 w 167"/>
                  <a:gd name="T21" fmla="*/ 15 h 35"/>
                  <a:gd name="T22" fmla="*/ 35 w 167"/>
                  <a:gd name="T23" fmla="*/ 7 h 35"/>
                  <a:gd name="T24" fmla="*/ 54 w 167"/>
                  <a:gd name="T25" fmla="*/ 2 h 35"/>
                  <a:gd name="T26" fmla="*/ 69 w 167"/>
                  <a:gd name="T27" fmla="*/ 0 h 35"/>
                  <a:gd name="T28" fmla="*/ 81 w 167"/>
                  <a:gd name="T29" fmla="*/ 2 h 35"/>
                  <a:gd name="T30" fmla="*/ 69 w 167"/>
                  <a:gd name="T31" fmla="*/ 5 h 35"/>
                  <a:gd name="T32" fmla="*/ 72 w 167"/>
                  <a:gd name="T33" fmla="*/ 7 h 35"/>
                  <a:gd name="T34" fmla="*/ 68 w 167"/>
                  <a:gd name="T35" fmla="*/ 9 h 35"/>
                  <a:gd name="T36" fmla="*/ 55 w 167"/>
                  <a:gd name="T37" fmla="*/ 12 h 35"/>
                  <a:gd name="T38" fmla="*/ 48 w 167"/>
                  <a:gd name="T39" fmla="*/ 16 h 35"/>
                  <a:gd name="T40" fmla="*/ 49 w 167"/>
                  <a:gd name="T41" fmla="*/ 12 h 35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67" h="35">
                    <a:moveTo>
                      <a:pt x="101" y="20"/>
                    </a:moveTo>
                    <a:lnTo>
                      <a:pt x="104" y="16"/>
                    </a:lnTo>
                    <a:lnTo>
                      <a:pt x="83" y="22"/>
                    </a:lnTo>
                    <a:lnTo>
                      <a:pt x="64" y="28"/>
                    </a:lnTo>
                    <a:lnTo>
                      <a:pt x="62" y="24"/>
                    </a:lnTo>
                    <a:lnTo>
                      <a:pt x="48" y="34"/>
                    </a:lnTo>
                    <a:lnTo>
                      <a:pt x="32" y="35"/>
                    </a:lnTo>
                    <a:lnTo>
                      <a:pt x="32" y="29"/>
                    </a:lnTo>
                    <a:lnTo>
                      <a:pt x="18" y="33"/>
                    </a:lnTo>
                    <a:lnTo>
                      <a:pt x="0" y="32"/>
                    </a:lnTo>
                    <a:lnTo>
                      <a:pt x="11" y="24"/>
                    </a:lnTo>
                    <a:lnTo>
                      <a:pt x="72" y="12"/>
                    </a:lnTo>
                    <a:lnTo>
                      <a:pt x="113" y="3"/>
                    </a:lnTo>
                    <a:lnTo>
                      <a:pt x="142" y="0"/>
                    </a:lnTo>
                    <a:lnTo>
                      <a:pt x="167" y="4"/>
                    </a:lnTo>
                    <a:lnTo>
                      <a:pt x="144" y="9"/>
                    </a:lnTo>
                    <a:lnTo>
                      <a:pt x="148" y="12"/>
                    </a:lnTo>
                    <a:lnTo>
                      <a:pt x="141" y="15"/>
                    </a:lnTo>
                    <a:lnTo>
                      <a:pt x="114" y="21"/>
                    </a:lnTo>
                    <a:lnTo>
                      <a:pt x="100" y="27"/>
                    </a:lnTo>
                    <a:lnTo>
                      <a:pt x="101" y="2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82" name="Freeform 17"/>
              <p:cNvSpPr>
                <a:spLocks/>
              </p:cNvSpPr>
              <p:nvPr/>
            </p:nvSpPr>
            <p:spPr bwMode="auto">
              <a:xfrm>
                <a:off x="1546" y="847"/>
                <a:ext cx="72" cy="28"/>
              </a:xfrm>
              <a:custGeom>
                <a:avLst/>
                <a:gdLst>
                  <a:gd name="T0" fmla="*/ 24 w 103"/>
                  <a:gd name="T1" fmla="*/ 7 h 36"/>
                  <a:gd name="T2" fmla="*/ 15 w 103"/>
                  <a:gd name="T3" fmla="*/ 4 h 36"/>
                  <a:gd name="T4" fmla="*/ 19 w 103"/>
                  <a:gd name="T5" fmla="*/ 5 h 36"/>
                  <a:gd name="T6" fmla="*/ 13 w 103"/>
                  <a:gd name="T7" fmla="*/ 7 h 36"/>
                  <a:gd name="T8" fmla="*/ 13 w 103"/>
                  <a:gd name="T9" fmla="*/ 9 h 36"/>
                  <a:gd name="T10" fmla="*/ 13 w 103"/>
                  <a:gd name="T11" fmla="*/ 11 h 36"/>
                  <a:gd name="T12" fmla="*/ 0 w 103"/>
                  <a:gd name="T13" fmla="*/ 13 h 36"/>
                  <a:gd name="T14" fmla="*/ 34 w 103"/>
                  <a:gd name="T15" fmla="*/ 12 h 36"/>
                  <a:gd name="T16" fmla="*/ 13 w 103"/>
                  <a:gd name="T17" fmla="*/ 17 h 36"/>
                  <a:gd name="T18" fmla="*/ 12 w 103"/>
                  <a:gd name="T19" fmla="*/ 20 h 36"/>
                  <a:gd name="T20" fmla="*/ 31 w 103"/>
                  <a:gd name="T21" fmla="*/ 22 h 36"/>
                  <a:gd name="T22" fmla="*/ 34 w 103"/>
                  <a:gd name="T23" fmla="*/ 19 h 36"/>
                  <a:gd name="T24" fmla="*/ 36 w 103"/>
                  <a:gd name="T25" fmla="*/ 17 h 36"/>
                  <a:gd name="T26" fmla="*/ 43 w 103"/>
                  <a:gd name="T27" fmla="*/ 17 h 36"/>
                  <a:gd name="T28" fmla="*/ 45 w 103"/>
                  <a:gd name="T29" fmla="*/ 12 h 36"/>
                  <a:gd name="T30" fmla="*/ 41 w 103"/>
                  <a:gd name="T31" fmla="*/ 12 h 36"/>
                  <a:gd name="T32" fmla="*/ 50 w 103"/>
                  <a:gd name="T33" fmla="*/ 5 h 36"/>
                  <a:gd name="T34" fmla="*/ 48 w 103"/>
                  <a:gd name="T35" fmla="*/ 0 h 36"/>
                  <a:gd name="T36" fmla="*/ 40 w 103"/>
                  <a:gd name="T37" fmla="*/ 2 h 36"/>
                  <a:gd name="T38" fmla="*/ 27 w 103"/>
                  <a:gd name="T39" fmla="*/ 2 h 36"/>
                  <a:gd name="T40" fmla="*/ 32 w 103"/>
                  <a:gd name="T41" fmla="*/ 7 h 36"/>
                  <a:gd name="T42" fmla="*/ 27 w 103"/>
                  <a:gd name="T43" fmla="*/ 9 h 36"/>
                  <a:gd name="T44" fmla="*/ 24 w 103"/>
                  <a:gd name="T45" fmla="*/ 7 h 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03" h="36">
                    <a:moveTo>
                      <a:pt x="49" y="11"/>
                    </a:moveTo>
                    <a:lnTo>
                      <a:pt x="32" y="6"/>
                    </a:lnTo>
                    <a:lnTo>
                      <a:pt x="39" y="9"/>
                    </a:lnTo>
                    <a:lnTo>
                      <a:pt x="26" y="11"/>
                    </a:lnTo>
                    <a:lnTo>
                      <a:pt x="26" y="16"/>
                    </a:lnTo>
                    <a:lnTo>
                      <a:pt x="26" y="18"/>
                    </a:lnTo>
                    <a:lnTo>
                      <a:pt x="0" y="22"/>
                    </a:lnTo>
                    <a:lnTo>
                      <a:pt x="68" y="21"/>
                    </a:lnTo>
                    <a:lnTo>
                      <a:pt x="26" y="28"/>
                    </a:lnTo>
                    <a:lnTo>
                      <a:pt x="25" y="33"/>
                    </a:lnTo>
                    <a:lnTo>
                      <a:pt x="64" y="36"/>
                    </a:lnTo>
                    <a:lnTo>
                      <a:pt x="69" y="32"/>
                    </a:lnTo>
                    <a:lnTo>
                      <a:pt x="74" y="28"/>
                    </a:lnTo>
                    <a:lnTo>
                      <a:pt x="87" y="28"/>
                    </a:lnTo>
                    <a:lnTo>
                      <a:pt x="93" y="21"/>
                    </a:lnTo>
                    <a:lnTo>
                      <a:pt x="85" y="20"/>
                    </a:lnTo>
                    <a:lnTo>
                      <a:pt x="103" y="8"/>
                    </a:lnTo>
                    <a:lnTo>
                      <a:pt x="99" y="0"/>
                    </a:lnTo>
                    <a:lnTo>
                      <a:pt x="81" y="4"/>
                    </a:lnTo>
                    <a:lnTo>
                      <a:pt x="54" y="3"/>
                    </a:lnTo>
                    <a:lnTo>
                      <a:pt x="66" y="11"/>
                    </a:lnTo>
                    <a:lnTo>
                      <a:pt x="56" y="14"/>
                    </a:lnTo>
                    <a:lnTo>
                      <a:pt x="49" y="11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83" name="Freeform 18"/>
              <p:cNvSpPr>
                <a:spLocks/>
              </p:cNvSpPr>
              <p:nvPr/>
            </p:nvSpPr>
            <p:spPr bwMode="auto">
              <a:xfrm>
                <a:off x="1574" y="804"/>
                <a:ext cx="64" cy="25"/>
              </a:xfrm>
              <a:custGeom>
                <a:avLst/>
                <a:gdLst>
                  <a:gd name="T0" fmla="*/ 29 w 91"/>
                  <a:gd name="T1" fmla="*/ 4 h 32"/>
                  <a:gd name="T2" fmla="*/ 29 w 91"/>
                  <a:gd name="T3" fmla="*/ 3 h 32"/>
                  <a:gd name="T4" fmla="*/ 40 w 91"/>
                  <a:gd name="T5" fmla="*/ 4 h 32"/>
                  <a:gd name="T6" fmla="*/ 44 w 91"/>
                  <a:gd name="T7" fmla="*/ 5 h 32"/>
                  <a:gd name="T8" fmla="*/ 42 w 91"/>
                  <a:gd name="T9" fmla="*/ 11 h 32"/>
                  <a:gd name="T10" fmla="*/ 45 w 91"/>
                  <a:gd name="T11" fmla="*/ 16 h 32"/>
                  <a:gd name="T12" fmla="*/ 33 w 91"/>
                  <a:gd name="T13" fmla="*/ 20 h 32"/>
                  <a:gd name="T14" fmla="*/ 21 w 91"/>
                  <a:gd name="T15" fmla="*/ 13 h 32"/>
                  <a:gd name="T16" fmla="*/ 0 w 91"/>
                  <a:gd name="T17" fmla="*/ 12 h 32"/>
                  <a:gd name="T18" fmla="*/ 5 w 91"/>
                  <a:gd name="T19" fmla="*/ 9 h 32"/>
                  <a:gd name="T20" fmla="*/ 15 w 91"/>
                  <a:gd name="T21" fmla="*/ 8 h 32"/>
                  <a:gd name="T22" fmla="*/ 15 w 91"/>
                  <a:gd name="T23" fmla="*/ 4 h 32"/>
                  <a:gd name="T24" fmla="*/ 8 w 91"/>
                  <a:gd name="T25" fmla="*/ 5 h 32"/>
                  <a:gd name="T26" fmla="*/ 5 w 91"/>
                  <a:gd name="T27" fmla="*/ 2 h 32"/>
                  <a:gd name="T28" fmla="*/ 29 w 91"/>
                  <a:gd name="T29" fmla="*/ 0 h 32"/>
                  <a:gd name="T30" fmla="*/ 29 w 91"/>
                  <a:gd name="T31" fmla="*/ 4 h 3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1" h="32">
                    <a:moveTo>
                      <a:pt x="58" y="7"/>
                    </a:moveTo>
                    <a:lnTo>
                      <a:pt x="59" y="5"/>
                    </a:lnTo>
                    <a:lnTo>
                      <a:pt x="81" y="7"/>
                    </a:lnTo>
                    <a:lnTo>
                      <a:pt x="89" y="9"/>
                    </a:lnTo>
                    <a:lnTo>
                      <a:pt x="85" y="18"/>
                    </a:lnTo>
                    <a:lnTo>
                      <a:pt x="91" y="26"/>
                    </a:lnTo>
                    <a:lnTo>
                      <a:pt x="67" y="32"/>
                    </a:lnTo>
                    <a:lnTo>
                      <a:pt x="43" y="21"/>
                    </a:lnTo>
                    <a:lnTo>
                      <a:pt x="0" y="19"/>
                    </a:lnTo>
                    <a:lnTo>
                      <a:pt x="10" y="14"/>
                    </a:lnTo>
                    <a:lnTo>
                      <a:pt x="31" y="13"/>
                    </a:lnTo>
                    <a:lnTo>
                      <a:pt x="30" y="7"/>
                    </a:lnTo>
                    <a:lnTo>
                      <a:pt x="15" y="8"/>
                    </a:lnTo>
                    <a:lnTo>
                      <a:pt x="10" y="2"/>
                    </a:lnTo>
                    <a:lnTo>
                      <a:pt x="58" y="0"/>
                    </a:lnTo>
                    <a:lnTo>
                      <a:pt x="58" y="7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84" name="Freeform 19"/>
              <p:cNvSpPr>
                <a:spLocks/>
              </p:cNvSpPr>
              <p:nvPr/>
            </p:nvSpPr>
            <p:spPr bwMode="auto">
              <a:xfrm>
                <a:off x="1474" y="968"/>
                <a:ext cx="56" cy="26"/>
              </a:xfrm>
              <a:custGeom>
                <a:avLst/>
                <a:gdLst>
                  <a:gd name="T0" fmla="*/ 33 w 81"/>
                  <a:gd name="T1" fmla="*/ 9 h 36"/>
                  <a:gd name="T2" fmla="*/ 35 w 81"/>
                  <a:gd name="T3" fmla="*/ 9 h 36"/>
                  <a:gd name="T4" fmla="*/ 24 w 81"/>
                  <a:gd name="T5" fmla="*/ 0 h 36"/>
                  <a:gd name="T6" fmla="*/ 19 w 81"/>
                  <a:gd name="T7" fmla="*/ 5 h 36"/>
                  <a:gd name="T8" fmla="*/ 17 w 81"/>
                  <a:gd name="T9" fmla="*/ 4 h 36"/>
                  <a:gd name="T10" fmla="*/ 15 w 81"/>
                  <a:gd name="T11" fmla="*/ 7 h 36"/>
                  <a:gd name="T12" fmla="*/ 0 w 81"/>
                  <a:gd name="T13" fmla="*/ 12 h 36"/>
                  <a:gd name="T14" fmla="*/ 22 w 81"/>
                  <a:gd name="T15" fmla="*/ 19 h 36"/>
                  <a:gd name="T16" fmla="*/ 39 w 81"/>
                  <a:gd name="T17" fmla="*/ 14 h 36"/>
                  <a:gd name="T18" fmla="*/ 35 w 81"/>
                  <a:gd name="T19" fmla="*/ 14 h 36"/>
                  <a:gd name="T20" fmla="*/ 33 w 81"/>
                  <a:gd name="T21" fmla="*/ 9 h 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81" h="36">
                    <a:moveTo>
                      <a:pt x="70" y="18"/>
                    </a:moveTo>
                    <a:lnTo>
                      <a:pt x="72" y="16"/>
                    </a:lnTo>
                    <a:lnTo>
                      <a:pt x="49" y="0"/>
                    </a:lnTo>
                    <a:lnTo>
                      <a:pt x="39" y="10"/>
                    </a:lnTo>
                    <a:lnTo>
                      <a:pt x="36" y="7"/>
                    </a:lnTo>
                    <a:lnTo>
                      <a:pt x="30" y="14"/>
                    </a:lnTo>
                    <a:lnTo>
                      <a:pt x="0" y="22"/>
                    </a:lnTo>
                    <a:lnTo>
                      <a:pt x="47" y="36"/>
                    </a:lnTo>
                    <a:lnTo>
                      <a:pt x="81" y="26"/>
                    </a:lnTo>
                    <a:lnTo>
                      <a:pt x="72" y="26"/>
                    </a:lnTo>
                    <a:lnTo>
                      <a:pt x="70" y="1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85" name="Freeform 20"/>
              <p:cNvSpPr>
                <a:spLocks/>
              </p:cNvSpPr>
              <p:nvPr/>
            </p:nvSpPr>
            <p:spPr bwMode="auto">
              <a:xfrm>
                <a:off x="1778" y="898"/>
                <a:ext cx="56" cy="17"/>
              </a:xfrm>
              <a:custGeom>
                <a:avLst/>
                <a:gdLst>
                  <a:gd name="T0" fmla="*/ 28 w 79"/>
                  <a:gd name="T1" fmla="*/ 0 h 21"/>
                  <a:gd name="T2" fmla="*/ 3 w 79"/>
                  <a:gd name="T3" fmla="*/ 1 h 21"/>
                  <a:gd name="T4" fmla="*/ 0 w 79"/>
                  <a:gd name="T5" fmla="*/ 5 h 21"/>
                  <a:gd name="T6" fmla="*/ 4 w 79"/>
                  <a:gd name="T7" fmla="*/ 9 h 21"/>
                  <a:gd name="T8" fmla="*/ 8 w 79"/>
                  <a:gd name="T9" fmla="*/ 14 h 21"/>
                  <a:gd name="T10" fmla="*/ 40 w 79"/>
                  <a:gd name="T11" fmla="*/ 12 h 21"/>
                  <a:gd name="T12" fmla="*/ 28 w 79"/>
                  <a:gd name="T13" fmla="*/ 0 h 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9" h="21">
                    <a:moveTo>
                      <a:pt x="55" y="0"/>
                    </a:moveTo>
                    <a:lnTo>
                      <a:pt x="5" y="1"/>
                    </a:lnTo>
                    <a:lnTo>
                      <a:pt x="0" y="8"/>
                    </a:lnTo>
                    <a:lnTo>
                      <a:pt x="7" y="14"/>
                    </a:lnTo>
                    <a:lnTo>
                      <a:pt x="15" y="21"/>
                    </a:lnTo>
                    <a:lnTo>
                      <a:pt x="79" y="18"/>
                    </a:lnTo>
                    <a:lnTo>
                      <a:pt x="55" y="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86" name="Freeform 21"/>
              <p:cNvSpPr>
                <a:spLocks/>
              </p:cNvSpPr>
              <p:nvPr/>
            </p:nvSpPr>
            <p:spPr bwMode="auto">
              <a:xfrm>
                <a:off x="1753" y="998"/>
                <a:ext cx="35" cy="20"/>
              </a:xfrm>
              <a:custGeom>
                <a:avLst/>
                <a:gdLst>
                  <a:gd name="T0" fmla="*/ 22 w 49"/>
                  <a:gd name="T1" fmla="*/ 10 h 27"/>
                  <a:gd name="T2" fmla="*/ 3 w 49"/>
                  <a:gd name="T3" fmla="*/ 15 h 27"/>
                  <a:gd name="T4" fmla="*/ 0 w 49"/>
                  <a:gd name="T5" fmla="*/ 8 h 27"/>
                  <a:gd name="T6" fmla="*/ 16 w 49"/>
                  <a:gd name="T7" fmla="*/ 0 h 27"/>
                  <a:gd name="T8" fmla="*/ 25 w 49"/>
                  <a:gd name="T9" fmla="*/ 4 h 27"/>
                  <a:gd name="T10" fmla="*/ 22 w 49"/>
                  <a:gd name="T11" fmla="*/ 10 h 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9" h="27">
                    <a:moveTo>
                      <a:pt x="43" y="18"/>
                    </a:moveTo>
                    <a:lnTo>
                      <a:pt x="5" y="27"/>
                    </a:lnTo>
                    <a:lnTo>
                      <a:pt x="0" y="15"/>
                    </a:lnTo>
                    <a:lnTo>
                      <a:pt x="31" y="0"/>
                    </a:lnTo>
                    <a:lnTo>
                      <a:pt x="49" y="7"/>
                    </a:lnTo>
                    <a:lnTo>
                      <a:pt x="43" y="1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87" name="Freeform 22"/>
              <p:cNvSpPr>
                <a:spLocks/>
              </p:cNvSpPr>
              <p:nvPr/>
            </p:nvSpPr>
            <p:spPr bwMode="auto">
              <a:xfrm>
                <a:off x="1653" y="813"/>
                <a:ext cx="37" cy="16"/>
              </a:xfrm>
              <a:custGeom>
                <a:avLst/>
                <a:gdLst>
                  <a:gd name="T0" fmla="*/ 0 w 55"/>
                  <a:gd name="T1" fmla="*/ 5 h 21"/>
                  <a:gd name="T2" fmla="*/ 3 w 55"/>
                  <a:gd name="T3" fmla="*/ 0 h 21"/>
                  <a:gd name="T4" fmla="*/ 25 w 55"/>
                  <a:gd name="T5" fmla="*/ 5 h 21"/>
                  <a:gd name="T6" fmla="*/ 22 w 55"/>
                  <a:gd name="T7" fmla="*/ 8 h 21"/>
                  <a:gd name="T8" fmla="*/ 3 w 55"/>
                  <a:gd name="T9" fmla="*/ 12 h 21"/>
                  <a:gd name="T10" fmla="*/ 1 w 55"/>
                  <a:gd name="T11" fmla="*/ 8 h 21"/>
                  <a:gd name="T12" fmla="*/ 0 w 55"/>
                  <a:gd name="T13" fmla="*/ 5 h 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5" h="21">
                    <a:moveTo>
                      <a:pt x="0" y="9"/>
                    </a:moveTo>
                    <a:lnTo>
                      <a:pt x="7" y="0"/>
                    </a:lnTo>
                    <a:lnTo>
                      <a:pt x="55" y="8"/>
                    </a:lnTo>
                    <a:lnTo>
                      <a:pt x="48" y="14"/>
                    </a:lnTo>
                    <a:lnTo>
                      <a:pt x="6" y="21"/>
                    </a:lnTo>
                    <a:lnTo>
                      <a:pt x="1" y="14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88" name="Freeform 23"/>
              <p:cNvSpPr>
                <a:spLocks/>
              </p:cNvSpPr>
              <p:nvPr/>
            </p:nvSpPr>
            <p:spPr bwMode="auto">
              <a:xfrm>
                <a:off x="1609" y="866"/>
                <a:ext cx="40" cy="12"/>
              </a:xfrm>
              <a:custGeom>
                <a:avLst/>
                <a:gdLst>
                  <a:gd name="T0" fmla="*/ 8 w 58"/>
                  <a:gd name="T1" fmla="*/ 7 h 19"/>
                  <a:gd name="T2" fmla="*/ 0 w 58"/>
                  <a:gd name="T3" fmla="*/ 5 h 19"/>
                  <a:gd name="T4" fmla="*/ 21 w 58"/>
                  <a:gd name="T5" fmla="*/ 0 h 19"/>
                  <a:gd name="T6" fmla="*/ 28 w 58"/>
                  <a:gd name="T7" fmla="*/ 4 h 19"/>
                  <a:gd name="T8" fmla="*/ 25 w 58"/>
                  <a:gd name="T9" fmla="*/ 8 h 19"/>
                  <a:gd name="T10" fmla="*/ 8 w 58"/>
                  <a:gd name="T11" fmla="*/ 7 h 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8" h="19">
                    <a:moveTo>
                      <a:pt x="16" y="18"/>
                    </a:moveTo>
                    <a:lnTo>
                      <a:pt x="0" y="13"/>
                    </a:lnTo>
                    <a:lnTo>
                      <a:pt x="45" y="0"/>
                    </a:lnTo>
                    <a:lnTo>
                      <a:pt x="58" y="11"/>
                    </a:lnTo>
                    <a:lnTo>
                      <a:pt x="52" y="19"/>
                    </a:lnTo>
                    <a:lnTo>
                      <a:pt x="16" y="1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89" name="Freeform 24"/>
              <p:cNvSpPr>
                <a:spLocks/>
              </p:cNvSpPr>
              <p:nvPr/>
            </p:nvSpPr>
            <p:spPr bwMode="auto">
              <a:xfrm>
                <a:off x="1453" y="897"/>
                <a:ext cx="34" cy="16"/>
              </a:xfrm>
              <a:custGeom>
                <a:avLst/>
                <a:gdLst>
                  <a:gd name="T0" fmla="*/ 8 w 48"/>
                  <a:gd name="T1" fmla="*/ 12 h 22"/>
                  <a:gd name="T2" fmla="*/ 0 w 48"/>
                  <a:gd name="T3" fmla="*/ 3 h 22"/>
                  <a:gd name="T4" fmla="*/ 21 w 48"/>
                  <a:gd name="T5" fmla="*/ 0 h 22"/>
                  <a:gd name="T6" fmla="*/ 24 w 48"/>
                  <a:gd name="T7" fmla="*/ 3 h 22"/>
                  <a:gd name="T8" fmla="*/ 8 w 48"/>
                  <a:gd name="T9" fmla="*/ 12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8" h="22">
                    <a:moveTo>
                      <a:pt x="15" y="22"/>
                    </a:moveTo>
                    <a:lnTo>
                      <a:pt x="0" y="6"/>
                    </a:lnTo>
                    <a:lnTo>
                      <a:pt x="41" y="0"/>
                    </a:lnTo>
                    <a:lnTo>
                      <a:pt x="48" y="5"/>
                    </a:lnTo>
                    <a:lnTo>
                      <a:pt x="15" y="22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90" name="Freeform 25"/>
              <p:cNvSpPr>
                <a:spLocks/>
              </p:cNvSpPr>
              <p:nvPr/>
            </p:nvSpPr>
            <p:spPr bwMode="auto">
              <a:xfrm>
                <a:off x="771" y="1238"/>
                <a:ext cx="20" cy="34"/>
              </a:xfrm>
              <a:custGeom>
                <a:avLst/>
                <a:gdLst>
                  <a:gd name="T0" fmla="*/ 8 w 28"/>
                  <a:gd name="T1" fmla="*/ 23 h 46"/>
                  <a:gd name="T2" fmla="*/ 6 w 28"/>
                  <a:gd name="T3" fmla="*/ 25 h 46"/>
                  <a:gd name="T4" fmla="*/ 6 w 28"/>
                  <a:gd name="T5" fmla="*/ 19 h 46"/>
                  <a:gd name="T6" fmla="*/ 0 w 28"/>
                  <a:gd name="T7" fmla="*/ 16 h 46"/>
                  <a:gd name="T8" fmla="*/ 5 w 28"/>
                  <a:gd name="T9" fmla="*/ 14 h 46"/>
                  <a:gd name="T10" fmla="*/ 8 w 28"/>
                  <a:gd name="T11" fmla="*/ 10 h 46"/>
                  <a:gd name="T12" fmla="*/ 3 w 28"/>
                  <a:gd name="T13" fmla="*/ 11 h 46"/>
                  <a:gd name="T14" fmla="*/ 9 w 28"/>
                  <a:gd name="T15" fmla="*/ 7 h 46"/>
                  <a:gd name="T16" fmla="*/ 8 w 28"/>
                  <a:gd name="T17" fmla="*/ 2 h 46"/>
                  <a:gd name="T18" fmla="*/ 12 w 28"/>
                  <a:gd name="T19" fmla="*/ 0 h 46"/>
                  <a:gd name="T20" fmla="*/ 14 w 28"/>
                  <a:gd name="T21" fmla="*/ 12 h 46"/>
                  <a:gd name="T22" fmla="*/ 11 w 28"/>
                  <a:gd name="T23" fmla="*/ 10 h 46"/>
                  <a:gd name="T24" fmla="*/ 11 w 28"/>
                  <a:gd name="T25" fmla="*/ 13 h 46"/>
                  <a:gd name="T26" fmla="*/ 8 w 28"/>
                  <a:gd name="T27" fmla="*/ 23 h 4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8" h="46">
                    <a:moveTo>
                      <a:pt x="16" y="42"/>
                    </a:moveTo>
                    <a:lnTo>
                      <a:pt x="12" y="46"/>
                    </a:lnTo>
                    <a:lnTo>
                      <a:pt x="11" y="35"/>
                    </a:lnTo>
                    <a:lnTo>
                      <a:pt x="0" y="29"/>
                    </a:lnTo>
                    <a:lnTo>
                      <a:pt x="10" y="26"/>
                    </a:lnTo>
                    <a:lnTo>
                      <a:pt x="16" y="19"/>
                    </a:lnTo>
                    <a:lnTo>
                      <a:pt x="6" y="20"/>
                    </a:lnTo>
                    <a:lnTo>
                      <a:pt x="17" y="12"/>
                    </a:lnTo>
                    <a:lnTo>
                      <a:pt x="16" y="4"/>
                    </a:lnTo>
                    <a:lnTo>
                      <a:pt x="24" y="0"/>
                    </a:lnTo>
                    <a:lnTo>
                      <a:pt x="28" y="22"/>
                    </a:lnTo>
                    <a:lnTo>
                      <a:pt x="23" y="19"/>
                    </a:lnTo>
                    <a:lnTo>
                      <a:pt x="22" y="25"/>
                    </a:lnTo>
                    <a:lnTo>
                      <a:pt x="16" y="42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91" name="Freeform 26"/>
              <p:cNvSpPr>
                <a:spLocks/>
              </p:cNvSpPr>
              <p:nvPr/>
            </p:nvSpPr>
            <p:spPr bwMode="auto">
              <a:xfrm>
                <a:off x="783" y="1198"/>
                <a:ext cx="21" cy="25"/>
              </a:xfrm>
              <a:custGeom>
                <a:avLst/>
                <a:gdLst>
                  <a:gd name="T0" fmla="*/ 14 w 30"/>
                  <a:gd name="T1" fmla="*/ 10 h 35"/>
                  <a:gd name="T2" fmla="*/ 11 w 30"/>
                  <a:gd name="T3" fmla="*/ 11 h 35"/>
                  <a:gd name="T4" fmla="*/ 0 w 30"/>
                  <a:gd name="T5" fmla="*/ 18 h 35"/>
                  <a:gd name="T6" fmla="*/ 3 w 30"/>
                  <a:gd name="T7" fmla="*/ 14 h 35"/>
                  <a:gd name="T8" fmla="*/ 11 w 30"/>
                  <a:gd name="T9" fmla="*/ 0 h 35"/>
                  <a:gd name="T10" fmla="*/ 15 w 30"/>
                  <a:gd name="T11" fmla="*/ 1 h 35"/>
                  <a:gd name="T12" fmla="*/ 14 w 30"/>
                  <a:gd name="T13" fmla="*/ 10 h 3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" h="35">
                    <a:moveTo>
                      <a:pt x="29" y="19"/>
                    </a:moveTo>
                    <a:lnTo>
                      <a:pt x="21" y="22"/>
                    </a:lnTo>
                    <a:lnTo>
                      <a:pt x="0" y="35"/>
                    </a:lnTo>
                    <a:lnTo>
                      <a:pt x="6" y="26"/>
                    </a:lnTo>
                    <a:lnTo>
                      <a:pt x="23" y="0"/>
                    </a:lnTo>
                    <a:lnTo>
                      <a:pt x="30" y="2"/>
                    </a:lnTo>
                    <a:lnTo>
                      <a:pt x="29" y="19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92" name="Freeform 27"/>
              <p:cNvSpPr>
                <a:spLocks/>
              </p:cNvSpPr>
              <p:nvPr/>
            </p:nvSpPr>
            <p:spPr bwMode="auto">
              <a:xfrm>
                <a:off x="770" y="1198"/>
                <a:ext cx="20" cy="16"/>
              </a:xfrm>
              <a:custGeom>
                <a:avLst/>
                <a:gdLst>
                  <a:gd name="T0" fmla="*/ 12 w 28"/>
                  <a:gd name="T1" fmla="*/ 10 h 23"/>
                  <a:gd name="T2" fmla="*/ 10 w 28"/>
                  <a:gd name="T3" fmla="*/ 8 h 23"/>
                  <a:gd name="T4" fmla="*/ 7 w 28"/>
                  <a:gd name="T5" fmla="*/ 4 h 23"/>
                  <a:gd name="T6" fmla="*/ 14 w 28"/>
                  <a:gd name="T7" fmla="*/ 6 h 23"/>
                  <a:gd name="T8" fmla="*/ 14 w 28"/>
                  <a:gd name="T9" fmla="*/ 4 h 23"/>
                  <a:gd name="T10" fmla="*/ 10 w 28"/>
                  <a:gd name="T11" fmla="*/ 4 h 23"/>
                  <a:gd name="T12" fmla="*/ 12 w 28"/>
                  <a:gd name="T13" fmla="*/ 0 h 23"/>
                  <a:gd name="T14" fmla="*/ 4 w 28"/>
                  <a:gd name="T15" fmla="*/ 2 h 23"/>
                  <a:gd name="T16" fmla="*/ 4 w 28"/>
                  <a:gd name="T17" fmla="*/ 6 h 23"/>
                  <a:gd name="T18" fmla="*/ 0 w 28"/>
                  <a:gd name="T19" fmla="*/ 6 h 23"/>
                  <a:gd name="T20" fmla="*/ 3 w 28"/>
                  <a:gd name="T21" fmla="*/ 11 h 23"/>
                  <a:gd name="T22" fmla="*/ 4 w 28"/>
                  <a:gd name="T23" fmla="*/ 7 h 23"/>
                  <a:gd name="T24" fmla="*/ 12 w 28"/>
                  <a:gd name="T25" fmla="*/ 10 h 2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8" h="23">
                    <a:moveTo>
                      <a:pt x="24" y="22"/>
                    </a:moveTo>
                    <a:lnTo>
                      <a:pt x="20" y="16"/>
                    </a:lnTo>
                    <a:lnTo>
                      <a:pt x="14" y="8"/>
                    </a:lnTo>
                    <a:lnTo>
                      <a:pt x="28" y="12"/>
                    </a:lnTo>
                    <a:lnTo>
                      <a:pt x="27" y="8"/>
                    </a:lnTo>
                    <a:lnTo>
                      <a:pt x="19" y="8"/>
                    </a:lnTo>
                    <a:lnTo>
                      <a:pt x="24" y="0"/>
                    </a:lnTo>
                    <a:lnTo>
                      <a:pt x="9" y="5"/>
                    </a:lnTo>
                    <a:lnTo>
                      <a:pt x="7" y="12"/>
                    </a:lnTo>
                    <a:lnTo>
                      <a:pt x="0" y="12"/>
                    </a:lnTo>
                    <a:lnTo>
                      <a:pt x="6" y="23"/>
                    </a:lnTo>
                    <a:lnTo>
                      <a:pt x="9" y="14"/>
                    </a:lnTo>
                    <a:lnTo>
                      <a:pt x="24" y="22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93" name="Freeform 28"/>
              <p:cNvSpPr>
                <a:spLocks/>
              </p:cNvSpPr>
              <p:nvPr/>
            </p:nvSpPr>
            <p:spPr bwMode="auto">
              <a:xfrm>
                <a:off x="768" y="1214"/>
                <a:ext cx="13" cy="25"/>
              </a:xfrm>
              <a:custGeom>
                <a:avLst/>
                <a:gdLst>
                  <a:gd name="T0" fmla="*/ 0 w 19"/>
                  <a:gd name="T1" fmla="*/ 18 h 34"/>
                  <a:gd name="T2" fmla="*/ 9 w 19"/>
                  <a:gd name="T3" fmla="*/ 0 h 34"/>
                  <a:gd name="T4" fmla="*/ 3 w 19"/>
                  <a:gd name="T5" fmla="*/ 4 h 34"/>
                  <a:gd name="T6" fmla="*/ 0 w 19"/>
                  <a:gd name="T7" fmla="*/ 18 h 3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34">
                    <a:moveTo>
                      <a:pt x="0" y="34"/>
                    </a:moveTo>
                    <a:lnTo>
                      <a:pt x="19" y="0"/>
                    </a:lnTo>
                    <a:lnTo>
                      <a:pt x="6" y="7"/>
                    </a:lnTo>
                    <a:lnTo>
                      <a:pt x="0" y="34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94" name="Freeform 29"/>
              <p:cNvSpPr>
                <a:spLocks/>
              </p:cNvSpPr>
              <p:nvPr/>
            </p:nvSpPr>
            <p:spPr bwMode="auto">
              <a:xfrm>
                <a:off x="788" y="1222"/>
                <a:ext cx="14" cy="13"/>
              </a:xfrm>
              <a:custGeom>
                <a:avLst/>
                <a:gdLst>
                  <a:gd name="T0" fmla="*/ 9 w 20"/>
                  <a:gd name="T1" fmla="*/ 7 h 18"/>
                  <a:gd name="T2" fmla="*/ 10 w 20"/>
                  <a:gd name="T3" fmla="*/ 5 h 18"/>
                  <a:gd name="T4" fmla="*/ 4 w 20"/>
                  <a:gd name="T5" fmla="*/ 0 h 18"/>
                  <a:gd name="T6" fmla="*/ 0 w 20"/>
                  <a:gd name="T7" fmla="*/ 8 h 18"/>
                  <a:gd name="T8" fmla="*/ 4 w 20"/>
                  <a:gd name="T9" fmla="*/ 9 h 18"/>
                  <a:gd name="T10" fmla="*/ 6 w 20"/>
                  <a:gd name="T11" fmla="*/ 6 h 18"/>
                  <a:gd name="T12" fmla="*/ 9 w 20"/>
                  <a:gd name="T13" fmla="*/ 7 h 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0" h="18">
                    <a:moveTo>
                      <a:pt x="18" y="12"/>
                    </a:moveTo>
                    <a:lnTo>
                      <a:pt x="20" y="9"/>
                    </a:lnTo>
                    <a:lnTo>
                      <a:pt x="7" y="0"/>
                    </a:lnTo>
                    <a:lnTo>
                      <a:pt x="0" y="15"/>
                    </a:lnTo>
                    <a:lnTo>
                      <a:pt x="7" y="18"/>
                    </a:lnTo>
                    <a:lnTo>
                      <a:pt x="12" y="11"/>
                    </a:lnTo>
                    <a:lnTo>
                      <a:pt x="18" y="12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95" name="Freeform 30"/>
              <p:cNvSpPr>
                <a:spLocks/>
              </p:cNvSpPr>
              <p:nvPr/>
            </p:nvSpPr>
            <p:spPr bwMode="auto">
              <a:xfrm>
                <a:off x="775" y="1228"/>
                <a:ext cx="12" cy="12"/>
              </a:xfrm>
              <a:custGeom>
                <a:avLst/>
                <a:gdLst>
                  <a:gd name="T0" fmla="*/ 8 w 19"/>
                  <a:gd name="T1" fmla="*/ 3 h 19"/>
                  <a:gd name="T2" fmla="*/ 0 w 19"/>
                  <a:gd name="T3" fmla="*/ 8 h 19"/>
                  <a:gd name="T4" fmla="*/ 4 w 19"/>
                  <a:gd name="T5" fmla="*/ 0 h 19"/>
                  <a:gd name="T6" fmla="*/ 8 w 19"/>
                  <a:gd name="T7" fmla="*/ 3 h 1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19">
                    <a:moveTo>
                      <a:pt x="19" y="6"/>
                    </a:moveTo>
                    <a:lnTo>
                      <a:pt x="0" y="19"/>
                    </a:lnTo>
                    <a:lnTo>
                      <a:pt x="9" y="0"/>
                    </a:lnTo>
                    <a:lnTo>
                      <a:pt x="19" y="6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96" name="Freeform 31"/>
              <p:cNvSpPr>
                <a:spLocks/>
              </p:cNvSpPr>
              <p:nvPr/>
            </p:nvSpPr>
            <p:spPr bwMode="auto">
              <a:xfrm>
                <a:off x="1554" y="1569"/>
                <a:ext cx="41" cy="8"/>
              </a:xfrm>
              <a:custGeom>
                <a:avLst/>
                <a:gdLst>
                  <a:gd name="T0" fmla="*/ 30 w 56"/>
                  <a:gd name="T1" fmla="*/ 1 h 13"/>
                  <a:gd name="T2" fmla="*/ 21 w 56"/>
                  <a:gd name="T3" fmla="*/ 2 h 13"/>
                  <a:gd name="T4" fmla="*/ 23 w 56"/>
                  <a:gd name="T5" fmla="*/ 0 h 13"/>
                  <a:gd name="T6" fmla="*/ 0 w 56"/>
                  <a:gd name="T7" fmla="*/ 5 h 13"/>
                  <a:gd name="T8" fmla="*/ 15 w 56"/>
                  <a:gd name="T9" fmla="*/ 2 h 13"/>
                  <a:gd name="T10" fmla="*/ 30 w 56"/>
                  <a:gd name="T11" fmla="*/ 1 h 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6" h="13">
                    <a:moveTo>
                      <a:pt x="56" y="1"/>
                    </a:moveTo>
                    <a:lnTo>
                      <a:pt x="40" y="5"/>
                    </a:lnTo>
                    <a:lnTo>
                      <a:pt x="44" y="0"/>
                    </a:lnTo>
                    <a:lnTo>
                      <a:pt x="0" y="13"/>
                    </a:lnTo>
                    <a:lnTo>
                      <a:pt x="27" y="7"/>
                    </a:lnTo>
                    <a:lnTo>
                      <a:pt x="56" y="1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10" name="Group 32"/>
            <p:cNvGrpSpPr>
              <a:grpSpLocks/>
            </p:cNvGrpSpPr>
            <p:nvPr/>
          </p:nvGrpSpPr>
          <p:grpSpPr bwMode="auto">
            <a:xfrm>
              <a:off x="3918373" y="5143616"/>
              <a:ext cx="183627" cy="130219"/>
              <a:chOff x="1281" y="1884"/>
              <a:chExt cx="438" cy="333"/>
            </a:xfrm>
            <a:solidFill>
              <a:schemeClr val="accent5"/>
            </a:solidFill>
          </p:grpSpPr>
          <p:sp>
            <p:nvSpPr>
              <p:cNvPr id="432" name="Freeform 33"/>
              <p:cNvSpPr>
                <a:spLocks/>
              </p:cNvSpPr>
              <p:nvPr/>
            </p:nvSpPr>
            <p:spPr bwMode="auto">
              <a:xfrm>
                <a:off x="1281" y="1970"/>
                <a:ext cx="186" cy="71"/>
              </a:xfrm>
              <a:custGeom>
                <a:avLst/>
                <a:gdLst>
                  <a:gd name="T0" fmla="*/ 91 w 268"/>
                  <a:gd name="T1" fmla="*/ 21 h 96"/>
                  <a:gd name="T2" fmla="*/ 91 w 268"/>
                  <a:gd name="T3" fmla="*/ 22 h 96"/>
                  <a:gd name="T4" fmla="*/ 78 w 268"/>
                  <a:gd name="T5" fmla="*/ 16 h 96"/>
                  <a:gd name="T6" fmla="*/ 65 w 268"/>
                  <a:gd name="T7" fmla="*/ 8 h 96"/>
                  <a:gd name="T8" fmla="*/ 56 w 268"/>
                  <a:gd name="T9" fmla="*/ 3 h 96"/>
                  <a:gd name="T10" fmla="*/ 47 w 268"/>
                  <a:gd name="T11" fmla="*/ 1 h 96"/>
                  <a:gd name="T12" fmla="*/ 42 w 268"/>
                  <a:gd name="T13" fmla="*/ 0 h 96"/>
                  <a:gd name="T14" fmla="*/ 28 w 268"/>
                  <a:gd name="T15" fmla="*/ 3 h 96"/>
                  <a:gd name="T16" fmla="*/ 13 w 268"/>
                  <a:gd name="T17" fmla="*/ 7 h 96"/>
                  <a:gd name="T18" fmla="*/ 7 w 268"/>
                  <a:gd name="T19" fmla="*/ 16 h 96"/>
                  <a:gd name="T20" fmla="*/ 0 w 268"/>
                  <a:gd name="T21" fmla="*/ 22 h 96"/>
                  <a:gd name="T22" fmla="*/ 4 w 268"/>
                  <a:gd name="T23" fmla="*/ 20 h 96"/>
                  <a:gd name="T24" fmla="*/ 15 w 268"/>
                  <a:gd name="T25" fmla="*/ 15 h 96"/>
                  <a:gd name="T26" fmla="*/ 24 w 268"/>
                  <a:gd name="T27" fmla="*/ 10 h 96"/>
                  <a:gd name="T28" fmla="*/ 41 w 268"/>
                  <a:gd name="T29" fmla="*/ 10 h 96"/>
                  <a:gd name="T30" fmla="*/ 35 w 268"/>
                  <a:gd name="T31" fmla="*/ 12 h 96"/>
                  <a:gd name="T32" fmla="*/ 45 w 268"/>
                  <a:gd name="T33" fmla="*/ 16 h 96"/>
                  <a:gd name="T34" fmla="*/ 53 w 268"/>
                  <a:gd name="T35" fmla="*/ 18 h 96"/>
                  <a:gd name="T36" fmla="*/ 56 w 268"/>
                  <a:gd name="T37" fmla="*/ 20 h 96"/>
                  <a:gd name="T38" fmla="*/ 74 w 268"/>
                  <a:gd name="T39" fmla="*/ 25 h 96"/>
                  <a:gd name="T40" fmla="*/ 76 w 268"/>
                  <a:gd name="T41" fmla="*/ 35 h 96"/>
                  <a:gd name="T42" fmla="*/ 92 w 268"/>
                  <a:gd name="T43" fmla="*/ 43 h 96"/>
                  <a:gd name="T44" fmla="*/ 85 w 268"/>
                  <a:gd name="T45" fmla="*/ 53 h 96"/>
                  <a:gd name="T46" fmla="*/ 97 w 268"/>
                  <a:gd name="T47" fmla="*/ 52 h 96"/>
                  <a:gd name="T48" fmla="*/ 110 w 268"/>
                  <a:gd name="T49" fmla="*/ 52 h 96"/>
                  <a:gd name="T50" fmla="*/ 119 w 268"/>
                  <a:gd name="T51" fmla="*/ 50 h 96"/>
                  <a:gd name="T52" fmla="*/ 129 w 268"/>
                  <a:gd name="T53" fmla="*/ 48 h 96"/>
                  <a:gd name="T54" fmla="*/ 121 w 268"/>
                  <a:gd name="T55" fmla="*/ 43 h 96"/>
                  <a:gd name="T56" fmla="*/ 111 w 268"/>
                  <a:gd name="T57" fmla="*/ 38 h 96"/>
                  <a:gd name="T58" fmla="*/ 111 w 268"/>
                  <a:gd name="T59" fmla="*/ 33 h 96"/>
                  <a:gd name="T60" fmla="*/ 101 w 268"/>
                  <a:gd name="T61" fmla="*/ 29 h 96"/>
                  <a:gd name="T62" fmla="*/ 93 w 268"/>
                  <a:gd name="T63" fmla="*/ 25 h 96"/>
                  <a:gd name="T64" fmla="*/ 91 w 268"/>
                  <a:gd name="T65" fmla="*/ 21 h 9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68" h="96">
                    <a:moveTo>
                      <a:pt x="189" y="39"/>
                    </a:moveTo>
                    <a:lnTo>
                      <a:pt x="189" y="41"/>
                    </a:lnTo>
                    <a:lnTo>
                      <a:pt x="163" y="28"/>
                    </a:lnTo>
                    <a:lnTo>
                      <a:pt x="136" y="15"/>
                    </a:lnTo>
                    <a:lnTo>
                      <a:pt x="117" y="6"/>
                    </a:lnTo>
                    <a:lnTo>
                      <a:pt x="98" y="1"/>
                    </a:lnTo>
                    <a:lnTo>
                      <a:pt x="88" y="0"/>
                    </a:lnTo>
                    <a:lnTo>
                      <a:pt x="57" y="6"/>
                    </a:lnTo>
                    <a:lnTo>
                      <a:pt x="27" y="12"/>
                    </a:lnTo>
                    <a:lnTo>
                      <a:pt x="14" y="30"/>
                    </a:lnTo>
                    <a:lnTo>
                      <a:pt x="0" y="40"/>
                    </a:lnTo>
                    <a:lnTo>
                      <a:pt x="9" y="36"/>
                    </a:lnTo>
                    <a:lnTo>
                      <a:pt x="30" y="27"/>
                    </a:lnTo>
                    <a:lnTo>
                      <a:pt x="51" y="17"/>
                    </a:lnTo>
                    <a:lnTo>
                      <a:pt x="85" y="17"/>
                    </a:lnTo>
                    <a:lnTo>
                      <a:pt x="72" y="21"/>
                    </a:lnTo>
                    <a:lnTo>
                      <a:pt x="94" y="28"/>
                    </a:lnTo>
                    <a:lnTo>
                      <a:pt x="109" y="33"/>
                    </a:lnTo>
                    <a:lnTo>
                      <a:pt x="116" y="37"/>
                    </a:lnTo>
                    <a:lnTo>
                      <a:pt x="153" y="46"/>
                    </a:lnTo>
                    <a:lnTo>
                      <a:pt x="159" y="63"/>
                    </a:lnTo>
                    <a:lnTo>
                      <a:pt x="192" y="78"/>
                    </a:lnTo>
                    <a:lnTo>
                      <a:pt x="176" y="96"/>
                    </a:lnTo>
                    <a:lnTo>
                      <a:pt x="201" y="95"/>
                    </a:lnTo>
                    <a:lnTo>
                      <a:pt x="228" y="95"/>
                    </a:lnTo>
                    <a:lnTo>
                      <a:pt x="248" y="91"/>
                    </a:lnTo>
                    <a:lnTo>
                      <a:pt x="268" y="88"/>
                    </a:lnTo>
                    <a:lnTo>
                      <a:pt x="250" y="78"/>
                    </a:lnTo>
                    <a:lnTo>
                      <a:pt x="231" y="69"/>
                    </a:lnTo>
                    <a:lnTo>
                      <a:pt x="230" y="60"/>
                    </a:lnTo>
                    <a:lnTo>
                      <a:pt x="211" y="53"/>
                    </a:lnTo>
                    <a:lnTo>
                      <a:pt x="193" y="46"/>
                    </a:lnTo>
                    <a:lnTo>
                      <a:pt x="189" y="39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33" name="Freeform 34"/>
              <p:cNvSpPr>
                <a:spLocks/>
              </p:cNvSpPr>
              <p:nvPr/>
            </p:nvSpPr>
            <p:spPr bwMode="auto">
              <a:xfrm>
                <a:off x="1311" y="1995"/>
                <a:ext cx="9" cy="11"/>
              </a:xfrm>
              <a:custGeom>
                <a:avLst/>
                <a:gdLst>
                  <a:gd name="T0" fmla="*/ 0 w 13"/>
                  <a:gd name="T1" fmla="*/ 9 h 13"/>
                  <a:gd name="T2" fmla="*/ 6 w 13"/>
                  <a:gd name="T3" fmla="*/ 8 h 13"/>
                  <a:gd name="T4" fmla="*/ 2 w 13"/>
                  <a:gd name="T5" fmla="*/ 0 h 13"/>
                  <a:gd name="T6" fmla="*/ 0 w 13"/>
                  <a:gd name="T7" fmla="*/ 9 h 1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3" h="13">
                    <a:moveTo>
                      <a:pt x="0" y="13"/>
                    </a:moveTo>
                    <a:lnTo>
                      <a:pt x="13" y="12"/>
                    </a:lnTo>
                    <a:lnTo>
                      <a:pt x="4" y="0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34" name="Freeform 35"/>
              <p:cNvSpPr>
                <a:spLocks/>
              </p:cNvSpPr>
              <p:nvPr/>
            </p:nvSpPr>
            <p:spPr bwMode="auto">
              <a:xfrm>
                <a:off x="1334" y="2053"/>
                <a:ext cx="6" cy="2"/>
              </a:xfrm>
              <a:custGeom>
                <a:avLst/>
                <a:gdLst>
                  <a:gd name="T0" fmla="*/ 5 w 8"/>
                  <a:gd name="T1" fmla="*/ 1 h 3"/>
                  <a:gd name="T2" fmla="*/ 4 w 8"/>
                  <a:gd name="T3" fmla="*/ 1 h 3"/>
                  <a:gd name="T4" fmla="*/ 4 w 8"/>
                  <a:gd name="T5" fmla="*/ 1 h 3"/>
                  <a:gd name="T6" fmla="*/ 2 w 8"/>
                  <a:gd name="T7" fmla="*/ 1 h 3"/>
                  <a:gd name="T8" fmla="*/ 2 w 8"/>
                  <a:gd name="T9" fmla="*/ 1 h 3"/>
                  <a:gd name="T10" fmla="*/ 2 w 8"/>
                  <a:gd name="T11" fmla="*/ 0 h 3"/>
                  <a:gd name="T12" fmla="*/ 2 w 8"/>
                  <a:gd name="T13" fmla="*/ 1 h 3"/>
                  <a:gd name="T14" fmla="*/ 2 w 8"/>
                  <a:gd name="T15" fmla="*/ 1 h 3"/>
                  <a:gd name="T16" fmla="*/ 2 w 8"/>
                  <a:gd name="T17" fmla="*/ 1 h 3"/>
                  <a:gd name="T18" fmla="*/ 1 w 8"/>
                  <a:gd name="T19" fmla="*/ 1 h 3"/>
                  <a:gd name="T20" fmla="*/ 1 w 8"/>
                  <a:gd name="T21" fmla="*/ 1 h 3"/>
                  <a:gd name="T22" fmla="*/ 1 w 8"/>
                  <a:gd name="T23" fmla="*/ 0 h 3"/>
                  <a:gd name="T24" fmla="*/ 0 w 8"/>
                  <a:gd name="T25" fmla="*/ 0 h 3"/>
                  <a:gd name="T26" fmla="*/ 1 w 8"/>
                  <a:gd name="T27" fmla="*/ 0 h 3"/>
                  <a:gd name="T28" fmla="*/ 1 w 8"/>
                  <a:gd name="T29" fmla="*/ 1 h 3"/>
                  <a:gd name="T30" fmla="*/ 1 w 8"/>
                  <a:gd name="T31" fmla="*/ 1 h 3"/>
                  <a:gd name="T32" fmla="*/ 0 w 8"/>
                  <a:gd name="T33" fmla="*/ 1 h 3"/>
                  <a:gd name="T34" fmla="*/ 0 w 8"/>
                  <a:gd name="T35" fmla="*/ 1 h 3"/>
                  <a:gd name="T36" fmla="*/ 1 w 8"/>
                  <a:gd name="T37" fmla="*/ 1 h 3"/>
                  <a:gd name="T38" fmla="*/ 2 w 8"/>
                  <a:gd name="T39" fmla="*/ 1 h 3"/>
                  <a:gd name="T40" fmla="*/ 2 w 8"/>
                  <a:gd name="T41" fmla="*/ 1 h 3"/>
                  <a:gd name="T42" fmla="*/ 2 w 8"/>
                  <a:gd name="T43" fmla="*/ 1 h 3"/>
                  <a:gd name="T44" fmla="*/ 2 w 8"/>
                  <a:gd name="T45" fmla="*/ 1 h 3"/>
                  <a:gd name="T46" fmla="*/ 4 w 8"/>
                  <a:gd name="T47" fmla="*/ 1 h 3"/>
                  <a:gd name="T48" fmla="*/ 4 w 8"/>
                  <a:gd name="T49" fmla="*/ 1 h 3"/>
                  <a:gd name="T50" fmla="*/ 5 w 8"/>
                  <a:gd name="T51" fmla="*/ 1 h 3"/>
                  <a:gd name="T52" fmla="*/ 5 w 8"/>
                  <a:gd name="T53" fmla="*/ 1 h 3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8" h="3">
                    <a:moveTo>
                      <a:pt x="8" y="1"/>
                    </a:moveTo>
                    <a:lnTo>
                      <a:pt x="7" y="1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7" y="2"/>
                    </a:lnTo>
                    <a:lnTo>
                      <a:pt x="8" y="2"/>
                    </a:lnTo>
                    <a:lnTo>
                      <a:pt x="8" y="1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35" name="Freeform 36"/>
              <p:cNvSpPr>
                <a:spLocks/>
              </p:cNvSpPr>
              <p:nvPr/>
            </p:nvSpPr>
            <p:spPr bwMode="auto">
              <a:xfrm>
                <a:off x="1363" y="2045"/>
                <a:ext cx="3" cy="1"/>
              </a:xfrm>
              <a:custGeom>
                <a:avLst/>
                <a:gdLst>
                  <a:gd name="T0" fmla="*/ 2 w 5"/>
                  <a:gd name="T1" fmla="*/ 0 h 2"/>
                  <a:gd name="T2" fmla="*/ 1 w 5"/>
                  <a:gd name="T3" fmla="*/ 0 h 2"/>
                  <a:gd name="T4" fmla="*/ 1 w 5"/>
                  <a:gd name="T5" fmla="*/ 0 h 2"/>
                  <a:gd name="T6" fmla="*/ 1 w 5"/>
                  <a:gd name="T7" fmla="*/ 1 h 2"/>
                  <a:gd name="T8" fmla="*/ 1 w 5"/>
                  <a:gd name="T9" fmla="*/ 1 h 2"/>
                  <a:gd name="T10" fmla="*/ 0 w 5"/>
                  <a:gd name="T11" fmla="*/ 1 h 2"/>
                  <a:gd name="T12" fmla="*/ 0 w 5"/>
                  <a:gd name="T13" fmla="*/ 1 h 2"/>
                  <a:gd name="T14" fmla="*/ 1 w 5"/>
                  <a:gd name="T15" fmla="*/ 1 h 2"/>
                  <a:gd name="T16" fmla="*/ 1 w 5"/>
                  <a:gd name="T17" fmla="*/ 1 h 2"/>
                  <a:gd name="T18" fmla="*/ 1 w 5"/>
                  <a:gd name="T19" fmla="*/ 1 h 2"/>
                  <a:gd name="T20" fmla="*/ 1 w 5"/>
                  <a:gd name="T21" fmla="*/ 1 h 2"/>
                  <a:gd name="T22" fmla="*/ 1 w 5"/>
                  <a:gd name="T23" fmla="*/ 0 h 2"/>
                  <a:gd name="T24" fmla="*/ 2 w 5"/>
                  <a:gd name="T25" fmla="*/ 0 h 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36" name="Freeform 37"/>
              <p:cNvSpPr>
                <a:spLocks/>
              </p:cNvSpPr>
              <p:nvPr/>
            </p:nvSpPr>
            <p:spPr bwMode="auto">
              <a:xfrm>
                <a:off x="1359" y="2046"/>
                <a:ext cx="3" cy="2"/>
              </a:xfrm>
              <a:custGeom>
                <a:avLst/>
                <a:gdLst>
                  <a:gd name="T0" fmla="*/ 2 w 5"/>
                  <a:gd name="T1" fmla="*/ 0 h 1"/>
                  <a:gd name="T2" fmla="*/ 1 w 5"/>
                  <a:gd name="T3" fmla="*/ 0 h 1"/>
                  <a:gd name="T4" fmla="*/ 1 w 5"/>
                  <a:gd name="T5" fmla="*/ 0 h 1"/>
                  <a:gd name="T6" fmla="*/ 1 w 5"/>
                  <a:gd name="T7" fmla="*/ 0 h 1"/>
                  <a:gd name="T8" fmla="*/ 1 w 5"/>
                  <a:gd name="T9" fmla="*/ 4 h 1"/>
                  <a:gd name="T10" fmla="*/ 0 w 5"/>
                  <a:gd name="T11" fmla="*/ 4 h 1"/>
                  <a:gd name="T12" fmla="*/ 1 w 5"/>
                  <a:gd name="T13" fmla="*/ 4 h 1"/>
                  <a:gd name="T14" fmla="*/ 1 w 5"/>
                  <a:gd name="T15" fmla="*/ 4 h 1"/>
                  <a:gd name="T16" fmla="*/ 1 w 5"/>
                  <a:gd name="T17" fmla="*/ 0 h 1"/>
                  <a:gd name="T18" fmla="*/ 1 w 5"/>
                  <a:gd name="T19" fmla="*/ 0 h 1"/>
                  <a:gd name="T20" fmla="*/ 2 w 5"/>
                  <a:gd name="T21" fmla="*/ 0 h 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" h="1">
                    <a:moveTo>
                      <a:pt x="5" y="0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37" name="Freeform 38"/>
              <p:cNvSpPr>
                <a:spLocks/>
              </p:cNvSpPr>
              <p:nvPr/>
            </p:nvSpPr>
            <p:spPr bwMode="auto">
              <a:xfrm>
                <a:off x="1632" y="2073"/>
                <a:ext cx="5" cy="2"/>
              </a:xfrm>
              <a:custGeom>
                <a:avLst/>
                <a:gdLst>
                  <a:gd name="T0" fmla="*/ 5 w 5"/>
                  <a:gd name="T1" fmla="*/ 0 h 3"/>
                  <a:gd name="T2" fmla="*/ 4 w 5"/>
                  <a:gd name="T3" fmla="*/ 0 h 3"/>
                  <a:gd name="T4" fmla="*/ 3 w 5"/>
                  <a:gd name="T5" fmla="*/ 0 h 3"/>
                  <a:gd name="T6" fmla="*/ 3 w 5"/>
                  <a:gd name="T7" fmla="*/ 1 h 3"/>
                  <a:gd name="T8" fmla="*/ 1 w 5"/>
                  <a:gd name="T9" fmla="*/ 1 h 3"/>
                  <a:gd name="T10" fmla="*/ 0 w 5"/>
                  <a:gd name="T11" fmla="*/ 1 h 3"/>
                  <a:gd name="T12" fmla="*/ 1 w 5"/>
                  <a:gd name="T13" fmla="*/ 1 h 3"/>
                  <a:gd name="T14" fmla="*/ 3 w 5"/>
                  <a:gd name="T15" fmla="*/ 1 h 3"/>
                  <a:gd name="T16" fmla="*/ 3 w 5"/>
                  <a:gd name="T17" fmla="*/ 1 h 3"/>
                  <a:gd name="T18" fmla="*/ 4 w 5"/>
                  <a:gd name="T19" fmla="*/ 1 h 3"/>
                  <a:gd name="T20" fmla="*/ 5 w 5"/>
                  <a:gd name="T21" fmla="*/ 1 h 3"/>
                  <a:gd name="T22" fmla="*/ 5 w 5"/>
                  <a:gd name="T23" fmla="*/ 0 h 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38" name="Freeform 39"/>
              <p:cNvSpPr>
                <a:spLocks/>
              </p:cNvSpPr>
              <p:nvPr/>
            </p:nvSpPr>
            <p:spPr bwMode="auto">
              <a:xfrm>
                <a:off x="1639" y="2068"/>
                <a:ext cx="1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0 h 1"/>
                  <a:gd name="T6" fmla="*/ 0 w 2"/>
                  <a:gd name="T7" fmla="*/ 0 h 1"/>
                  <a:gd name="T8" fmla="*/ 1 w 2"/>
                  <a:gd name="T9" fmla="*/ 0 h 1"/>
                  <a:gd name="T10" fmla="*/ 1 w 2"/>
                  <a:gd name="T11" fmla="*/ 1 h 1"/>
                  <a:gd name="T12" fmla="*/ 1 w 2"/>
                  <a:gd name="T13" fmla="*/ 1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39" name="Freeform 40"/>
              <p:cNvSpPr>
                <a:spLocks/>
              </p:cNvSpPr>
              <p:nvPr/>
            </p:nvSpPr>
            <p:spPr bwMode="auto">
              <a:xfrm>
                <a:off x="1638" y="2073"/>
                <a:ext cx="2" cy="2"/>
              </a:xfrm>
              <a:custGeom>
                <a:avLst/>
                <a:gdLst>
                  <a:gd name="T0" fmla="*/ 1 w 4"/>
                  <a:gd name="T1" fmla="*/ 0 h 3"/>
                  <a:gd name="T2" fmla="*/ 1 w 4"/>
                  <a:gd name="T3" fmla="*/ 0 h 3"/>
                  <a:gd name="T4" fmla="*/ 1 w 4"/>
                  <a:gd name="T5" fmla="*/ 1 h 3"/>
                  <a:gd name="T6" fmla="*/ 1 w 4"/>
                  <a:gd name="T7" fmla="*/ 0 h 3"/>
                  <a:gd name="T8" fmla="*/ 1 w 4"/>
                  <a:gd name="T9" fmla="*/ 1 h 3"/>
                  <a:gd name="T10" fmla="*/ 1 w 4"/>
                  <a:gd name="T11" fmla="*/ 1 h 3"/>
                  <a:gd name="T12" fmla="*/ 0 w 4"/>
                  <a:gd name="T13" fmla="*/ 1 h 3"/>
                  <a:gd name="T14" fmla="*/ 0 w 4"/>
                  <a:gd name="T15" fmla="*/ 1 h 3"/>
                  <a:gd name="T16" fmla="*/ 1 w 4"/>
                  <a:gd name="T17" fmla="*/ 1 h 3"/>
                  <a:gd name="T18" fmla="*/ 1 w 4"/>
                  <a:gd name="T19" fmla="*/ 0 h 3"/>
                  <a:gd name="T20" fmla="*/ 1 w 4"/>
                  <a:gd name="T21" fmla="*/ 0 h 3"/>
                  <a:gd name="T22" fmla="*/ 1 w 4"/>
                  <a:gd name="T23" fmla="*/ 0 h 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lnTo>
                      <a:pt x="3" y="0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40" name="Rectangle 41"/>
              <p:cNvSpPr>
                <a:spLocks noChangeArrowheads="1"/>
              </p:cNvSpPr>
              <p:nvPr/>
            </p:nvSpPr>
            <p:spPr bwMode="auto">
              <a:xfrm>
                <a:off x="1632" y="2073"/>
                <a:ext cx="0" cy="2"/>
              </a:xfrm>
              <a:prstGeom prst="rect">
                <a:avLst/>
              </a:prstGeom>
              <a:grpFill/>
              <a:ln w="6350">
                <a:noFill/>
                <a:miter lim="800000"/>
                <a:headEnd/>
                <a:tailEnd/>
              </a:ln>
            </p:spPr>
            <p:txBody>
              <a:bodyPr/>
              <a:lstStyle>
                <a:lvl1pPr>
                  <a:defRPr sz="9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9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9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9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9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9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9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9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9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0" hangingPunct="0">
                  <a:lnSpc>
                    <a:spcPct val="90000"/>
                  </a:lnSpc>
                </a:pPr>
                <a:endParaRPr lang="en-US" altLang="en-US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41" name="Freeform 42"/>
              <p:cNvSpPr>
                <a:spLocks/>
              </p:cNvSpPr>
              <p:nvPr/>
            </p:nvSpPr>
            <p:spPr bwMode="auto">
              <a:xfrm>
                <a:off x="1633" y="2075"/>
                <a:ext cx="3" cy="2"/>
              </a:xfrm>
              <a:custGeom>
                <a:avLst/>
                <a:gdLst>
                  <a:gd name="T0" fmla="*/ 9 w 1"/>
                  <a:gd name="T1" fmla="*/ 4 h 1"/>
                  <a:gd name="T2" fmla="*/ 0 w 1"/>
                  <a:gd name="T3" fmla="*/ 4 h 1"/>
                  <a:gd name="T4" fmla="*/ 9 w 1"/>
                  <a:gd name="T5" fmla="*/ 4 h 1"/>
                  <a:gd name="T6" fmla="*/ 9 w 1"/>
                  <a:gd name="T7" fmla="*/ 0 h 1"/>
                  <a:gd name="T8" fmla="*/ 9 w 1"/>
                  <a:gd name="T9" fmla="*/ 4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42" name="Freeform 43"/>
              <p:cNvSpPr>
                <a:spLocks/>
              </p:cNvSpPr>
              <p:nvPr/>
            </p:nvSpPr>
            <p:spPr bwMode="auto">
              <a:xfrm>
                <a:off x="1633" y="2077"/>
                <a:ext cx="3" cy="1"/>
              </a:xfrm>
              <a:custGeom>
                <a:avLst/>
                <a:gdLst>
                  <a:gd name="T0" fmla="*/ 9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9 w 1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43" name="Freeform 44"/>
              <p:cNvSpPr>
                <a:spLocks/>
              </p:cNvSpPr>
              <p:nvPr/>
            </p:nvSpPr>
            <p:spPr bwMode="auto">
              <a:xfrm>
                <a:off x="1503" y="2041"/>
                <a:ext cx="64" cy="52"/>
              </a:xfrm>
              <a:custGeom>
                <a:avLst/>
                <a:gdLst>
                  <a:gd name="T0" fmla="*/ 4 w 93"/>
                  <a:gd name="T1" fmla="*/ 3 h 68"/>
                  <a:gd name="T2" fmla="*/ 2 w 93"/>
                  <a:gd name="T3" fmla="*/ 16 h 68"/>
                  <a:gd name="T4" fmla="*/ 0 w 93"/>
                  <a:gd name="T5" fmla="*/ 22 h 68"/>
                  <a:gd name="T6" fmla="*/ 1 w 93"/>
                  <a:gd name="T7" fmla="*/ 31 h 68"/>
                  <a:gd name="T8" fmla="*/ 6 w 93"/>
                  <a:gd name="T9" fmla="*/ 40 h 68"/>
                  <a:gd name="T10" fmla="*/ 10 w 93"/>
                  <a:gd name="T11" fmla="*/ 31 h 68"/>
                  <a:gd name="T12" fmla="*/ 17 w 93"/>
                  <a:gd name="T13" fmla="*/ 26 h 68"/>
                  <a:gd name="T14" fmla="*/ 23 w 93"/>
                  <a:gd name="T15" fmla="*/ 27 h 68"/>
                  <a:gd name="T16" fmla="*/ 39 w 93"/>
                  <a:gd name="T17" fmla="*/ 28 h 68"/>
                  <a:gd name="T18" fmla="*/ 44 w 93"/>
                  <a:gd name="T19" fmla="*/ 21 h 68"/>
                  <a:gd name="T20" fmla="*/ 30 w 93"/>
                  <a:gd name="T21" fmla="*/ 14 h 68"/>
                  <a:gd name="T22" fmla="*/ 33 w 93"/>
                  <a:gd name="T23" fmla="*/ 10 h 68"/>
                  <a:gd name="T24" fmla="*/ 27 w 93"/>
                  <a:gd name="T25" fmla="*/ 6 h 68"/>
                  <a:gd name="T26" fmla="*/ 10 w 93"/>
                  <a:gd name="T27" fmla="*/ 0 h 68"/>
                  <a:gd name="T28" fmla="*/ 4 w 93"/>
                  <a:gd name="T29" fmla="*/ 3 h 6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3" h="68">
                    <a:moveTo>
                      <a:pt x="9" y="5"/>
                    </a:moveTo>
                    <a:lnTo>
                      <a:pt x="4" y="27"/>
                    </a:lnTo>
                    <a:lnTo>
                      <a:pt x="0" y="38"/>
                    </a:lnTo>
                    <a:lnTo>
                      <a:pt x="3" y="54"/>
                    </a:lnTo>
                    <a:lnTo>
                      <a:pt x="11" y="68"/>
                    </a:lnTo>
                    <a:lnTo>
                      <a:pt x="22" y="52"/>
                    </a:lnTo>
                    <a:lnTo>
                      <a:pt x="35" y="45"/>
                    </a:lnTo>
                    <a:lnTo>
                      <a:pt x="48" y="46"/>
                    </a:lnTo>
                    <a:lnTo>
                      <a:pt x="81" y="48"/>
                    </a:lnTo>
                    <a:lnTo>
                      <a:pt x="93" y="36"/>
                    </a:lnTo>
                    <a:lnTo>
                      <a:pt x="64" y="23"/>
                    </a:lnTo>
                    <a:lnTo>
                      <a:pt x="70" y="17"/>
                    </a:lnTo>
                    <a:lnTo>
                      <a:pt x="57" y="11"/>
                    </a:lnTo>
                    <a:lnTo>
                      <a:pt x="21" y="0"/>
                    </a:lnTo>
                    <a:lnTo>
                      <a:pt x="9" y="5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44" name="Freeform 45"/>
              <p:cNvSpPr>
                <a:spLocks/>
              </p:cNvSpPr>
              <p:nvPr/>
            </p:nvSpPr>
            <p:spPr bwMode="auto">
              <a:xfrm>
                <a:off x="1458" y="2043"/>
                <a:ext cx="51" cy="39"/>
              </a:xfrm>
              <a:custGeom>
                <a:avLst/>
                <a:gdLst>
                  <a:gd name="T0" fmla="*/ 34 w 76"/>
                  <a:gd name="T1" fmla="*/ 2 h 52"/>
                  <a:gd name="T2" fmla="*/ 32 w 76"/>
                  <a:gd name="T3" fmla="*/ 14 h 52"/>
                  <a:gd name="T4" fmla="*/ 30 w 76"/>
                  <a:gd name="T5" fmla="*/ 20 h 52"/>
                  <a:gd name="T6" fmla="*/ 32 w 76"/>
                  <a:gd name="T7" fmla="*/ 29 h 52"/>
                  <a:gd name="T8" fmla="*/ 19 w 76"/>
                  <a:gd name="T9" fmla="*/ 29 h 52"/>
                  <a:gd name="T10" fmla="*/ 7 w 76"/>
                  <a:gd name="T11" fmla="*/ 29 h 52"/>
                  <a:gd name="T12" fmla="*/ 0 w 76"/>
                  <a:gd name="T13" fmla="*/ 24 h 52"/>
                  <a:gd name="T14" fmla="*/ 6 w 76"/>
                  <a:gd name="T15" fmla="*/ 20 h 52"/>
                  <a:gd name="T16" fmla="*/ 15 w 76"/>
                  <a:gd name="T17" fmla="*/ 21 h 52"/>
                  <a:gd name="T18" fmla="*/ 26 w 76"/>
                  <a:gd name="T19" fmla="*/ 22 h 52"/>
                  <a:gd name="T20" fmla="*/ 21 w 76"/>
                  <a:gd name="T21" fmla="*/ 9 h 52"/>
                  <a:gd name="T22" fmla="*/ 16 w 76"/>
                  <a:gd name="T23" fmla="*/ 4 h 52"/>
                  <a:gd name="T24" fmla="*/ 15 w 76"/>
                  <a:gd name="T25" fmla="*/ 0 h 52"/>
                  <a:gd name="T26" fmla="*/ 27 w 76"/>
                  <a:gd name="T27" fmla="*/ 2 h 52"/>
                  <a:gd name="T28" fmla="*/ 34 w 76"/>
                  <a:gd name="T29" fmla="*/ 2 h 5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6" h="52">
                    <a:moveTo>
                      <a:pt x="76" y="3"/>
                    </a:moveTo>
                    <a:lnTo>
                      <a:pt x="71" y="25"/>
                    </a:lnTo>
                    <a:lnTo>
                      <a:pt x="67" y="36"/>
                    </a:lnTo>
                    <a:lnTo>
                      <a:pt x="70" y="52"/>
                    </a:lnTo>
                    <a:lnTo>
                      <a:pt x="43" y="51"/>
                    </a:lnTo>
                    <a:lnTo>
                      <a:pt x="17" y="50"/>
                    </a:lnTo>
                    <a:lnTo>
                      <a:pt x="0" y="42"/>
                    </a:lnTo>
                    <a:lnTo>
                      <a:pt x="14" y="36"/>
                    </a:lnTo>
                    <a:lnTo>
                      <a:pt x="35" y="37"/>
                    </a:lnTo>
                    <a:lnTo>
                      <a:pt x="56" y="38"/>
                    </a:lnTo>
                    <a:lnTo>
                      <a:pt x="48" y="16"/>
                    </a:lnTo>
                    <a:lnTo>
                      <a:pt x="36" y="6"/>
                    </a:lnTo>
                    <a:lnTo>
                      <a:pt x="34" y="0"/>
                    </a:lnTo>
                    <a:lnTo>
                      <a:pt x="60" y="2"/>
                    </a:lnTo>
                    <a:lnTo>
                      <a:pt x="76" y="3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45" name="Freeform 46"/>
              <p:cNvSpPr>
                <a:spLocks/>
              </p:cNvSpPr>
              <p:nvPr/>
            </p:nvSpPr>
            <p:spPr bwMode="auto">
              <a:xfrm>
                <a:off x="1503" y="1999"/>
                <a:ext cx="5" cy="1"/>
              </a:xfrm>
              <a:custGeom>
                <a:avLst/>
                <a:gdLst>
                  <a:gd name="T0" fmla="*/ 4 w 5"/>
                  <a:gd name="T1" fmla="*/ 1 h 2"/>
                  <a:gd name="T2" fmla="*/ 1 w 5"/>
                  <a:gd name="T3" fmla="*/ 1 h 2"/>
                  <a:gd name="T4" fmla="*/ 0 w 5"/>
                  <a:gd name="T5" fmla="*/ 0 h 2"/>
                  <a:gd name="T6" fmla="*/ 5 w 5"/>
                  <a:gd name="T7" fmla="*/ 1 h 2"/>
                  <a:gd name="T8" fmla="*/ 4 w 5"/>
                  <a:gd name="T9" fmla="*/ 1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4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5" y="1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46" name="Freeform 47"/>
              <p:cNvSpPr>
                <a:spLocks/>
              </p:cNvSpPr>
              <p:nvPr/>
            </p:nvSpPr>
            <p:spPr bwMode="auto">
              <a:xfrm>
                <a:off x="1514" y="1999"/>
                <a:ext cx="2" cy="1"/>
              </a:xfrm>
              <a:custGeom>
                <a:avLst/>
                <a:gdLst>
                  <a:gd name="T0" fmla="*/ 1 w 5"/>
                  <a:gd name="T1" fmla="*/ 1 h 1"/>
                  <a:gd name="T2" fmla="*/ 1 w 5"/>
                  <a:gd name="T3" fmla="*/ 0 h 1"/>
                  <a:gd name="T4" fmla="*/ 0 w 5"/>
                  <a:gd name="T5" fmla="*/ 0 h 1"/>
                  <a:gd name="T6" fmla="*/ 1 w 5"/>
                  <a:gd name="T7" fmla="*/ 1 h 1"/>
                  <a:gd name="T8" fmla="*/ 1 w 5"/>
                  <a:gd name="T9" fmla="*/ 1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5" y="1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4" y="1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47" name="Freeform 48"/>
              <p:cNvSpPr>
                <a:spLocks/>
              </p:cNvSpPr>
              <p:nvPr/>
            </p:nvSpPr>
            <p:spPr bwMode="auto">
              <a:xfrm>
                <a:off x="1690" y="2172"/>
                <a:ext cx="5" cy="8"/>
              </a:xfrm>
              <a:custGeom>
                <a:avLst/>
                <a:gdLst>
                  <a:gd name="T0" fmla="*/ 4 w 5"/>
                  <a:gd name="T1" fmla="*/ 6 h 11"/>
                  <a:gd name="T2" fmla="*/ 0 w 5"/>
                  <a:gd name="T3" fmla="*/ 3 h 11"/>
                  <a:gd name="T4" fmla="*/ 5 w 5"/>
                  <a:gd name="T5" fmla="*/ 0 h 11"/>
                  <a:gd name="T6" fmla="*/ 4 w 5"/>
                  <a:gd name="T7" fmla="*/ 6 h 1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1">
                    <a:moveTo>
                      <a:pt x="4" y="11"/>
                    </a:moveTo>
                    <a:lnTo>
                      <a:pt x="0" y="6"/>
                    </a:lnTo>
                    <a:lnTo>
                      <a:pt x="5" y="0"/>
                    </a:lnTo>
                    <a:lnTo>
                      <a:pt x="4" y="11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48" name="Freeform 49"/>
              <p:cNvSpPr>
                <a:spLocks/>
              </p:cNvSpPr>
              <p:nvPr/>
            </p:nvSpPr>
            <p:spPr bwMode="auto">
              <a:xfrm>
                <a:off x="1715" y="2187"/>
                <a:ext cx="4" cy="8"/>
              </a:xfrm>
              <a:custGeom>
                <a:avLst/>
                <a:gdLst>
                  <a:gd name="T0" fmla="*/ 3 w 6"/>
                  <a:gd name="T1" fmla="*/ 6 h 8"/>
                  <a:gd name="T2" fmla="*/ 1 w 6"/>
                  <a:gd name="T3" fmla="*/ 8 h 8"/>
                  <a:gd name="T4" fmla="*/ 0 w 6"/>
                  <a:gd name="T5" fmla="*/ 0 h 8"/>
                  <a:gd name="T6" fmla="*/ 3 w 6"/>
                  <a:gd name="T7" fmla="*/ 6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6" y="6"/>
                    </a:moveTo>
                    <a:lnTo>
                      <a:pt x="1" y="8"/>
                    </a:lnTo>
                    <a:lnTo>
                      <a:pt x="0" y="0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49" name="Freeform 50"/>
              <p:cNvSpPr>
                <a:spLocks/>
              </p:cNvSpPr>
              <p:nvPr/>
            </p:nvSpPr>
            <p:spPr bwMode="auto">
              <a:xfrm>
                <a:off x="1687" y="2138"/>
                <a:ext cx="3" cy="9"/>
              </a:xfrm>
              <a:custGeom>
                <a:avLst/>
                <a:gdLst>
                  <a:gd name="T0" fmla="*/ 2 w 6"/>
                  <a:gd name="T1" fmla="*/ 5 h 12"/>
                  <a:gd name="T2" fmla="*/ 1 w 6"/>
                  <a:gd name="T3" fmla="*/ 7 h 12"/>
                  <a:gd name="T4" fmla="*/ 0 w 6"/>
                  <a:gd name="T5" fmla="*/ 1 h 12"/>
                  <a:gd name="T6" fmla="*/ 2 w 6"/>
                  <a:gd name="T7" fmla="*/ 0 h 12"/>
                  <a:gd name="T8" fmla="*/ 2 w 6"/>
                  <a:gd name="T9" fmla="*/ 5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" h="12">
                    <a:moveTo>
                      <a:pt x="6" y="8"/>
                    </a:moveTo>
                    <a:lnTo>
                      <a:pt x="2" y="12"/>
                    </a:lnTo>
                    <a:lnTo>
                      <a:pt x="0" y="1"/>
                    </a:lnTo>
                    <a:lnTo>
                      <a:pt x="5" y="0"/>
                    </a:lnTo>
                    <a:lnTo>
                      <a:pt x="6" y="8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50" name="Freeform 51"/>
              <p:cNvSpPr>
                <a:spLocks/>
              </p:cNvSpPr>
              <p:nvPr/>
            </p:nvSpPr>
            <p:spPr bwMode="auto">
              <a:xfrm>
                <a:off x="1675" y="2212"/>
                <a:ext cx="5" cy="5"/>
              </a:xfrm>
              <a:custGeom>
                <a:avLst/>
                <a:gdLst>
                  <a:gd name="T0" fmla="*/ 6 w 4"/>
                  <a:gd name="T1" fmla="*/ 2 h 7"/>
                  <a:gd name="T2" fmla="*/ 6 w 4"/>
                  <a:gd name="T3" fmla="*/ 1 h 7"/>
                  <a:gd name="T4" fmla="*/ 6 w 4"/>
                  <a:gd name="T5" fmla="*/ 1 h 7"/>
                  <a:gd name="T6" fmla="*/ 6 w 4"/>
                  <a:gd name="T7" fmla="*/ 0 h 7"/>
                  <a:gd name="T8" fmla="*/ 5 w 4"/>
                  <a:gd name="T9" fmla="*/ 0 h 7"/>
                  <a:gd name="T10" fmla="*/ 5 w 4"/>
                  <a:gd name="T11" fmla="*/ 1 h 7"/>
                  <a:gd name="T12" fmla="*/ 4 w 4"/>
                  <a:gd name="T13" fmla="*/ 1 h 7"/>
                  <a:gd name="T14" fmla="*/ 4 w 4"/>
                  <a:gd name="T15" fmla="*/ 1 h 7"/>
                  <a:gd name="T16" fmla="*/ 1 w 4"/>
                  <a:gd name="T17" fmla="*/ 1 h 7"/>
                  <a:gd name="T18" fmla="*/ 1 w 4"/>
                  <a:gd name="T19" fmla="*/ 2 h 7"/>
                  <a:gd name="T20" fmla="*/ 1 w 4"/>
                  <a:gd name="T21" fmla="*/ 3 h 7"/>
                  <a:gd name="T22" fmla="*/ 1 w 4"/>
                  <a:gd name="T23" fmla="*/ 3 h 7"/>
                  <a:gd name="T24" fmla="*/ 1 w 4"/>
                  <a:gd name="T25" fmla="*/ 4 h 7"/>
                  <a:gd name="T26" fmla="*/ 0 w 4"/>
                  <a:gd name="T27" fmla="*/ 4 h 7"/>
                  <a:gd name="T28" fmla="*/ 1 w 4"/>
                  <a:gd name="T29" fmla="*/ 4 h 7"/>
                  <a:gd name="T30" fmla="*/ 4 w 4"/>
                  <a:gd name="T31" fmla="*/ 4 h 7"/>
                  <a:gd name="T32" fmla="*/ 5 w 4"/>
                  <a:gd name="T33" fmla="*/ 4 h 7"/>
                  <a:gd name="T34" fmla="*/ 5 w 4"/>
                  <a:gd name="T35" fmla="*/ 3 h 7"/>
                  <a:gd name="T36" fmla="*/ 6 w 4"/>
                  <a:gd name="T37" fmla="*/ 3 h 7"/>
                  <a:gd name="T38" fmla="*/ 6 w 4"/>
                  <a:gd name="T39" fmla="*/ 2 h 7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4" h="7">
                    <a:moveTo>
                      <a:pt x="4" y="4"/>
                    </a:moveTo>
                    <a:lnTo>
                      <a:pt x="4" y="3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4" y="5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51" name="Freeform 52"/>
              <p:cNvSpPr>
                <a:spLocks/>
              </p:cNvSpPr>
              <p:nvPr/>
            </p:nvSpPr>
            <p:spPr bwMode="auto">
              <a:xfrm>
                <a:off x="1680" y="221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52" name="Freeform 53"/>
              <p:cNvSpPr>
                <a:spLocks/>
              </p:cNvSpPr>
              <p:nvPr/>
            </p:nvSpPr>
            <p:spPr bwMode="auto">
              <a:xfrm>
                <a:off x="1689" y="2155"/>
                <a:ext cx="6" cy="8"/>
              </a:xfrm>
              <a:custGeom>
                <a:avLst/>
                <a:gdLst>
                  <a:gd name="T0" fmla="*/ 4 w 9"/>
                  <a:gd name="T1" fmla="*/ 5 h 11"/>
                  <a:gd name="T2" fmla="*/ 0 w 9"/>
                  <a:gd name="T3" fmla="*/ 0 h 11"/>
                  <a:gd name="T4" fmla="*/ 4 w 9"/>
                  <a:gd name="T5" fmla="*/ 6 h 11"/>
                  <a:gd name="T6" fmla="*/ 4 w 9"/>
                  <a:gd name="T7" fmla="*/ 5 h 1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11">
                    <a:moveTo>
                      <a:pt x="9" y="10"/>
                    </a:moveTo>
                    <a:lnTo>
                      <a:pt x="0" y="0"/>
                    </a:lnTo>
                    <a:lnTo>
                      <a:pt x="9" y="11"/>
                    </a:lnTo>
                    <a:lnTo>
                      <a:pt x="9" y="10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53" name="Freeform 54"/>
              <p:cNvSpPr>
                <a:spLocks/>
              </p:cNvSpPr>
              <p:nvPr/>
            </p:nvSpPr>
            <p:spPr bwMode="auto">
              <a:xfrm>
                <a:off x="1687" y="2187"/>
                <a:ext cx="2" cy="5"/>
              </a:xfrm>
              <a:custGeom>
                <a:avLst/>
                <a:gdLst>
                  <a:gd name="T0" fmla="*/ 1 w 4"/>
                  <a:gd name="T1" fmla="*/ 4 h 7"/>
                  <a:gd name="T2" fmla="*/ 1 w 4"/>
                  <a:gd name="T3" fmla="*/ 0 h 7"/>
                  <a:gd name="T4" fmla="*/ 0 w 4"/>
                  <a:gd name="T5" fmla="*/ 1 h 7"/>
                  <a:gd name="T6" fmla="*/ 1 w 4"/>
                  <a:gd name="T7" fmla="*/ 4 h 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3" y="7"/>
                    </a:moveTo>
                    <a:lnTo>
                      <a:pt x="4" y="0"/>
                    </a:lnTo>
                    <a:lnTo>
                      <a:pt x="0" y="3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54" name="Freeform 55"/>
              <p:cNvSpPr>
                <a:spLocks/>
              </p:cNvSpPr>
              <p:nvPr/>
            </p:nvSpPr>
            <p:spPr bwMode="auto">
              <a:xfrm>
                <a:off x="1668" y="2102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0 h 2"/>
                  <a:gd name="T4" fmla="*/ 2 w 2"/>
                  <a:gd name="T5" fmla="*/ 1 h 2"/>
                  <a:gd name="T6" fmla="*/ 1 w 2"/>
                  <a:gd name="T7" fmla="*/ 2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55" name="Freeform 56"/>
              <p:cNvSpPr>
                <a:spLocks/>
              </p:cNvSpPr>
              <p:nvPr/>
            </p:nvSpPr>
            <p:spPr bwMode="auto">
              <a:xfrm>
                <a:off x="1665" y="2097"/>
                <a:ext cx="3" cy="4"/>
              </a:xfrm>
              <a:custGeom>
                <a:avLst/>
                <a:gdLst>
                  <a:gd name="T0" fmla="*/ 2 w 6"/>
                  <a:gd name="T1" fmla="*/ 5 h 3"/>
                  <a:gd name="T2" fmla="*/ 0 w 6"/>
                  <a:gd name="T3" fmla="*/ 0 h 3"/>
                  <a:gd name="T4" fmla="*/ 2 w 6"/>
                  <a:gd name="T5" fmla="*/ 5 h 3"/>
                  <a:gd name="T6" fmla="*/ 2 w 6"/>
                  <a:gd name="T7" fmla="*/ 5 h 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6" y="3"/>
                    </a:moveTo>
                    <a:lnTo>
                      <a:pt x="0" y="0"/>
                    </a:lnTo>
                    <a:lnTo>
                      <a:pt x="5" y="3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56" name="Freeform 57"/>
              <p:cNvSpPr>
                <a:spLocks/>
              </p:cNvSpPr>
              <p:nvPr/>
            </p:nvSpPr>
            <p:spPr bwMode="auto">
              <a:xfrm>
                <a:off x="1682" y="2123"/>
                <a:ext cx="5" cy="4"/>
              </a:xfrm>
              <a:custGeom>
                <a:avLst/>
                <a:gdLst>
                  <a:gd name="T0" fmla="*/ 3 w 6"/>
                  <a:gd name="T1" fmla="*/ 0 h 7"/>
                  <a:gd name="T2" fmla="*/ 4 w 6"/>
                  <a:gd name="T3" fmla="*/ 1 h 7"/>
                  <a:gd name="T4" fmla="*/ 0 w 6"/>
                  <a:gd name="T5" fmla="*/ 2 h 7"/>
                  <a:gd name="T6" fmla="*/ 3 w 6"/>
                  <a:gd name="T7" fmla="*/ 0 h 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5" y="0"/>
                    </a:moveTo>
                    <a:lnTo>
                      <a:pt x="6" y="1"/>
                    </a:lnTo>
                    <a:lnTo>
                      <a:pt x="0" y="7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57" name="Freeform 58"/>
              <p:cNvSpPr>
                <a:spLocks/>
              </p:cNvSpPr>
              <p:nvPr/>
            </p:nvSpPr>
            <p:spPr bwMode="auto">
              <a:xfrm>
                <a:off x="1660" y="2078"/>
                <a:ext cx="5" cy="1"/>
              </a:xfrm>
              <a:custGeom>
                <a:avLst/>
                <a:gdLst>
                  <a:gd name="T0" fmla="*/ 4 w 6"/>
                  <a:gd name="T1" fmla="*/ 0 h 3"/>
                  <a:gd name="T2" fmla="*/ 3 w 6"/>
                  <a:gd name="T3" fmla="*/ 0 h 3"/>
                  <a:gd name="T4" fmla="*/ 3 w 6"/>
                  <a:gd name="T5" fmla="*/ 0 h 3"/>
                  <a:gd name="T6" fmla="*/ 2 w 6"/>
                  <a:gd name="T7" fmla="*/ 0 h 3"/>
                  <a:gd name="T8" fmla="*/ 2 w 6"/>
                  <a:gd name="T9" fmla="*/ 0 h 3"/>
                  <a:gd name="T10" fmla="*/ 1 w 6"/>
                  <a:gd name="T11" fmla="*/ 0 h 3"/>
                  <a:gd name="T12" fmla="*/ 1 w 6"/>
                  <a:gd name="T13" fmla="*/ 0 h 3"/>
                  <a:gd name="T14" fmla="*/ 0 w 6"/>
                  <a:gd name="T15" fmla="*/ 0 h 3"/>
                  <a:gd name="T16" fmla="*/ 1 w 6"/>
                  <a:gd name="T17" fmla="*/ 0 h 3"/>
                  <a:gd name="T18" fmla="*/ 2 w 6"/>
                  <a:gd name="T19" fmla="*/ 0 h 3"/>
                  <a:gd name="T20" fmla="*/ 2 w 6"/>
                  <a:gd name="T21" fmla="*/ 0 h 3"/>
                  <a:gd name="T22" fmla="*/ 3 w 6"/>
                  <a:gd name="T23" fmla="*/ 0 h 3"/>
                  <a:gd name="T24" fmla="*/ 3 w 6"/>
                  <a:gd name="T25" fmla="*/ 0 h 3"/>
                  <a:gd name="T26" fmla="*/ 3 w 6"/>
                  <a:gd name="T27" fmla="*/ 0 h 3"/>
                  <a:gd name="T28" fmla="*/ 4 w 6"/>
                  <a:gd name="T29" fmla="*/ 0 h 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6" h="3">
                    <a:moveTo>
                      <a:pt x="6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58" name="Freeform 59"/>
              <p:cNvSpPr>
                <a:spLocks/>
              </p:cNvSpPr>
              <p:nvPr/>
            </p:nvSpPr>
            <p:spPr bwMode="auto">
              <a:xfrm>
                <a:off x="1682" y="2103"/>
                <a:ext cx="3" cy="4"/>
              </a:xfrm>
              <a:custGeom>
                <a:avLst/>
                <a:gdLst>
                  <a:gd name="T0" fmla="*/ 1 w 5"/>
                  <a:gd name="T1" fmla="*/ 0 h 4"/>
                  <a:gd name="T2" fmla="*/ 0 w 5"/>
                  <a:gd name="T3" fmla="*/ 0 h 4"/>
                  <a:gd name="T4" fmla="*/ 0 w 5"/>
                  <a:gd name="T5" fmla="*/ 4 h 4"/>
                  <a:gd name="T6" fmla="*/ 2 w 5"/>
                  <a:gd name="T7" fmla="*/ 2 h 4"/>
                  <a:gd name="T8" fmla="*/ 1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5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59" name="Freeform 60"/>
              <p:cNvSpPr>
                <a:spLocks/>
              </p:cNvSpPr>
              <p:nvPr/>
            </p:nvSpPr>
            <p:spPr bwMode="auto">
              <a:xfrm>
                <a:off x="1682" y="2092"/>
                <a:ext cx="3" cy="1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0 h 4"/>
                  <a:gd name="T6" fmla="*/ 1 w 4"/>
                  <a:gd name="T7" fmla="*/ 0 h 4"/>
                  <a:gd name="T8" fmla="*/ 0 w 4"/>
                  <a:gd name="T9" fmla="*/ 0 h 4"/>
                  <a:gd name="T10" fmla="*/ 2 w 4"/>
                  <a:gd name="T11" fmla="*/ 0 h 4"/>
                  <a:gd name="T12" fmla="*/ 2 w 4"/>
                  <a:gd name="T13" fmla="*/ 0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lnTo>
                      <a:pt x="3" y="4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4" y="3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60" name="Freeform 61"/>
              <p:cNvSpPr>
                <a:spLocks/>
              </p:cNvSpPr>
              <p:nvPr/>
            </p:nvSpPr>
            <p:spPr bwMode="auto">
              <a:xfrm>
                <a:off x="1387" y="2073"/>
                <a:ext cx="39" cy="15"/>
              </a:xfrm>
              <a:custGeom>
                <a:avLst/>
                <a:gdLst>
                  <a:gd name="T0" fmla="*/ 11 w 55"/>
                  <a:gd name="T1" fmla="*/ 0 h 21"/>
                  <a:gd name="T2" fmla="*/ 0 w 55"/>
                  <a:gd name="T3" fmla="*/ 4 h 21"/>
                  <a:gd name="T4" fmla="*/ 15 w 55"/>
                  <a:gd name="T5" fmla="*/ 11 h 21"/>
                  <a:gd name="T6" fmla="*/ 28 w 55"/>
                  <a:gd name="T7" fmla="*/ 9 h 21"/>
                  <a:gd name="T8" fmla="*/ 11 w 55"/>
                  <a:gd name="T9" fmla="*/ 0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21">
                    <a:moveTo>
                      <a:pt x="22" y="0"/>
                    </a:moveTo>
                    <a:lnTo>
                      <a:pt x="0" y="9"/>
                    </a:lnTo>
                    <a:lnTo>
                      <a:pt x="30" y="21"/>
                    </a:lnTo>
                    <a:lnTo>
                      <a:pt x="55" y="17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61" name="Freeform 62"/>
              <p:cNvSpPr>
                <a:spLocks/>
              </p:cNvSpPr>
              <p:nvPr/>
            </p:nvSpPr>
            <p:spPr bwMode="auto">
              <a:xfrm>
                <a:off x="1588" y="2073"/>
                <a:ext cx="29" cy="11"/>
              </a:xfrm>
              <a:custGeom>
                <a:avLst/>
                <a:gdLst>
                  <a:gd name="T0" fmla="*/ 21 w 40"/>
                  <a:gd name="T1" fmla="*/ 4 h 16"/>
                  <a:gd name="T2" fmla="*/ 20 w 40"/>
                  <a:gd name="T3" fmla="*/ 5 h 16"/>
                  <a:gd name="T4" fmla="*/ 5 w 40"/>
                  <a:gd name="T5" fmla="*/ 8 h 16"/>
                  <a:gd name="T6" fmla="*/ 0 w 40"/>
                  <a:gd name="T7" fmla="*/ 6 h 16"/>
                  <a:gd name="T8" fmla="*/ 1 w 40"/>
                  <a:gd name="T9" fmla="*/ 0 h 16"/>
                  <a:gd name="T10" fmla="*/ 21 w 40"/>
                  <a:gd name="T11" fmla="*/ 4 h 1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0" h="16">
                    <a:moveTo>
                      <a:pt x="40" y="9"/>
                    </a:moveTo>
                    <a:lnTo>
                      <a:pt x="37" y="10"/>
                    </a:lnTo>
                    <a:lnTo>
                      <a:pt x="9" y="16"/>
                    </a:lnTo>
                    <a:lnTo>
                      <a:pt x="0" y="12"/>
                    </a:lnTo>
                    <a:lnTo>
                      <a:pt x="3" y="0"/>
                    </a:lnTo>
                    <a:lnTo>
                      <a:pt x="40" y="9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62" name="Freeform 63"/>
              <p:cNvSpPr>
                <a:spLocks/>
              </p:cNvSpPr>
              <p:nvPr/>
            </p:nvSpPr>
            <p:spPr bwMode="auto">
              <a:xfrm>
                <a:off x="1629" y="2088"/>
                <a:ext cx="4" cy="1"/>
              </a:xfrm>
              <a:custGeom>
                <a:avLst/>
                <a:gdLst>
                  <a:gd name="T0" fmla="*/ 2 w 9"/>
                  <a:gd name="T1" fmla="*/ 1 h 2"/>
                  <a:gd name="T2" fmla="*/ 0 w 9"/>
                  <a:gd name="T3" fmla="*/ 0 h 2"/>
                  <a:gd name="T4" fmla="*/ 0 w 9"/>
                  <a:gd name="T5" fmla="*/ 1 h 2"/>
                  <a:gd name="T6" fmla="*/ 2 w 9"/>
                  <a:gd name="T7" fmla="*/ 1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2">
                    <a:moveTo>
                      <a:pt x="9" y="2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9" y="2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63" name="Freeform 64"/>
              <p:cNvSpPr>
                <a:spLocks/>
              </p:cNvSpPr>
              <p:nvPr/>
            </p:nvSpPr>
            <p:spPr bwMode="auto">
              <a:xfrm>
                <a:off x="1405" y="1923"/>
                <a:ext cx="10" cy="18"/>
              </a:xfrm>
              <a:custGeom>
                <a:avLst/>
                <a:gdLst>
                  <a:gd name="T0" fmla="*/ 7 w 15"/>
                  <a:gd name="T1" fmla="*/ 13 h 24"/>
                  <a:gd name="T2" fmla="*/ 4 w 15"/>
                  <a:gd name="T3" fmla="*/ 0 h 24"/>
                  <a:gd name="T4" fmla="*/ 0 w 15"/>
                  <a:gd name="T5" fmla="*/ 11 h 24"/>
                  <a:gd name="T6" fmla="*/ 2 w 15"/>
                  <a:gd name="T7" fmla="*/ 14 h 24"/>
                  <a:gd name="T8" fmla="*/ 7 w 15"/>
                  <a:gd name="T9" fmla="*/ 13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24">
                    <a:moveTo>
                      <a:pt x="15" y="22"/>
                    </a:moveTo>
                    <a:lnTo>
                      <a:pt x="9" y="0"/>
                    </a:lnTo>
                    <a:lnTo>
                      <a:pt x="0" y="18"/>
                    </a:lnTo>
                    <a:lnTo>
                      <a:pt x="4" y="24"/>
                    </a:lnTo>
                    <a:lnTo>
                      <a:pt x="15" y="22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64" name="Freeform 65"/>
              <p:cNvSpPr>
                <a:spLocks/>
              </p:cNvSpPr>
              <p:nvPr/>
            </p:nvSpPr>
            <p:spPr bwMode="auto">
              <a:xfrm>
                <a:off x="1420" y="1884"/>
                <a:ext cx="13" cy="20"/>
              </a:xfrm>
              <a:custGeom>
                <a:avLst/>
                <a:gdLst>
                  <a:gd name="T0" fmla="*/ 5 w 18"/>
                  <a:gd name="T1" fmla="*/ 14 h 28"/>
                  <a:gd name="T2" fmla="*/ 7 w 18"/>
                  <a:gd name="T3" fmla="*/ 8 h 28"/>
                  <a:gd name="T4" fmla="*/ 0 w 18"/>
                  <a:gd name="T5" fmla="*/ 0 h 28"/>
                  <a:gd name="T6" fmla="*/ 9 w 18"/>
                  <a:gd name="T7" fmla="*/ 9 h 28"/>
                  <a:gd name="T8" fmla="*/ 5 w 18"/>
                  <a:gd name="T9" fmla="*/ 14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" h="28">
                    <a:moveTo>
                      <a:pt x="10" y="28"/>
                    </a:moveTo>
                    <a:lnTo>
                      <a:pt x="13" y="16"/>
                    </a:lnTo>
                    <a:lnTo>
                      <a:pt x="0" y="0"/>
                    </a:lnTo>
                    <a:lnTo>
                      <a:pt x="18" y="18"/>
                    </a:lnTo>
                    <a:lnTo>
                      <a:pt x="10" y="28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65" name="Freeform 66"/>
              <p:cNvSpPr>
                <a:spLocks/>
              </p:cNvSpPr>
              <p:nvPr/>
            </p:nvSpPr>
            <p:spPr bwMode="auto">
              <a:xfrm>
                <a:off x="1437" y="1917"/>
                <a:ext cx="8" cy="16"/>
              </a:xfrm>
              <a:custGeom>
                <a:avLst/>
                <a:gdLst>
                  <a:gd name="T0" fmla="*/ 3 w 12"/>
                  <a:gd name="T1" fmla="*/ 12 h 21"/>
                  <a:gd name="T2" fmla="*/ 5 w 12"/>
                  <a:gd name="T3" fmla="*/ 7 h 21"/>
                  <a:gd name="T4" fmla="*/ 1 w 12"/>
                  <a:gd name="T5" fmla="*/ 0 h 21"/>
                  <a:gd name="T6" fmla="*/ 0 w 12"/>
                  <a:gd name="T7" fmla="*/ 1 h 21"/>
                  <a:gd name="T8" fmla="*/ 3 w 12"/>
                  <a:gd name="T9" fmla="*/ 5 h 21"/>
                  <a:gd name="T10" fmla="*/ 5 w 12"/>
                  <a:gd name="T11" fmla="*/ 8 h 21"/>
                  <a:gd name="T12" fmla="*/ 3 w 12"/>
                  <a:gd name="T13" fmla="*/ 11 h 21"/>
                  <a:gd name="T14" fmla="*/ 3 w 12"/>
                  <a:gd name="T15" fmla="*/ 12 h 2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2" h="21">
                    <a:moveTo>
                      <a:pt x="7" y="21"/>
                    </a:moveTo>
                    <a:lnTo>
                      <a:pt x="12" y="12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6" y="8"/>
                    </a:lnTo>
                    <a:lnTo>
                      <a:pt x="10" y="13"/>
                    </a:lnTo>
                    <a:lnTo>
                      <a:pt x="6" y="20"/>
                    </a:lnTo>
                    <a:lnTo>
                      <a:pt x="7" y="21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66" name="Freeform 67"/>
              <p:cNvSpPr>
                <a:spLocks/>
              </p:cNvSpPr>
              <p:nvPr/>
            </p:nvSpPr>
            <p:spPr bwMode="auto">
              <a:xfrm>
                <a:off x="1479" y="2010"/>
                <a:ext cx="12" cy="8"/>
              </a:xfrm>
              <a:custGeom>
                <a:avLst/>
                <a:gdLst>
                  <a:gd name="T0" fmla="*/ 8 w 17"/>
                  <a:gd name="T1" fmla="*/ 0 h 11"/>
                  <a:gd name="T2" fmla="*/ 8 w 17"/>
                  <a:gd name="T3" fmla="*/ 3 h 11"/>
                  <a:gd name="T4" fmla="*/ 0 w 17"/>
                  <a:gd name="T5" fmla="*/ 6 h 11"/>
                  <a:gd name="T6" fmla="*/ 8 w 17"/>
                  <a:gd name="T7" fmla="*/ 0 h 1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11">
                    <a:moveTo>
                      <a:pt x="17" y="0"/>
                    </a:moveTo>
                    <a:lnTo>
                      <a:pt x="16" y="5"/>
                    </a:lnTo>
                    <a:lnTo>
                      <a:pt x="0" y="11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67" name="Freeform 68"/>
              <p:cNvSpPr>
                <a:spLocks/>
              </p:cNvSpPr>
              <p:nvPr/>
            </p:nvSpPr>
            <p:spPr bwMode="auto">
              <a:xfrm>
                <a:off x="1472" y="1980"/>
                <a:ext cx="7" cy="7"/>
              </a:xfrm>
              <a:custGeom>
                <a:avLst/>
                <a:gdLst>
                  <a:gd name="T0" fmla="*/ 5 w 9"/>
                  <a:gd name="T1" fmla="*/ 2 h 9"/>
                  <a:gd name="T2" fmla="*/ 2 w 9"/>
                  <a:gd name="T3" fmla="*/ 0 h 9"/>
                  <a:gd name="T4" fmla="*/ 0 w 9"/>
                  <a:gd name="T5" fmla="*/ 5 h 9"/>
                  <a:gd name="T6" fmla="*/ 5 w 9"/>
                  <a:gd name="T7" fmla="*/ 2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9" y="2"/>
                    </a:moveTo>
                    <a:lnTo>
                      <a:pt x="4" y="0"/>
                    </a:lnTo>
                    <a:lnTo>
                      <a:pt x="0" y="9"/>
                    </a:lnTo>
                    <a:lnTo>
                      <a:pt x="9" y="2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68" name="Freeform 69"/>
              <p:cNvSpPr>
                <a:spLocks/>
              </p:cNvSpPr>
              <p:nvPr/>
            </p:nvSpPr>
            <p:spPr bwMode="auto">
              <a:xfrm>
                <a:off x="1400" y="1891"/>
                <a:ext cx="19" cy="1"/>
              </a:xfrm>
              <a:custGeom>
                <a:avLst/>
                <a:gdLst>
                  <a:gd name="T0" fmla="*/ 5 w 28"/>
                  <a:gd name="T1" fmla="*/ 0 h 2"/>
                  <a:gd name="T2" fmla="*/ 13 w 28"/>
                  <a:gd name="T3" fmla="*/ 0 h 2"/>
                  <a:gd name="T4" fmla="*/ 8 w 28"/>
                  <a:gd name="T5" fmla="*/ 1 h 2"/>
                  <a:gd name="T6" fmla="*/ 0 w 28"/>
                  <a:gd name="T7" fmla="*/ 0 h 2"/>
                  <a:gd name="T8" fmla="*/ 5 w 28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" h="2">
                    <a:moveTo>
                      <a:pt x="10" y="0"/>
                    </a:moveTo>
                    <a:lnTo>
                      <a:pt x="28" y="0"/>
                    </a:lnTo>
                    <a:lnTo>
                      <a:pt x="17" y="2"/>
                    </a:lnTo>
                    <a:lnTo>
                      <a:pt x="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69" name="Freeform 70"/>
              <p:cNvSpPr>
                <a:spLocks/>
              </p:cNvSpPr>
              <p:nvPr/>
            </p:nvSpPr>
            <p:spPr bwMode="auto">
              <a:xfrm>
                <a:off x="1412" y="1946"/>
                <a:ext cx="4" cy="7"/>
              </a:xfrm>
              <a:custGeom>
                <a:avLst/>
                <a:gdLst>
                  <a:gd name="T0" fmla="*/ 2 w 7"/>
                  <a:gd name="T1" fmla="*/ 3 h 11"/>
                  <a:gd name="T2" fmla="*/ 1 w 7"/>
                  <a:gd name="T3" fmla="*/ 1 h 11"/>
                  <a:gd name="T4" fmla="*/ 0 w 7"/>
                  <a:gd name="T5" fmla="*/ 0 h 11"/>
                  <a:gd name="T6" fmla="*/ 2 w 7"/>
                  <a:gd name="T7" fmla="*/ 4 h 11"/>
                  <a:gd name="T8" fmla="*/ 2 w 7"/>
                  <a:gd name="T9" fmla="*/ 3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" h="11">
                    <a:moveTo>
                      <a:pt x="7" y="8"/>
                    </a:moveTo>
                    <a:lnTo>
                      <a:pt x="4" y="2"/>
                    </a:lnTo>
                    <a:lnTo>
                      <a:pt x="0" y="0"/>
                    </a:lnTo>
                    <a:lnTo>
                      <a:pt x="5" y="11"/>
                    </a:lnTo>
                    <a:lnTo>
                      <a:pt x="7" y="8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11" name="Group 71"/>
            <p:cNvGrpSpPr>
              <a:grpSpLocks/>
            </p:cNvGrpSpPr>
            <p:nvPr/>
          </p:nvGrpSpPr>
          <p:grpSpPr bwMode="auto">
            <a:xfrm>
              <a:off x="5383185" y="5472463"/>
              <a:ext cx="303644" cy="285641"/>
              <a:chOff x="4777" y="2696"/>
              <a:chExt cx="724" cy="732"/>
            </a:xfrm>
            <a:solidFill>
              <a:schemeClr val="accent5"/>
            </a:solidFill>
          </p:grpSpPr>
          <p:sp>
            <p:nvSpPr>
              <p:cNvPr id="430" name="Freeform 72"/>
              <p:cNvSpPr>
                <a:spLocks/>
              </p:cNvSpPr>
              <p:nvPr/>
            </p:nvSpPr>
            <p:spPr bwMode="auto">
              <a:xfrm>
                <a:off x="4777" y="2696"/>
                <a:ext cx="724" cy="631"/>
              </a:xfrm>
              <a:custGeom>
                <a:avLst/>
                <a:gdLst>
                  <a:gd name="T0" fmla="*/ 284 w 1044"/>
                  <a:gd name="T1" fmla="*/ 11 h 841"/>
                  <a:gd name="T2" fmla="*/ 288 w 1044"/>
                  <a:gd name="T3" fmla="*/ 22 h 841"/>
                  <a:gd name="T4" fmla="*/ 266 w 1044"/>
                  <a:gd name="T5" fmla="*/ 31 h 841"/>
                  <a:gd name="T6" fmla="*/ 255 w 1044"/>
                  <a:gd name="T7" fmla="*/ 44 h 841"/>
                  <a:gd name="T8" fmla="*/ 250 w 1044"/>
                  <a:gd name="T9" fmla="*/ 66 h 841"/>
                  <a:gd name="T10" fmla="*/ 240 w 1044"/>
                  <a:gd name="T11" fmla="*/ 71 h 841"/>
                  <a:gd name="T12" fmla="*/ 223 w 1044"/>
                  <a:gd name="T13" fmla="*/ 78 h 841"/>
                  <a:gd name="T14" fmla="*/ 214 w 1044"/>
                  <a:gd name="T15" fmla="*/ 53 h 841"/>
                  <a:gd name="T16" fmla="*/ 202 w 1044"/>
                  <a:gd name="T17" fmla="*/ 55 h 841"/>
                  <a:gd name="T18" fmla="*/ 191 w 1044"/>
                  <a:gd name="T19" fmla="*/ 73 h 841"/>
                  <a:gd name="T20" fmla="*/ 180 w 1044"/>
                  <a:gd name="T21" fmla="*/ 83 h 841"/>
                  <a:gd name="T22" fmla="*/ 178 w 1044"/>
                  <a:gd name="T23" fmla="*/ 92 h 841"/>
                  <a:gd name="T24" fmla="*/ 169 w 1044"/>
                  <a:gd name="T25" fmla="*/ 92 h 841"/>
                  <a:gd name="T26" fmla="*/ 166 w 1044"/>
                  <a:gd name="T27" fmla="*/ 119 h 841"/>
                  <a:gd name="T28" fmla="*/ 146 w 1044"/>
                  <a:gd name="T29" fmla="*/ 113 h 841"/>
                  <a:gd name="T30" fmla="*/ 114 w 1044"/>
                  <a:gd name="T31" fmla="*/ 152 h 841"/>
                  <a:gd name="T32" fmla="*/ 74 w 1044"/>
                  <a:gd name="T33" fmla="*/ 163 h 841"/>
                  <a:gd name="T34" fmla="*/ 35 w 1044"/>
                  <a:gd name="T35" fmla="*/ 184 h 841"/>
                  <a:gd name="T36" fmla="*/ 23 w 1044"/>
                  <a:gd name="T37" fmla="*/ 245 h 841"/>
                  <a:gd name="T38" fmla="*/ 17 w 1044"/>
                  <a:gd name="T39" fmla="*/ 248 h 841"/>
                  <a:gd name="T40" fmla="*/ 15 w 1044"/>
                  <a:gd name="T41" fmla="*/ 272 h 841"/>
                  <a:gd name="T42" fmla="*/ 19 w 1044"/>
                  <a:gd name="T43" fmla="*/ 329 h 841"/>
                  <a:gd name="T44" fmla="*/ 6 w 1044"/>
                  <a:gd name="T45" fmla="*/ 383 h 841"/>
                  <a:gd name="T46" fmla="*/ 17 w 1044"/>
                  <a:gd name="T47" fmla="*/ 407 h 841"/>
                  <a:gd name="T48" fmla="*/ 58 w 1044"/>
                  <a:gd name="T49" fmla="*/ 389 h 841"/>
                  <a:gd name="T50" fmla="*/ 113 w 1044"/>
                  <a:gd name="T51" fmla="*/ 374 h 841"/>
                  <a:gd name="T52" fmla="*/ 175 w 1044"/>
                  <a:gd name="T53" fmla="*/ 353 h 841"/>
                  <a:gd name="T54" fmla="*/ 231 w 1044"/>
                  <a:gd name="T55" fmla="*/ 359 h 841"/>
                  <a:gd name="T56" fmla="*/ 239 w 1044"/>
                  <a:gd name="T57" fmla="*/ 386 h 841"/>
                  <a:gd name="T58" fmla="*/ 245 w 1044"/>
                  <a:gd name="T59" fmla="*/ 401 h 841"/>
                  <a:gd name="T60" fmla="*/ 277 w 1044"/>
                  <a:gd name="T61" fmla="*/ 377 h 841"/>
                  <a:gd name="T62" fmla="*/ 263 w 1044"/>
                  <a:gd name="T63" fmla="*/ 409 h 841"/>
                  <a:gd name="T64" fmla="*/ 274 w 1044"/>
                  <a:gd name="T65" fmla="*/ 414 h 841"/>
                  <a:gd name="T66" fmla="*/ 275 w 1044"/>
                  <a:gd name="T67" fmla="*/ 454 h 841"/>
                  <a:gd name="T68" fmla="*/ 321 w 1044"/>
                  <a:gd name="T69" fmla="*/ 461 h 841"/>
                  <a:gd name="T70" fmla="*/ 327 w 1044"/>
                  <a:gd name="T71" fmla="*/ 463 h 841"/>
                  <a:gd name="T72" fmla="*/ 340 w 1044"/>
                  <a:gd name="T73" fmla="*/ 467 h 841"/>
                  <a:gd name="T74" fmla="*/ 395 w 1044"/>
                  <a:gd name="T75" fmla="*/ 438 h 841"/>
                  <a:gd name="T76" fmla="*/ 438 w 1044"/>
                  <a:gd name="T77" fmla="*/ 382 h 841"/>
                  <a:gd name="T78" fmla="*/ 477 w 1044"/>
                  <a:gd name="T79" fmla="*/ 332 h 841"/>
                  <a:gd name="T80" fmla="*/ 496 w 1044"/>
                  <a:gd name="T81" fmla="*/ 278 h 841"/>
                  <a:gd name="T82" fmla="*/ 497 w 1044"/>
                  <a:gd name="T83" fmla="*/ 232 h 841"/>
                  <a:gd name="T84" fmla="*/ 484 w 1044"/>
                  <a:gd name="T85" fmla="*/ 197 h 841"/>
                  <a:gd name="T86" fmla="*/ 473 w 1044"/>
                  <a:gd name="T87" fmla="*/ 179 h 841"/>
                  <a:gd name="T88" fmla="*/ 458 w 1044"/>
                  <a:gd name="T89" fmla="*/ 146 h 841"/>
                  <a:gd name="T90" fmla="*/ 442 w 1044"/>
                  <a:gd name="T91" fmla="*/ 90 h 841"/>
                  <a:gd name="T92" fmla="*/ 424 w 1044"/>
                  <a:gd name="T93" fmla="*/ 60 h 841"/>
                  <a:gd name="T94" fmla="*/ 418 w 1044"/>
                  <a:gd name="T95" fmla="*/ 12 h 841"/>
                  <a:gd name="T96" fmla="*/ 406 w 1044"/>
                  <a:gd name="T97" fmla="*/ 20 h 841"/>
                  <a:gd name="T98" fmla="*/ 400 w 1044"/>
                  <a:gd name="T99" fmla="*/ 40 h 841"/>
                  <a:gd name="T100" fmla="*/ 395 w 1044"/>
                  <a:gd name="T101" fmla="*/ 74 h 841"/>
                  <a:gd name="T102" fmla="*/ 360 w 1044"/>
                  <a:gd name="T103" fmla="*/ 106 h 841"/>
                  <a:gd name="T104" fmla="*/ 319 w 1044"/>
                  <a:gd name="T105" fmla="*/ 66 h 841"/>
                  <a:gd name="T106" fmla="*/ 337 w 1044"/>
                  <a:gd name="T107" fmla="*/ 35 h 841"/>
                  <a:gd name="T108" fmla="*/ 330 w 1044"/>
                  <a:gd name="T109" fmla="*/ 24 h 841"/>
                  <a:gd name="T110" fmla="*/ 309 w 1044"/>
                  <a:gd name="T111" fmla="*/ 22 h 841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1044" h="841">
                    <a:moveTo>
                      <a:pt x="612" y="19"/>
                    </a:moveTo>
                    <a:lnTo>
                      <a:pt x="600" y="16"/>
                    </a:lnTo>
                    <a:lnTo>
                      <a:pt x="593" y="14"/>
                    </a:lnTo>
                    <a:lnTo>
                      <a:pt x="590" y="18"/>
                    </a:lnTo>
                    <a:lnTo>
                      <a:pt x="582" y="15"/>
                    </a:lnTo>
                    <a:lnTo>
                      <a:pt x="593" y="21"/>
                    </a:lnTo>
                    <a:lnTo>
                      <a:pt x="603" y="27"/>
                    </a:lnTo>
                    <a:lnTo>
                      <a:pt x="599" y="39"/>
                    </a:lnTo>
                    <a:lnTo>
                      <a:pt x="590" y="43"/>
                    </a:lnTo>
                    <a:lnTo>
                      <a:pt x="567" y="39"/>
                    </a:lnTo>
                    <a:lnTo>
                      <a:pt x="558" y="45"/>
                    </a:lnTo>
                    <a:lnTo>
                      <a:pt x="552" y="54"/>
                    </a:lnTo>
                    <a:lnTo>
                      <a:pt x="547" y="49"/>
                    </a:lnTo>
                    <a:lnTo>
                      <a:pt x="543" y="56"/>
                    </a:lnTo>
                    <a:lnTo>
                      <a:pt x="534" y="72"/>
                    </a:lnTo>
                    <a:lnTo>
                      <a:pt x="531" y="78"/>
                    </a:lnTo>
                    <a:lnTo>
                      <a:pt x="521" y="87"/>
                    </a:lnTo>
                    <a:lnTo>
                      <a:pt x="509" y="110"/>
                    </a:lnTo>
                    <a:lnTo>
                      <a:pt x="517" y="112"/>
                    </a:lnTo>
                    <a:lnTo>
                      <a:pt x="521" y="117"/>
                    </a:lnTo>
                    <a:lnTo>
                      <a:pt x="512" y="128"/>
                    </a:lnTo>
                    <a:lnTo>
                      <a:pt x="522" y="138"/>
                    </a:lnTo>
                    <a:lnTo>
                      <a:pt x="501" y="122"/>
                    </a:lnTo>
                    <a:lnTo>
                      <a:pt x="499" y="127"/>
                    </a:lnTo>
                    <a:lnTo>
                      <a:pt x="481" y="120"/>
                    </a:lnTo>
                    <a:lnTo>
                      <a:pt x="476" y="134"/>
                    </a:lnTo>
                    <a:lnTo>
                      <a:pt x="471" y="134"/>
                    </a:lnTo>
                    <a:lnTo>
                      <a:pt x="465" y="139"/>
                    </a:lnTo>
                    <a:lnTo>
                      <a:pt x="468" y="132"/>
                    </a:lnTo>
                    <a:lnTo>
                      <a:pt x="473" y="114"/>
                    </a:lnTo>
                    <a:lnTo>
                      <a:pt x="447" y="87"/>
                    </a:lnTo>
                    <a:lnTo>
                      <a:pt x="445" y="93"/>
                    </a:lnTo>
                    <a:lnTo>
                      <a:pt x="433" y="98"/>
                    </a:lnTo>
                    <a:lnTo>
                      <a:pt x="432" y="94"/>
                    </a:lnTo>
                    <a:lnTo>
                      <a:pt x="426" y="98"/>
                    </a:lnTo>
                    <a:lnTo>
                      <a:pt x="420" y="97"/>
                    </a:lnTo>
                    <a:lnTo>
                      <a:pt x="416" y="112"/>
                    </a:lnTo>
                    <a:lnTo>
                      <a:pt x="411" y="105"/>
                    </a:lnTo>
                    <a:lnTo>
                      <a:pt x="397" y="120"/>
                    </a:lnTo>
                    <a:lnTo>
                      <a:pt x="398" y="129"/>
                    </a:lnTo>
                    <a:lnTo>
                      <a:pt x="389" y="127"/>
                    </a:lnTo>
                    <a:lnTo>
                      <a:pt x="393" y="141"/>
                    </a:lnTo>
                    <a:lnTo>
                      <a:pt x="381" y="135"/>
                    </a:lnTo>
                    <a:lnTo>
                      <a:pt x="373" y="148"/>
                    </a:lnTo>
                    <a:lnTo>
                      <a:pt x="375" y="150"/>
                    </a:lnTo>
                    <a:lnTo>
                      <a:pt x="379" y="148"/>
                    </a:lnTo>
                    <a:lnTo>
                      <a:pt x="372" y="156"/>
                    </a:lnTo>
                    <a:lnTo>
                      <a:pt x="371" y="164"/>
                    </a:lnTo>
                    <a:lnTo>
                      <a:pt x="378" y="165"/>
                    </a:lnTo>
                    <a:lnTo>
                      <a:pt x="363" y="165"/>
                    </a:lnTo>
                    <a:lnTo>
                      <a:pt x="356" y="165"/>
                    </a:lnTo>
                    <a:lnTo>
                      <a:pt x="351" y="163"/>
                    </a:lnTo>
                    <a:lnTo>
                      <a:pt x="348" y="169"/>
                    </a:lnTo>
                    <a:lnTo>
                      <a:pt x="351" y="183"/>
                    </a:lnTo>
                    <a:lnTo>
                      <a:pt x="344" y="187"/>
                    </a:lnTo>
                    <a:lnTo>
                      <a:pt x="345" y="211"/>
                    </a:lnTo>
                    <a:lnTo>
                      <a:pt x="337" y="189"/>
                    </a:lnTo>
                    <a:lnTo>
                      <a:pt x="330" y="166"/>
                    </a:lnTo>
                    <a:lnTo>
                      <a:pt x="321" y="176"/>
                    </a:lnTo>
                    <a:lnTo>
                      <a:pt x="303" y="200"/>
                    </a:lnTo>
                    <a:lnTo>
                      <a:pt x="303" y="219"/>
                    </a:lnTo>
                    <a:lnTo>
                      <a:pt x="278" y="248"/>
                    </a:lnTo>
                    <a:lnTo>
                      <a:pt x="258" y="259"/>
                    </a:lnTo>
                    <a:lnTo>
                      <a:pt x="237" y="271"/>
                    </a:lnTo>
                    <a:lnTo>
                      <a:pt x="207" y="278"/>
                    </a:lnTo>
                    <a:lnTo>
                      <a:pt x="183" y="285"/>
                    </a:lnTo>
                    <a:lnTo>
                      <a:pt x="161" y="294"/>
                    </a:lnTo>
                    <a:lnTo>
                      <a:pt x="153" y="289"/>
                    </a:lnTo>
                    <a:lnTo>
                      <a:pt x="117" y="313"/>
                    </a:lnTo>
                    <a:lnTo>
                      <a:pt x="83" y="337"/>
                    </a:lnTo>
                    <a:lnTo>
                      <a:pt x="72" y="346"/>
                    </a:lnTo>
                    <a:lnTo>
                      <a:pt x="73" y="327"/>
                    </a:lnTo>
                    <a:lnTo>
                      <a:pt x="60" y="356"/>
                    </a:lnTo>
                    <a:lnTo>
                      <a:pt x="48" y="388"/>
                    </a:lnTo>
                    <a:lnTo>
                      <a:pt x="44" y="415"/>
                    </a:lnTo>
                    <a:lnTo>
                      <a:pt x="48" y="435"/>
                    </a:lnTo>
                    <a:lnTo>
                      <a:pt x="49" y="457"/>
                    </a:lnTo>
                    <a:lnTo>
                      <a:pt x="43" y="462"/>
                    </a:lnTo>
                    <a:lnTo>
                      <a:pt x="42" y="454"/>
                    </a:lnTo>
                    <a:lnTo>
                      <a:pt x="35" y="440"/>
                    </a:lnTo>
                    <a:lnTo>
                      <a:pt x="36" y="470"/>
                    </a:lnTo>
                    <a:lnTo>
                      <a:pt x="29" y="457"/>
                    </a:lnTo>
                    <a:lnTo>
                      <a:pt x="26" y="456"/>
                    </a:lnTo>
                    <a:lnTo>
                      <a:pt x="30" y="484"/>
                    </a:lnTo>
                    <a:lnTo>
                      <a:pt x="35" y="512"/>
                    </a:lnTo>
                    <a:lnTo>
                      <a:pt x="37" y="537"/>
                    </a:lnTo>
                    <a:lnTo>
                      <a:pt x="41" y="562"/>
                    </a:lnTo>
                    <a:lnTo>
                      <a:pt x="39" y="584"/>
                    </a:lnTo>
                    <a:lnTo>
                      <a:pt x="37" y="607"/>
                    </a:lnTo>
                    <a:lnTo>
                      <a:pt x="33" y="628"/>
                    </a:lnTo>
                    <a:lnTo>
                      <a:pt x="31" y="650"/>
                    </a:lnTo>
                    <a:lnTo>
                      <a:pt x="12" y="680"/>
                    </a:lnTo>
                    <a:lnTo>
                      <a:pt x="0" y="682"/>
                    </a:lnTo>
                    <a:lnTo>
                      <a:pt x="0" y="700"/>
                    </a:lnTo>
                    <a:lnTo>
                      <a:pt x="17" y="711"/>
                    </a:lnTo>
                    <a:lnTo>
                      <a:pt x="35" y="722"/>
                    </a:lnTo>
                    <a:lnTo>
                      <a:pt x="67" y="720"/>
                    </a:lnTo>
                    <a:lnTo>
                      <a:pt x="98" y="706"/>
                    </a:lnTo>
                    <a:lnTo>
                      <a:pt x="103" y="703"/>
                    </a:lnTo>
                    <a:lnTo>
                      <a:pt x="119" y="691"/>
                    </a:lnTo>
                    <a:lnTo>
                      <a:pt x="147" y="690"/>
                    </a:lnTo>
                    <a:lnTo>
                      <a:pt x="175" y="690"/>
                    </a:lnTo>
                    <a:lnTo>
                      <a:pt x="210" y="688"/>
                    </a:lnTo>
                    <a:lnTo>
                      <a:pt x="235" y="664"/>
                    </a:lnTo>
                    <a:lnTo>
                      <a:pt x="267" y="652"/>
                    </a:lnTo>
                    <a:lnTo>
                      <a:pt x="300" y="639"/>
                    </a:lnTo>
                    <a:lnTo>
                      <a:pt x="332" y="633"/>
                    </a:lnTo>
                    <a:lnTo>
                      <a:pt x="363" y="627"/>
                    </a:lnTo>
                    <a:lnTo>
                      <a:pt x="396" y="622"/>
                    </a:lnTo>
                    <a:lnTo>
                      <a:pt x="427" y="618"/>
                    </a:lnTo>
                    <a:lnTo>
                      <a:pt x="445" y="624"/>
                    </a:lnTo>
                    <a:lnTo>
                      <a:pt x="480" y="637"/>
                    </a:lnTo>
                    <a:lnTo>
                      <a:pt x="487" y="645"/>
                    </a:lnTo>
                    <a:lnTo>
                      <a:pt x="491" y="652"/>
                    </a:lnTo>
                    <a:lnTo>
                      <a:pt x="493" y="666"/>
                    </a:lnTo>
                    <a:lnTo>
                      <a:pt x="497" y="685"/>
                    </a:lnTo>
                    <a:lnTo>
                      <a:pt x="499" y="705"/>
                    </a:lnTo>
                    <a:lnTo>
                      <a:pt x="494" y="705"/>
                    </a:lnTo>
                    <a:lnTo>
                      <a:pt x="506" y="717"/>
                    </a:lnTo>
                    <a:lnTo>
                      <a:pt x="511" y="712"/>
                    </a:lnTo>
                    <a:lnTo>
                      <a:pt x="541" y="686"/>
                    </a:lnTo>
                    <a:lnTo>
                      <a:pt x="571" y="663"/>
                    </a:lnTo>
                    <a:lnTo>
                      <a:pt x="583" y="648"/>
                    </a:lnTo>
                    <a:lnTo>
                      <a:pt x="576" y="670"/>
                    </a:lnTo>
                    <a:lnTo>
                      <a:pt x="558" y="694"/>
                    </a:lnTo>
                    <a:lnTo>
                      <a:pt x="540" y="717"/>
                    </a:lnTo>
                    <a:lnTo>
                      <a:pt x="528" y="726"/>
                    </a:lnTo>
                    <a:lnTo>
                      <a:pt x="546" y="726"/>
                    </a:lnTo>
                    <a:lnTo>
                      <a:pt x="567" y="698"/>
                    </a:lnTo>
                    <a:lnTo>
                      <a:pt x="575" y="712"/>
                    </a:lnTo>
                    <a:lnTo>
                      <a:pt x="554" y="736"/>
                    </a:lnTo>
                    <a:lnTo>
                      <a:pt x="569" y="736"/>
                    </a:lnTo>
                    <a:lnTo>
                      <a:pt x="573" y="738"/>
                    </a:lnTo>
                    <a:lnTo>
                      <a:pt x="579" y="751"/>
                    </a:lnTo>
                    <a:lnTo>
                      <a:pt x="570" y="778"/>
                    </a:lnTo>
                    <a:lnTo>
                      <a:pt x="571" y="807"/>
                    </a:lnTo>
                    <a:lnTo>
                      <a:pt x="596" y="818"/>
                    </a:lnTo>
                    <a:lnTo>
                      <a:pt x="614" y="825"/>
                    </a:lnTo>
                    <a:lnTo>
                      <a:pt x="632" y="832"/>
                    </a:lnTo>
                    <a:lnTo>
                      <a:pt x="668" y="818"/>
                    </a:lnTo>
                    <a:lnTo>
                      <a:pt x="668" y="814"/>
                    </a:lnTo>
                    <a:lnTo>
                      <a:pt x="684" y="807"/>
                    </a:lnTo>
                    <a:lnTo>
                      <a:pt x="673" y="820"/>
                    </a:lnTo>
                    <a:lnTo>
                      <a:pt x="679" y="822"/>
                    </a:lnTo>
                    <a:lnTo>
                      <a:pt x="689" y="822"/>
                    </a:lnTo>
                    <a:lnTo>
                      <a:pt x="693" y="835"/>
                    </a:lnTo>
                    <a:lnTo>
                      <a:pt x="698" y="841"/>
                    </a:lnTo>
                    <a:lnTo>
                      <a:pt x="707" y="830"/>
                    </a:lnTo>
                    <a:lnTo>
                      <a:pt x="755" y="807"/>
                    </a:lnTo>
                    <a:lnTo>
                      <a:pt x="778" y="804"/>
                    </a:lnTo>
                    <a:lnTo>
                      <a:pt x="809" y="794"/>
                    </a:lnTo>
                    <a:lnTo>
                      <a:pt x="822" y="778"/>
                    </a:lnTo>
                    <a:lnTo>
                      <a:pt x="848" y="748"/>
                    </a:lnTo>
                    <a:lnTo>
                      <a:pt x="876" y="718"/>
                    </a:lnTo>
                    <a:lnTo>
                      <a:pt x="900" y="686"/>
                    </a:lnTo>
                    <a:lnTo>
                      <a:pt x="910" y="678"/>
                    </a:lnTo>
                    <a:lnTo>
                      <a:pt x="940" y="654"/>
                    </a:lnTo>
                    <a:lnTo>
                      <a:pt x="952" y="645"/>
                    </a:lnTo>
                    <a:lnTo>
                      <a:pt x="972" y="618"/>
                    </a:lnTo>
                    <a:lnTo>
                      <a:pt x="992" y="590"/>
                    </a:lnTo>
                    <a:lnTo>
                      <a:pt x="1012" y="562"/>
                    </a:lnTo>
                    <a:lnTo>
                      <a:pt x="1028" y="535"/>
                    </a:lnTo>
                    <a:lnTo>
                      <a:pt x="1030" y="514"/>
                    </a:lnTo>
                    <a:lnTo>
                      <a:pt x="1031" y="494"/>
                    </a:lnTo>
                    <a:lnTo>
                      <a:pt x="1038" y="470"/>
                    </a:lnTo>
                    <a:lnTo>
                      <a:pt x="1044" y="447"/>
                    </a:lnTo>
                    <a:lnTo>
                      <a:pt x="1042" y="428"/>
                    </a:lnTo>
                    <a:lnTo>
                      <a:pt x="1032" y="412"/>
                    </a:lnTo>
                    <a:lnTo>
                      <a:pt x="1022" y="396"/>
                    </a:lnTo>
                    <a:lnTo>
                      <a:pt x="1006" y="378"/>
                    </a:lnTo>
                    <a:lnTo>
                      <a:pt x="1012" y="343"/>
                    </a:lnTo>
                    <a:lnTo>
                      <a:pt x="1007" y="350"/>
                    </a:lnTo>
                    <a:lnTo>
                      <a:pt x="996" y="338"/>
                    </a:lnTo>
                    <a:lnTo>
                      <a:pt x="992" y="350"/>
                    </a:lnTo>
                    <a:lnTo>
                      <a:pt x="984" y="343"/>
                    </a:lnTo>
                    <a:lnTo>
                      <a:pt x="984" y="318"/>
                    </a:lnTo>
                    <a:lnTo>
                      <a:pt x="974" y="295"/>
                    </a:lnTo>
                    <a:lnTo>
                      <a:pt x="977" y="286"/>
                    </a:lnTo>
                    <a:lnTo>
                      <a:pt x="970" y="278"/>
                    </a:lnTo>
                    <a:lnTo>
                      <a:pt x="952" y="259"/>
                    </a:lnTo>
                    <a:lnTo>
                      <a:pt x="924" y="237"/>
                    </a:lnTo>
                    <a:lnTo>
                      <a:pt x="923" y="210"/>
                    </a:lnTo>
                    <a:lnTo>
                      <a:pt x="922" y="181"/>
                    </a:lnTo>
                    <a:lnTo>
                      <a:pt x="918" y="160"/>
                    </a:lnTo>
                    <a:lnTo>
                      <a:pt x="920" y="132"/>
                    </a:lnTo>
                    <a:lnTo>
                      <a:pt x="916" y="120"/>
                    </a:lnTo>
                    <a:lnTo>
                      <a:pt x="900" y="103"/>
                    </a:lnTo>
                    <a:lnTo>
                      <a:pt x="883" y="106"/>
                    </a:lnTo>
                    <a:lnTo>
                      <a:pt x="882" y="85"/>
                    </a:lnTo>
                    <a:lnTo>
                      <a:pt x="880" y="64"/>
                    </a:lnTo>
                    <a:lnTo>
                      <a:pt x="877" y="38"/>
                    </a:lnTo>
                    <a:lnTo>
                      <a:pt x="870" y="21"/>
                    </a:lnTo>
                    <a:lnTo>
                      <a:pt x="865" y="6"/>
                    </a:lnTo>
                    <a:lnTo>
                      <a:pt x="863" y="0"/>
                    </a:lnTo>
                    <a:lnTo>
                      <a:pt x="850" y="24"/>
                    </a:lnTo>
                    <a:lnTo>
                      <a:pt x="844" y="36"/>
                    </a:lnTo>
                    <a:lnTo>
                      <a:pt x="836" y="52"/>
                    </a:lnTo>
                    <a:lnTo>
                      <a:pt x="841" y="55"/>
                    </a:lnTo>
                    <a:lnTo>
                      <a:pt x="840" y="58"/>
                    </a:lnTo>
                    <a:lnTo>
                      <a:pt x="832" y="70"/>
                    </a:lnTo>
                    <a:lnTo>
                      <a:pt x="832" y="82"/>
                    </a:lnTo>
                    <a:lnTo>
                      <a:pt x="828" y="82"/>
                    </a:lnTo>
                    <a:lnTo>
                      <a:pt x="826" y="106"/>
                    </a:lnTo>
                    <a:lnTo>
                      <a:pt x="822" y="132"/>
                    </a:lnTo>
                    <a:lnTo>
                      <a:pt x="804" y="165"/>
                    </a:lnTo>
                    <a:lnTo>
                      <a:pt x="786" y="199"/>
                    </a:lnTo>
                    <a:lnTo>
                      <a:pt x="766" y="202"/>
                    </a:lnTo>
                    <a:lnTo>
                      <a:pt x="749" y="188"/>
                    </a:lnTo>
                    <a:lnTo>
                      <a:pt x="721" y="170"/>
                    </a:lnTo>
                    <a:lnTo>
                      <a:pt x="693" y="152"/>
                    </a:lnTo>
                    <a:lnTo>
                      <a:pt x="679" y="134"/>
                    </a:lnTo>
                    <a:lnTo>
                      <a:pt x="663" y="117"/>
                    </a:lnTo>
                    <a:lnTo>
                      <a:pt x="680" y="88"/>
                    </a:lnTo>
                    <a:lnTo>
                      <a:pt x="689" y="70"/>
                    </a:lnTo>
                    <a:lnTo>
                      <a:pt x="693" y="74"/>
                    </a:lnTo>
                    <a:lnTo>
                      <a:pt x="701" y="63"/>
                    </a:lnTo>
                    <a:lnTo>
                      <a:pt x="713" y="45"/>
                    </a:lnTo>
                    <a:lnTo>
                      <a:pt x="701" y="36"/>
                    </a:lnTo>
                    <a:lnTo>
                      <a:pt x="690" y="49"/>
                    </a:lnTo>
                    <a:lnTo>
                      <a:pt x="687" y="42"/>
                    </a:lnTo>
                    <a:lnTo>
                      <a:pt x="680" y="42"/>
                    </a:lnTo>
                    <a:lnTo>
                      <a:pt x="683" y="37"/>
                    </a:lnTo>
                    <a:lnTo>
                      <a:pt x="660" y="42"/>
                    </a:lnTo>
                    <a:lnTo>
                      <a:pt x="642" y="38"/>
                    </a:lnTo>
                    <a:lnTo>
                      <a:pt x="630" y="31"/>
                    </a:lnTo>
                    <a:lnTo>
                      <a:pt x="612" y="19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31" name="Freeform 73"/>
              <p:cNvSpPr>
                <a:spLocks/>
              </p:cNvSpPr>
              <p:nvPr/>
            </p:nvSpPr>
            <p:spPr bwMode="auto">
              <a:xfrm>
                <a:off x="5201" y="3366"/>
                <a:ext cx="71" cy="62"/>
              </a:xfrm>
              <a:custGeom>
                <a:avLst/>
                <a:gdLst>
                  <a:gd name="T0" fmla="*/ 19 w 102"/>
                  <a:gd name="T1" fmla="*/ 36 h 83"/>
                  <a:gd name="T2" fmla="*/ 6 w 102"/>
                  <a:gd name="T3" fmla="*/ 46 h 83"/>
                  <a:gd name="T4" fmla="*/ 0 w 102"/>
                  <a:gd name="T5" fmla="*/ 42 h 83"/>
                  <a:gd name="T6" fmla="*/ 1 w 102"/>
                  <a:gd name="T7" fmla="*/ 42 h 83"/>
                  <a:gd name="T8" fmla="*/ 0 w 102"/>
                  <a:gd name="T9" fmla="*/ 27 h 83"/>
                  <a:gd name="T10" fmla="*/ 2 w 102"/>
                  <a:gd name="T11" fmla="*/ 25 h 83"/>
                  <a:gd name="T12" fmla="*/ 4 w 102"/>
                  <a:gd name="T13" fmla="*/ 26 h 83"/>
                  <a:gd name="T14" fmla="*/ 5 w 102"/>
                  <a:gd name="T15" fmla="*/ 15 h 83"/>
                  <a:gd name="T16" fmla="*/ 7 w 102"/>
                  <a:gd name="T17" fmla="*/ 3 h 83"/>
                  <a:gd name="T18" fmla="*/ 10 w 102"/>
                  <a:gd name="T19" fmla="*/ 0 h 83"/>
                  <a:gd name="T20" fmla="*/ 21 w 102"/>
                  <a:gd name="T21" fmla="*/ 5 h 83"/>
                  <a:gd name="T22" fmla="*/ 31 w 102"/>
                  <a:gd name="T23" fmla="*/ 10 h 83"/>
                  <a:gd name="T24" fmla="*/ 34 w 102"/>
                  <a:gd name="T25" fmla="*/ 4 h 83"/>
                  <a:gd name="T26" fmla="*/ 49 w 102"/>
                  <a:gd name="T27" fmla="*/ 2 h 83"/>
                  <a:gd name="T28" fmla="*/ 38 w 102"/>
                  <a:gd name="T29" fmla="*/ 23 h 83"/>
                  <a:gd name="T30" fmla="*/ 36 w 102"/>
                  <a:gd name="T31" fmla="*/ 22 h 83"/>
                  <a:gd name="T32" fmla="*/ 22 w 102"/>
                  <a:gd name="T33" fmla="*/ 40 h 83"/>
                  <a:gd name="T34" fmla="*/ 24 w 102"/>
                  <a:gd name="T35" fmla="*/ 37 h 83"/>
                  <a:gd name="T36" fmla="*/ 21 w 102"/>
                  <a:gd name="T37" fmla="*/ 37 h 83"/>
                  <a:gd name="T38" fmla="*/ 19 w 102"/>
                  <a:gd name="T39" fmla="*/ 36 h 83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02" h="83">
                    <a:moveTo>
                      <a:pt x="40" y="64"/>
                    </a:moveTo>
                    <a:lnTo>
                      <a:pt x="12" y="83"/>
                    </a:lnTo>
                    <a:lnTo>
                      <a:pt x="0" y="75"/>
                    </a:lnTo>
                    <a:lnTo>
                      <a:pt x="1" y="75"/>
                    </a:lnTo>
                    <a:lnTo>
                      <a:pt x="0" y="48"/>
                    </a:lnTo>
                    <a:lnTo>
                      <a:pt x="4" y="45"/>
                    </a:lnTo>
                    <a:lnTo>
                      <a:pt x="8" y="47"/>
                    </a:lnTo>
                    <a:lnTo>
                      <a:pt x="10" y="27"/>
                    </a:lnTo>
                    <a:lnTo>
                      <a:pt x="14" y="5"/>
                    </a:lnTo>
                    <a:lnTo>
                      <a:pt x="21" y="0"/>
                    </a:lnTo>
                    <a:lnTo>
                      <a:pt x="43" y="9"/>
                    </a:lnTo>
                    <a:lnTo>
                      <a:pt x="64" y="18"/>
                    </a:lnTo>
                    <a:lnTo>
                      <a:pt x="70" y="7"/>
                    </a:lnTo>
                    <a:lnTo>
                      <a:pt x="102" y="4"/>
                    </a:lnTo>
                    <a:lnTo>
                      <a:pt x="79" y="42"/>
                    </a:lnTo>
                    <a:lnTo>
                      <a:pt x="74" y="40"/>
                    </a:lnTo>
                    <a:lnTo>
                      <a:pt x="44" y="71"/>
                    </a:lnTo>
                    <a:lnTo>
                      <a:pt x="49" y="66"/>
                    </a:lnTo>
                    <a:lnTo>
                      <a:pt x="43" y="65"/>
                    </a:lnTo>
                    <a:lnTo>
                      <a:pt x="40" y="64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12" name="Freeform 74"/>
            <p:cNvSpPr>
              <a:spLocks/>
            </p:cNvSpPr>
            <p:nvPr/>
          </p:nvSpPr>
          <p:spPr bwMode="auto">
            <a:xfrm>
              <a:off x="5684429" y="5731701"/>
              <a:ext cx="87012" cy="52808"/>
            </a:xfrm>
            <a:custGeom>
              <a:avLst/>
              <a:gdLst>
                <a:gd name="T0" fmla="*/ 116112233 w 296"/>
                <a:gd name="T1" fmla="*/ 58427973 h 180"/>
                <a:gd name="T2" fmla="*/ 110065158 w 296"/>
                <a:gd name="T3" fmla="*/ 47585701 h 180"/>
                <a:gd name="T4" fmla="*/ 108855899 w 296"/>
                <a:gd name="T5" fmla="*/ 46983438 h 180"/>
                <a:gd name="T6" fmla="*/ 104622324 w 296"/>
                <a:gd name="T7" fmla="*/ 49392487 h 180"/>
                <a:gd name="T8" fmla="*/ 111274418 w 296"/>
                <a:gd name="T9" fmla="*/ 60234759 h 180"/>
                <a:gd name="T10" fmla="*/ 97970231 w 296"/>
                <a:gd name="T11" fmla="*/ 62644584 h 180"/>
                <a:gd name="T12" fmla="*/ 90713119 w 296"/>
                <a:gd name="T13" fmla="*/ 65053633 h 180"/>
                <a:gd name="T14" fmla="*/ 87689582 w 296"/>
                <a:gd name="T15" fmla="*/ 71077032 h 180"/>
                <a:gd name="T16" fmla="*/ 82246748 w 296"/>
                <a:gd name="T17" fmla="*/ 78304954 h 180"/>
                <a:gd name="T18" fmla="*/ 81036711 w 296"/>
                <a:gd name="T19" fmla="*/ 78907993 h 180"/>
                <a:gd name="T20" fmla="*/ 61080432 w 296"/>
                <a:gd name="T21" fmla="*/ 93966101 h 180"/>
                <a:gd name="T22" fmla="*/ 26004132 w 296"/>
                <a:gd name="T23" fmla="*/ 108422722 h 180"/>
                <a:gd name="T24" fmla="*/ 18747020 w 296"/>
                <a:gd name="T25" fmla="*/ 105410635 h 180"/>
                <a:gd name="T26" fmla="*/ 6652093 w 296"/>
                <a:gd name="T27" fmla="*/ 101194799 h 180"/>
                <a:gd name="T28" fmla="*/ 1209259 w 296"/>
                <a:gd name="T29" fmla="*/ 98784974 h 180"/>
                <a:gd name="T30" fmla="*/ 2419296 w 296"/>
                <a:gd name="T31" fmla="*/ 97580450 h 180"/>
                <a:gd name="T32" fmla="*/ 0 w 296"/>
                <a:gd name="T33" fmla="*/ 96978188 h 180"/>
                <a:gd name="T34" fmla="*/ 8466371 w 296"/>
                <a:gd name="T35" fmla="*/ 90954789 h 180"/>
                <a:gd name="T36" fmla="*/ 11490686 w 296"/>
                <a:gd name="T37" fmla="*/ 89147227 h 180"/>
                <a:gd name="T38" fmla="*/ 16932742 w 296"/>
                <a:gd name="T39" fmla="*/ 85533653 h 180"/>
                <a:gd name="T40" fmla="*/ 17537761 w 296"/>
                <a:gd name="T41" fmla="*/ 86135916 h 180"/>
                <a:gd name="T42" fmla="*/ 24794873 w 296"/>
                <a:gd name="T43" fmla="*/ 78907993 h 180"/>
                <a:gd name="T44" fmla="*/ 29632688 w 296"/>
                <a:gd name="T45" fmla="*/ 76498168 h 180"/>
                <a:gd name="T46" fmla="*/ 39309096 w 296"/>
                <a:gd name="T47" fmla="*/ 72281556 h 180"/>
                <a:gd name="T48" fmla="*/ 58661135 w 296"/>
                <a:gd name="T49" fmla="*/ 61439284 h 180"/>
                <a:gd name="T50" fmla="*/ 66522488 w 296"/>
                <a:gd name="T51" fmla="*/ 60234759 h 180"/>
                <a:gd name="T52" fmla="*/ 94945916 w 296"/>
                <a:gd name="T53" fmla="*/ 46983438 h 180"/>
                <a:gd name="T54" fmla="*/ 108250880 w 296"/>
                <a:gd name="T55" fmla="*/ 40960040 h 180"/>
                <a:gd name="T56" fmla="*/ 124579382 w 296"/>
                <a:gd name="T57" fmla="*/ 31322292 h 180"/>
                <a:gd name="T58" fmla="*/ 120345807 w 296"/>
                <a:gd name="T59" fmla="*/ 31322292 h 180"/>
                <a:gd name="T60" fmla="*/ 133045753 w 296"/>
                <a:gd name="T61" fmla="*/ 21684544 h 180"/>
                <a:gd name="T62" fmla="*/ 162074200 w 296"/>
                <a:gd name="T63" fmla="*/ 1204524 h 180"/>
                <a:gd name="T64" fmla="*/ 169330534 w 296"/>
                <a:gd name="T65" fmla="*/ 0 h 180"/>
                <a:gd name="T66" fmla="*/ 162678441 w 296"/>
                <a:gd name="T67" fmla="*/ 3614349 h 180"/>
                <a:gd name="T68" fmla="*/ 160864163 w 296"/>
                <a:gd name="T69" fmla="*/ 11444534 h 180"/>
                <a:gd name="T70" fmla="*/ 176587646 w 296"/>
                <a:gd name="T71" fmla="*/ 7227923 h 180"/>
                <a:gd name="T72" fmla="*/ 173564109 w 296"/>
                <a:gd name="T73" fmla="*/ 10842272 h 180"/>
                <a:gd name="T74" fmla="*/ 175378387 w 296"/>
                <a:gd name="T75" fmla="*/ 11444534 h 180"/>
                <a:gd name="T76" fmla="*/ 174169127 w 296"/>
                <a:gd name="T77" fmla="*/ 12046797 h 180"/>
                <a:gd name="T78" fmla="*/ 179006942 w 296"/>
                <a:gd name="T79" fmla="*/ 12046797 h 180"/>
                <a:gd name="T80" fmla="*/ 170540571 w 296"/>
                <a:gd name="T81" fmla="*/ 20480020 h 180"/>
                <a:gd name="T82" fmla="*/ 151792773 w 296"/>
                <a:gd name="T83" fmla="*/ 33129079 h 180"/>
                <a:gd name="T84" fmla="*/ 133045753 w 296"/>
                <a:gd name="T85" fmla="*/ 45778138 h 180"/>
                <a:gd name="T86" fmla="*/ 123369345 w 296"/>
                <a:gd name="T87" fmla="*/ 48187963 h 180"/>
                <a:gd name="T88" fmla="*/ 123369345 w 296"/>
                <a:gd name="T89" fmla="*/ 51802312 h 180"/>
                <a:gd name="T90" fmla="*/ 116112233 w 296"/>
                <a:gd name="T91" fmla="*/ 51199274 h 180"/>
                <a:gd name="T92" fmla="*/ 122765104 w 296"/>
                <a:gd name="T93" fmla="*/ 54813623 h 180"/>
                <a:gd name="T94" fmla="*/ 123369345 w 296"/>
                <a:gd name="T95" fmla="*/ 59030235 h 180"/>
                <a:gd name="T96" fmla="*/ 116112233 w 296"/>
                <a:gd name="T97" fmla="*/ 58427973 h 1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96" h="180">
                  <a:moveTo>
                    <a:pt x="192" y="97"/>
                  </a:moveTo>
                  <a:lnTo>
                    <a:pt x="182" y="79"/>
                  </a:lnTo>
                  <a:lnTo>
                    <a:pt x="180" y="78"/>
                  </a:lnTo>
                  <a:lnTo>
                    <a:pt x="173" y="82"/>
                  </a:lnTo>
                  <a:lnTo>
                    <a:pt x="184" y="100"/>
                  </a:lnTo>
                  <a:lnTo>
                    <a:pt x="162" y="104"/>
                  </a:lnTo>
                  <a:lnTo>
                    <a:pt x="150" y="108"/>
                  </a:lnTo>
                  <a:lnTo>
                    <a:pt x="145" y="118"/>
                  </a:lnTo>
                  <a:lnTo>
                    <a:pt x="136" y="130"/>
                  </a:lnTo>
                  <a:lnTo>
                    <a:pt x="134" y="131"/>
                  </a:lnTo>
                  <a:lnTo>
                    <a:pt x="101" y="156"/>
                  </a:lnTo>
                  <a:lnTo>
                    <a:pt x="43" y="180"/>
                  </a:lnTo>
                  <a:lnTo>
                    <a:pt x="31" y="175"/>
                  </a:lnTo>
                  <a:lnTo>
                    <a:pt x="11" y="168"/>
                  </a:lnTo>
                  <a:lnTo>
                    <a:pt x="2" y="164"/>
                  </a:lnTo>
                  <a:lnTo>
                    <a:pt x="4" y="162"/>
                  </a:lnTo>
                  <a:lnTo>
                    <a:pt x="0" y="161"/>
                  </a:lnTo>
                  <a:lnTo>
                    <a:pt x="14" y="151"/>
                  </a:lnTo>
                  <a:lnTo>
                    <a:pt x="19" y="148"/>
                  </a:lnTo>
                  <a:lnTo>
                    <a:pt x="28" y="142"/>
                  </a:lnTo>
                  <a:lnTo>
                    <a:pt x="29" y="143"/>
                  </a:lnTo>
                  <a:lnTo>
                    <a:pt x="41" y="131"/>
                  </a:lnTo>
                  <a:lnTo>
                    <a:pt x="49" y="127"/>
                  </a:lnTo>
                  <a:lnTo>
                    <a:pt x="65" y="120"/>
                  </a:lnTo>
                  <a:lnTo>
                    <a:pt x="97" y="102"/>
                  </a:lnTo>
                  <a:lnTo>
                    <a:pt x="110" y="100"/>
                  </a:lnTo>
                  <a:lnTo>
                    <a:pt x="157" y="78"/>
                  </a:lnTo>
                  <a:lnTo>
                    <a:pt x="179" y="68"/>
                  </a:lnTo>
                  <a:lnTo>
                    <a:pt x="206" y="52"/>
                  </a:lnTo>
                  <a:lnTo>
                    <a:pt x="199" y="52"/>
                  </a:lnTo>
                  <a:lnTo>
                    <a:pt x="220" y="36"/>
                  </a:lnTo>
                  <a:lnTo>
                    <a:pt x="268" y="2"/>
                  </a:lnTo>
                  <a:lnTo>
                    <a:pt x="280" y="0"/>
                  </a:lnTo>
                  <a:lnTo>
                    <a:pt x="269" y="6"/>
                  </a:lnTo>
                  <a:lnTo>
                    <a:pt x="266" y="19"/>
                  </a:lnTo>
                  <a:lnTo>
                    <a:pt x="292" y="12"/>
                  </a:lnTo>
                  <a:lnTo>
                    <a:pt x="287" y="18"/>
                  </a:lnTo>
                  <a:lnTo>
                    <a:pt x="290" y="19"/>
                  </a:lnTo>
                  <a:lnTo>
                    <a:pt x="288" y="20"/>
                  </a:lnTo>
                  <a:lnTo>
                    <a:pt x="296" y="20"/>
                  </a:lnTo>
                  <a:lnTo>
                    <a:pt x="282" y="34"/>
                  </a:lnTo>
                  <a:lnTo>
                    <a:pt x="251" y="55"/>
                  </a:lnTo>
                  <a:lnTo>
                    <a:pt x="220" y="76"/>
                  </a:lnTo>
                  <a:lnTo>
                    <a:pt x="204" y="80"/>
                  </a:lnTo>
                  <a:lnTo>
                    <a:pt x="204" y="86"/>
                  </a:lnTo>
                  <a:lnTo>
                    <a:pt x="192" y="85"/>
                  </a:lnTo>
                  <a:lnTo>
                    <a:pt x="203" y="91"/>
                  </a:lnTo>
                  <a:lnTo>
                    <a:pt x="204" y="98"/>
                  </a:lnTo>
                  <a:lnTo>
                    <a:pt x="192" y="97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13" name="Freeform 75"/>
            <p:cNvSpPr>
              <a:spLocks/>
            </p:cNvSpPr>
            <p:nvPr/>
          </p:nvSpPr>
          <p:spPr bwMode="auto">
            <a:xfrm>
              <a:off x="5772641" y="5678893"/>
              <a:ext cx="49807" cy="63009"/>
            </a:xfrm>
            <a:custGeom>
              <a:avLst/>
              <a:gdLst>
                <a:gd name="T0" fmla="*/ 12765418 w 169"/>
                <a:gd name="T1" fmla="*/ 88404396 h 212"/>
                <a:gd name="T2" fmla="*/ 18236311 w 169"/>
                <a:gd name="T3" fmla="*/ 97058806 h 212"/>
                <a:gd name="T4" fmla="*/ 22491710 w 169"/>
                <a:gd name="T5" fmla="*/ 105095998 h 212"/>
                <a:gd name="T6" fmla="*/ 0 w 169"/>
                <a:gd name="T7" fmla="*/ 126115197 h 212"/>
                <a:gd name="T8" fmla="*/ 4255399 w 169"/>
                <a:gd name="T9" fmla="*/ 131060799 h 212"/>
                <a:gd name="T10" fmla="*/ 26138193 w 169"/>
                <a:gd name="T11" fmla="*/ 118078005 h 212"/>
                <a:gd name="T12" fmla="*/ 48021766 w 169"/>
                <a:gd name="T13" fmla="*/ 103859204 h 212"/>
                <a:gd name="T14" fmla="*/ 58963553 w 169"/>
                <a:gd name="T15" fmla="*/ 89640403 h 212"/>
                <a:gd name="T16" fmla="*/ 75376233 w 169"/>
                <a:gd name="T17" fmla="*/ 85312805 h 212"/>
                <a:gd name="T18" fmla="*/ 82062620 w 169"/>
                <a:gd name="T19" fmla="*/ 77894403 h 212"/>
                <a:gd name="T20" fmla="*/ 102730699 w 169"/>
                <a:gd name="T21" fmla="*/ 59966794 h 212"/>
                <a:gd name="T22" fmla="*/ 99691574 w 169"/>
                <a:gd name="T23" fmla="*/ 58111997 h 212"/>
                <a:gd name="T24" fmla="*/ 82670757 w 169"/>
                <a:gd name="T25" fmla="*/ 64293606 h 212"/>
                <a:gd name="T26" fmla="*/ 66866214 w 169"/>
                <a:gd name="T27" fmla="*/ 56257200 h 212"/>
                <a:gd name="T28" fmla="*/ 71728970 w 169"/>
                <a:gd name="T29" fmla="*/ 37710801 h 212"/>
                <a:gd name="T30" fmla="*/ 64434446 w 169"/>
                <a:gd name="T31" fmla="*/ 48838798 h 212"/>
                <a:gd name="T32" fmla="*/ 56532564 w 169"/>
                <a:gd name="T33" fmla="*/ 43893196 h 212"/>
                <a:gd name="T34" fmla="*/ 59571690 w 169"/>
                <a:gd name="T35" fmla="*/ 37710801 h 212"/>
                <a:gd name="T36" fmla="*/ 63827089 w 169"/>
                <a:gd name="T37" fmla="*/ 23492000 h 212"/>
                <a:gd name="T38" fmla="*/ 67474351 w 169"/>
                <a:gd name="T39" fmla="*/ 16073598 h 212"/>
                <a:gd name="T40" fmla="*/ 64434446 w 169"/>
                <a:gd name="T41" fmla="*/ 15455594 h 212"/>
                <a:gd name="T42" fmla="*/ 58356195 w 169"/>
                <a:gd name="T43" fmla="*/ 7418402 h 212"/>
                <a:gd name="T44" fmla="*/ 55316290 w 169"/>
                <a:gd name="T45" fmla="*/ 618004 h 212"/>
                <a:gd name="T46" fmla="*/ 54708933 w 169"/>
                <a:gd name="T47" fmla="*/ 0 h 212"/>
                <a:gd name="T48" fmla="*/ 52277165 w 169"/>
                <a:gd name="T49" fmla="*/ 12364004 h 212"/>
                <a:gd name="T50" fmla="*/ 54708933 w 169"/>
                <a:gd name="T51" fmla="*/ 17928395 h 212"/>
                <a:gd name="T52" fmla="*/ 51669028 w 169"/>
                <a:gd name="T53" fmla="*/ 34619997 h 212"/>
                <a:gd name="T54" fmla="*/ 52885302 w 169"/>
                <a:gd name="T55" fmla="*/ 27201595 h 212"/>
                <a:gd name="T56" fmla="*/ 55924427 w 169"/>
                <a:gd name="T57" fmla="*/ 30910403 h 212"/>
                <a:gd name="T58" fmla="*/ 55924427 w 169"/>
                <a:gd name="T59" fmla="*/ 34001993 h 212"/>
                <a:gd name="T60" fmla="*/ 52885302 w 169"/>
                <a:gd name="T61" fmla="*/ 38328805 h 212"/>
                <a:gd name="T62" fmla="*/ 49845397 w 169"/>
                <a:gd name="T63" fmla="*/ 47602004 h 212"/>
                <a:gd name="T64" fmla="*/ 55924427 w 169"/>
                <a:gd name="T65" fmla="*/ 45747993 h 212"/>
                <a:gd name="T66" fmla="*/ 51669028 w 169"/>
                <a:gd name="T67" fmla="*/ 49456801 h 212"/>
                <a:gd name="T68" fmla="*/ 48021766 w 169"/>
                <a:gd name="T69" fmla="*/ 58111997 h 212"/>
                <a:gd name="T70" fmla="*/ 32825360 w 169"/>
                <a:gd name="T71" fmla="*/ 77894403 h 212"/>
                <a:gd name="T72" fmla="*/ 12765418 w 169"/>
                <a:gd name="T73" fmla="*/ 88404396 h 21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69" h="212">
                  <a:moveTo>
                    <a:pt x="21" y="143"/>
                  </a:moveTo>
                  <a:lnTo>
                    <a:pt x="30" y="157"/>
                  </a:lnTo>
                  <a:lnTo>
                    <a:pt x="37" y="170"/>
                  </a:lnTo>
                  <a:lnTo>
                    <a:pt x="0" y="204"/>
                  </a:lnTo>
                  <a:lnTo>
                    <a:pt x="7" y="212"/>
                  </a:lnTo>
                  <a:lnTo>
                    <a:pt x="43" y="191"/>
                  </a:lnTo>
                  <a:lnTo>
                    <a:pt x="79" y="168"/>
                  </a:lnTo>
                  <a:lnTo>
                    <a:pt x="97" y="145"/>
                  </a:lnTo>
                  <a:lnTo>
                    <a:pt x="124" y="138"/>
                  </a:lnTo>
                  <a:lnTo>
                    <a:pt x="135" y="126"/>
                  </a:lnTo>
                  <a:lnTo>
                    <a:pt x="169" y="97"/>
                  </a:lnTo>
                  <a:lnTo>
                    <a:pt x="164" y="94"/>
                  </a:lnTo>
                  <a:lnTo>
                    <a:pt x="136" y="104"/>
                  </a:lnTo>
                  <a:lnTo>
                    <a:pt x="110" y="91"/>
                  </a:lnTo>
                  <a:lnTo>
                    <a:pt x="118" y="61"/>
                  </a:lnTo>
                  <a:lnTo>
                    <a:pt x="106" y="79"/>
                  </a:lnTo>
                  <a:lnTo>
                    <a:pt x="93" y="71"/>
                  </a:lnTo>
                  <a:lnTo>
                    <a:pt x="98" y="61"/>
                  </a:lnTo>
                  <a:lnTo>
                    <a:pt x="105" y="38"/>
                  </a:lnTo>
                  <a:lnTo>
                    <a:pt x="111" y="26"/>
                  </a:lnTo>
                  <a:lnTo>
                    <a:pt x="106" y="25"/>
                  </a:lnTo>
                  <a:lnTo>
                    <a:pt x="96" y="12"/>
                  </a:lnTo>
                  <a:lnTo>
                    <a:pt x="91" y="1"/>
                  </a:lnTo>
                  <a:lnTo>
                    <a:pt x="90" y="0"/>
                  </a:lnTo>
                  <a:lnTo>
                    <a:pt x="86" y="20"/>
                  </a:lnTo>
                  <a:lnTo>
                    <a:pt x="90" y="29"/>
                  </a:lnTo>
                  <a:lnTo>
                    <a:pt x="85" y="56"/>
                  </a:lnTo>
                  <a:lnTo>
                    <a:pt x="87" y="44"/>
                  </a:lnTo>
                  <a:lnTo>
                    <a:pt x="92" y="50"/>
                  </a:lnTo>
                  <a:lnTo>
                    <a:pt x="92" y="55"/>
                  </a:lnTo>
                  <a:lnTo>
                    <a:pt x="87" y="62"/>
                  </a:lnTo>
                  <a:lnTo>
                    <a:pt x="82" y="77"/>
                  </a:lnTo>
                  <a:lnTo>
                    <a:pt x="92" y="74"/>
                  </a:lnTo>
                  <a:lnTo>
                    <a:pt x="85" y="80"/>
                  </a:lnTo>
                  <a:lnTo>
                    <a:pt x="79" y="94"/>
                  </a:lnTo>
                  <a:lnTo>
                    <a:pt x="54" y="126"/>
                  </a:lnTo>
                  <a:lnTo>
                    <a:pt x="21" y="143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grpSp>
          <p:nvGrpSpPr>
            <p:cNvPr id="114" name="Group 76"/>
            <p:cNvGrpSpPr>
              <a:grpSpLocks/>
            </p:cNvGrpSpPr>
            <p:nvPr/>
          </p:nvGrpSpPr>
          <p:grpSpPr bwMode="auto">
            <a:xfrm>
              <a:off x="5278170" y="5214426"/>
              <a:ext cx="597686" cy="357652"/>
              <a:chOff x="4527" y="2065"/>
              <a:chExt cx="1426" cy="918"/>
            </a:xfrm>
            <a:solidFill>
              <a:schemeClr val="accent5"/>
            </a:solidFill>
          </p:grpSpPr>
          <p:sp>
            <p:nvSpPr>
              <p:cNvPr id="349" name="Freeform 77"/>
              <p:cNvSpPr>
                <a:spLocks/>
              </p:cNvSpPr>
              <p:nvPr/>
            </p:nvSpPr>
            <p:spPr bwMode="auto">
              <a:xfrm>
                <a:off x="4682" y="2455"/>
                <a:ext cx="7" cy="3"/>
              </a:xfrm>
              <a:custGeom>
                <a:avLst/>
                <a:gdLst>
                  <a:gd name="T0" fmla="*/ 5 w 9"/>
                  <a:gd name="T1" fmla="*/ 1 h 4"/>
                  <a:gd name="T2" fmla="*/ 0 w 9"/>
                  <a:gd name="T3" fmla="*/ 2 h 4"/>
                  <a:gd name="T4" fmla="*/ 0 w 9"/>
                  <a:gd name="T5" fmla="*/ 0 h 4"/>
                  <a:gd name="T6" fmla="*/ 5 w 9"/>
                  <a:gd name="T7" fmla="*/ 1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9" y="1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9" y="1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50" name="Freeform 78"/>
              <p:cNvSpPr>
                <a:spLocks/>
              </p:cNvSpPr>
              <p:nvPr/>
            </p:nvSpPr>
            <p:spPr bwMode="auto">
              <a:xfrm>
                <a:off x="4527" y="2363"/>
                <a:ext cx="199" cy="254"/>
              </a:xfrm>
              <a:custGeom>
                <a:avLst/>
                <a:gdLst>
                  <a:gd name="T0" fmla="*/ 138 w 288"/>
                  <a:gd name="T1" fmla="*/ 147 h 338"/>
                  <a:gd name="T2" fmla="*/ 137 w 288"/>
                  <a:gd name="T3" fmla="*/ 148 h 338"/>
                  <a:gd name="T4" fmla="*/ 135 w 288"/>
                  <a:gd name="T5" fmla="*/ 170 h 338"/>
                  <a:gd name="T6" fmla="*/ 132 w 288"/>
                  <a:gd name="T7" fmla="*/ 191 h 338"/>
                  <a:gd name="T8" fmla="*/ 126 w 288"/>
                  <a:gd name="T9" fmla="*/ 184 h 338"/>
                  <a:gd name="T10" fmla="*/ 126 w 288"/>
                  <a:gd name="T11" fmla="*/ 188 h 338"/>
                  <a:gd name="T12" fmla="*/ 120 w 288"/>
                  <a:gd name="T13" fmla="*/ 185 h 338"/>
                  <a:gd name="T14" fmla="*/ 120 w 288"/>
                  <a:gd name="T15" fmla="*/ 191 h 338"/>
                  <a:gd name="T16" fmla="*/ 106 w 288"/>
                  <a:gd name="T17" fmla="*/ 176 h 338"/>
                  <a:gd name="T18" fmla="*/ 100 w 288"/>
                  <a:gd name="T19" fmla="*/ 168 h 338"/>
                  <a:gd name="T20" fmla="*/ 93 w 288"/>
                  <a:gd name="T21" fmla="*/ 160 h 338"/>
                  <a:gd name="T22" fmla="*/ 86 w 288"/>
                  <a:gd name="T23" fmla="*/ 151 h 338"/>
                  <a:gd name="T24" fmla="*/ 79 w 288"/>
                  <a:gd name="T25" fmla="*/ 144 h 338"/>
                  <a:gd name="T26" fmla="*/ 75 w 288"/>
                  <a:gd name="T27" fmla="*/ 130 h 338"/>
                  <a:gd name="T28" fmla="*/ 69 w 288"/>
                  <a:gd name="T29" fmla="*/ 116 h 338"/>
                  <a:gd name="T30" fmla="*/ 67 w 288"/>
                  <a:gd name="T31" fmla="*/ 113 h 338"/>
                  <a:gd name="T32" fmla="*/ 61 w 288"/>
                  <a:gd name="T33" fmla="*/ 101 h 338"/>
                  <a:gd name="T34" fmla="*/ 54 w 288"/>
                  <a:gd name="T35" fmla="*/ 89 h 338"/>
                  <a:gd name="T36" fmla="*/ 50 w 288"/>
                  <a:gd name="T37" fmla="*/ 78 h 338"/>
                  <a:gd name="T38" fmla="*/ 46 w 288"/>
                  <a:gd name="T39" fmla="*/ 66 h 338"/>
                  <a:gd name="T40" fmla="*/ 37 w 288"/>
                  <a:gd name="T41" fmla="*/ 55 h 338"/>
                  <a:gd name="T42" fmla="*/ 28 w 288"/>
                  <a:gd name="T43" fmla="*/ 41 h 338"/>
                  <a:gd name="T44" fmla="*/ 18 w 288"/>
                  <a:gd name="T45" fmla="*/ 29 h 338"/>
                  <a:gd name="T46" fmla="*/ 8 w 288"/>
                  <a:gd name="T47" fmla="*/ 19 h 338"/>
                  <a:gd name="T48" fmla="*/ 0 w 288"/>
                  <a:gd name="T49" fmla="*/ 0 h 338"/>
                  <a:gd name="T50" fmla="*/ 9 w 288"/>
                  <a:gd name="T51" fmla="*/ 2 h 338"/>
                  <a:gd name="T52" fmla="*/ 18 w 288"/>
                  <a:gd name="T53" fmla="*/ 4 h 338"/>
                  <a:gd name="T54" fmla="*/ 28 w 288"/>
                  <a:gd name="T55" fmla="*/ 5 h 338"/>
                  <a:gd name="T56" fmla="*/ 39 w 288"/>
                  <a:gd name="T57" fmla="*/ 20 h 338"/>
                  <a:gd name="T58" fmla="*/ 41 w 288"/>
                  <a:gd name="T59" fmla="*/ 24 h 338"/>
                  <a:gd name="T60" fmla="*/ 52 w 288"/>
                  <a:gd name="T61" fmla="*/ 35 h 338"/>
                  <a:gd name="T62" fmla="*/ 63 w 288"/>
                  <a:gd name="T63" fmla="*/ 48 h 338"/>
                  <a:gd name="T64" fmla="*/ 73 w 288"/>
                  <a:gd name="T65" fmla="*/ 60 h 338"/>
                  <a:gd name="T66" fmla="*/ 72 w 288"/>
                  <a:gd name="T67" fmla="*/ 54 h 338"/>
                  <a:gd name="T68" fmla="*/ 83 w 288"/>
                  <a:gd name="T69" fmla="*/ 65 h 338"/>
                  <a:gd name="T70" fmla="*/ 89 w 288"/>
                  <a:gd name="T71" fmla="*/ 74 h 338"/>
                  <a:gd name="T72" fmla="*/ 101 w 288"/>
                  <a:gd name="T73" fmla="*/ 83 h 338"/>
                  <a:gd name="T74" fmla="*/ 103 w 288"/>
                  <a:gd name="T75" fmla="*/ 85 h 338"/>
                  <a:gd name="T76" fmla="*/ 111 w 288"/>
                  <a:gd name="T77" fmla="*/ 92 h 338"/>
                  <a:gd name="T78" fmla="*/ 106 w 288"/>
                  <a:gd name="T79" fmla="*/ 96 h 338"/>
                  <a:gd name="T80" fmla="*/ 106 w 288"/>
                  <a:gd name="T81" fmla="*/ 99 h 338"/>
                  <a:gd name="T82" fmla="*/ 106 w 288"/>
                  <a:gd name="T83" fmla="*/ 101 h 338"/>
                  <a:gd name="T84" fmla="*/ 106 w 288"/>
                  <a:gd name="T85" fmla="*/ 107 h 338"/>
                  <a:gd name="T86" fmla="*/ 117 w 288"/>
                  <a:gd name="T87" fmla="*/ 110 h 338"/>
                  <a:gd name="T88" fmla="*/ 119 w 288"/>
                  <a:gd name="T89" fmla="*/ 122 h 338"/>
                  <a:gd name="T90" fmla="*/ 122 w 288"/>
                  <a:gd name="T91" fmla="*/ 126 h 338"/>
                  <a:gd name="T92" fmla="*/ 122 w 288"/>
                  <a:gd name="T93" fmla="*/ 133 h 338"/>
                  <a:gd name="T94" fmla="*/ 131 w 288"/>
                  <a:gd name="T95" fmla="*/ 133 h 338"/>
                  <a:gd name="T96" fmla="*/ 138 w 288"/>
                  <a:gd name="T97" fmla="*/ 147 h 33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288" h="338">
                    <a:moveTo>
                      <a:pt x="288" y="260"/>
                    </a:moveTo>
                    <a:lnTo>
                      <a:pt x="286" y="262"/>
                    </a:lnTo>
                    <a:lnTo>
                      <a:pt x="282" y="301"/>
                    </a:lnTo>
                    <a:lnTo>
                      <a:pt x="277" y="338"/>
                    </a:lnTo>
                    <a:lnTo>
                      <a:pt x="265" y="326"/>
                    </a:lnTo>
                    <a:lnTo>
                      <a:pt x="263" y="333"/>
                    </a:lnTo>
                    <a:lnTo>
                      <a:pt x="250" y="328"/>
                    </a:lnTo>
                    <a:lnTo>
                      <a:pt x="250" y="338"/>
                    </a:lnTo>
                    <a:lnTo>
                      <a:pt x="223" y="312"/>
                    </a:lnTo>
                    <a:lnTo>
                      <a:pt x="209" y="297"/>
                    </a:lnTo>
                    <a:lnTo>
                      <a:pt x="196" y="283"/>
                    </a:lnTo>
                    <a:lnTo>
                      <a:pt x="181" y="268"/>
                    </a:lnTo>
                    <a:lnTo>
                      <a:pt x="167" y="254"/>
                    </a:lnTo>
                    <a:lnTo>
                      <a:pt x="156" y="230"/>
                    </a:lnTo>
                    <a:lnTo>
                      <a:pt x="145" y="205"/>
                    </a:lnTo>
                    <a:lnTo>
                      <a:pt x="141" y="201"/>
                    </a:lnTo>
                    <a:lnTo>
                      <a:pt x="127" y="180"/>
                    </a:lnTo>
                    <a:lnTo>
                      <a:pt x="113" y="157"/>
                    </a:lnTo>
                    <a:lnTo>
                      <a:pt x="105" y="138"/>
                    </a:lnTo>
                    <a:lnTo>
                      <a:pt x="96" y="117"/>
                    </a:lnTo>
                    <a:lnTo>
                      <a:pt x="76" y="97"/>
                    </a:lnTo>
                    <a:lnTo>
                      <a:pt x="58" y="73"/>
                    </a:lnTo>
                    <a:lnTo>
                      <a:pt x="38" y="52"/>
                    </a:lnTo>
                    <a:lnTo>
                      <a:pt x="18" y="33"/>
                    </a:lnTo>
                    <a:lnTo>
                      <a:pt x="0" y="0"/>
                    </a:lnTo>
                    <a:lnTo>
                      <a:pt x="19" y="2"/>
                    </a:lnTo>
                    <a:lnTo>
                      <a:pt x="38" y="6"/>
                    </a:lnTo>
                    <a:lnTo>
                      <a:pt x="59" y="9"/>
                    </a:lnTo>
                    <a:lnTo>
                      <a:pt x="82" y="36"/>
                    </a:lnTo>
                    <a:lnTo>
                      <a:pt x="85" y="43"/>
                    </a:lnTo>
                    <a:lnTo>
                      <a:pt x="108" y="63"/>
                    </a:lnTo>
                    <a:lnTo>
                      <a:pt x="132" y="85"/>
                    </a:lnTo>
                    <a:lnTo>
                      <a:pt x="153" y="106"/>
                    </a:lnTo>
                    <a:lnTo>
                      <a:pt x="151" y="96"/>
                    </a:lnTo>
                    <a:lnTo>
                      <a:pt x="174" y="115"/>
                    </a:lnTo>
                    <a:lnTo>
                      <a:pt x="187" y="132"/>
                    </a:lnTo>
                    <a:lnTo>
                      <a:pt x="211" y="148"/>
                    </a:lnTo>
                    <a:lnTo>
                      <a:pt x="215" y="150"/>
                    </a:lnTo>
                    <a:lnTo>
                      <a:pt x="232" y="164"/>
                    </a:lnTo>
                    <a:lnTo>
                      <a:pt x="221" y="170"/>
                    </a:lnTo>
                    <a:lnTo>
                      <a:pt x="222" y="176"/>
                    </a:lnTo>
                    <a:lnTo>
                      <a:pt x="221" y="180"/>
                    </a:lnTo>
                    <a:lnTo>
                      <a:pt x="223" y="190"/>
                    </a:lnTo>
                    <a:lnTo>
                      <a:pt x="245" y="195"/>
                    </a:lnTo>
                    <a:lnTo>
                      <a:pt x="249" y="217"/>
                    </a:lnTo>
                    <a:lnTo>
                      <a:pt x="255" y="224"/>
                    </a:lnTo>
                    <a:lnTo>
                      <a:pt x="255" y="236"/>
                    </a:lnTo>
                    <a:lnTo>
                      <a:pt x="275" y="236"/>
                    </a:lnTo>
                    <a:lnTo>
                      <a:pt x="288" y="260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51" name="Freeform 79"/>
              <p:cNvSpPr>
                <a:spLocks/>
              </p:cNvSpPr>
              <p:nvPr/>
            </p:nvSpPr>
            <p:spPr bwMode="auto">
              <a:xfrm>
                <a:off x="4710" y="2620"/>
                <a:ext cx="165" cy="63"/>
              </a:xfrm>
              <a:custGeom>
                <a:avLst/>
                <a:gdLst>
                  <a:gd name="T0" fmla="*/ 113 w 240"/>
                  <a:gd name="T1" fmla="*/ 47 h 84"/>
                  <a:gd name="T2" fmla="*/ 113 w 240"/>
                  <a:gd name="T3" fmla="*/ 44 h 84"/>
                  <a:gd name="T4" fmla="*/ 113 w 240"/>
                  <a:gd name="T5" fmla="*/ 31 h 84"/>
                  <a:gd name="T6" fmla="*/ 104 w 240"/>
                  <a:gd name="T7" fmla="*/ 29 h 84"/>
                  <a:gd name="T8" fmla="*/ 94 w 240"/>
                  <a:gd name="T9" fmla="*/ 29 h 84"/>
                  <a:gd name="T10" fmla="*/ 91 w 240"/>
                  <a:gd name="T11" fmla="*/ 18 h 84"/>
                  <a:gd name="T12" fmla="*/ 76 w 240"/>
                  <a:gd name="T13" fmla="*/ 12 h 84"/>
                  <a:gd name="T14" fmla="*/ 70 w 240"/>
                  <a:gd name="T15" fmla="*/ 8 h 84"/>
                  <a:gd name="T16" fmla="*/ 65 w 240"/>
                  <a:gd name="T17" fmla="*/ 15 h 84"/>
                  <a:gd name="T18" fmla="*/ 55 w 240"/>
                  <a:gd name="T19" fmla="*/ 15 h 84"/>
                  <a:gd name="T20" fmla="*/ 45 w 240"/>
                  <a:gd name="T21" fmla="*/ 15 h 84"/>
                  <a:gd name="T22" fmla="*/ 40 w 240"/>
                  <a:gd name="T23" fmla="*/ 8 h 84"/>
                  <a:gd name="T24" fmla="*/ 26 w 240"/>
                  <a:gd name="T25" fmla="*/ 1 h 84"/>
                  <a:gd name="T26" fmla="*/ 10 w 240"/>
                  <a:gd name="T27" fmla="*/ 0 h 84"/>
                  <a:gd name="T28" fmla="*/ 4 w 240"/>
                  <a:gd name="T29" fmla="*/ 11 h 84"/>
                  <a:gd name="T30" fmla="*/ 0 w 240"/>
                  <a:gd name="T31" fmla="*/ 13 h 84"/>
                  <a:gd name="T32" fmla="*/ 13 w 240"/>
                  <a:gd name="T33" fmla="*/ 17 h 84"/>
                  <a:gd name="T34" fmla="*/ 13 w 240"/>
                  <a:gd name="T35" fmla="*/ 21 h 84"/>
                  <a:gd name="T36" fmla="*/ 25 w 240"/>
                  <a:gd name="T37" fmla="*/ 25 h 84"/>
                  <a:gd name="T38" fmla="*/ 39 w 240"/>
                  <a:gd name="T39" fmla="*/ 29 h 84"/>
                  <a:gd name="T40" fmla="*/ 50 w 240"/>
                  <a:gd name="T41" fmla="*/ 32 h 84"/>
                  <a:gd name="T42" fmla="*/ 61 w 240"/>
                  <a:gd name="T43" fmla="*/ 35 h 84"/>
                  <a:gd name="T44" fmla="*/ 77 w 240"/>
                  <a:gd name="T45" fmla="*/ 38 h 84"/>
                  <a:gd name="T46" fmla="*/ 93 w 240"/>
                  <a:gd name="T47" fmla="*/ 40 h 84"/>
                  <a:gd name="T48" fmla="*/ 104 w 240"/>
                  <a:gd name="T49" fmla="*/ 43 h 84"/>
                  <a:gd name="T50" fmla="*/ 113 w 240"/>
                  <a:gd name="T51" fmla="*/ 47 h 8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240" h="84">
                    <a:moveTo>
                      <a:pt x="240" y="84"/>
                    </a:moveTo>
                    <a:lnTo>
                      <a:pt x="238" y="79"/>
                    </a:lnTo>
                    <a:lnTo>
                      <a:pt x="238" y="55"/>
                    </a:lnTo>
                    <a:lnTo>
                      <a:pt x="219" y="52"/>
                    </a:lnTo>
                    <a:lnTo>
                      <a:pt x="199" y="50"/>
                    </a:lnTo>
                    <a:lnTo>
                      <a:pt x="192" y="32"/>
                    </a:lnTo>
                    <a:lnTo>
                      <a:pt x="161" y="21"/>
                    </a:lnTo>
                    <a:lnTo>
                      <a:pt x="148" y="14"/>
                    </a:lnTo>
                    <a:lnTo>
                      <a:pt x="137" y="26"/>
                    </a:lnTo>
                    <a:lnTo>
                      <a:pt x="117" y="26"/>
                    </a:lnTo>
                    <a:lnTo>
                      <a:pt x="96" y="26"/>
                    </a:lnTo>
                    <a:lnTo>
                      <a:pt x="85" y="15"/>
                    </a:lnTo>
                    <a:lnTo>
                      <a:pt x="55" y="1"/>
                    </a:lnTo>
                    <a:lnTo>
                      <a:pt x="22" y="0"/>
                    </a:lnTo>
                    <a:lnTo>
                      <a:pt x="9" y="19"/>
                    </a:lnTo>
                    <a:lnTo>
                      <a:pt x="0" y="22"/>
                    </a:lnTo>
                    <a:lnTo>
                      <a:pt x="28" y="31"/>
                    </a:lnTo>
                    <a:lnTo>
                      <a:pt x="27" y="37"/>
                    </a:lnTo>
                    <a:lnTo>
                      <a:pt x="54" y="44"/>
                    </a:lnTo>
                    <a:lnTo>
                      <a:pt x="82" y="51"/>
                    </a:lnTo>
                    <a:lnTo>
                      <a:pt x="106" y="57"/>
                    </a:lnTo>
                    <a:lnTo>
                      <a:pt x="130" y="62"/>
                    </a:lnTo>
                    <a:lnTo>
                      <a:pt x="163" y="66"/>
                    </a:lnTo>
                    <a:lnTo>
                      <a:pt x="197" y="70"/>
                    </a:lnTo>
                    <a:lnTo>
                      <a:pt x="219" y="76"/>
                    </a:lnTo>
                    <a:lnTo>
                      <a:pt x="240" y="84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52" name="Freeform 80"/>
              <p:cNvSpPr>
                <a:spLocks/>
              </p:cNvSpPr>
              <p:nvPr/>
            </p:nvSpPr>
            <p:spPr bwMode="auto">
              <a:xfrm>
                <a:off x="4710" y="2520"/>
                <a:ext cx="30" cy="36"/>
              </a:xfrm>
              <a:custGeom>
                <a:avLst/>
                <a:gdLst>
                  <a:gd name="T0" fmla="*/ 20 w 44"/>
                  <a:gd name="T1" fmla="*/ 20 h 45"/>
                  <a:gd name="T2" fmla="*/ 19 w 44"/>
                  <a:gd name="T3" fmla="*/ 29 h 45"/>
                  <a:gd name="T4" fmla="*/ 10 w 44"/>
                  <a:gd name="T5" fmla="*/ 21 h 45"/>
                  <a:gd name="T6" fmla="*/ 5 w 44"/>
                  <a:gd name="T7" fmla="*/ 10 h 45"/>
                  <a:gd name="T8" fmla="*/ 0 w 44"/>
                  <a:gd name="T9" fmla="*/ 8 h 45"/>
                  <a:gd name="T10" fmla="*/ 7 w 44"/>
                  <a:gd name="T11" fmla="*/ 2 h 45"/>
                  <a:gd name="T12" fmla="*/ 8 w 44"/>
                  <a:gd name="T13" fmla="*/ 0 h 45"/>
                  <a:gd name="T14" fmla="*/ 13 w 44"/>
                  <a:gd name="T15" fmla="*/ 15 h 45"/>
                  <a:gd name="T16" fmla="*/ 20 w 44"/>
                  <a:gd name="T17" fmla="*/ 20 h 4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4" h="45">
                    <a:moveTo>
                      <a:pt x="44" y="31"/>
                    </a:moveTo>
                    <a:lnTo>
                      <a:pt x="41" y="45"/>
                    </a:lnTo>
                    <a:lnTo>
                      <a:pt x="20" y="32"/>
                    </a:lnTo>
                    <a:lnTo>
                      <a:pt x="11" y="15"/>
                    </a:lnTo>
                    <a:lnTo>
                      <a:pt x="0" y="12"/>
                    </a:lnTo>
                    <a:lnTo>
                      <a:pt x="14" y="3"/>
                    </a:lnTo>
                    <a:lnTo>
                      <a:pt x="18" y="0"/>
                    </a:lnTo>
                    <a:lnTo>
                      <a:pt x="28" y="24"/>
                    </a:lnTo>
                    <a:lnTo>
                      <a:pt x="44" y="31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53" name="Freeform 81"/>
              <p:cNvSpPr>
                <a:spLocks/>
              </p:cNvSpPr>
              <p:nvPr/>
            </p:nvSpPr>
            <p:spPr bwMode="auto">
              <a:xfrm>
                <a:off x="4563" y="2454"/>
                <a:ext cx="14" cy="20"/>
              </a:xfrm>
              <a:custGeom>
                <a:avLst/>
                <a:gdLst>
                  <a:gd name="T0" fmla="*/ 9 w 22"/>
                  <a:gd name="T1" fmla="*/ 8 h 27"/>
                  <a:gd name="T2" fmla="*/ 8 w 22"/>
                  <a:gd name="T3" fmla="*/ 15 h 27"/>
                  <a:gd name="T4" fmla="*/ 0 w 22"/>
                  <a:gd name="T5" fmla="*/ 1 h 27"/>
                  <a:gd name="T6" fmla="*/ 3 w 22"/>
                  <a:gd name="T7" fmla="*/ 0 h 27"/>
                  <a:gd name="T8" fmla="*/ 9 w 22"/>
                  <a:gd name="T9" fmla="*/ 8 h 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" h="27">
                    <a:moveTo>
                      <a:pt x="22" y="15"/>
                    </a:moveTo>
                    <a:lnTo>
                      <a:pt x="19" y="27"/>
                    </a:lnTo>
                    <a:lnTo>
                      <a:pt x="0" y="2"/>
                    </a:lnTo>
                    <a:lnTo>
                      <a:pt x="6" y="0"/>
                    </a:lnTo>
                    <a:lnTo>
                      <a:pt x="22" y="15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54" name="Freeform 82"/>
              <p:cNvSpPr>
                <a:spLocks/>
              </p:cNvSpPr>
              <p:nvPr/>
            </p:nvSpPr>
            <p:spPr bwMode="auto">
              <a:xfrm>
                <a:off x="4755" y="2546"/>
                <a:ext cx="11" cy="12"/>
              </a:xfrm>
              <a:custGeom>
                <a:avLst/>
                <a:gdLst>
                  <a:gd name="T0" fmla="*/ 7 w 17"/>
                  <a:gd name="T1" fmla="*/ 3 h 18"/>
                  <a:gd name="T2" fmla="*/ 4 w 17"/>
                  <a:gd name="T3" fmla="*/ 7 h 18"/>
                  <a:gd name="T4" fmla="*/ 0 w 17"/>
                  <a:gd name="T5" fmla="*/ 8 h 18"/>
                  <a:gd name="T6" fmla="*/ 0 w 17"/>
                  <a:gd name="T7" fmla="*/ 0 h 18"/>
                  <a:gd name="T8" fmla="*/ 7 w 17"/>
                  <a:gd name="T9" fmla="*/ 3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17" y="7"/>
                    </a:moveTo>
                    <a:lnTo>
                      <a:pt x="9" y="16"/>
                    </a:lnTo>
                    <a:lnTo>
                      <a:pt x="0" y="18"/>
                    </a:lnTo>
                    <a:lnTo>
                      <a:pt x="0" y="0"/>
                    </a:lnTo>
                    <a:lnTo>
                      <a:pt x="17" y="7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55" name="Freeform 83"/>
              <p:cNvSpPr>
                <a:spLocks/>
              </p:cNvSpPr>
              <p:nvPr/>
            </p:nvSpPr>
            <p:spPr bwMode="auto">
              <a:xfrm>
                <a:off x="4592" y="2508"/>
                <a:ext cx="11" cy="16"/>
              </a:xfrm>
              <a:custGeom>
                <a:avLst/>
                <a:gdLst>
                  <a:gd name="T0" fmla="*/ 8 w 16"/>
                  <a:gd name="T1" fmla="*/ 12 h 21"/>
                  <a:gd name="T2" fmla="*/ 2 w 16"/>
                  <a:gd name="T3" fmla="*/ 12 h 21"/>
                  <a:gd name="T4" fmla="*/ 0 w 16"/>
                  <a:gd name="T5" fmla="*/ 0 h 21"/>
                  <a:gd name="T6" fmla="*/ 8 w 16"/>
                  <a:gd name="T7" fmla="*/ 12 h 2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6" h="21">
                    <a:moveTo>
                      <a:pt x="16" y="21"/>
                    </a:moveTo>
                    <a:lnTo>
                      <a:pt x="4" y="21"/>
                    </a:lnTo>
                    <a:lnTo>
                      <a:pt x="0" y="0"/>
                    </a:lnTo>
                    <a:lnTo>
                      <a:pt x="16" y="21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56" name="Freeform 84"/>
              <p:cNvSpPr>
                <a:spLocks/>
              </p:cNvSpPr>
              <p:nvPr/>
            </p:nvSpPr>
            <p:spPr bwMode="auto">
              <a:xfrm>
                <a:off x="4778" y="2388"/>
                <a:ext cx="183" cy="189"/>
              </a:xfrm>
              <a:custGeom>
                <a:avLst/>
                <a:gdLst>
                  <a:gd name="T0" fmla="*/ 127 w 264"/>
                  <a:gd name="T1" fmla="*/ 60 h 250"/>
                  <a:gd name="T2" fmla="*/ 115 w 264"/>
                  <a:gd name="T3" fmla="*/ 57 h 250"/>
                  <a:gd name="T4" fmla="*/ 114 w 264"/>
                  <a:gd name="T5" fmla="*/ 57 h 250"/>
                  <a:gd name="T6" fmla="*/ 109 w 264"/>
                  <a:gd name="T7" fmla="*/ 80 h 250"/>
                  <a:gd name="T8" fmla="*/ 110 w 264"/>
                  <a:gd name="T9" fmla="*/ 82 h 250"/>
                  <a:gd name="T10" fmla="*/ 107 w 264"/>
                  <a:gd name="T11" fmla="*/ 89 h 250"/>
                  <a:gd name="T12" fmla="*/ 99 w 264"/>
                  <a:gd name="T13" fmla="*/ 95 h 250"/>
                  <a:gd name="T14" fmla="*/ 93 w 264"/>
                  <a:gd name="T15" fmla="*/ 104 h 250"/>
                  <a:gd name="T16" fmla="*/ 94 w 264"/>
                  <a:gd name="T17" fmla="*/ 112 h 250"/>
                  <a:gd name="T18" fmla="*/ 96 w 264"/>
                  <a:gd name="T19" fmla="*/ 112 h 250"/>
                  <a:gd name="T20" fmla="*/ 93 w 264"/>
                  <a:gd name="T21" fmla="*/ 116 h 250"/>
                  <a:gd name="T22" fmla="*/ 90 w 264"/>
                  <a:gd name="T23" fmla="*/ 123 h 250"/>
                  <a:gd name="T24" fmla="*/ 87 w 264"/>
                  <a:gd name="T25" fmla="*/ 136 h 250"/>
                  <a:gd name="T26" fmla="*/ 71 w 264"/>
                  <a:gd name="T27" fmla="*/ 143 h 250"/>
                  <a:gd name="T28" fmla="*/ 69 w 264"/>
                  <a:gd name="T29" fmla="*/ 134 h 250"/>
                  <a:gd name="T30" fmla="*/ 67 w 264"/>
                  <a:gd name="T31" fmla="*/ 132 h 250"/>
                  <a:gd name="T32" fmla="*/ 58 w 264"/>
                  <a:gd name="T33" fmla="*/ 132 h 250"/>
                  <a:gd name="T34" fmla="*/ 50 w 264"/>
                  <a:gd name="T35" fmla="*/ 126 h 250"/>
                  <a:gd name="T36" fmla="*/ 43 w 264"/>
                  <a:gd name="T37" fmla="*/ 132 h 250"/>
                  <a:gd name="T38" fmla="*/ 35 w 264"/>
                  <a:gd name="T39" fmla="*/ 132 h 250"/>
                  <a:gd name="T40" fmla="*/ 34 w 264"/>
                  <a:gd name="T41" fmla="*/ 123 h 250"/>
                  <a:gd name="T42" fmla="*/ 23 w 264"/>
                  <a:gd name="T43" fmla="*/ 125 h 250"/>
                  <a:gd name="T44" fmla="*/ 24 w 264"/>
                  <a:gd name="T45" fmla="*/ 123 h 250"/>
                  <a:gd name="T46" fmla="*/ 21 w 264"/>
                  <a:gd name="T47" fmla="*/ 125 h 250"/>
                  <a:gd name="T48" fmla="*/ 15 w 264"/>
                  <a:gd name="T49" fmla="*/ 123 h 250"/>
                  <a:gd name="T50" fmla="*/ 12 w 264"/>
                  <a:gd name="T51" fmla="*/ 106 h 250"/>
                  <a:gd name="T52" fmla="*/ 12 w 264"/>
                  <a:gd name="T53" fmla="*/ 94 h 250"/>
                  <a:gd name="T54" fmla="*/ 5 w 264"/>
                  <a:gd name="T55" fmla="*/ 85 h 250"/>
                  <a:gd name="T56" fmla="*/ 6 w 264"/>
                  <a:gd name="T57" fmla="*/ 85 h 250"/>
                  <a:gd name="T58" fmla="*/ 3 w 264"/>
                  <a:gd name="T59" fmla="*/ 78 h 250"/>
                  <a:gd name="T60" fmla="*/ 3 w 264"/>
                  <a:gd name="T61" fmla="*/ 73 h 250"/>
                  <a:gd name="T62" fmla="*/ 0 w 264"/>
                  <a:gd name="T63" fmla="*/ 60 h 250"/>
                  <a:gd name="T64" fmla="*/ 3 w 264"/>
                  <a:gd name="T65" fmla="*/ 51 h 250"/>
                  <a:gd name="T66" fmla="*/ 2 w 264"/>
                  <a:gd name="T67" fmla="*/ 51 h 250"/>
                  <a:gd name="T68" fmla="*/ 8 w 264"/>
                  <a:gd name="T69" fmla="*/ 39 h 250"/>
                  <a:gd name="T70" fmla="*/ 12 w 264"/>
                  <a:gd name="T71" fmla="*/ 51 h 250"/>
                  <a:gd name="T72" fmla="*/ 24 w 264"/>
                  <a:gd name="T73" fmla="*/ 60 h 250"/>
                  <a:gd name="T74" fmla="*/ 40 w 264"/>
                  <a:gd name="T75" fmla="*/ 54 h 250"/>
                  <a:gd name="T76" fmla="*/ 45 w 264"/>
                  <a:gd name="T77" fmla="*/ 48 h 250"/>
                  <a:gd name="T78" fmla="*/ 62 w 264"/>
                  <a:gd name="T79" fmla="*/ 53 h 250"/>
                  <a:gd name="T80" fmla="*/ 72 w 264"/>
                  <a:gd name="T81" fmla="*/ 48 h 250"/>
                  <a:gd name="T82" fmla="*/ 78 w 264"/>
                  <a:gd name="T83" fmla="*/ 33 h 250"/>
                  <a:gd name="T84" fmla="*/ 80 w 264"/>
                  <a:gd name="T85" fmla="*/ 23 h 250"/>
                  <a:gd name="T86" fmla="*/ 84 w 264"/>
                  <a:gd name="T87" fmla="*/ 12 h 250"/>
                  <a:gd name="T88" fmla="*/ 87 w 264"/>
                  <a:gd name="T89" fmla="*/ 0 h 250"/>
                  <a:gd name="T90" fmla="*/ 98 w 264"/>
                  <a:gd name="T91" fmla="*/ 2 h 250"/>
                  <a:gd name="T92" fmla="*/ 107 w 264"/>
                  <a:gd name="T93" fmla="*/ 4 h 250"/>
                  <a:gd name="T94" fmla="*/ 107 w 264"/>
                  <a:gd name="T95" fmla="*/ 6 h 250"/>
                  <a:gd name="T96" fmla="*/ 107 w 264"/>
                  <a:gd name="T97" fmla="*/ 7 h 250"/>
                  <a:gd name="T98" fmla="*/ 110 w 264"/>
                  <a:gd name="T99" fmla="*/ 13 h 250"/>
                  <a:gd name="T100" fmla="*/ 107 w 264"/>
                  <a:gd name="T101" fmla="*/ 12 h 250"/>
                  <a:gd name="T102" fmla="*/ 103 w 264"/>
                  <a:gd name="T103" fmla="*/ 13 h 250"/>
                  <a:gd name="T104" fmla="*/ 106 w 264"/>
                  <a:gd name="T105" fmla="*/ 20 h 250"/>
                  <a:gd name="T106" fmla="*/ 115 w 264"/>
                  <a:gd name="T107" fmla="*/ 36 h 250"/>
                  <a:gd name="T108" fmla="*/ 112 w 264"/>
                  <a:gd name="T109" fmla="*/ 42 h 250"/>
                  <a:gd name="T110" fmla="*/ 119 w 264"/>
                  <a:gd name="T111" fmla="*/ 51 h 250"/>
                  <a:gd name="T112" fmla="*/ 127 w 264"/>
                  <a:gd name="T113" fmla="*/ 60 h 250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64" h="250">
                    <a:moveTo>
                      <a:pt x="264" y="104"/>
                    </a:moveTo>
                    <a:lnTo>
                      <a:pt x="240" y="101"/>
                    </a:lnTo>
                    <a:lnTo>
                      <a:pt x="238" y="101"/>
                    </a:lnTo>
                    <a:lnTo>
                      <a:pt x="226" y="140"/>
                    </a:lnTo>
                    <a:lnTo>
                      <a:pt x="228" y="143"/>
                    </a:lnTo>
                    <a:lnTo>
                      <a:pt x="223" y="156"/>
                    </a:lnTo>
                    <a:lnTo>
                      <a:pt x="206" y="165"/>
                    </a:lnTo>
                    <a:lnTo>
                      <a:pt x="194" y="183"/>
                    </a:lnTo>
                    <a:lnTo>
                      <a:pt x="196" y="196"/>
                    </a:lnTo>
                    <a:lnTo>
                      <a:pt x="200" y="196"/>
                    </a:lnTo>
                    <a:lnTo>
                      <a:pt x="194" y="204"/>
                    </a:lnTo>
                    <a:lnTo>
                      <a:pt x="188" y="216"/>
                    </a:lnTo>
                    <a:lnTo>
                      <a:pt x="182" y="238"/>
                    </a:lnTo>
                    <a:lnTo>
                      <a:pt x="148" y="250"/>
                    </a:lnTo>
                    <a:lnTo>
                      <a:pt x="144" y="234"/>
                    </a:lnTo>
                    <a:lnTo>
                      <a:pt x="139" y="230"/>
                    </a:lnTo>
                    <a:lnTo>
                      <a:pt x="121" y="230"/>
                    </a:lnTo>
                    <a:lnTo>
                      <a:pt x="104" y="221"/>
                    </a:lnTo>
                    <a:lnTo>
                      <a:pt x="90" y="230"/>
                    </a:lnTo>
                    <a:lnTo>
                      <a:pt x="74" y="231"/>
                    </a:lnTo>
                    <a:lnTo>
                      <a:pt x="71" y="216"/>
                    </a:lnTo>
                    <a:lnTo>
                      <a:pt x="47" y="219"/>
                    </a:lnTo>
                    <a:lnTo>
                      <a:pt x="50" y="216"/>
                    </a:lnTo>
                    <a:lnTo>
                      <a:pt x="43" y="220"/>
                    </a:lnTo>
                    <a:lnTo>
                      <a:pt x="32" y="216"/>
                    </a:lnTo>
                    <a:lnTo>
                      <a:pt x="26" y="185"/>
                    </a:lnTo>
                    <a:lnTo>
                      <a:pt x="26" y="164"/>
                    </a:lnTo>
                    <a:lnTo>
                      <a:pt x="10" y="150"/>
                    </a:lnTo>
                    <a:lnTo>
                      <a:pt x="13" y="150"/>
                    </a:lnTo>
                    <a:lnTo>
                      <a:pt x="6" y="136"/>
                    </a:lnTo>
                    <a:lnTo>
                      <a:pt x="7" y="128"/>
                    </a:lnTo>
                    <a:lnTo>
                      <a:pt x="0" y="104"/>
                    </a:lnTo>
                    <a:lnTo>
                      <a:pt x="7" y="88"/>
                    </a:lnTo>
                    <a:lnTo>
                      <a:pt x="4" y="89"/>
                    </a:lnTo>
                    <a:lnTo>
                      <a:pt x="18" y="69"/>
                    </a:lnTo>
                    <a:lnTo>
                      <a:pt x="24" y="88"/>
                    </a:lnTo>
                    <a:lnTo>
                      <a:pt x="49" y="104"/>
                    </a:lnTo>
                    <a:lnTo>
                      <a:pt x="84" y="95"/>
                    </a:lnTo>
                    <a:lnTo>
                      <a:pt x="94" y="83"/>
                    </a:lnTo>
                    <a:lnTo>
                      <a:pt x="128" y="92"/>
                    </a:lnTo>
                    <a:lnTo>
                      <a:pt x="150" y="83"/>
                    </a:lnTo>
                    <a:lnTo>
                      <a:pt x="162" y="57"/>
                    </a:lnTo>
                    <a:lnTo>
                      <a:pt x="167" y="41"/>
                    </a:lnTo>
                    <a:lnTo>
                      <a:pt x="174" y="21"/>
                    </a:lnTo>
                    <a:lnTo>
                      <a:pt x="180" y="0"/>
                    </a:lnTo>
                    <a:lnTo>
                      <a:pt x="203" y="3"/>
                    </a:lnTo>
                    <a:lnTo>
                      <a:pt x="224" y="6"/>
                    </a:lnTo>
                    <a:lnTo>
                      <a:pt x="222" y="10"/>
                    </a:lnTo>
                    <a:lnTo>
                      <a:pt x="223" y="12"/>
                    </a:lnTo>
                    <a:lnTo>
                      <a:pt x="229" y="22"/>
                    </a:lnTo>
                    <a:lnTo>
                      <a:pt x="223" y="21"/>
                    </a:lnTo>
                    <a:lnTo>
                      <a:pt x="215" y="22"/>
                    </a:lnTo>
                    <a:lnTo>
                      <a:pt x="220" y="34"/>
                    </a:lnTo>
                    <a:lnTo>
                      <a:pt x="239" y="64"/>
                    </a:lnTo>
                    <a:lnTo>
                      <a:pt x="234" y="74"/>
                    </a:lnTo>
                    <a:lnTo>
                      <a:pt x="248" y="88"/>
                    </a:lnTo>
                    <a:lnTo>
                      <a:pt x="264" y="104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57" name="Freeform 85"/>
              <p:cNvSpPr>
                <a:spLocks/>
              </p:cNvSpPr>
              <p:nvPr/>
            </p:nvSpPr>
            <p:spPr bwMode="auto">
              <a:xfrm>
                <a:off x="5183" y="2497"/>
                <a:ext cx="180" cy="193"/>
              </a:xfrm>
              <a:custGeom>
                <a:avLst/>
                <a:gdLst>
                  <a:gd name="T0" fmla="*/ 96 w 258"/>
                  <a:gd name="T1" fmla="*/ 121 h 259"/>
                  <a:gd name="T2" fmla="*/ 99 w 258"/>
                  <a:gd name="T3" fmla="*/ 127 h 259"/>
                  <a:gd name="T4" fmla="*/ 113 w 258"/>
                  <a:gd name="T5" fmla="*/ 134 h 259"/>
                  <a:gd name="T6" fmla="*/ 121 w 258"/>
                  <a:gd name="T7" fmla="*/ 130 h 259"/>
                  <a:gd name="T8" fmla="*/ 123 w 258"/>
                  <a:gd name="T9" fmla="*/ 104 h 259"/>
                  <a:gd name="T10" fmla="*/ 125 w 258"/>
                  <a:gd name="T11" fmla="*/ 76 h 259"/>
                  <a:gd name="T12" fmla="*/ 126 w 258"/>
                  <a:gd name="T13" fmla="*/ 49 h 259"/>
                  <a:gd name="T14" fmla="*/ 118 w 258"/>
                  <a:gd name="T15" fmla="*/ 34 h 259"/>
                  <a:gd name="T16" fmla="*/ 86 w 258"/>
                  <a:gd name="T17" fmla="*/ 16 h 259"/>
                  <a:gd name="T18" fmla="*/ 66 w 258"/>
                  <a:gd name="T19" fmla="*/ 33 h 259"/>
                  <a:gd name="T20" fmla="*/ 47 w 258"/>
                  <a:gd name="T21" fmla="*/ 42 h 259"/>
                  <a:gd name="T22" fmla="*/ 41 w 258"/>
                  <a:gd name="T23" fmla="*/ 38 h 259"/>
                  <a:gd name="T24" fmla="*/ 38 w 258"/>
                  <a:gd name="T25" fmla="*/ 12 h 259"/>
                  <a:gd name="T26" fmla="*/ 26 w 258"/>
                  <a:gd name="T27" fmla="*/ 2 h 259"/>
                  <a:gd name="T28" fmla="*/ 2 w 258"/>
                  <a:gd name="T29" fmla="*/ 9 h 259"/>
                  <a:gd name="T30" fmla="*/ 10 w 258"/>
                  <a:gd name="T31" fmla="*/ 21 h 259"/>
                  <a:gd name="T32" fmla="*/ 25 w 258"/>
                  <a:gd name="T33" fmla="*/ 30 h 259"/>
                  <a:gd name="T34" fmla="*/ 35 w 258"/>
                  <a:gd name="T35" fmla="*/ 33 h 259"/>
                  <a:gd name="T36" fmla="*/ 31 w 258"/>
                  <a:gd name="T37" fmla="*/ 35 h 259"/>
                  <a:gd name="T38" fmla="*/ 17 w 258"/>
                  <a:gd name="T39" fmla="*/ 38 h 259"/>
                  <a:gd name="T40" fmla="*/ 22 w 258"/>
                  <a:gd name="T41" fmla="*/ 51 h 259"/>
                  <a:gd name="T42" fmla="*/ 27 w 258"/>
                  <a:gd name="T43" fmla="*/ 60 h 259"/>
                  <a:gd name="T44" fmla="*/ 33 w 258"/>
                  <a:gd name="T45" fmla="*/ 54 h 259"/>
                  <a:gd name="T46" fmla="*/ 47 w 258"/>
                  <a:gd name="T47" fmla="*/ 58 h 259"/>
                  <a:gd name="T48" fmla="*/ 56 w 258"/>
                  <a:gd name="T49" fmla="*/ 67 h 259"/>
                  <a:gd name="T50" fmla="*/ 75 w 258"/>
                  <a:gd name="T51" fmla="*/ 75 h 259"/>
                  <a:gd name="T52" fmla="*/ 89 w 258"/>
                  <a:gd name="T53" fmla="*/ 86 h 259"/>
                  <a:gd name="T54" fmla="*/ 98 w 258"/>
                  <a:gd name="T55" fmla="*/ 108 h 259"/>
                  <a:gd name="T56" fmla="*/ 99 w 258"/>
                  <a:gd name="T57" fmla="*/ 113 h 259"/>
                  <a:gd name="T58" fmla="*/ 95 w 258"/>
                  <a:gd name="T59" fmla="*/ 118 h 259"/>
                  <a:gd name="T60" fmla="*/ 79 w 258"/>
                  <a:gd name="T61" fmla="*/ 132 h 259"/>
                  <a:gd name="T62" fmla="*/ 96 w 258"/>
                  <a:gd name="T63" fmla="*/ 120 h 259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258" h="259">
                    <a:moveTo>
                      <a:pt x="197" y="216"/>
                    </a:moveTo>
                    <a:lnTo>
                      <a:pt x="197" y="217"/>
                    </a:lnTo>
                    <a:lnTo>
                      <a:pt x="196" y="232"/>
                    </a:lnTo>
                    <a:lnTo>
                      <a:pt x="203" y="228"/>
                    </a:lnTo>
                    <a:lnTo>
                      <a:pt x="225" y="225"/>
                    </a:lnTo>
                    <a:lnTo>
                      <a:pt x="232" y="241"/>
                    </a:lnTo>
                    <a:lnTo>
                      <a:pt x="246" y="259"/>
                    </a:lnTo>
                    <a:lnTo>
                      <a:pt x="249" y="234"/>
                    </a:lnTo>
                    <a:lnTo>
                      <a:pt x="250" y="210"/>
                    </a:lnTo>
                    <a:lnTo>
                      <a:pt x="252" y="186"/>
                    </a:lnTo>
                    <a:lnTo>
                      <a:pt x="255" y="162"/>
                    </a:lnTo>
                    <a:lnTo>
                      <a:pt x="256" y="137"/>
                    </a:lnTo>
                    <a:lnTo>
                      <a:pt x="257" y="113"/>
                    </a:lnTo>
                    <a:lnTo>
                      <a:pt x="258" y="89"/>
                    </a:lnTo>
                    <a:lnTo>
                      <a:pt x="258" y="65"/>
                    </a:lnTo>
                    <a:lnTo>
                      <a:pt x="242" y="60"/>
                    </a:lnTo>
                    <a:lnTo>
                      <a:pt x="209" y="46"/>
                    </a:lnTo>
                    <a:lnTo>
                      <a:pt x="177" y="30"/>
                    </a:lnTo>
                    <a:lnTo>
                      <a:pt x="160" y="45"/>
                    </a:lnTo>
                    <a:lnTo>
                      <a:pt x="135" y="59"/>
                    </a:lnTo>
                    <a:lnTo>
                      <a:pt x="108" y="88"/>
                    </a:lnTo>
                    <a:lnTo>
                      <a:pt x="96" y="77"/>
                    </a:lnTo>
                    <a:lnTo>
                      <a:pt x="87" y="64"/>
                    </a:lnTo>
                    <a:lnTo>
                      <a:pt x="85" y="69"/>
                    </a:lnTo>
                    <a:lnTo>
                      <a:pt x="79" y="36"/>
                    </a:lnTo>
                    <a:lnTo>
                      <a:pt x="79" y="22"/>
                    </a:lnTo>
                    <a:lnTo>
                      <a:pt x="77" y="9"/>
                    </a:lnTo>
                    <a:lnTo>
                      <a:pt x="53" y="4"/>
                    </a:lnTo>
                    <a:lnTo>
                      <a:pt x="28" y="0"/>
                    </a:lnTo>
                    <a:lnTo>
                      <a:pt x="5" y="16"/>
                    </a:lnTo>
                    <a:lnTo>
                      <a:pt x="0" y="30"/>
                    </a:lnTo>
                    <a:lnTo>
                      <a:pt x="21" y="37"/>
                    </a:lnTo>
                    <a:lnTo>
                      <a:pt x="33" y="54"/>
                    </a:lnTo>
                    <a:lnTo>
                      <a:pt x="52" y="54"/>
                    </a:lnTo>
                    <a:lnTo>
                      <a:pt x="72" y="53"/>
                    </a:lnTo>
                    <a:lnTo>
                      <a:pt x="71" y="59"/>
                    </a:lnTo>
                    <a:lnTo>
                      <a:pt x="69" y="61"/>
                    </a:lnTo>
                    <a:lnTo>
                      <a:pt x="65" y="63"/>
                    </a:lnTo>
                    <a:lnTo>
                      <a:pt x="57" y="61"/>
                    </a:lnTo>
                    <a:lnTo>
                      <a:pt x="34" y="69"/>
                    </a:lnTo>
                    <a:lnTo>
                      <a:pt x="23" y="73"/>
                    </a:lnTo>
                    <a:lnTo>
                      <a:pt x="46" y="93"/>
                    </a:lnTo>
                    <a:lnTo>
                      <a:pt x="42" y="105"/>
                    </a:lnTo>
                    <a:lnTo>
                      <a:pt x="55" y="107"/>
                    </a:lnTo>
                    <a:lnTo>
                      <a:pt x="72" y="79"/>
                    </a:lnTo>
                    <a:lnTo>
                      <a:pt x="67" y="96"/>
                    </a:lnTo>
                    <a:lnTo>
                      <a:pt x="90" y="105"/>
                    </a:lnTo>
                    <a:lnTo>
                      <a:pt x="96" y="105"/>
                    </a:lnTo>
                    <a:lnTo>
                      <a:pt x="94" y="113"/>
                    </a:lnTo>
                    <a:lnTo>
                      <a:pt x="114" y="121"/>
                    </a:lnTo>
                    <a:lnTo>
                      <a:pt x="133" y="129"/>
                    </a:lnTo>
                    <a:lnTo>
                      <a:pt x="153" y="136"/>
                    </a:lnTo>
                    <a:lnTo>
                      <a:pt x="172" y="143"/>
                    </a:lnTo>
                    <a:lnTo>
                      <a:pt x="182" y="156"/>
                    </a:lnTo>
                    <a:lnTo>
                      <a:pt x="195" y="190"/>
                    </a:lnTo>
                    <a:lnTo>
                      <a:pt x="202" y="195"/>
                    </a:lnTo>
                    <a:lnTo>
                      <a:pt x="190" y="196"/>
                    </a:lnTo>
                    <a:lnTo>
                      <a:pt x="203" y="202"/>
                    </a:lnTo>
                    <a:lnTo>
                      <a:pt x="191" y="203"/>
                    </a:lnTo>
                    <a:lnTo>
                      <a:pt x="195" y="213"/>
                    </a:lnTo>
                    <a:lnTo>
                      <a:pt x="178" y="209"/>
                    </a:lnTo>
                    <a:lnTo>
                      <a:pt x="162" y="237"/>
                    </a:lnTo>
                    <a:lnTo>
                      <a:pt x="186" y="233"/>
                    </a:lnTo>
                    <a:lnTo>
                      <a:pt x="197" y="216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58" name="Freeform 86"/>
              <p:cNvSpPr>
                <a:spLocks/>
              </p:cNvSpPr>
              <p:nvPr/>
            </p:nvSpPr>
            <p:spPr bwMode="auto">
              <a:xfrm>
                <a:off x="4959" y="2449"/>
                <a:ext cx="116" cy="163"/>
              </a:xfrm>
              <a:custGeom>
                <a:avLst/>
                <a:gdLst>
                  <a:gd name="T0" fmla="*/ 80 w 168"/>
                  <a:gd name="T1" fmla="*/ 3 h 218"/>
                  <a:gd name="T2" fmla="*/ 77 w 168"/>
                  <a:gd name="T3" fmla="*/ 0 h 218"/>
                  <a:gd name="T4" fmla="*/ 64 w 168"/>
                  <a:gd name="T5" fmla="*/ 14 h 218"/>
                  <a:gd name="T6" fmla="*/ 48 w 168"/>
                  <a:gd name="T7" fmla="*/ 11 h 218"/>
                  <a:gd name="T8" fmla="*/ 33 w 168"/>
                  <a:gd name="T9" fmla="*/ 8 h 218"/>
                  <a:gd name="T10" fmla="*/ 26 w 168"/>
                  <a:gd name="T11" fmla="*/ 7 h 218"/>
                  <a:gd name="T12" fmla="*/ 20 w 168"/>
                  <a:gd name="T13" fmla="*/ 14 h 218"/>
                  <a:gd name="T14" fmla="*/ 18 w 168"/>
                  <a:gd name="T15" fmla="*/ 14 h 218"/>
                  <a:gd name="T16" fmla="*/ 12 w 168"/>
                  <a:gd name="T17" fmla="*/ 28 h 218"/>
                  <a:gd name="T18" fmla="*/ 13 w 168"/>
                  <a:gd name="T19" fmla="*/ 43 h 218"/>
                  <a:gd name="T20" fmla="*/ 11 w 168"/>
                  <a:gd name="T21" fmla="*/ 41 h 218"/>
                  <a:gd name="T22" fmla="*/ 6 w 168"/>
                  <a:gd name="T23" fmla="*/ 56 h 218"/>
                  <a:gd name="T24" fmla="*/ 0 w 168"/>
                  <a:gd name="T25" fmla="*/ 72 h 218"/>
                  <a:gd name="T26" fmla="*/ 1 w 168"/>
                  <a:gd name="T27" fmla="*/ 87 h 218"/>
                  <a:gd name="T28" fmla="*/ 7 w 168"/>
                  <a:gd name="T29" fmla="*/ 88 h 218"/>
                  <a:gd name="T30" fmla="*/ 7 w 168"/>
                  <a:gd name="T31" fmla="*/ 101 h 218"/>
                  <a:gd name="T32" fmla="*/ 7 w 168"/>
                  <a:gd name="T33" fmla="*/ 112 h 218"/>
                  <a:gd name="T34" fmla="*/ 7 w 168"/>
                  <a:gd name="T35" fmla="*/ 122 h 218"/>
                  <a:gd name="T36" fmla="*/ 18 w 168"/>
                  <a:gd name="T37" fmla="*/ 119 h 218"/>
                  <a:gd name="T38" fmla="*/ 18 w 168"/>
                  <a:gd name="T39" fmla="*/ 99 h 218"/>
                  <a:gd name="T40" fmla="*/ 17 w 168"/>
                  <a:gd name="T41" fmla="*/ 79 h 218"/>
                  <a:gd name="T42" fmla="*/ 26 w 168"/>
                  <a:gd name="T43" fmla="*/ 72 h 218"/>
                  <a:gd name="T44" fmla="*/ 27 w 168"/>
                  <a:gd name="T45" fmla="*/ 82 h 218"/>
                  <a:gd name="T46" fmla="*/ 27 w 168"/>
                  <a:gd name="T47" fmla="*/ 90 h 218"/>
                  <a:gd name="T48" fmla="*/ 33 w 168"/>
                  <a:gd name="T49" fmla="*/ 99 h 218"/>
                  <a:gd name="T50" fmla="*/ 35 w 168"/>
                  <a:gd name="T51" fmla="*/ 108 h 218"/>
                  <a:gd name="T52" fmla="*/ 39 w 168"/>
                  <a:gd name="T53" fmla="*/ 105 h 218"/>
                  <a:gd name="T54" fmla="*/ 47 w 168"/>
                  <a:gd name="T55" fmla="*/ 101 h 218"/>
                  <a:gd name="T56" fmla="*/ 50 w 168"/>
                  <a:gd name="T57" fmla="*/ 99 h 218"/>
                  <a:gd name="T58" fmla="*/ 42 w 168"/>
                  <a:gd name="T59" fmla="*/ 84 h 218"/>
                  <a:gd name="T60" fmla="*/ 44 w 168"/>
                  <a:gd name="T61" fmla="*/ 81 h 218"/>
                  <a:gd name="T62" fmla="*/ 38 w 168"/>
                  <a:gd name="T63" fmla="*/ 69 h 218"/>
                  <a:gd name="T64" fmla="*/ 32 w 168"/>
                  <a:gd name="T65" fmla="*/ 58 h 218"/>
                  <a:gd name="T66" fmla="*/ 36 w 168"/>
                  <a:gd name="T67" fmla="*/ 59 h 218"/>
                  <a:gd name="T68" fmla="*/ 46 w 168"/>
                  <a:gd name="T69" fmla="*/ 51 h 218"/>
                  <a:gd name="T70" fmla="*/ 55 w 168"/>
                  <a:gd name="T71" fmla="*/ 43 h 218"/>
                  <a:gd name="T72" fmla="*/ 57 w 168"/>
                  <a:gd name="T73" fmla="*/ 43 h 218"/>
                  <a:gd name="T74" fmla="*/ 55 w 168"/>
                  <a:gd name="T75" fmla="*/ 37 h 218"/>
                  <a:gd name="T76" fmla="*/ 51 w 168"/>
                  <a:gd name="T77" fmla="*/ 39 h 218"/>
                  <a:gd name="T78" fmla="*/ 36 w 168"/>
                  <a:gd name="T79" fmla="*/ 43 h 218"/>
                  <a:gd name="T80" fmla="*/ 26 w 168"/>
                  <a:gd name="T81" fmla="*/ 51 h 218"/>
                  <a:gd name="T82" fmla="*/ 15 w 168"/>
                  <a:gd name="T83" fmla="*/ 34 h 218"/>
                  <a:gd name="T84" fmla="*/ 19 w 168"/>
                  <a:gd name="T85" fmla="*/ 20 h 218"/>
                  <a:gd name="T86" fmla="*/ 37 w 168"/>
                  <a:gd name="T87" fmla="*/ 21 h 218"/>
                  <a:gd name="T88" fmla="*/ 55 w 168"/>
                  <a:gd name="T89" fmla="*/ 22 h 218"/>
                  <a:gd name="T90" fmla="*/ 73 w 168"/>
                  <a:gd name="T91" fmla="*/ 19 h 218"/>
                  <a:gd name="T92" fmla="*/ 80 w 168"/>
                  <a:gd name="T93" fmla="*/ 3 h 218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168" h="218">
                    <a:moveTo>
                      <a:pt x="168" y="6"/>
                    </a:moveTo>
                    <a:lnTo>
                      <a:pt x="161" y="0"/>
                    </a:lnTo>
                    <a:lnTo>
                      <a:pt x="135" y="25"/>
                    </a:lnTo>
                    <a:lnTo>
                      <a:pt x="102" y="20"/>
                    </a:lnTo>
                    <a:lnTo>
                      <a:pt x="69" y="15"/>
                    </a:lnTo>
                    <a:lnTo>
                      <a:pt x="53" y="14"/>
                    </a:lnTo>
                    <a:lnTo>
                      <a:pt x="42" y="26"/>
                    </a:lnTo>
                    <a:lnTo>
                      <a:pt x="38" y="25"/>
                    </a:lnTo>
                    <a:lnTo>
                      <a:pt x="24" y="50"/>
                    </a:lnTo>
                    <a:lnTo>
                      <a:pt x="27" y="76"/>
                    </a:lnTo>
                    <a:lnTo>
                      <a:pt x="23" y="73"/>
                    </a:lnTo>
                    <a:lnTo>
                      <a:pt x="12" y="100"/>
                    </a:lnTo>
                    <a:lnTo>
                      <a:pt x="0" y="129"/>
                    </a:lnTo>
                    <a:lnTo>
                      <a:pt x="3" y="156"/>
                    </a:lnTo>
                    <a:lnTo>
                      <a:pt x="15" y="158"/>
                    </a:lnTo>
                    <a:lnTo>
                      <a:pt x="15" y="180"/>
                    </a:lnTo>
                    <a:lnTo>
                      <a:pt x="14" y="201"/>
                    </a:lnTo>
                    <a:lnTo>
                      <a:pt x="15" y="218"/>
                    </a:lnTo>
                    <a:lnTo>
                      <a:pt x="38" y="213"/>
                    </a:lnTo>
                    <a:lnTo>
                      <a:pt x="38" y="177"/>
                    </a:lnTo>
                    <a:lnTo>
                      <a:pt x="36" y="141"/>
                    </a:lnTo>
                    <a:lnTo>
                      <a:pt x="53" y="129"/>
                    </a:lnTo>
                    <a:lnTo>
                      <a:pt x="56" y="147"/>
                    </a:lnTo>
                    <a:lnTo>
                      <a:pt x="57" y="160"/>
                    </a:lnTo>
                    <a:lnTo>
                      <a:pt x="69" y="176"/>
                    </a:lnTo>
                    <a:lnTo>
                      <a:pt x="72" y="194"/>
                    </a:lnTo>
                    <a:lnTo>
                      <a:pt x="81" y="189"/>
                    </a:lnTo>
                    <a:lnTo>
                      <a:pt x="99" y="180"/>
                    </a:lnTo>
                    <a:lnTo>
                      <a:pt x="105" y="176"/>
                    </a:lnTo>
                    <a:lnTo>
                      <a:pt x="89" y="151"/>
                    </a:lnTo>
                    <a:lnTo>
                      <a:pt x="92" y="144"/>
                    </a:lnTo>
                    <a:lnTo>
                      <a:pt x="80" y="123"/>
                    </a:lnTo>
                    <a:lnTo>
                      <a:pt x="66" y="104"/>
                    </a:lnTo>
                    <a:lnTo>
                      <a:pt x="76" y="105"/>
                    </a:lnTo>
                    <a:lnTo>
                      <a:pt x="95" y="91"/>
                    </a:lnTo>
                    <a:lnTo>
                      <a:pt x="114" y="76"/>
                    </a:lnTo>
                    <a:lnTo>
                      <a:pt x="120" y="76"/>
                    </a:lnTo>
                    <a:lnTo>
                      <a:pt x="116" y="67"/>
                    </a:lnTo>
                    <a:lnTo>
                      <a:pt x="107" y="70"/>
                    </a:lnTo>
                    <a:lnTo>
                      <a:pt x="75" y="76"/>
                    </a:lnTo>
                    <a:lnTo>
                      <a:pt x="53" y="91"/>
                    </a:lnTo>
                    <a:lnTo>
                      <a:pt x="32" y="62"/>
                    </a:lnTo>
                    <a:lnTo>
                      <a:pt x="41" y="36"/>
                    </a:lnTo>
                    <a:lnTo>
                      <a:pt x="78" y="37"/>
                    </a:lnTo>
                    <a:lnTo>
                      <a:pt x="116" y="39"/>
                    </a:lnTo>
                    <a:lnTo>
                      <a:pt x="152" y="33"/>
                    </a:lnTo>
                    <a:lnTo>
                      <a:pt x="168" y="6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59" name="Freeform 87"/>
              <p:cNvSpPr>
                <a:spLocks/>
              </p:cNvSpPr>
              <p:nvPr/>
            </p:nvSpPr>
            <p:spPr bwMode="auto">
              <a:xfrm>
                <a:off x="5035" y="2674"/>
                <a:ext cx="70" cy="45"/>
              </a:xfrm>
              <a:custGeom>
                <a:avLst/>
                <a:gdLst>
                  <a:gd name="T0" fmla="*/ 48 w 102"/>
                  <a:gd name="T1" fmla="*/ 0 h 59"/>
                  <a:gd name="T2" fmla="*/ 30 w 102"/>
                  <a:gd name="T3" fmla="*/ 1 h 59"/>
                  <a:gd name="T4" fmla="*/ 18 w 102"/>
                  <a:gd name="T5" fmla="*/ 8 h 59"/>
                  <a:gd name="T6" fmla="*/ 6 w 102"/>
                  <a:gd name="T7" fmla="*/ 16 h 59"/>
                  <a:gd name="T8" fmla="*/ 1 w 102"/>
                  <a:gd name="T9" fmla="*/ 28 h 59"/>
                  <a:gd name="T10" fmla="*/ 0 w 102"/>
                  <a:gd name="T11" fmla="*/ 31 h 59"/>
                  <a:gd name="T12" fmla="*/ 1 w 102"/>
                  <a:gd name="T13" fmla="*/ 34 h 59"/>
                  <a:gd name="T14" fmla="*/ 17 w 102"/>
                  <a:gd name="T15" fmla="*/ 23 h 59"/>
                  <a:gd name="T16" fmla="*/ 32 w 102"/>
                  <a:gd name="T17" fmla="*/ 11 h 59"/>
                  <a:gd name="T18" fmla="*/ 48 w 102"/>
                  <a:gd name="T19" fmla="*/ 0 h 5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2" h="59">
                    <a:moveTo>
                      <a:pt x="102" y="0"/>
                    </a:moveTo>
                    <a:lnTo>
                      <a:pt x="64" y="1"/>
                    </a:lnTo>
                    <a:lnTo>
                      <a:pt x="38" y="14"/>
                    </a:lnTo>
                    <a:lnTo>
                      <a:pt x="13" y="27"/>
                    </a:lnTo>
                    <a:lnTo>
                      <a:pt x="2" y="49"/>
                    </a:lnTo>
                    <a:lnTo>
                      <a:pt x="0" y="53"/>
                    </a:lnTo>
                    <a:lnTo>
                      <a:pt x="3" y="59"/>
                    </a:lnTo>
                    <a:lnTo>
                      <a:pt x="36" y="39"/>
                    </a:lnTo>
                    <a:lnTo>
                      <a:pt x="68" y="19"/>
                    </a:lnTo>
                    <a:lnTo>
                      <a:pt x="102" y="0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0" name="Freeform 88"/>
              <p:cNvSpPr>
                <a:spLocks/>
              </p:cNvSpPr>
              <p:nvPr/>
            </p:nvSpPr>
            <p:spPr bwMode="auto">
              <a:xfrm>
                <a:off x="5117" y="2439"/>
                <a:ext cx="26" cy="66"/>
              </a:xfrm>
              <a:custGeom>
                <a:avLst/>
                <a:gdLst>
                  <a:gd name="T0" fmla="*/ 18 w 38"/>
                  <a:gd name="T1" fmla="*/ 32 h 90"/>
                  <a:gd name="T2" fmla="*/ 10 w 38"/>
                  <a:gd name="T3" fmla="*/ 21 h 90"/>
                  <a:gd name="T4" fmla="*/ 16 w 38"/>
                  <a:gd name="T5" fmla="*/ 13 h 90"/>
                  <a:gd name="T6" fmla="*/ 12 w 38"/>
                  <a:gd name="T7" fmla="*/ 10 h 90"/>
                  <a:gd name="T8" fmla="*/ 8 w 38"/>
                  <a:gd name="T9" fmla="*/ 14 h 90"/>
                  <a:gd name="T10" fmla="*/ 4 w 38"/>
                  <a:gd name="T11" fmla="*/ 21 h 90"/>
                  <a:gd name="T12" fmla="*/ 3 w 38"/>
                  <a:gd name="T13" fmla="*/ 17 h 90"/>
                  <a:gd name="T14" fmla="*/ 5 w 38"/>
                  <a:gd name="T15" fmla="*/ 7 h 90"/>
                  <a:gd name="T16" fmla="*/ 7 w 38"/>
                  <a:gd name="T17" fmla="*/ 0 h 90"/>
                  <a:gd name="T18" fmla="*/ 0 w 38"/>
                  <a:gd name="T19" fmla="*/ 11 h 90"/>
                  <a:gd name="T20" fmla="*/ 1 w 38"/>
                  <a:gd name="T21" fmla="*/ 23 h 90"/>
                  <a:gd name="T22" fmla="*/ 3 w 38"/>
                  <a:gd name="T23" fmla="*/ 34 h 90"/>
                  <a:gd name="T24" fmla="*/ 10 w 38"/>
                  <a:gd name="T25" fmla="*/ 48 h 90"/>
                  <a:gd name="T26" fmla="*/ 5 w 38"/>
                  <a:gd name="T27" fmla="*/ 29 h 90"/>
                  <a:gd name="T28" fmla="*/ 18 w 38"/>
                  <a:gd name="T29" fmla="*/ 32 h 9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38" h="90">
                    <a:moveTo>
                      <a:pt x="38" y="58"/>
                    </a:moveTo>
                    <a:lnTo>
                      <a:pt x="22" y="38"/>
                    </a:lnTo>
                    <a:lnTo>
                      <a:pt x="33" y="24"/>
                    </a:lnTo>
                    <a:lnTo>
                      <a:pt x="26" y="18"/>
                    </a:lnTo>
                    <a:lnTo>
                      <a:pt x="17" y="26"/>
                    </a:lnTo>
                    <a:lnTo>
                      <a:pt x="9" y="40"/>
                    </a:lnTo>
                    <a:lnTo>
                      <a:pt x="8" y="32"/>
                    </a:lnTo>
                    <a:lnTo>
                      <a:pt x="12" y="12"/>
                    </a:lnTo>
                    <a:lnTo>
                      <a:pt x="14" y="0"/>
                    </a:lnTo>
                    <a:lnTo>
                      <a:pt x="0" y="21"/>
                    </a:lnTo>
                    <a:lnTo>
                      <a:pt x="3" y="42"/>
                    </a:lnTo>
                    <a:lnTo>
                      <a:pt x="6" y="64"/>
                    </a:lnTo>
                    <a:lnTo>
                      <a:pt x="22" y="90"/>
                    </a:lnTo>
                    <a:lnTo>
                      <a:pt x="11" y="54"/>
                    </a:lnTo>
                    <a:lnTo>
                      <a:pt x="38" y="58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1" name="Freeform 89"/>
              <p:cNvSpPr>
                <a:spLocks/>
              </p:cNvSpPr>
              <p:nvPr/>
            </p:nvSpPr>
            <p:spPr bwMode="auto">
              <a:xfrm>
                <a:off x="5124" y="2551"/>
                <a:ext cx="52" cy="21"/>
              </a:xfrm>
              <a:custGeom>
                <a:avLst/>
                <a:gdLst>
                  <a:gd name="T0" fmla="*/ 35 w 77"/>
                  <a:gd name="T1" fmla="*/ 12 h 29"/>
                  <a:gd name="T2" fmla="*/ 33 w 77"/>
                  <a:gd name="T3" fmla="*/ 15 h 29"/>
                  <a:gd name="T4" fmla="*/ 19 w 77"/>
                  <a:gd name="T5" fmla="*/ 8 h 29"/>
                  <a:gd name="T6" fmla="*/ 9 w 77"/>
                  <a:gd name="T7" fmla="*/ 9 h 29"/>
                  <a:gd name="T8" fmla="*/ 2 w 77"/>
                  <a:gd name="T9" fmla="*/ 6 h 29"/>
                  <a:gd name="T10" fmla="*/ 0 w 77"/>
                  <a:gd name="T11" fmla="*/ 9 h 29"/>
                  <a:gd name="T12" fmla="*/ 1 w 77"/>
                  <a:gd name="T13" fmla="*/ 4 h 29"/>
                  <a:gd name="T14" fmla="*/ 7 w 77"/>
                  <a:gd name="T15" fmla="*/ 0 h 29"/>
                  <a:gd name="T16" fmla="*/ 19 w 77"/>
                  <a:gd name="T17" fmla="*/ 1 h 29"/>
                  <a:gd name="T18" fmla="*/ 29 w 77"/>
                  <a:gd name="T19" fmla="*/ 2 h 29"/>
                  <a:gd name="T20" fmla="*/ 35 w 77"/>
                  <a:gd name="T21" fmla="*/ 12 h 2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77" h="29">
                    <a:moveTo>
                      <a:pt x="77" y="23"/>
                    </a:moveTo>
                    <a:lnTo>
                      <a:pt x="72" y="29"/>
                    </a:lnTo>
                    <a:lnTo>
                      <a:pt x="41" y="15"/>
                    </a:lnTo>
                    <a:lnTo>
                      <a:pt x="19" y="16"/>
                    </a:lnTo>
                    <a:lnTo>
                      <a:pt x="4" y="11"/>
                    </a:lnTo>
                    <a:lnTo>
                      <a:pt x="0" y="17"/>
                    </a:lnTo>
                    <a:lnTo>
                      <a:pt x="1" y="7"/>
                    </a:lnTo>
                    <a:lnTo>
                      <a:pt x="17" y="0"/>
                    </a:lnTo>
                    <a:lnTo>
                      <a:pt x="41" y="1"/>
                    </a:lnTo>
                    <a:lnTo>
                      <a:pt x="64" y="4"/>
                    </a:lnTo>
                    <a:lnTo>
                      <a:pt x="77" y="23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2" name="Freeform 90"/>
              <p:cNvSpPr>
                <a:spLocks/>
              </p:cNvSpPr>
              <p:nvPr/>
            </p:nvSpPr>
            <p:spPr bwMode="auto">
              <a:xfrm>
                <a:off x="4968" y="2670"/>
                <a:ext cx="61" cy="13"/>
              </a:xfrm>
              <a:custGeom>
                <a:avLst/>
                <a:gdLst>
                  <a:gd name="T0" fmla="*/ 44 w 85"/>
                  <a:gd name="T1" fmla="*/ 1 h 18"/>
                  <a:gd name="T2" fmla="*/ 44 w 85"/>
                  <a:gd name="T3" fmla="*/ 1 h 18"/>
                  <a:gd name="T4" fmla="*/ 41 w 85"/>
                  <a:gd name="T5" fmla="*/ 0 h 18"/>
                  <a:gd name="T6" fmla="*/ 37 w 85"/>
                  <a:gd name="T7" fmla="*/ 4 h 18"/>
                  <a:gd name="T8" fmla="*/ 29 w 85"/>
                  <a:gd name="T9" fmla="*/ 4 h 18"/>
                  <a:gd name="T10" fmla="*/ 18 w 85"/>
                  <a:gd name="T11" fmla="*/ 3 h 18"/>
                  <a:gd name="T12" fmla="*/ 6 w 85"/>
                  <a:gd name="T13" fmla="*/ 1 h 18"/>
                  <a:gd name="T14" fmla="*/ 0 w 85"/>
                  <a:gd name="T15" fmla="*/ 7 h 18"/>
                  <a:gd name="T16" fmla="*/ 6 w 85"/>
                  <a:gd name="T17" fmla="*/ 9 h 18"/>
                  <a:gd name="T18" fmla="*/ 19 w 85"/>
                  <a:gd name="T19" fmla="*/ 9 h 18"/>
                  <a:gd name="T20" fmla="*/ 32 w 85"/>
                  <a:gd name="T21" fmla="*/ 8 h 18"/>
                  <a:gd name="T22" fmla="*/ 44 w 85"/>
                  <a:gd name="T23" fmla="*/ 1 h 1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85" h="18">
                    <a:moveTo>
                      <a:pt x="85" y="2"/>
                    </a:moveTo>
                    <a:lnTo>
                      <a:pt x="85" y="1"/>
                    </a:lnTo>
                    <a:lnTo>
                      <a:pt x="79" y="0"/>
                    </a:lnTo>
                    <a:lnTo>
                      <a:pt x="71" y="8"/>
                    </a:lnTo>
                    <a:lnTo>
                      <a:pt x="56" y="7"/>
                    </a:lnTo>
                    <a:lnTo>
                      <a:pt x="35" y="5"/>
                    </a:lnTo>
                    <a:lnTo>
                      <a:pt x="13" y="1"/>
                    </a:lnTo>
                    <a:lnTo>
                      <a:pt x="0" y="13"/>
                    </a:lnTo>
                    <a:lnTo>
                      <a:pt x="12" y="18"/>
                    </a:lnTo>
                    <a:lnTo>
                      <a:pt x="37" y="17"/>
                    </a:lnTo>
                    <a:lnTo>
                      <a:pt x="63" y="15"/>
                    </a:lnTo>
                    <a:lnTo>
                      <a:pt x="85" y="2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3" name="Freeform 91"/>
              <p:cNvSpPr>
                <a:spLocks/>
              </p:cNvSpPr>
              <p:nvPr/>
            </p:nvSpPr>
            <p:spPr bwMode="auto">
              <a:xfrm>
                <a:off x="4913" y="2669"/>
                <a:ext cx="46" cy="19"/>
              </a:xfrm>
              <a:custGeom>
                <a:avLst/>
                <a:gdLst>
                  <a:gd name="T0" fmla="*/ 33 w 65"/>
                  <a:gd name="T1" fmla="*/ 7 h 28"/>
                  <a:gd name="T2" fmla="*/ 30 w 65"/>
                  <a:gd name="T3" fmla="*/ 4 h 28"/>
                  <a:gd name="T4" fmla="*/ 26 w 65"/>
                  <a:gd name="T5" fmla="*/ 5 h 28"/>
                  <a:gd name="T6" fmla="*/ 15 w 65"/>
                  <a:gd name="T7" fmla="*/ 0 h 28"/>
                  <a:gd name="T8" fmla="*/ 21 w 65"/>
                  <a:gd name="T9" fmla="*/ 7 h 28"/>
                  <a:gd name="T10" fmla="*/ 13 w 65"/>
                  <a:gd name="T11" fmla="*/ 7 h 28"/>
                  <a:gd name="T12" fmla="*/ 3 w 65"/>
                  <a:gd name="T13" fmla="*/ 5 h 28"/>
                  <a:gd name="T14" fmla="*/ 0 w 65"/>
                  <a:gd name="T15" fmla="*/ 13 h 28"/>
                  <a:gd name="T16" fmla="*/ 11 w 65"/>
                  <a:gd name="T17" fmla="*/ 11 h 28"/>
                  <a:gd name="T18" fmla="*/ 23 w 65"/>
                  <a:gd name="T19" fmla="*/ 9 h 28"/>
                  <a:gd name="T20" fmla="*/ 27 w 65"/>
                  <a:gd name="T21" fmla="*/ 10 h 28"/>
                  <a:gd name="T22" fmla="*/ 27 w 65"/>
                  <a:gd name="T23" fmla="*/ 10 h 28"/>
                  <a:gd name="T24" fmla="*/ 33 w 65"/>
                  <a:gd name="T25" fmla="*/ 7 h 2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65" h="28">
                    <a:moveTo>
                      <a:pt x="65" y="16"/>
                    </a:moveTo>
                    <a:lnTo>
                      <a:pt x="60" y="9"/>
                    </a:lnTo>
                    <a:lnTo>
                      <a:pt x="52" y="11"/>
                    </a:lnTo>
                    <a:lnTo>
                      <a:pt x="29" y="0"/>
                    </a:lnTo>
                    <a:lnTo>
                      <a:pt x="41" y="15"/>
                    </a:lnTo>
                    <a:lnTo>
                      <a:pt x="27" y="15"/>
                    </a:lnTo>
                    <a:lnTo>
                      <a:pt x="6" y="12"/>
                    </a:lnTo>
                    <a:lnTo>
                      <a:pt x="0" y="28"/>
                    </a:lnTo>
                    <a:lnTo>
                      <a:pt x="23" y="23"/>
                    </a:lnTo>
                    <a:lnTo>
                      <a:pt x="45" y="19"/>
                    </a:lnTo>
                    <a:lnTo>
                      <a:pt x="54" y="22"/>
                    </a:lnTo>
                    <a:lnTo>
                      <a:pt x="53" y="21"/>
                    </a:lnTo>
                    <a:lnTo>
                      <a:pt x="65" y="16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4" name="Freeform 92"/>
              <p:cNvSpPr>
                <a:spLocks/>
              </p:cNvSpPr>
              <p:nvPr/>
            </p:nvSpPr>
            <p:spPr bwMode="auto">
              <a:xfrm>
                <a:off x="4954" y="2697"/>
                <a:ext cx="30" cy="18"/>
              </a:xfrm>
              <a:custGeom>
                <a:avLst/>
                <a:gdLst>
                  <a:gd name="T0" fmla="*/ 20 w 46"/>
                  <a:gd name="T1" fmla="*/ 11 h 24"/>
                  <a:gd name="T2" fmla="*/ 12 w 46"/>
                  <a:gd name="T3" fmla="*/ 14 h 24"/>
                  <a:gd name="T4" fmla="*/ 3 w 46"/>
                  <a:gd name="T5" fmla="*/ 5 h 24"/>
                  <a:gd name="T6" fmla="*/ 0 w 46"/>
                  <a:gd name="T7" fmla="*/ 0 h 24"/>
                  <a:gd name="T8" fmla="*/ 12 w 46"/>
                  <a:gd name="T9" fmla="*/ 0 h 24"/>
                  <a:gd name="T10" fmla="*/ 20 w 46"/>
                  <a:gd name="T11" fmla="*/ 11 h 2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6" h="24">
                    <a:moveTo>
                      <a:pt x="46" y="19"/>
                    </a:moveTo>
                    <a:lnTo>
                      <a:pt x="28" y="24"/>
                    </a:lnTo>
                    <a:lnTo>
                      <a:pt x="6" y="9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46" y="19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5" name="Freeform 93"/>
              <p:cNvSpPr>
                <a:spLocks/>
              </p:cNvSpPr>
              <p:nvPr/>
            </p:nvSpPr>
            <p:spPr bwMode="auto">
              <a:xfrm>
                <a:off x="5089" y="2556"/>
                <a:ext cx="22" cy="15"/>
              </a:xfrm>
              <a:custGeom>
                <a:avLst/>
                <a:gdLst>
                  <a:gd name="T0" fmla="*/ 15 w 32"/>
                  <a:gd name="T1" fmla="*/ 5 h 22"/>
                  <a:gd name="T2" fmla="*/ 9 w 32"/>
                  <a:gd name="T3" fmla="*/ 10 h 22"/>
                  <a:gd name="T4" fmla="*/ 0 w 32"/>
                  <a:gd name="T5" fmla="*/ 4 h 22"/>
                  <a:gd name="T6" fmla="*/ 5 w 32"/>
                  <a:gd name="T7" fmla="*/ 0 h 22"/>
                  <a:gd name="T8" fmla="*/ 15 w 32"/>
                  <a:gd name="T9" fmla="*/ 5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2" h="22">
                    <a:moveTo>
                      <a:pt x="32" y="10"/>
                    </a:moveTo>
                    <a:lnTo>
                      <a:pt x="19" y="22"/>
                    </a:lnTo>
                    <a:lnTo>
                      <a:pt x="0" y="9"/>
                    </a:lnTo>
                    <a:lnTo>
                      <a:pt x="10" y="0"/>
                    </a:lnTo>
                    <a:lnTo>
                      <a:pt x="32" y="10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6" name="Freeform 94"/>
              <p:cNvSpPr>
                <a:spLocks/>
              </p:cNvSpPr>
              <p:nvPr/>
            </p:nvSpPr>
            <p:spPr bwMode="auto">
              <a:xfrm>
                <a:off x="4874" y="2669"/>
                <a:ext cx="21" cy="12"/>
              </a:xfrm>
              <a:custGeom>
                <a:avLst/>
                <a:gdLst>
                  <a:gd name="T0" fmla="*/ 15 w 30"/>
                  <a:gd name="T1" fmla="*/ 4 h 17"/>
                  <a:gd name="T2" fmla="*/ 13 w 30"/>
                  <a:gd name="T3" fmla="*/ 1 h 17"/>
                  <a:gd name="T4" fmla="*/ 0 w 30"/>
                  <a:gd name="T5" fmla="*/ 0 h 17"/>
                  <a:gd name="T6" fmla="*/ 8 w 30"/>
                  <a:gd name="T7" fmla="*/ 8 h 17"/>
                  <a:gd name="T8" fmla="*/ 15 w 30"/>
                  <a:gd name="T9" fmla="*/ 4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0" h="17">
                    <a:moveTo>
                      <a:pt x="30" y="8"/>
                    </a:moveTo>
                    <a:lnTo>
                      <a:pt x="26" y="3"/>
                    </a:lnTo>
                    <a:lnTo>
                      <a:pt x="0" y="0"/>
                    </a:lnTo>
                    <a:lnTo>
                      <a:pt x="16" y="17"/>
                    </a:lnTo>
                    <a:lnTo>
                      <a:pt x="30" y="8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7" name="Freeform 95"/>
              <p:cNvSpPr>
                <a:spLocks/>
              </p:cNvSpPr>
              <p:nvPr/>
            </p:nvSpPr>
            <p:spPr bwMode="auto">
              <a:xfrm>
                <a:off x="4901" y="2670"/>
                <a:ext cx="14" cy="16"/>
              </a:xfrm>
              <a:custGeom>
                <a:avLst/>
                <a:gdLst>
                  <a:gd name="T0" fmla="*/ 9 w 21"/>
                  <a:gd name="T1" fmla="*/ 3 h 20"/>
                  <a:gd name="T2" fmla="*/ 6 w 21"/>
                  <a:gd name="T3" fmla="*/ 0 h 20"/>
                  <a:gd name="T4" fmla="*/ 0 w 21"/>
                  <a:gd name="T5" fmla="*/ 10 h 20"/>
                  <a:gd name="T6" fmla="*/ 5 w 21"/>
                  <a:gd name="T7" fmla="*/ 13 h 20"/>
                  <a:gd name="T8" fmla="*/ 9 w 21"/>
                  <a:gd name="T9" fmla="*/ 3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21" y="5"/>
                    </a:moveTo>
                    <a:lnTo>
                      <a:pt x="13" y="0"/>
                    </a:lnTo>
                    <a:lnTo>
                      <a:pt x="0" y="15"/>
                    </a:lnTo>
                    <a:lnTo>
                      <a:pt x="10" y="20"/>
                    </a:lnTo>
                    <a:lnTo>
                      <a:pt x="21" y="5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8" name="Freeform 96"/>
              <p:cNvSpPr>
                <a:spLocks/>
              </p:cNvSpPr>
              <p:nvPr/>
            </p:nvSpPr>
            <p:spPr bwMode="auto">
              <a:xfrm>
                <a:off x="5025" y="2587"/>
                <a:ext cx="12" cy="27"/>
              </a:xfrm>
              <a:custGeom>
                <a:avLst/>
                <a:gdLst>
                  <a:gd name="T0" fmla="*/ 9 w 16"/>
                  <a:gd name="T1" fmla="*/ 14 h 36"/>
                  <a:gd name="T2" fmla="*/ 7 w 16"/>
                  <a:gd name="T3" fmla="*/ 13 h 36"/>
                  <a:gd name="T4" fmla="*/ 7 w 16"/>
                  <a:gd name="T5" fmla="*/ 5 h 36"/>
                  <a:gd name="T6" fmla="*/ 8 w 16"/>
                  <a:gd name="T7" fmla="*/ 0 h 36"/>
                  <a:gd name="T8" fmla="*/ 0 w 16"/>
                  <a:gd name="T9" fmla="*/ 20 h 36"/>
                  <a:gd name="T10" fmla="*/ 9 w 16"/>
                  <a:gd name="T11" fmla="*/ 14 h 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6" h="36">
                    <a:moveTo>
                      <a:pt x="16" y="25"/>
                    </a:moveTo>
                    <a:lnTo>
                      <a:pt x="12" y="22"/>
                    </a:lnTo>
                    <a:lnTo>
                      <a:pt x="12" y="9"/>
                    </a:lnTo>
                    <a:lnTo>
                      <a:pt x="14" y="0"/>
                    </a:lnTo>
                    <a:lnTo>
                      <a:pt x="0" y="36"/>
                    </a:lnTo>
                    <a:lnTo>
                      <a:pt x="16" y="25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9" name="Freeform 97"/>
              <p:cNvSpPr>
                <a:spLocks/>
              </p:cNvSpPr>
              <p:nvPr/>
            </p:nvSpPr>
            <p:spPr bwMode="auto">
              <a:xfrm>
                <a:off x="5238" y="2611"/>
                <a:ext cx="7" cy="15"/>
              </a:xfrm>
              <a:custGeom>
                <a:avLst/>
                <a:gdLst>
                  <a:gd name="T0" fmla="*/ 5 w 9"/>
                  <a:gd name="T1" fmla="*/ 9 h 20"/>
                  <a:gd name="T2" fmla="*/ 5 w 9"/>
                  <a:gd name="T3" fmla="*/ 0 h 20"/>
                  <a:gd name="T4" fmla="*/ 0 w 9"/>
                  <a:gd name="T5" fmla="*/ 2 h 20"/>
                  <a:gd name="T6" fmla="*/ 0 w 9"/>
                  <a:gd name="T7" fmla="*/ 11 h 20"/>
                  <a:gd name="T8" fmla="*/ 5 w 9"/>
                  <a:gd name="T9" fmla="*/ 9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" h="20">
                    <a:moveTo>
                      <a:pt x="9" y="16"/>
                    </a:moveTo>
                    <a:lnTo>
                      <a:pt x="8" y="0"/>
                    </a:lnTo>
                    <a:lnTo>
                      <a:pt x="0" y="3"/>
                    </a:lnTo>
                    <a:lnTo>
                      <a:pt x="0" y="20"/>
                    </a:lnTo>
                    <a:lnTo>
                      <a:pt x="9" y="16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70" name="Freeform 98"/>
              <p:cNvSpPr>
                <a:spLocks/>
              </p:cNvSpPr>
              <p:nvPr/>
            </p:nvSpPr>
            <p:spPr bwMode="auto">
              <a:xfrm>
                <a:off x="5022" y="2590"/>
                <a:ext cx="8" cy="17"/>
              </a:xfrm>
              <a:custGeom>
                <a:avLst/>
                <a:gdLst>
                  <a:gd name="T0" fmla="*/ 6 w 11"/>
                  <a:gd name="T1" fmla="*/ 6 h 22"/>
                  <a:gd name="T2" fmla="*/ 5 w 11"/>
                  <a:gd name="T3" fmla="*/ 0 h 22"/>
                  <a:gd name="T4" fmla="*/ 2 w 11"/>
                  <a:gd name="T5" fmla="*/ 2 h 22"/>
                  <a:gd name="T6" fmla="*/ 0 w 11"/>
                  <a:gd name="T7" fmla="*/ 13 h 22"/>
                  <a:gd name="T8" fmla="*/ 6 w 11"/>
                  <a:gd name="T9" fmla="*/ 6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" h="22">
                    <a:moveTo>
                      <a:pt x="11" y="10"/>
                    </a:moveTo>
                    <a:lnTo>
                      <a:pt x="10" y="0"/>
                    </a:lnTo>
                    <a:lnTo>
                      <a:pt x="4" y="2"/>
                    </a:lnTo>
                    <a:lnTo>
                      <a:pt x="0" y="22"/>
                    </a:lnTo>
                    <a:lnTo>
                      <a:pt x="11" y="10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71" name="Freeform 99"/>
              <p:cNvSpPr>
                <a:spLocks/>
              </p:cNvSpPr>
              <p:nvPr/>
            </p:nvSpPr>
            <p:spPr bwMode="auto">
              <a:xfrm>
                <a:off x="5059" y="2524"/>
                <a:ext cx="17" cy="4"/>
              </a:xfrm>
              <a:custGeom>
                <a:avLst/>
                <a:gdLst>
                  <a:gd name="T0" fmla="*/ 11 w 26"/>
                  <a:gd name="T1" fmla="*/ 2 h 7"/>
                  <a:gd name="T2" fmla="*/ 5 w 26"/>
                  <a:gd name="T3" fmla="*/ 0 h 7"/>
                  <a:gd name="T4" fmla="*/ 0 w 26"/>
                  <a:gd name="T5" fmla="*/ 2 h 7"/>
                  <a:gd name="T6" fmla="*/ 11 w 26"/>
                  <a:gd name="T7" fmla="*/ 2 h 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6" h="7">
                    <a:moveTo>
                      <a:pt x="26" y="7"/>
                    </a:moveTo>
                    <a:lnTo>
                      <a:pt x="12" y="0"/>
                    </a:lnTo>
                    <a:lnTo>
                      <a:pt x="0" y="7"/>
                    </a:lnTo>
                    <a:lnTo>
                      <a:pt x="26" y="7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72" name="Freeform 100"/>
              <p:cNvSpPr>
                <a:spLocks/>
              </p:cNvSpPr>
              <p:nvPr/>
            </p:nvSpPr>
            <p:spPr bwMode="auto">
              <a:xfrm>
                <a:off x="5233" y="2627"/>
                <a:ext cx="5" cy="14"/>
              </a:xfrm>
              <a:custGeom>
                <a:avLst/>
                <a:gdLst>
                  <a:gd name="T0" fmla="*/ 3 w 10"/>
                  <a:gd name="T1" fmla="*/ 5 h 18"/>
                  <a:gd name="T2" fmla="*/ 1 w 10"/>
                  <a:gd name="T3" fmla="*/ 11 h 18"/>
                  <a:gd name="T4" fmla="*/ 0 w 10"/>
                  <a:gd name="T5" fmla="*/ 0 h 18"/>
                  <a:gd name="T6" fmla="*/ 3 w 10"/>
                  <a:gd name="T7" fmla="*/ 5 h 1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18">
                    <a:moveTo>
                      <a:pt x="10" y="9"/>
                    </a:moveTo>
                    <a:lnTo>
                      <a:pt x="3" y="18"/>
                    </a:lnTo>
                    <a:lnTo>
                      <a:pt x="0" y="0"/>
                    </a:lnTo>
                    <a:lnTo>
                      <a:pt x="10" y="9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73" name="Freeform 101"/>
              <p:cNvSpPr>
                <a:spLocks/>
              </p:cNvSpPr>
              <p:nvPr/>
            </p:nvSpPr>
            <p:spPr bwMode="auto">
              <a:xfrm>
                <a:off x="4844" y="2642"/>
                <a:ext cx="24" cy="4"/>
              </a:xfrm>
              <a:custGeom>
                <a:avLst/>
                <a:gdLst>
                  <a:gd name="T0" fmla="*/ 16 w 36"/>
                  <a:gd name="T1" fmla="*/ 0 h 4"/>
                  <a:gd name="T2" fmla="*/ 4 w 36"/>
                  <a:gd name="T3" fmla="*/ 4 h 4"/>
                  <a:gd name="T4" fmla="*/ 0 w 36"/>
                  <a:gd name="T5" fmla="*/ 1 h 4"/>
                  <a:gd name="T6" fmla="*/ 16 w 36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6" h="4">
                    <a:moveTo>
                      <a:pt x="36" y="0"/>
                    </a:moveTo>
                    <a:lnTo>
                      <a:pt x="9" y="4"/>
                    </a:lnTo>
                    <a:lnTo>
                      <a:pt x="0" y="1"/>
                    </a:lnTo>
                    <a:lnTo>
                      <a:pt x="36" y="0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74" name="Freeform 102"/>
              <p:cNvSpPr>
                <a:spLocks/>
              </p:cNvSpPr>
              <p:nvPr/>
            </p:nvSpPr>
            <p:spPr bwMode="auto">
              <a:xfrm>
                <a:off x="4870" y="2375"/>
                <a:ext cx="18" cy="21"/>
              </a:xfrm>
              <a:custGeom>
                <a:avLst/>
                <a:gdLst>
                  <a:gd name="T0" fmla="*/ 7 w 25"/>
                  <a:gd name="T1" fmla="*/ 16 h 28"/>
                  <a:gd name="T2" fmla="*/ 0 w 25"/>
                  <a:gd name="T3" fmla="*/ 6 h 28"/>
                  <a:gd name="T4" fmla="*/ 13 w 25"/>
                  <a:gd name="T5" fmla="*/ 0 h 28"/>
                  <a:gd name="T6" fmla="*/ 13 w 25"/>
                  <a:gd name="T7" fmla="*/ 2 h 28"/>
                  <a:gd name="T8" fmla="*/ 10 w 25"/>
                  <a:gd name="T9" fmla="*/ 9 h 28"/>
                  <a:gd name="T10" fmla="*/ 7 w 25"/>
                  <a:gd name="T11" fmla="*/ 16 h 2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5" h="28">
                    <a:moveTo>
                      <a:pt x="14" y="28"/>
                    </a:moveTo>
                    <a:lnTo>
                      <a:pt x="0" y="11"/>
                    </a:lnTo>
                    <a:lnTo>
                      <a:pt x="25" y="0"/>
                    </a:lnTo>
                    <a:lnTo>
                      <a:pt x="25" y="3"/>
                    </a:lnTo>
                    <a:lnTo>
                      <a:pt x="20" y="16"/>
                    </a:lnTo>
                    <a:lnTo>
                      <a:pt x="14" y="28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75" name="Freeform 103"/>
              <p:cNvSpPr>
                <a:spLocks/>
              </p:cNvSpPr>
              <p:nvPr/>
            </p:nvSpPr>
            <p:spPr bwMode="auto">
              <a:xfrm>
                <a:off x="5669" y="2331"/>
                <a:ext cx="3" cy="3"/>
              </a:xfrm>
              <a:custGeom>
                <a:avLst/>
                <a:gdLst>
                  <a:gd name="T0" fmla="*/ 1 w 6"/>
                  <a:gd name="T1" fmla="*/ 0 h 6"/>
                  <a:gd name="T2" fmla="*/ 0 w 6"/>
                  <a:gd name="T3" fmla="*/ 1 h 6"/>
                  <a:gd name="T4" fmla="*/ 1 w 6"/>
                  <a:gd name="T5" fmla="*/ 1 h 6"/>
                  <a:gd name="T6" fmla="*/ 1 w 6"/>
                  <a:gd name="T7" fmla="*/ 2 h 6"/>
                  <a:gd name="T8" fmla="*/ 1 w 6"/>
                  <a:gd name="T9" fmla="*/ 2 h 6"/>
                  <a:gd name="T10" fmla="*/ 2 w 6"/>
                  <a:gd name="T11" fmla="*/ 2 h 6"/>
                  <a:gd name="T12" fmla="*/ 2 w 6"/>
                  <a:gd name="T13" fmla="*/ 1 h 6"/>
                  <a:gd name="T14" fmla="*/ 2 w 6"/>
                  <a:gd name="T15" fmla="*/ 1 h 6"/>
                  <a:gd name="T16" fmla="*/ 2 w 6"/>
                  <a:gd name="T17" fmla="*/ 1 h 6"/>
                  <a:gd name="T18" fmla="*/ 1 w 6"/>
                  <a:gd name="T19" fmla="*/ 0 h 6"/>
                  <a:gd name="T20" fmla="*/ 1 w 6"/>
                  <a:gd name="T21" fmla="*/ 0 h 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6" h="6">
                    <a:moveTo>
                      <a:pt x="1" y="0"/>
                    </a:moveTo>
                    <a:lnTo>
                      <a:pt x="0" y="2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4" y="6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76" name="Freeform 104"/>
              <p:cNvSpPr>
                <a:spLocks/>
              </p:cNvSpPr>
              <p:nvPr/>
            </p:nvSpPr>
            <p:spPr bwMode="auto">
              <a:xfrm>
                <a:off x="5758" y="2366"/>
                <a:ext cx="4" cy="2"/>
              </a:xfrm>
              <a:custGeom>
                <a:avLst/>
                <a:gdLst>
                  <a:gd name="T0" fmla="*/ 5 w 3"/>
                  <a:gd name="T1" fmla="*/ 1 h 3"/>
                  <a:gd name="T2" fmla="*/ 4 w 3"/>
                  <a:gd name="T3" fmla="*/ 1 h 3"/>
                  <a:gd name="T4" fmla="*/ 0 w 3"/>
                  <a:gd name="T5" fmla="*/ 1 h 3"/>
                  <a:gd name="T6" fmla="*/ 1 w 3"/>
                  <a:gd name="T7" fmla="*/ 1 h 3"/>
                  <a:gd name="T8" fmla="*/ 4 w 3"/>
                  <a:gd name="T9" fmla="*/ 0 h 3"/>
                  <a:gd name="T10" fmla="*/ 5 w 3"/>
                  <a:gd name="T11" fmla="*/ 1 h 3"/>
                  <a:gd name="T12" fmla="*/ 5 w 3"/>
                  <a:gd name="T13" fmla="*/ 1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2" y="3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2" y="0"/>
                    </a:lnTo>
                    <a:lnTo>
                      <a:pt x="3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77" name="Freeform 105"/>
              <p:cNvSpPr>
                <a:spLocks/>
              </p:cNvSpPr>
              <p:nvPr/>
            </p:nvSpPr>
            <p:spPr bwMode="auto">
              <a:xfrm>
                <a:off x="5300" y="2272"/>
                <a:ext cx="2" cy="5"/>
              </a:xfrm>
              <a:custGeom>
                <a:avLst/>
                <a:gdLst>
                  <a:gd name="T0" fmla="*/ 0 w 5"/>
                  <a:gd name="T1" fmla="*/ 3 h 5"/>
                  <a:gd name="T2" fmla="*/ 0 w 5"/>
                  <a:gd name="T3" fmla="*/ 5 h 5"/>
                  <a:gd name="T4" fmla="*/ 0 w 5"/>
                  <a:gd name="T5" fmla="*/ 3 h 5"/>
                  <a:gd name="T6" fmla="*/ 0 w 5"/>
                  <a:gd name="T7" fmla="*/ 2 h 5"/>
                  <a:gd name="T8" fmla="*/ 1 w 5"/>
                  <a:gd name="T9" fmla="*/ 0 h 5"/>
                  <a:gd name="T10" fmla="*/ 1 w 5"/>
                  <a:gd name="T11" fmla="*/ 2 h 5"/>
                  <a:gd name="T12" fmla="*/ 1 w 5"/>
                  <a:gd name="T13" fmla="*/ 3 h 5"/>
                  <a:gd name="T14" fmla="*/ 0 w 5"/>
                  <a:gd name="T15" fmla="*/ 3 h 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" h="5">
                    <a:moveTo>
                      <a:pt x="3" y="3"/>
                    </a:moveTo>
                    <a:lnTo>
                      <a:pt x="0" y="5"/>
                    </a:lnTo>
                    <a:lnTo>
                      <a:pt x="2" y="3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5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78" name="Freeform 106"/>
              <p:cNvSpPr>
                <a:spLocks/>
              </p:cNvSpPr>
              <p:nvPr/>
            </p:nvSpPr>
            <p:spPr bwMode="auto">
              <a:xfrm>
                <a:off x="5549" y="2321"/>
                <a:ext cx="1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0 w 2"/>
                  <a:gd name="T5" fmla="*/ 2 h 2"/>
                  <a:gd name="T6" fmla="*/ 1 w 2"/>
                  <a:gd name="T7" fmla="*/ 0 h 2"/>
                  <a:gd name="T8" fmla="*/ 0 w 2"/>
                  <a:gd name="T9" fmla="*/ 0 h 2"/>
                  <a:gd name="T10" fmla="*/ 1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79" name="Freeform 107"/>
              <p:cNvSpPr>
                <a:spLocks/>
              </p:cNvSpPr>
              <p:nvPr/>
            </p:nvSpPr>
            <p:spPr bwMode="auto">
              <a:xfrm>
                <a:off x="5553" y="2319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4 h 1"/>
                  <a:gd name="T4" fmla="*/ 4 w 1"/>
                  <a:gd name="T5" fmla="*/ 0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80" name="Freeform 108"/>
              <p:cNvSpPr>
                <a:spLocks/>
              </p:cNvSpPr>
              <p:nvPr/>
            </p:nvSpPr>
            <p:spPr bwMode="auto">
              <a:xfrm>
                <a:off x="4791" y="2332"/>
                <a:ext cx="174" cy="134"/>
              </a:xfrm>
              <a:custGeom>
                <a:avLst/>
                <a:gdLst>
                  <a:gd name="T0" fmla="*/ 91 w 250"/>
                  <a:gd name="T1" fmla="*/ 0 h 180"/>
                  <a:gd name="T2" fmla="*/ 99 w 250"/>
                  <a:gd name="T3" fmla="*/ 7 h 180"/>
                  <a:gd name="T4" fmla="*/ 98 w 250"/>
                  <a:gd name="T5" fmla="*/ 17 h 180"/>
                  <a:gd name="T6" fmla="*/ 104 w 250"/>
                  <a:gd name="T7" fmla="*/ 14 h 180"/>
                  <a:gd name="T8" fmla="*/ 104 w 250"/>
                  <a:gd name="T9" fmla="*/ 19 h 180"/>
                  <a:gd name="T10" fmla="*/ 106 w 250"/>
                  <a:gd name="T11" fmla="*/ 20 h 180"/>
                  <a:gd name="T12" fmla="*/ 121 w 250"/>
                  <a:gd name="T13" fmla="*/ 27 h 180"/>
                  <a:gd name="T14" fmla="*/ 108 w 250"/>
                  <a:gd name="T15" fmla="*/ 31 h 180"/>
                  <a:gd name="T16" fmla="*/ 111 w 250"/>
                  <a:gd name="T17" fmla="*/ 40 h 180"/>
                  <a:gd name="T18" fmla="*/ 103 w 250"/>
                  <a:gd name="T19" fmla="*/ 42 h 180"/>
                  <a:gd name="T20" fmla="*/ 100 w 250"/>
                  <a:gd name="T21" fmla="*/ 45 h 180"/>
                  <a:gd name="T22" fmla="*/ 90 w 250"/>
                  <a:gd name="T23" fmla="*/ 44 h 180"/>
                  <a:gd name="T24" fmla="*/ 79 w 250"/>
                  <a:gd name="T25" fmla="*/ 42 h 180"/>
                  <a:gd name="T26" fmla="*/ 76 w 250"/>
                  <a:gd name="T27" fmla="*/ 54 h 180"/>
                  <a:gd name="T28" fmla="*/ 72 w 250"/>
                  <a:gd name="T29" fmla="*/ 65 h 180"/>
                  <a:gd name="T30" fmla="*/ 70 w 250"/>
                  <a:gd name="T31" fmla="*/ 74 h 180"/>
                  <a:gd name="T32" fmla="*/ 64 w 250"/>
                  <a:gd name="T33" fmla="*/ 88 h 180"/>
                  <a:gd name="T34" fmla="*/ 54 w 250"/>
                  <a:gd name="T35" fmla="*/ 93 h 180"/>
                  <a:gd name="T36" fmla="*/ 37 w 250"/>
                  <a:gd name="T37" fmla="*/ 88 h 180"/>
                  <a:gd name="T38" fmla="*/ 32 w 250"/>
                  <a:gd name="T39" fmla="*/ 95 h 180"/>
                  <a:gd name="T40" fmla="*/ 15 w 250"/>
                  <a:gd name="T41" fmla="*/ 100 h 180"/>
                  <a:gd name="T42" fmla="*/ 3 w 250"/>
                  <a:gd name="T43" fmla="*/ 91 h 180"/>
                  <a:gd name="T44" fmla="*/ 0 w 250"/>
                  <a:gd name="T45" fmla="*/ 80 h 180"/>
                  <a:gd name="T46" fmla="*/ 1 w 250"/>
                  <a:gd name="T47" fmla="*/ 81 h 180"/>
                  <a:gd name="T48" fmla="*/ 10 w 250"/>
                  <a:gd name="T49" fmla="*/ 88 h 180"/>
                  <a:gd name="T50" fmla="*/ 21 w 250"/>
                  <a:gd name="T51" fmla="*/ 92 h 180"/>
                  <a:gd name="T52" fmla="*/ 18 w 250"/>
                  <a:gd name="T53" fmla="*/ 90 h 180"/>
                  <a:gd name="T54" fmla="*/ 20 w 250"/>
                  <a:gd name="T55" fmla="*/ 87 h 180"/>
                  <a:gd name="T56" fmla="*/ 22 w 250"/>
                  <a:gd name="T57" fmla="*/ 79 h 180"/>
                  <a:gd name="T58" fmla="*/ 22 w 250"/>
                  <a:gd name="T59" fmla="*/ 75 h 180"/>
                  <a:gd name="T60" fmla="*/ 23 w 250"/>
                  <a:gd name="T61" fmla="*/ 70 h 180"/>
                  <a:gd name="T62" fmla="*/ 31 w 250"/>
                  <a:gd name="T63" fmla="*/ 66 h 180"/>
                  <a:gd name="T64" fmla="*/ 40 w 250"/>
                  <a:gd name="T65" fmla="*/ 63 h 180"/>
                  <a:gd name="T66" fmla="*/ 47 w 250"/>
                  <a:gd name="T67" fmla="*/ 51 h 180"/>
                  <a:gd name="T68" fmla="*/ 55 w 250"/>
                  <a:gd name="T69" fmla="*/ 38 h 180"/>
                  <a:gd name="T70" fmla="*/ 62 w 250"/>
                  <a:gd name="T71" fmla="*/ 48 h 180"/>
                  <a:gd name="T72" fmla="*/ 65 w 250"/>
                  <a:gd name="T73" fmla="*/ 41 h 180"/>
                  <a:gd name="T74" fmla="*/ 68 w 250"/>
                  <a:gd name="T75" fmla="*/ 34 h 180"/>
                  <a:gd name="T76" fmla="*/ 70 w 250"/>
                  <a:gd name="T77" fmla="*/ 42 h 180"/>
                  <a:gd name="T78" fmla="*/ 70 w 250"/>
                  <a:gd name="T79" fmla="*/ 36 h 180"/>
                  <a:gd name="T80" fmla="*/ 73 w 250"/>
                  <a:gd name="T81" fmla="*/ 31 h 180"/>
                  <a:gd name="T82" fmla="*/ 72 w 250"/>
                  <a:gd name="T83" fmla="*/ 27 h 180"/>
                  <a:gd name="T84" fmla="*/ 75 w 250"/>
                  <a:gd name="T85" fmla="*/ 23 h 180"/>
                  <a:gd name="T86" fmla="*/ 81 w 250"/>
                  <a:gd name="T87" fmla="*/ 12 h 180"/>
                  <a:gd name="T88" fmla="*/ 87 w 250"/>
                  <a:gd name="T89" fmla="*/ 0 h 180"/>
                  <a:gd name="T90" fmla="*/ 88 w 250"/>
                  <a:gd name="T91" fmla="*/ 4 h 180"/>
                  <a:gd name="T92" fmla="*/ 91 w 250"/>
                  <a:gd name="T93" fmla="*/ 0 h 180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250" h="180">
                    <a:moveTo>
                      <a:pt x="188" y="0"/>
                    </a:moveTo>
                    <a:lnTo>
                      <a:pt x="204" y="12"/>
                    </a:lnTo>
                    <a:lnTo>
                      <a:pt x="203" y="31"/>
                    </a:lnTo>
                    <a:lnTo>
                      <a:pt x="215" y="25"/>
                    </a:lnTo>
                    <a:lnTo>
                      <a:pt x="215" y="33"/>
                    </a:lnTo>
                    <a:lnTo>
                      <a:pt x="220" y="36"/>
                    </a:lnTo>
                    <a:lnTo>
                      <a:pt x="250" y="49"/>
                    </a:lnTo>
                    <a:lnTo>
                      <a:pt x="223" y="57"/>
                    </a:lnTo>
                    <a:lnTo>
                      <a:pt x="230" y="72"/>
                    </a:lnTo>
                    <a:lnTo>
                      <a:pt x="212" y="76"/>
                    </a:lnTo>
                    <a:lnTo>
                      <a:pt x="206" y="82"/>
                    </a:lnTo>
                    <a:lnTo>
                      <a:pt x="185" y="79"/>
                    </a:lnTo>
                    <a:lnTo>
                      <a:pt x="162" y="76"/>
                    </a:lnTo>
                    <a:lnTo>
                      <a:pt x="156" y="97"/>
                    </a:lnTo>
                    <a:lnTo>
                      <a:pt x="149" y="117"/>
                    </a:lnTo>
                    <a:lnTo>
                      <a:pt x="144" y="133"/>
                    </a:lnTo>
                    <a:lnTo>
                      <a:pt x="132" y="159"/>
                    </a:lnTo>
                    <a:lnTo>
                      <a:pt x="110" y="168"/>
                    </a:lnTo>
                    <a:lnTo>
                      <a:pt x="76" y="159"/>
                    </a:lnTo>
                    <a:lnTo>
                      <a:pt x="66" y="171"/>
                    </a:lnTo>
                    <a:lnTo>
                      <a:pt x="31" y="180"/>
                    </a:lnTo>
                    <a:lnTo>
                      <a:pt x="6" y="164"/>
                    </a:lnTo>
                    <a:lnTo>
                      <a:pt x="0" y="145"/>
                    </a:lnTo>
                    <a:lnTo>
                      <a:pt x="2" y="147"/>
                    </a:lnTo>
                    <a:lnTo>
                      <a:pt x="22" y="158"/>
                    </a:lnTo>
                    <a:lnTo>
                      <a:pt x="43" y="165"/>
                    </a:lnTo>
                    <a:lnTo>
                      <a:pt x="38" y="163"/>
                    </a:lnTo>
                    <a:lnTo>
                      <a:pt x="42" y="157"/>
                    </a:lnTo>
                    <a:lnTo>
                      <a:pt x="44" y="142"/>
                    </a:lnTo>
                    <a:lnTo>
                      <a:pt x="44" y="136"/>
                    </a:lnTo>
                    <a:lnTo>
                      <a:pt x="47" y="126"/>
                    </a:lnTo>
                    <a:lnTo>
                      <a:pt x="65" y="120"/>
                    </a:lnTo>
                    <a:lnTo>
                      <a:pt x="83" y="114"/>
                    </a:lnTo>
                    <a:lnTo>
                      <a:pt x="98" y="92"/>
                    </a:lnTo>
                    <a:lnTo>
                      <a:pt x="114" y="69"/>
                    </a:lnTo>
                    <a:lnTo>
                      <a:pt x="128" y="86"/>
                    </a:lnTo>
                    <a:lnTo>
                      <a:pt x="134" y="74"/>
                    </a:lnTo>
                    <a:lnTo>
                      <a:pt x="139" y="61"/>
                    </a:lnTo>
                    <a:lnTo>
                      <a:pt x="145" y="76"/>
                    </a:lnTo>
                    <a:lnTo>
                      <a:pt x="145" y="64"/>
                    </a:lnTo>
                    <a:lnTo>
                      <a:pt x="151" y="57"/>
                    </a:lnTo>
                    <a:lnTo>
                      <a:pt x="149" y="49"/>
                    </a:lnTo>
                    <a:lnTo>
                      <a:pt x="155" y="42"/>
                    </a:lnTo>
                    <a:lnTo>
                      <a:pt x="167" y="21"/>
                    </a:lnTo>
                    <a:lnTo>
                      <a:pt x="180" y="0"/>
                    </a:lnTo>
                    <a:lnTo>
                      <a:pt x="182" y="8"/>
                    </a:lnTo>
                    <a:lnTo>
                      <a:pt x="188" y="0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81" name="Freeform 109"/>
              <p:cNvSpPr>
                <a:spLocks/>
              </p:cNvSpPr>
              <p:nvPr/>
            </p:nvSpPr>
            <p:spPr bwMode="auto">
              <a:xfrm>
                <a:off x="5860" y="2323"/>
                <a:ext cx="2" cy="1"/>
              </a:xfrm>
              <a:custGeom>
                <a:avLst/>
                <a:gdLst>
                  <a:gd name="T0" fmla="*/ 1 w 4"/>
                  <a:gd name="T1" fmla="*/ 1 h 1"/>
                  <a:gd name="T2" fmla="*/ 1 w 4"/>
                  <a:gd name="T3" fmla="*/ 1 h 1"/>
                  <a:gd name="T4" fmla="*/ 0 w 4"/>
                  <a:gd name="T5" fmla="*/ 0 h 1"/>
                  <a:gd name="T6" fmla="*/ 1 w 4"/>
                  <a:gd name="T7" fmla="*/ 1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82" name="Freeform 110"/>
              <p:cNvSpPr>
                <a:spLocks/>
              </p:cNvSpPr>
              <p:nvPr/>
            </p:nvSpPr>
            <p:spPr bwMode="auto">
              <a:xfrm>
                <a:off x="5919" y="2327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83" name="Freeform 111"/>
              <p:cNvSpPr>
                <a:spLocks/>
              </p:cNvSpPr>
              <p:nvPr/>
            </p:nvSpPr>
            <p:spPr bwMode="auto">
              <a:xfrm>
                <a:off x="5853" y="2361"/>
                <a:ext cx="1" cy="1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0 h 1"/>
                  <a:gd name="T4" fmla="*/ 0 w 2"/>
                  <a:gd name="T5" fmla="*/ 1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84" name="Freeform 112"/>
              <p:cNvSpPr>
                <a:spLocks/>
              </p:cNvSpPr>
              <p:nvPr/>
            </p:nvSpPr>
            <p:spPr bwMode="auto">
              <a:xfrm>
                <a:off x="5864" y="2317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85" name="Freeform 113"/>
              <p:cNvSpPr>
                <a:spLocks/>
              </p:cNvSpPr>
              <p:nvPr/>
            </p:nvSpPr>
            <p:spPr bwMode="auto">
              <a:xfrm>
                <a:off x="5836" y="2497"/>
                <a:ext cx="1" cy="1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0 h 3"/>
                  <a:gd name="T4" fmla="*/ 1 w 2"/>
                  <a:gd name="T5" fmla="*/ 0 h 3"/>
                  <a:gd name="T6" fmla="*/ 1 w 2"/>
                  <a:gd name="T7" fmla="*/ 0 h 3"/>
                  <a:gd name="T8" fmla="*/ 1 w 2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86" name="Freeform 114"/>
              <p:cNvSpPr>
                <a:spLocks/>
              </p:cNvSpPr>
              <p:nvPr/>
            </p:nvSpPr>
            <p:spPr bwMode="auto">
              <a:xfrm>
                <a:off x="5237" y="2314"/>
                <a:ext cx="5" cy="7"/>
              </a:xfrm>
              <a:custGeom>
                <a:avLst/>
                <a:gdLst>
                  <a:gd name="T0" fmla="*/ 2 w 5"/>
                  <a:gd name="T1" fmla="*/ 4 h 10"/>
                  <a:gd name="T2" fmla="*/ 2 w 5"/>
                  <a:gd name="T3" fmla="*/ 3 h 10"/>
                  <a:gd name="T4" fmla="*/ 2 w 5"/>
                  <a:gd name="T5" fmla="*/ 2 h 10"/>
                  <a:gd name="T6" fmla="*/ 3 w 5"/>
                  <a:gd name="T7" fmla="*/ 1 h 10"/>
                  <a:gd name="T8" fmla="*/ 4 w 5"/>
                  <a:gd name="T9" fmla="*/ 1 h 10"/>
                  <a:gd name="T10" fmla="*/ 4 w 5"/>
                  <a:gd name="T11" fmla="*/ 0 h 10"/>
                  <a:gd name="T12" fmla="*/ 5 w 5"/>
                  <a:gd name="T13" fmla="*/ 1 h 10"/>
                  <a:gd name="T14" fmla="*/ 4 w 5"/>
                  <a:gd name="T15" fmla="*/ 4 h 10"/>
                  <a:gd name="T16" fmla="*/ 4 w 5"/>
                  <a:gd name="T17" fmla="*/ 4 h 10"/>
                  <a:gd name="T18" fmla="*/ 3 w 5"/>
                  <a:gd name="T19" fmla="*/ 5 h 10"/>
                  <a:gd name="T20" fmla="*/ 2 w 5"/>
                  <a:gd name="T21" fmla="*/ 5 h 10"/>
                  <a:gd name="T22" fmla="*/ 0 w 5"/>
                  <a:gd name="T23" fmla="*/ 4 h 10"/>
                  <a:gd name="T24" fmla="*/ 2 w 5"/>
                  <a:gd name="T25" fmla="*/ 4 h 1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" h="10">
                    <a:moveTo>
                      <a:pt x="2" y="7"/>
                    </a:moveTo>
                    <a:lnTo>
                      <a:pt x="2" y="6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5" y="2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3" y="10"/>
                    </a:lnTo>
                    <a:lnTo>
                      <a:pt x="2" y="10"/>
                    </a:lnTo>
                    <a:lnTo>
                      <a:pt x="0" y="8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87" name="Freeform 115"/>
              <p:cNvSpPr>
                <a:spLocks/>
              </p:cNvSpPr>
              <p:nvPr/>
            </p:nvSpPr>
            <p:spPr bwMode="auto">
              <a:xfrm>
                <a:off x="5236" y="2323"/>
                <a:ext cx="1" cy="3"/>
              </a:xfrm>
              <a:custGeom>
                <a:avLst/>
                <a:gdLst>
                  <a:gd name="T0" fmla="*/ 1 w 2"/>
                  <a:gd name="T1" fmla="*/ 3 h 2"/>
                  <a:gd name="T2" fmla="*/ 0 w 2"/>
                  <a:gd name="T3" fmla="*/ 3 h 2"/>
                  <a:gd name="T4" fmla="*/ 0 w 2"/>
                  <a:gd name="T5" fmla="*/ 5 h 2"/>
                  <a:gd name="T6" fmla="*/ 1 w 2"/>
                  <a:gd name="T7" fmla="*/ 3 h 2"/>
                  <a:gd name="T8" fmla="*/ 1 w 2"/>
                  <a:gd name="T9" fmla="*/ 0 h 2"/>
                  <a:gd name="T10" fmla="*/ 1 w 2"/>
                  <a:gd name="T11" fmla="*/ 0 h 2"/>
                  <a:gd name="T12" fmla="*/ 1 w 2"/>
                  <a:gd name="T13" fmla="*/ 3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88" name="Freeform 116"/>
              <p:cNvSpPr>
                <a:spLocks/>
              </p:cNvSpPr>
              <p:nvPr/>
            </p:nvSpPr>
            <p:spPr bwMode="auto">
              <a:xfrm>
                <a:off x="5237" y="2321"/>
                <a:ext cx="1" cy="2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0 h 2"/>
                  <a:gd name="T4" fmla="*/ 0 w 2"/>
                  <a:gd name="T5" fmla="*/ 2 h 2"/>
                  <a:gd name="T6" fmla="*/ 1 w 2"/>
                  <a:gd name="T7" fmla="*/ 2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89" name="Freeform 117"/>
              <p:cNvSpPr>
                <a:spLocks/>
              </p:cNvSpPr>
              <p:nvPr/>
            </p:nvSpPr>
            <p:spPr bwMode="auto">
              <a:xfrm>
                <a:off x="5232" y="233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90" name="Freeform 118"/>
              <p:cNvSpPr>
                <a:spLocks/>
              </p:cNvSpPr>
              <p:nvPr/>
            </p:nvSpPr>
            <p:spPr bwMode="auto">
              <a:xfrm>
                <a:off x="5235" y="2328"/>
                <a:ext cx="1" cy="3"/>
              </a:xfrm>
              <a:custGeom>
                <a:avLst/>
                <a:gdLst>
                  <a:gd name="T0" fmla="*/ 0 w 1"/>
                  <a:gd name="T1" fmla="*/ 3 h 2"/>
                  <a:gd name="T2" fmla="*/ 0 w 1"/>
                  <a:gd name="T3" fmla="*/ 0 h 2"/>
                  <a:gd name="T4" fmla="*/ 0 w 1"/>
                  <a:gd name="T5" fmla="*/ 5 h 2"/>
                  <a:gd name="T6" fmla="*/ 0 w 1"/>
                  <a:gd name="T7" fmla="*/ 3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91" name="Freeform 119"/>
              <p:cNvSpPr>
                <a:spLocks/>
              </p:cNvSpPr>
              <p:nvPr/>
            </p:nvSpPr>
            <p:spPr bwMode="auto">
              <a:xfrm>
                <a:off x="5353" y="2546"/>
                <a:ext cx="177" cy="178"/>
              </a:xfrm>
              <a:custGeom>
                <a:avLst/>
                <a:gdLst>
                  <a:gd name="T0" fmla="*/ 122 w 256"/>
                  <a:gd name="T1" fmla="*/ 127 h 238"/>
                  <a:gd name="T2" fmla="*/ 117 w 256"/>
                  <a:gd name="T3" fmla="*/ 130 h 238"/>
                  <a:gd name="T4" fmla="*/ 118 w 256"/>
                  <a:gd name="T5" fmla="*/ 133 h 238"/>
                  <a:gd name="T6" fmla="*/ 111 w 256"/>
                  <a:gd name="T7" fmla="*/ 132 h 238"/>
                  <a:gd name="T8" fmla="*/ 99 w 256"/>
                  <a:gd name="T9" fmla="*/ 128 h 238"/>
                  <a:gd name="T10" fmla="*/ 87 w 256"/>
                  <a:gd name="T11" fmla="*/ 125 h 238"/>
                  <a:gd name="T12" fmla="*/ 80 w 256"/>
                  <a:gd name="T13" fmla="*/ 117 h 238"/>
                  <a:gd name="T14" fmla="*/ 74 w 256"/>
                  <a:gd name="T15" fmla="*/ 108 h 238"/>
                  <a:gd name="T16" fmla="*/ 67 w 256"/>
                  <a:gd name="T17" fmla="*/ 99 h 238"/>
                  <a:gd name="T18" fmla="*/ 62 w 256"/>
                  <a:gd name="T19" fmla="*/ 88 h 238"/>
                  <a:gd name="T20" fmla="*/ 45 w 256"/>
                  <a:gd name="T21" fmla="*/ 82 h 238"/>
                  <a:gd name="T22" fmla="*/ 44 w 256"/>
                  <a:gd name="T23" fmla="*/ 85 h 238"/>
                  <a:gd name="T24" fmla="*/ 37 w 256"/>
                  <a:gd name="T25" fmla="*/ 83 h 238"/>
                  <a:gd name="T26" fmla="*/ 37 w 256"/>
                  <a:gd name="T27" fmla="*/ 90 h 238"/>
                  <a:gd name="T28" fmla="*/ 32 w 256"/>
                  <a:gd name="T29" fmla="*/ 90 h 238"/>
                  <a:gd name="T30" fmla="*/ 34 w 256"/>
                  <a:gd name="T31" fmla="*/ 94 h 238"/>
                  <a:gd name="T32" fmla="*/ 17 w 256"/>
                  <a:gd name="T33" fmla="*/ 93 h 238"/>
                  <a:gd name="T34" fmla="*/ 30 w 256"/>
                  <a:gd name="T35" fmla="*/ 103 h 238"/>
                  <a:gd name="T36" fmla="*/ 24 w 256"/>
                  <a:gd name="T37" fmla="*/ 110 h 238"/>
                  <a:gd name="T38" fmla="*/ 12 w 256"/>
                  <a:gd name="T39" fmla="*/ 108 h 238"/>
                  <a:gd name="T40" fmla="*/ 0 w 256"/>
                  <a:gd name="T41" fmla="*/ 108 h 238"/>
                  <a:gd name="T42" fmla="*/ 1 w 256"/>
                  <a:gd name="T43" fmla="*/ 94 h 238"/>
                  <a:gd name="T44" fmla="*/ 2 w 256"/>
                  <a:gd name="T45" fmla="*/ 81 h 238"/>
                  <a:gd name="T46" fmla="*/ 3 w 256"/>
                  <a:gd name="T47" fmla="*/ 67 h 238"/>
                  <a:gd name="T48" fmla="*/ 4 w 256"/>
                  <a:gd name="T49" fmla="*/ 55 h 238"/>
                  <a:gd name="T50" fmla="*/ 5 w 256"/>
                  <a:gd name="T51" fmla="*/ 40 h 238"/>
                  <a:gd name="T52" fmla="*/ 6 w 256"/>
                  <a:gd name="T53" fmla="*/ 27 h 238"/>
                  <a:gd name="T54" fmla="*/ 6 w 256"/>
                  <a:gd name="T55" fmla="*/ 13 h 238"/>
                  <a:gd name="T56" fmla="*/ 6 w 256"/>
                  <a:gd name="T57" fmla="*/ 0 h 238"/>
                  <a:gd name="T58" fmla="*/ 18 w 256"/>
                  <a:gd name="T59" fmla="*/ 6 h 238"/>
                  <a:gd name="T60" fmla="*/ 30 w 256"/>
                  <a:gd name="T61" fmla="*/ 12 h 238"/>
                  <a:gd name="T62" fmla="*/ 42 w 256"/>
                  <a:gd name="T63" fmla="*/ 19 h 238"/>
                  <a:gd name="T64" fmla="*/ 54 w 256"/>
                  <a:gd name="T65" fmla="*/ 25 h 238"/>
                  <a:gd name="T66" fmla="*/ 65 w 256"/>
                  <a:gd name="T67" fmla="*/ 41 h 238"/>
                  <a:gd name="T68" fmla="*/ 66 w 256"/>
                  <a:gd name="T69" fmla="*/ 48 h 238"/>
                  <a:gd name="T70" fmla="*/ 77 w 256"/>
                  <a:gd name="T71" fmla="*/ 54 h 238"/>
                  <a:gd name="T72" fmla="*/ 88 w 256"/>
                  <a:gd name="T73" fmla="*/ 59 h 238"/>
                  <a:gd name="T74" fmla="*/ 89 w 256"/>
                  <a:gd name="T75" fmla="*/ 68 h 238"/>
                  <a:gd name="T76" fmla="*/ 77 w 256"/>
                  <a:gd name="T77" fmla="*/ 70 h 238"/>
                  <a:gd name="T78" fmla="*/ 83 w 256"/>
                  <a:gd name="T79" fmla="*/ 85 h 238"/>
                  <a:gd name="T80" fmla="*/ 91 w 256"/>
                  <a:gd name="T81" fmla="*/ 94 h 238"/>
                  <a:gd name="T82" fmla="*/ 97 w 256"/>
                  <a:gd name="T83" fmla="*/ 108 h 238"/>
                  <a:gd name="T84" fmla="*/ 104 w 256"/>
                  <a:gd name="T85" fmla="*/ 108 h 238"/>
                  <a:gd name="T86" fmla="*/ 104 w 256"/>
                  <a:gd name="T87" fmla="*/ 114 h 238"/>
                  <a:gd name="T88" fmla="*/ 111 w 256"/>
                  <a:gd name="T89" fmla="*/ 119 h 238"/>
                  <a:gd name="T90" fmla="*/ 110 w 256"/>
                  <a:gd name="T91" fmla="*/ 122 h 238"/>
                  <a:gd name="T92" fmla="*/ 122 w 256"/>
                  <a:gd name="T93" fmla="*/ 127 h 238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256" h="238">
                    <a:moveTo>
                      <a:pt x="256" y="227"/>
                    </a:moveTo>
                    <a:lnTo>
                      <a:pt x="245" y="232"/>
                    </a:lnTo>
                    <a:lnTo>
                      <a:pt x="246" y="238"/>
                    </a:lnTo>
                    <a:lnTo>
                      <a:pt x="232" y="235"/>
                    </a:lnTo>
                    <a:lnTo>
                      <a:pt x="207" y="229"/>
                    </a:lnTo>
                    <a:lnTo>
                      <a:pt x="182" y="223"/>
                    </a:lnTo>
                    <a:lnTo>
                      <a:pt x="168" y="209"/>
                    </a:lnTo>
                    <a:lnTo>
                      <a:pt x="155" y="194"/>
                    </a:lnTo>
                    <a:lnTo>
                      <a:pt x="141" y="176"/>
                    </a:lnTo>
                    <a:lnTo>
                      <a:pt x="128" y="158"/>
                    </a:lnTo>
                    <a:lnTo>
                      <a:pt x="94" y="146"/>
                    </a:lnTo>
                    <a:lnTo>
                      <a:pt x="93" y="152"/>
                    </a:lnTo>
                    <a:lnTo>
                      <a:pt x="76" y="148"/>
                    </a:lnTo>
                    <a:lnTo>
                      <a:pt x="78" y="162"/>
                    </a:lnTo>
                    <a:lnTo>
                      <a:pt x="68" y="161"/>
                    </a:lnTo>
                    <a:lnTo>
                      <a:pt x="71" y="168"/>
                    </a:lnTo>
                    <a:lnTo>
                      <a:pt x="35" y="166"/>
                    </a:lnTo>
                    <a:lnTo>
                      <a:pt x="64" y="184"/>
                    </a:lnTo>
                    <a:lnTo>
                      <a:pt x="51" y="196"/>
                    </a:lnTo>
                    <a:lnTo>
                      <a:pt x="26" y="194"/>
                    </a:lnTo>
                    <a:lnTo>
                      <a:pt x="0" y="194"/>
                    </a:lnTo>
                    <a:lnTo>
                      <a:pt x="3" y="169"/>
                    </a:lnTo>
                    <a:lnTo>
                      <a:pt x="4" y="145"/>
                    </a:lnTo>
                    <a:lnTo>
                      <a:pt x="6" y="121"/>
                    </a:lnTo>
                    <a:lnTo>
                      <a:pt x="9" y="97"/>
                    </a:lnTo>
                    <a:lnTo>
                      <a:pt x="10" y="72"/>
                    </a:lnTo>
                    <a:lnTo>
                      <a:pt x="11" y="48"/>
                    </a:lnTo>
                    <a:lnTo>
                      <a:pt x="12" y="24"/>
                    </a:lnTo>
                    <a:lnTo>
                      <a:pt x="12" y="0"/>
                    </a:lnTo>
                    <a:lnTo>
                      <a:pt x="38" y="11"/>
                    </a:lnTo>
                    <a:lnTo>
                      <a:pt x="63" y="22"/>
                    </a:lnTo>
                    <a:lnTo>
                      <a:pt x="88" y="34"/>
                    </a:lnTo>
                    <a:lnTo>
                      <a:pt x="113" y="44"/>
                    </a:lnTo>
                    <a:lnTo>
                      <a:pt x="136" y="73"/>
                    </a:lnTo>
                    <a:lnTo>
                      <a:pt x="137" y="86"/>
                    </a:lnTo>
                    <a:lnTo>
                      <a:pt x="160" y="96"/>
                    </a:lnTo>
                    <a:lnTo>
                      <a:pt x="183" y="106"/>
                    </a:lnTo>
                    <a:lnTo>
                      <a:pt x="185" y="122"/>
                    </a:lnTo>
                    <a:lnTo>
                      <a:pt x="162" y="126"/>
                    </a:lnTo>
                    <a:lnTo>
                      <a:pt x="174" y="151"/>
                    </a:lnTo>
                    <a:lnTo>
                      <a:pt x="191" y="168"/>
                    </a:lnTo>
                    <a:lnTo>
                      <a:pt x="203" y="193"/>
                    </a:lnTo>
                    <a:lnTo>
                      <a:pt x="219" y="194"/>
                    </a:lnTo>
                    <a:lnTo>
                      <a:pt x="219" y="205"/>
                    </a:lnTo>
                    <a:lnTo>
                      <a:pt x="233" y="212"/>
                    </a:lnTo>
                    <a:lnTo>
                      <a:pt x="230" y="218"/>
                    </a:lnTo>
                    <a:lnTo>
                      <a:pt x="256" y="227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92" name="Freeform 120"/>
              <p:cNvSpPr>
                <a:spLocks/>
              </p:cNvSpPr>
              <p:nvPr/>
            </p:nvSpPr>
            <p:spPr bwMode="auto">
              <a:xfrm>
                <a:off x="5494" y="2582"/>
                <a:ext cx="75" cy="45"/>
              </a:xfrm>
              <a:custGeom>
                <a:avLst/>
                <a:gdLst>
                  <a:gd name="T0" fmla="*/ 52 w 108"/>
                  <a:gd name="T1" fmla="*/ 2 h 60"/>
                  <a:gd name="T2" fmla="*/ 49 w 108"/>
                  <a:gd name="T3" fmla="*/ 13 h 60"/>
                  <a:gd name="T4" fmla="*/ 46 w 108"/>
                  <a:gd name="T5" fmla="*/ 15 h 60"/>
                  <a:gd name="T6" fmla="*/ 47 w 108"/>
                  <a:gd name="T7" fmla="*/ 20 h 60"/>
                  <a:gd name="T8" fmla="*/ 38 w 108"/>
                  <a:gd name="T9" fmla="*/ 26 h 60"/>
                  <a:gd name="T10" fmla="*/ 21 w 108"/>
                  <a:gd name="T11" fmla="*/ 34 h 60"/>
                  <a:gd name="T12" fmla="*/ 10 w 108"/>
                  <a:gd name="T13" fmla="*/ 31 h 60"/>
                  <a:gd name="T14" fmla="*/ 2 w 108"/>
                  <a:gd name="T15" fmla="*/ 26 h 60"/>
                  <a:gd name="T16" fmla="*/ 0 w 108"/>
                  <a:gd name="T17" fmla="*/ 20 h 60"/>
                  <a:gd name="T18" fmla="*/ 17 w 108"/>
                  <a:gd name="T19" fmla="*/ 22 h 60"/>
                  <a:gd name="T20" fmla="*/ 22 w 108"/>
                  <a:gd name="T21" fmla="*/ 13 h 60"/>
                  <a:gd name="T22" fmla="*/ 22 w 108"/>
                  <a:gd name="T23" fmla="*/ 17 h 60"/>
                  <a:gd name="T24" fmla="*/ 28 w 108"/>
                  <a:gd name="T25" fmla="*/ 22 h 60"/>
                  <a:gd name="T26" fmla="*/ 40 w 108"/>
                  <a:gd name="T27" fmla="*/ 11 h 60"/>
                  <a:gd name="T28" fmla="*/ 40 w 108"/>
                  <a:gd name="T29" fmla="*/ 1 h 60"/>
                  <a:gd name="T30" fmla="*/ 48 w 108"/>
                  <a:gd name="T31" fmla="*/ 0 h 60"/>
                  <a:gd name="T32" fmla="*/ 52 w 108"/>
                  <a:gd name="T33" fmla="*/ 2 h 6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08" h="60">
                    <a:moveTo>
                      <a:pt x="108" y="3"/>
                    </a:moveTo>
                    <a:lnTo>
                      <a:pt x="101" y="22"/>
                    </a:lnTo>
                    <a:lnTo>
                      <a:pt x="95" y="27"/>
                    </a:lnTo>
                    <a:lnTo>
                      <a:pt x="96" y="36"/>
                    </a:lnTo>
                    <a:lnTo>
                      <a:pt x="78" y="45"/>
                    </a:lnTo>
                    <a:lnTo>
                      <a:pt x="43" y="60"/>
                    </a:lnTo>
                    <a:lnTo>
                      <a:pt x="22" y="54"/>
                    </a:lnTo>
                    <a:lnTo>
                      <a:pt x="5" y="46"/>
                    </a:lnTo>
                    <a:lnTo>
                      <a:pt x="0" y="36"/>
                    </a:lnTo>
                    <a:lnTo>
                      <a:pt x="35" y="39"/>
                    </a:lnTo>
                    <a:lnTo>
                      <a:pt x="45" y="23"/>
                    </a:lnTo>
                    <a:lnTo>
                      <a:pt x="45" y="31"/>
                    </a:lnTo>
                    <a:lnTo>
                      <a:pt x="59" y="39"/>
                    </a:lnTo>
                    <a:lnTo>
                      <a:pt x="84" y="19"/>
                    </a:lnTo>
                    <a:lnTo>
                      <a:pt x="84" y="1"/>
                    </a:lnTo>
                    <a:lnTo>
                      <a:pt x="99" y="0"/>
                    </a:lnTo>
                    <a:lnTo>
                      <a:pt x="108" y="3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93" name="Freeform 121"/>
              <p:cNvSpPr>
                <a:spLocks/>
              </p:cNvSpPr>
              <p:nvPr/>
            </p:nvSpPr>
            <p:spPr bwMode="auto">
              <a:xfrm>
                <a:off x="5608" y="2607"/>
                <a:ext cx="21" cy="34"/>
              </a:xfrm>
              <a:custGeom>
                <a:avLst/>
                <a:gdLst>
                  <a:gd name="T0" fmla="*/ 15 w 29"/>
                  <a:gd name="T1" fmla="*/ 23 h 44"/>
                  <a:gd name="T2" fmla="*/ 12 w 29"/>
                  <a:gd name="T3" fmla="*/ 26 h 44"/>
                  <a:gd name="T4" fmla="*/ 3 w 29"/>
                  <a:gd name="T5" fmla="*/ 15 h 44"/>
                  <a:gd name="T6" fmla="*/ 0 w 29"/>
                  <a:gd name="T7" fmla="*/ 0 h 44"/>
                  <a:gd name="T8" fmla="*/ 7 w 29"/>
                  <a:gd name="T9" fmla="*/ 12 h 44"/>
                  <a:gd name="T10" fmla="*/ 15 w 29"/>
                  <a:gd name="T11" fmla="*/ 23 h 4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9" h="44">
                    <a:moveTo>
                      <a:pt x="29" y="39"/>
                    </a:moveTo>
                    <a:lnTo>
                      <a:pt x="22" y="44"/>
                    </a:lnTo>
                    <a:lnTo>
                      <a:pt x="5" y="24"/>
                    </a:lnTo>
                    <a:lnTo>
                      <a:pt x="0" y="0"/>
                    </a:lnTo>
                    <a:lnTo>
                      <a:pt x="14" y="20"/>
                    </a:lnTo>
                    <a:lnTo>
                      <a:pt x="29" y="39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94" name="Freeform 122"/>
              <p:cNvSpPr>
                <a:spLocks/>
              </p:cNvSpPr>
              <p:nvPr/>
            </p:nvSpPr>
            <p:spPr bwMode="auto">
              <a:xfrm>
                <a:off x="5542" y="2547"/>
                <a:ext cx="41" cy="45"/>
              </a:xfrm>
              <a:custGeom>
                <a:avLst/>
                <a:gdLst>
                  <a:gd name="T0" fmla="*/ 29 w 57"/>
                  <a:gd name="T1" fmla="*/ 29 h 60"/>
                  <a:gd name="T2" fmla="*/ 25 w 57"/>
                  <a:gd name="T3" fmla="*/ 34 h 60"/>
                  <a:gd name="T4" fmla="*/ 16 w 57"/>
                  <a:gd name="T5" fmla="*/ 14 h 60"/>
                  <a:gd name="T6" fmla="*/ 8 w 57"/>
                  <a:gd name="T7" fmla="*/ 7 h 60"/>
                  <a:gd name="T8" fmla="*/ 0 w 57"/>
                  <a:gd name="T9" fmla="*/ 0 h 60"/>
                  <a:gd name="T10" fmla="*/ 11 w 57"/>
                  <a:gd name="T11" fmla="*/ 9 h 60"/>
                  <a:gd name="T12" fmla="*/ 22 w 57"/>
                  <a:gd name="T13" fmla="*/ 18 h 60"/>
                  <a:gd name="T14" fmla="*/ 29 w 57"/>
                  <a:gd name="T15" fmla="*/ 29 h 6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7" h="60">
                    <a:moveTo>
                      <a:pt x="57" y="51"/>
                    </a:moveTo>
                    <a:lnTo>
                      <a:pt x="48" y="60"/>
                    </a:lnTo>
                    <a:lnTo>
                      <a:pt x="31" y="24"/>
                    </a:lnTo>
                    <a:lnTo>
                      <a:pt x="15" y="12"/>
                    </a:lnTo>
                    <a:lnTo>
                      <a:pt x="0" y="0"/>
                    </a:lnTo>
                    <a:lnTo>
                      <a:pt x="21" y="16"/>
                    </a:lnTo>
                    <a:lnTo>
                      <a:pt x="42" y="32"/>
                    </a:lnTo>
                    <a:lnTo>
                      <a:pt x="57" y="51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95" name="Freeform 123"/>
              <p:cNvSpPr>
                <a:spLocks/>
              </p:cNvSpPr>
              <p:nvPr/>
            </p:nvSpPr>
            <p:spPr bwMode="auto">
              <a:xfrm>
                <a:off x="5533" y="2705"/>
                <a:ext cx="5" cy="8"/>
              </a:xfrm>
              <a:custGeom>
                <a:avLst/>
                <a:gdLst>
                  <a:gd name="T0" fmla="*/ 3 w 10"/>
                  <a:gd name="T1" fmla="*/ 3 h 8"/>
                  <a:gd name="T2" fmla="*/ 1 w 10"/>
                  <a:gd name="T3" fmla="*/ 8 h 8"/>
                  <a:gd name="T4" fmla="*/ 0 w 10"/>
                  <a:gd name="T5" fmla="*/ 0 h 8"/>
                  <a:gd name="T6" fmla="*/ 3 w 10"/>
                  <a:gd name="T7" fmla="*/ 3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8">
                    <a:moveTo>
                      <a:pt x="10" y="3"/>
                    </a:moveTo>
                    <a:lnTo>
                      <a:pt x="3" y="8"/>
                    </a:lnTo>
                    <a:lnTo>
                      <a:pt x="0" y="0"/>
                    </a:lnTo>
                    <a:lnTo>
                      <a:pt x="10" y="3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96" name="Freeform 124"/>
              <p:cNvSpPr>
                <a:spLocks/>
              </p:cNvSpPr>
              <p:nvPr/>
            </p:nvSpPr>
            <p:spPr bwMode="auto">
              <a:xfrm>
                <a:off x="5422" y="2146"/>
                <a:ext cx="2" cy="2"/>
              </a:xfrm>
              <a:custGeom>
                <a:avLst/>
                <a:gdLst>
                  <a:gd name="T0" fmla="*/ 2 w 2"/>
                  <a:gd name="T1" fmla="*/ 0 h 5"/>
                  <a:gd name="T2" fmla="*/ 1 w 2"/>
                  <a:gd name="T3" fmla="*/ 0 h 5"/>
                  <a:gd name="T4" fmla="*/ 0 w 2"/>
                  <a:gd name="T5" fmla="*/ 0 h 5"/>
                  <a:gd name="T6" fmla="*/ 0 w 2"/>
                  <a:gd name="T7" fmla="*/ 1 h 5"/>
                  <a:gd name="T8" fmla="*/ 1 w 2"/>
                  <a:gd name="T9" fmla="*/ 1 h 5"/>
                  <a:gd name="T10" fmla="*/ 1 w 2"/>
                  <a:gd name="T11" fmla="*/ 1 h 5"/>
                  <a:gd name="T12" fmla="*/ 2 w 2"/>
                  <a:gd name="T13" fmla="*/ 1 h 5"/>
                  <a:gd name="T14" fmla="*/ 1 w 2"/>
                  <a:gd name="T15" fmla="*/ 0 h 5"/>
                  <a:gd name="T16" fmla="*/ 2 w 2"/>
                  <a:gd name="T17" fmla="*/ 0 h 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1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97" name="Freeform 125"/>
              <p:cNvSpPr>
                <a:spLocks/>
              </p:cNvSpPr>
              <p:nvPr/>
            </p:nvSpPr>
            <p:spPr bwMode="auto">
              <a:xfrm>
                <a:off x="5421" y="2150"/>
                <a:ext cx="1" cy="3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1 h 5"/>
                  <a:gd name="T4" fmla="*/ 0 w 2"/>
                  <a:gd name="T5" fmla="*/ 1 h 5"/>
                  <a:gd name="T6" fmla="*/ 1 w 2"/>
                  <a:gd name="T7" fmla="*/ 2 h 5"/>
                  <a:gd name="T8" fmla="*/ 1 w 2"/>
                  <a:gd name="T9" fmla="*/ 1 h 5"/>
                  <a:gd name="T10" fmla="*/ 1 w 2"/>
                  <a:gd name="T11" fmla="*/ 0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98" name="Freeform 126"/>
              <p:cNvSpPr>
                <a:spLocks/>
              </p:cNvSpPr>
              <p:nvPr/>
            </p:nvSpPr>
            <p:spPr bwMode="auto">
              <a:xfrm>
                <a:off x="5415" y="2170"/>
                <a:ext cx="2" cy="1"/>
              </a:xfrm>
              <a:custGeom>
                <a:avLst/>
                <a:gdLst>
                  <a:gd name="T0" fmla="*/ 0 w 5"/>
                  <a:gd name="T1" fmla="*/ 1 h 2"/>
                  <a:gd name="T2" fmla="*/ 0 w 5"/>
                  <a:gd name="T3" fmla="*/ 1 h 2"/>
                  <a:gd name="T4" fmla="*/ 1 w 5"/>
                  <a:gd name="T5" fmla="*/ 0 h 2"/>
                  <a:gd name="T6" fmla="*/ 1 w 5"/>
                  <a:gd name="T7" fmla="*/ 0 h 2"/>
                  <a:gd name="T8" fmla="*/ 0 w 5"/>
                  <a:gd name="T9" fmla="*/ 1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3" y="2"/>
                    </a:moveTo>
                    <a:lnTo>
                      <a:pt x="0" y="1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99" name="Freeform 127"/>
              <p:cNvSpPr>
                <a:spLocks/>
              </p:cNvSpPr>
              <p:nvPr/>
            </p:nvSpPr>
            <p:spPr bwMode="auto">
              <a:xfrm>
                <a:off x="5410" y="2079"/>
                <a:ext cx="2" cy="3"/>
              </a:xfrm>
              <a:custGeom>
                <a:avLst/>
                <a:gdLst>
                  <a:gd name="T0" fmla="*/ 1 w 3"/>
                  <a:gd name="T1" fmla="*/ 1 h 3"/>
                  <a:gd name="T2" fmla="*/ 1 w 3"/>
                  <a:gd name="T3" fmla="*/ 3 h 3"/>
                  <a:gd name="T4" fmla="*/ 0 w 3"/>
                  <a:gd name="T5" fmla="*/ 3 h 3"/>
                  <a:gd name="T6" fmla="*/ 1 w 3"/>
                  <a:gd name="T7" fmla="*/ 1 h 3"/>
                  <a:gd name="T8" fmla="*/ 1 w 3"/>
                  <a:gd name="T9" fmla="*/ 0 h 3"/>
                  <a:gd name="T10" fmla="*/ 1 w 3"/>
                  <a:gd name="T11" fmla="*/ 1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1" y="3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00" name="Freeform 128"/>
              <p:cNvSpPr>
                <a:spLocks/>
              </p:cNvSpPr>
              <p:nvPr/>
            </p:nvSpPr>
            <p:spPr bwMode="auto">
              <a:xfrm>
                <a:off x="5407" y="2065"/>
                <a:ext cx="1" cy="3"/>
              </a:xfrm>
              <a:custGeom>
                <a:avLst/>
                <a:gdLst>
                  <a:gd name="T0" fmla="*/ 1 w 1"/>
                  <a:gd name="T1" fmla="*/ 5 h 2"/>
                  <a:gd name="T2" fmla="*/ 0 w 1"/>
                  <a:gd name="T3" fmla="*/ 0 h 2"/>
                  <a:gd name="T4" fmla="*/ 0 w 1"/>
                  <a:gd name="T5" fmla="*/ 5 h 2"/>
                  <a:gd name="T6" fmla="*/ 1 w 1"/>
                  <a:gd name="T7" fmla="*/ 5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01" name="Freeform 129"/>
              <p:cNvSpPr>
                <a:spLocks/>
              </p:cNvSpPr>
              <p:nvPr/>
            </p:nvSpPr>
            <p:spPr bwMode="auto">
              <a:xfrm>
                <a:off x="5416" y="2119"/>
                <a:ext cx="1" cy="3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9 h 1"/>
                  <a:gd name="T4" fmla="*/ 0 w 3"/>
                  <a:gd name="T5" fmla="*/ 0 h 1"/>
                  <a:gd name="T6" fmla="*/ 0 w 3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02" name="Freeform 130"/>
              <p:cNvSpPr>
                <a:spLocks/>
              </p:cNvSpPr>
              <p:nvPr/>
            </p:nvSpPr>
            <p:spPr bwMode="auto">
              <a:xfrm>
                <a:off x="5409" y="2184"/>
                <a:ext cx="5" cy="7"/>
              </a:xfrm>
              <a:custGeom>
                <a:avLst/>
                <a:gdLst>
                  <a:gd name="T0" fmla="*/ 1 w 6"/>
                  <a:gd name="T1" fmla="*/ 5 h 9"/>
                  <a:gd name="T2" fmla="*/ 0 w 6"/>
                  <a:gd name="T3" fmla="*/ 2 h 9"/>
                  <a:gd name="T4" fmla="*/ 3 w 6"/>
                  <a:gd name="T5" fmla="*/ 0 h 9"/>
                  <a:gd name="T6" fmla="*/ 4 w 6"/>
                  <a:gd name="T7" fmla="*/ 0 h 9"/>
                  <a:gd name="T8" fmla="*/ 1 w 6"/>
                  <a:gd name="T9" fmla="*/ 5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" h="9">
                    <a:moveTo>
                      <a:pt x="1" y="9"/>
                    </a:moveTo>
                    <a:lnTo>
                      <a:pt x="0" y="4"/>
                    </a:lnTo>
                    <a:lnTo>
                      <a:pt x="5" y="0"/>
                    </a:lnTo>
                    <a:lnTo>
                      <a:pt x="6" y="0"/>
                    </a:lnTo>
                    <a:lnTo>
                      <a:pt x="1" y="9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03" name="Freeform 131"/>
              <p:cNvSpPr>
                <a:spLocks/>
              </p:cNvSpPr>
              <p:nvPr/>
            </p:nvSpPr>
            <p:spPr bwMode="auto">
              <a:xfrm>
                <a:off x="4953" y="2069"/>
                <a:ext cx="86" cy="135"/>
              </a:xfrm>
              <a:custGeom>
                <a:avLst/>
                <a:gdLst>
                  <a:gd name="T0" fmla="*/ 11 w 125"/>
                  <a:gd name="T1" fmla="*/ 65 h 180"/>
                  <a:gd name="T2" fmla="*/ 11 w 125"/>
                  <a:gd name="T3" fmla="*/ 71 h 180"/>
                  <a:gd name="T4" fmla="*/ 2 w 125"/>
                  <a:gd name="T5" fmla="*/ 53 h 180"/>
                  <a:gd name="T6" fmla="*/ 0 w 125"/>
                  <a:gd name="T7" fmla="*/ 41 h 180"/>
                  <a:gd name="T8" fmla="*/ 6 w 125"/>
                  <a:gd name="T9" fmla="*/ 42 h 180"/>
                  <a:gd name="T10" fmla="*/ 5 w 125"/>
                  <a:gd name="T11" fmla="*/ 26 h 180"/>
                  <a:gd name="T12" fmla="*/ 3 w 125"/>
                  <a:gd name="T13" fmla="*/ 8 h 180"/>
                  <a:gd name="T14" fmla="*/ 6 w 125"/>
                  <a:gd name="T15" fmla="*/ 0 h 180"/>
                  <a:gd name="T16" fmla="*/ 22 w 125"/>
                  <a:gd name="T17" fmla="*/ 5 h 180"/>
                  <a:gd name="T18" fmla="*/ 25 w 125"/>
                  <a:gd name="T19" fmla="*/ 8 h 180"/>
                  <a:gd name="T20" fmla="*/ 28 w 125"/>
                  <a:gd name="T21" fmla="*/ 23 h 180"/>
                  <a:gd name="T22" fmla="*/ 30 w 125"/>
                  <a:gd name="T23" fmla="*/ 32 h 180"/>
                  <a:gd name="T24" fmla="*/ 27 w 125"/>
                  <a:gd name="T25" fmla="*/ 42 h 180"/>
                  <a:gd name="T26" fmla="*/ 22 w 125"/>
                  <a:gd name="T27" fmla="*/ 49 h 180"/>
                  <a:gd name="T28" fmla="*/ 22 w 125"/>
                  <a:gd name="T29" fmla="*/ 60 h 180"/>
                  <a:gd name="T30" fmla="*/ 30 w 125"/>
                  <a:gd name="T31" fmla="*/ 79 h 180"/>
                  <a:gd name="T32" fmla="*/ 34 w 125"/>
                  <a:gd name="T33" fmla="*/ 78 h 180"/>
                  <a:gd name="T34" fmla="*/ 34 w 125"/>
                  <a:gd name="T35" fmla="*/ 76 h 180"/>
                  <a:gd name="T36" fmla="*/ 40 w 125"/>
                  <a:gd name="T37" fmla="*/ 74 h 180"/>
                  <a:gd name="T38" fmla="*/ 46 w 125"/>
                  <a:gd name="T39" fmla="*/ 83 h 180"/>
                  <a:gd name="T40" fmla="*/ 47 w 125"/>
                  <a:gd name="T41" fmla="*/ 79 h 180"/>
                  <a:gd name="T42" fmla="*/ 54 w 125"/>
                  <a:gd name="T43" fmla="*/ 83 h 180"/>
                  <a:gd name="T44" fmla="*/ 51 w 125"/>
                  <a:gd name="T45" fmla="*/ 86 h 180"/>
                  <a:gd name="T46" fmla="*/ 56 w 125"/>
                  <a:gd name="T47" fmla="*/ 94 h 180"/>
                  <a:gd name="T48" fmla="*/ 59 w 125"/>
                  <a:gd name="T49" fmla="*/ 95 h 180"/>
                  <a:gd name="T50" fmla="*/ 56 w 125"/>
                  <a:gd name="T51" fmla="*/ 101 h 180"/>
                  <a:gd name="T52" fmla="*/ 56 w 125"/>
                  <a:gd name="T53" fmla="*/ 98 h 180"/>
                  <a:gd name="T54" fmla="*/ 47 w 125"/>
                  <a:gd name="T55" fmla="*/ 92 h 180"/>
                  <a:gd name="T56" fmla="*/ 42 w 125"/>
                  <a:gd name="T57" fmla="*/ 83 h 180"/>
                  <a:gd name="T58" fmla="*/ 37 w 125"/>
                  <a:gd name="T59" fmla="*/ 81 h 180"/>
                  <a:gd name="T60" fmla="*/ 39 w 125"/>
                  <a:gd name="T61" fmla="*/ 92 h 180"/>
                  <a:gd name="T62" fmla="*/ 27 w 125"/>
                  <a:gd name="T63" fmla="*/ 80 h 180"/>
                  <a:gd name="T64" fmla="*/ 19 w 125"/>
                  <a:gd name="T65" fmla="*/ 85 h 180"/>
                  <a:gd name="T66" fmla="*/ 14 w 125"/>
                  <a:gd name="T67" fmla="*/ 80 h 180"/>
                  <a:gd name="T68" fmla="*/ 14 w 125"/>
                  <a:gd name="T69" fmla="*/ 74 h 180"/>
                  <a:gd name="T70" fmla="*/ 15 w 125"/>
                  <a:gd name="T71" fmla="*/ 67 h 180"/>
                  <a:gd name="T72" fmla="*/ 11 w 125"/>
                  <a:gd name="T73" fmla="*/ 65 h 18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125" h="180">
                    <a:moveTo>
                      <a:pt x="23" y="114"/>
                    </a:moveTo>
                    <a:lnTo>
                      <a:pt x="23" y="126"/>
                    </a:lnTo>
                    <a:lnTo>
                      <a:pt x="4" y="95"/>
                    </a:lnTo>
                    <a:lnTo>
                      <a:pt x="0" y="72"/>
                    </a:lnTo>
                    <a:lnTo>
                      <a:pt x="13" y="75"/>
                    </a:lnTo>
                    <a:lnTo>
                      <a:pt x="10" y="45"/>
                    </a:lnTo>
                    <a:lnTo>
                      <a:pt x="6" y="14"/>
                    </a:lnTo>
                    <a:lnTo>
                      <a:pt x="12" y="0"/>
                    </a:lnTo>
                    <a:lnTo>
                      <a:pt x="47" y="8"/>
                    </a:lnTo>
                    <a:lnTo>
                      <a:pt x="52" y="15"/>
                    </a:lnTo>
                    <a:lnTo>
                      <a:pt x="59" y="40"/>
                    </a:lnTo>
                    <a:lnTo>
                      <a:pt x="62" y="56"/>
                    </a:lnTo>
                    <a:lnTo>
                      <a:pt x="56" y="75"/>
                    </a:lnTo>
                    <a:lnTo>
                      <a:pt x="46" y="87"/>
                    </a:lnTo>
                    <a:lnTo>
                      <a:pt x="47" y="107"/>
                    </a:lnTo>
                    <a:lnTo>
                      <a:pt x="62" y="140"/>
                    </a:lnTo>
                    <a:lnTo>
                      <a:pt x="71" y="138"/>
                    </a:lnTo>
                    <a:lnTo>
                      <a:pt x="72" y="135"/>
                    </a:lnTo>
                    <a:lnTo>
                      <a:pt x="85" y="131"/>
                    </a:lnTo>
                    <a:lnTo>
                      <a:pt x="98" y="147"/>
                    </a:lnTo>
                    <a:lnTo>
                      <a:pt x="100" y="140"/>
                    </a:lnTo>
                    <a:lnTo>
                      <a:pt x="113" y="148"/>
                    </a:lnTo>
                    <a:lnTo>
                      <a:pt x="107" y="152"/>
                    </a:lnTo>
                    <a:lnTo>
                      <a:pt x="118" y="166"/>
                    </a:lnTo>
                    <a:lnTo>
                      <a:pt x="125" y="168"/>
                    </a:lnTo>
                    <a:lnTo>
                      <a:pt x="119" y="180"/>
                    </a:lnTo>
                    <a:lnTo>
                      <a:pt x="119" y="173"/>
                    </a:lnTo>
                    <a:lnTo>
                      <a:pt x="101" y="162"/>
                    </a:lnTo>
                    <a:lnTo>
                      <a:pt x="88" y="148"/>
                    </a:lnTo>
                    <a:lnTo>
                      <a:pt x="78" y="144"/>
                    </a:lnTo>
                    <a:lnTo>
                      <a:pt x="83" y="164"/>
                    </a:lnTo>
                    <a:lnTo>
                      <a:pt x="56" y="142"/>
                    </a:lnTo>
                    <a:lnTo>
                      <a:pt x="40" y="150"/>
                    </a:lnTo>
                    <a:lnTo>
                      <a:pt x="29" y="143"/>
                    </a:lnTo>
                    <a:lnTo>
                      <a:pt x="29" y="131"/>
                    </a:lnTo>
                    <a:lnTo>
                      <a:pt x="32" y="118"/>
                    </a:lnTo>
                    <a:lnTo>
                      <a:pt x="23" y="114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04" name="Freeform 132"/>
              <p:cNvSpPr>
                <a:spLocks/>
              </p:cNvSpPr>
              <p:nvPr/>
            </p:nvSpPr>
            <p:spPr bwMode="auto">
              <a:xfrm>
                <a:off x="5010" y="2269"/>
                <a:ext cx="85" cy="93"/>
              </a:xfrm>
              <a:custGeom>
                <a:avLst/>
                <a:gdLst>
                  <a:gd name="T0" fmla="*/ 46 w 121"/>
                  <a:gd name="T1" fmla="*/ 71 h 122"/>
                  <a:gd name="T2" fmla="*/ 44 w 121"/>
                  <a:gd name="T3" fmla="*/ 65 h 122"/>
                  <a:gd name="T4" fmla="*/ 41 w 121"/>
                  <a:gd name="T5" fmla="*/ 66 h 122"/>
                  <a:gd name="T6" fmla="*/ 27 w 121"/>
                  <a:gd name="T7" fmla="*/ 56 h 122"/>
                  <a:gd name="T8" fmla="*/ 29 w 121"/>
                  <a:gd name="T9" fmla="*/ 42 h 122"/>
                  <a:gd name="T10" fmla="*/ 21 w 121"/>
                  <a:gd name="T11" fmla="*/ 33 h 122"/>
                  <a:gd name="T12" fmla="*/ 18 w 121"/>
                  <a:gd name="T13" fmla="*/ 38 h 122"/>
                  <a:gd name="T14" fmla="*/ 15 w 121"/>
                  <a:gd name="T15" fmla="*/ 36 h 122"/>
                  <a:gd name="T16" fmla="*/ 13 w 121"/>
                  <a:gd name="T17" fmla="*/ 39 h 122"/>
                  <a:gd name="T18" fmla="*/ 9 w 121"/>
                  <a:gd name="T19" fmla="*/ 34 h 122"/>
                  <a:gd name="T20" fmla="*/ 4 w 121"/>
                  <a:gd name="T21" fmla="*/ 43 h 122"/>
                  <a:gd name="T22" fmla="*/ 0 w 121"/>
                  <a:gd name="T23" fmla="*/ 47 h 122"/>
                  <a:gd name="T24" fmla="*/ 1 w 121"/>
                  <a:gd name="T25" fmla="*/ 35 h 122"/>
                  <a:gd name="T26" fmla="*/ 12 w 121"/>
                  <a:gd name="T27" fmla="*/ 25 h 122"/>
                  <a:gd name="T28" fmla="*/ 20 w 121"/>
                  <a:gd name="T29" fmla="*/ 18 h 122"/>
                  <a:gd name="T30" fmla="*/ 22 w 121"/>
                  <a:gd name="T31" fmla="*/ 28 h 122"/>
                  <a:gd name="T32" fmla="*/ 28 w 121"/>
                  <a:gd name="T33" fmla="*/ 24 h 122"/>
                  <a:gd name="T34" fmla="*/ 32 w 121"/>
                  <a:gd name="T35" fmla="*/ 21 h 122"/>
                  <a:gd name="T36" fmla="*/ 34 w 121"/>
                  <a:gd name="T37" fmla="*/ 14 h 122"/>
                  <a:gd name="T38" fmla="*/ 40 w 121"/>
                  <a:gd name="T39" fmla="*/ 14 h 122"/>
                  <a:gd name="T40" fmla="*/ 43 w 121"/>
                  <a:gd name="T41" fmla="*/ 14 h 122"/>
                  <a:gd name="T42" fmla="*/ 42 w 121"/>
                  <a:gd name="T43" fmla="*/ 0 h 122"/>
                  <a:gd name="T44" fmla="*/ 51 w 121"/>
                  <a:gd name="T45" fmla="*/ 8 h 122"/>
                  <a:gd name="T46" fmla="*/ 54 w 121"/>
                  <a:gd name="T47" fmla="*/ 21 h 122"/>
                  <a:gd name="T48" fmla="*/ 60 w 121"/>
                  <a:gd name="T49" fmla="*/ 43 h 122"/>
                  <a:gd name="T50" fmla="*/ 56 w 121"/>
                  <a:gd name="T51" fmla="*/ 50 h 122"/>
                  <a:gd name="T52" fmla="*/ 55 w 121"/>
                  <a:gd name="T53" fmla="*/ 57 h 122"/>
                  <a:gd name="T54" fmla="*/ 51 w 121"/>
                  <a:gd name="T55" fmla="*/ 43 h 122"/>
                  <a:gd name="T56" fmla="*/ 46 w 121"/>
                  <a:gd name="T57" fmla="*/ 47 h 122"/>
                  <a:gd name="T58" fmla="*/ 48 w 121"/>
                  <a:gd name="T59" fmla="*/ 57 h 122"/>
                  <a:gd name="T60" fmla="*/ 46 w 121"/>
                  <a:gd name="T61" fmla="*/ 71 h 122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121" h="122">
                    <a:moveTo>
                      <a:pt x="93" y="122"/>
                    </a:moveTo>
                    <a:lnTo>
                      <a:pt x="90" y="111"/>
                    </a:lnTo>
                    <a:lnTo>
                      <a:pt x="84" y="114"/>
                    </a:lnTo>
                    <a:lnTo>
                      <a:pt x="55" y="97"/>
                    </a:lnTo>
                    <a:lnTo>
                      <a:pt x="59" y="72"/>
                    </a:lnTo>
                    <a:lnTo>
                      <a:pt x="43" y="56"/>
                    </a:lnTo>
                    <a:lnTo>
                      <a:pt x="36" y="65"/>
                    </a:lnTo>
                    <a:lnTo>
                      <a:pt x="31" y="62"/>
                    </a:lnTo>
                    <a:lnTo>
                      <a:pt x="26" y="67"/>
                    </a:lnTo>
                    <a:lnTo>
                      <a:pt x="19" y="59"/>
                    </a:lnTo>
                    <a:lnTo>
                      <a:pt x="7" y="75"/>
                    </a:lnTo>
                    <a:lnTo>
                      <a:pt x="0" y="81"/>
                    </a:lnTo>
                    <a:lnTo>
                      <a:pt x="2" y="60"/>
                    </a:lnTo>
                    <a:lnTo>
                      <a:pt x="24" y="43"/>
                    </a:lnTo>
                    <a:lnTo>
                      <a:pt x="41" y="31"/>
                    </a:lnTo>
                    <a:lnTo>
                      <a:pt x="45" y="49"/>
                    </a:lnTo>
                    <a:lnTo>
                      <a:pt x="57" y="42"/>
                    </a:lnTo>
                    <a:lnTo>
                      <a:pt x="66" y="36"/>
                    </a:lnTo>
                    <a:lnTo>
                      <a:pt x="69" y="23"/>
                    </a:lnTo>
                    <a:lnTo>
                      <a:pt x="81" y="23"/>
                    </a:lnTo>
                    <a:lnTo>
                      <a:pt x="87" y="23"/>
                    </a:lnTo>
                    <a:lnTo>
                      <a:pt x="85" y="0"/>
                    </a:lnTo>
                    <a:lnTo>
                      <a:pt x="104" y="13"/>
                    </a:lnTo>
                    <a:lnTo>
                      <a:pt x="109" y="36"/>
                    </a:lnTo>
                    <a:lnTo>
                      <a:pt x="121" y="73"/>
                    </a:lnTo>
                    <a:lnTo>
                      <a:pt x="114" y="86"/>
                    </a:lnTo>
                    <a:lnTo>
                      <a:pt x="113" y="98"/>
                    </a:lnTo>
                    <a:lnTo>
                      <a:pt x="102" y="74"/>
                    </a:lnTo>
                    <a:lnTo>
                      <a:pt x="92" y="81"/>
                    </a:lnTo>
                    <a:lnTo>
                      <a:pt x="98" y="99"/>
                    </a:lnTo>
                    <a:lnTo>
                      <a:pt x="93" y="122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05" name="Freeform 133"/>
              <p:cNvSpPr>
                <a:spLocks/>
              </p:cNvSpPr>
              <p:nvPr/>
            </p:nvSpPr>
            <p:spPr bwMode="auto">
              <a:xfrm>
                <a:off x="5016" y="2245"/>
                <a:ext cx="17" cy="39"/>
              </a:xfrm>
              <a:custGeom>
                <a:avLst/>
                <a:gdLst>
                  <a:gd name="T0" fmla="*/ 11 w 26"/>
                  <a:gd name="T1" fmla="*/ 0 h 53"/>
                  <a:gd name="T2" fmla="*/ 9 w 26"/>
                  <a:gd name="T3" fmla="*/ 21 h 53"/>
                  <a:gd name="T4" fmla="*/ 9 w 26"/>
                  <a:gd name="T5" fmla="*/ 29 h 53"/>
                  <a:gd name="T6" fmla="*/ 0 w 26"/>
                  <a:gd name="T7" fmla="*/ 19 h 53"/>
                  <a:gd name="T8" fmla="*/ 3 w 26"/>
                  <a:gd name="T9" fmla="*/ 15 h 53"/>
                  <a:gd name="T10" fmla="*/ 5 w 26"/>
                  <a:gd name="T11" fmla="*/ 0 h 53"/>
                  <a:gd name="T12" fmla="*/ 11 w 26"/>
                  <a:gd name="T13" fmla="*/ 0 h 5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6" h="53">
                    <a:moveTo>
                      <a:pt x="26" y="0"/>
                    </a:moveTo>
                    <a:lnTo>
                      <a:pt x="20" y="39"/>
                    </a:lnTo>
                    <a:lnTo>
                      <a:pt x="20" y="53"/>
                    </a:lnTo>
                    <a:lnTo>
                      <a:pt x="0" y="35"/>
                    </a:lnTo>
                    <a:lnTo>
                      <a:pt x="6" y="27"/>
                    </a:lnTo>
                    <a:lnTo>
                      <a:pt x="10" y="0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06" name="Freeform 134"/>
              <p:cNvSpPr>
                <a:spLocks/>
              </p:cNvSpPr>
              <p:nvPr/>
            </p:nvSpPr>
            <p:spPr bwMode="auto">
              <a:xfrm>
                <a:off x="5044" y="2205"/>
                <a:ext cx="29" cy="35"/>
              </a:xfrm>
              <a:custGeom>
                <a:avLst/>
                <a:gdLst>
                  <a:gd name="T0" fmla="*/ 15 w 43"/>
                  <a:gd name="T1" fmla="*/ 26 h 45"/>
                  <a:gd name="T2" fmla="*/ 9 w 43"/>
                  <a:gd name="T3" fmla="*/ 18 h 45"/>
                  <a:gd name="T4" fmla="*/ 0 w 43"/>
                  <a:gd name="T5" fmla="*/ 2 h 45"/>
                  <a:gd name="T6" fmla="*/ 9 w 43"/>
                  <a:gd name="T7" fmla="*/ 0 h 45"/>
                  <a:gd name="T8" fmla="*/ 14 w 43"/>
                  <a:gd name="T9" fmla="*/ 11 h 45"/>
                  <a:gd name="T10" fmla="*/ 20 w 43"/>
                  <a:gd name="T11" fmla="*/ 27 h 45"/>
                  <a:gd name="T12" fmla="*/ 15 w 43"/>
                  <a:gd name="T13" fmla="*/ 26 h 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3" h="45">
                    <a:moveTo>
                      <a:pt x="32" y="43"/>
                    </a:moveTo>
                    <a:lnTo>
                      <a:pt x="20" y="30"/>
                    </a:lnTo>
                    <a:lnTo>
                      <a:pt x="0" y="3"/>
                    </a:lnTo>
                    <a:lnTo>
                      <a:pt x="21" y="0"/>
                    </a:lnTo>
                    <a:lnTo>
                      <a:pt x="31" y="18"/>
                    </a:lnTo>
                    <a:lnTo>
                      <a:pt x="43" y="45"/>
                    </a:lnTo>
                    <a:lnTo>
                      <a:pt x="32" y="43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07" name="Freeform 135"/>
              <p:cNvSpPr>
                <a:spLocks/>
              </p:cNvSpPr>
              <p:nvPr/>
            </p:nvSpPr>
            <p:spPr bwMode="auto">
              <a:xfrm>
                <a:off x="5002" y="2222"/>
                <a:ext cx="23" cy="31"/>
              </a:xfrm>
              <a:custGeom>
                <a:avLst/>
                <a:gdLst>
                  <a:gd name="T0" fmla="*/ 16 w 32"/>
                  <a:gd name="T1" fmla="*/ 5 h 40"/>
                  <a:gd name="T2" fmla="*/ 1 w 32"/>
                  <a:gd name="T3" fmla="*/ 0 h 40"/>
                  <a:gd name="T4" fmla="*/ 0 w 32"/>
                  <a:gd name="T5" fmla="*/ 2 h 40"/>
                  <a:gd name="T6" fmla="*/ 4 w 32"/>
                  <a:gd name="T7" fmla="*/ 24 h 40"/>
                  <a:gd name="T8" fmla="*/ 17 w 32"/>
                  <a:gd name="T9" fmla="*/ 9 h 40"/>
                  <a:gd name="T10" fmla="*/ 17 w 32"/>
                  <a:gd name="T11" fmla="*/ 9 h 40"/>
                  <a:gd name="T12" fmla="*/ 16 w 32"/>
                  <a:gd name="T13" fmla="*/ 5 h 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2" h="40">
                    <a:moveTo>
                      <a:pt x="30" y="9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7" y="40"/>
                    </a:lnTo>
                    <a:lnTo>
                      <a:pt x="32" y="15"/>
                    </a:lnTo>
                    <a:lnTo>
                      <a:pt x="32" y="14"/>
                    </a:lnTo>
                    <a:lnTo>
                      <a:pt x="30" y="9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08" name="Freeform 136"/>
              <p:cNvSpPr>
                <a:spLocks/>
              </p:cNvSpPr>
              <p:nvPr/>
            </p:nvSpPr>
            <p:spPr bwMode="auto">
              <a:xfrm>
                <a:off x="4923" y="2234"/>
                <a:ext cx="42" cy="65"/>
              </a:xfrm>
              <a:custGeom>
                <a:avLst/>
                <a:gdLst>
                  <a:gd name="T0" fmla="*/ 29 w 61"/>
                  <a:gd name="T1" fmla="*/ 14 h 85"/>
                  <a:gd name="T2" fmla="*/ 17 w 61"/>
                  <a:gd name="T3" fmla="*/ 28 h 85"/>
                  <a:gd name="T4" fmla="*/ 9 w 61"/>
                  <a:gd name="T5" fmla="*/ 38 h 85"/>
                  <a:gd name="T6" fmla="*/ 0 w 61"/>
                  <a:gd name="T7" fmla="*/ 50 h 85"/>
                  <a:gd name="T8" fmla="*/ 1 w 61"/>
                  <a:gd name="T9" fmla="*/ 46 h 85"/>
                  <a:gd name="T10" fmla="*/ 10 w 61"/>
                  <a:gd name="T11" fmla="*/ 32 h 85"/>
                  <a:gd name="T12" fmla="*/ 19 w 61"/>
                  <a:gd name="T13" fmla="*/ 18 h 85"/>
                  <a:gd name="T14" fmla="*/ 23 w 61"/>
                  <a:gd name="T15" fmla="*/ 8 h 85"/>
                  <a:gd name="T16" fmla="*/ 23 w 61"/>
                  <a:gd name="T17" fmla="*/ 8 h 85"/>
                  <a:gd name="T18" fmla="*/ 23 w 61"/>
                  <a:gd name="T19" fmla="*/ 0 h 85"/>
                  <a:gd name="T20" fmla="*/ 29 w 61"/>
                  <a:gd name="T21" fmla="*/ 14 h 8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61" h="85">
                    <a:moveTo>
                      <a:pt x="61" y="23"/>
                    </a:moveTo>
                    <a:lnTo>
                      <a:pt x="37" y="47"/>
                    </a:lnTo>
                    <a:lnTo>
                      <a:pt x="19" y="66"/>
                    </a:lnTo>
                    <a:lnTo>
                      <a:pt x="0" y="85"/>
                    </a:lnTo>
                    <a:lnTo>
                      <a:pt x="2" y="78"/>
                    </a:lnTo>
                    <a:lnTo>
                      <a:pt x="20" y="55"/>
                    </a:lnTo>
                    <a:lnTo>
                      <a:pt x="39" y="32"/>
                    </a:lnTo>
                    <a:lnTo>
                      <a:pt x="48" y="14"/>
                    </a:lnTo>
                    <a:lnTo>
                      <a:pt x="49" y="14"/>
                    </a:lnTo>
                    <a:lnTo>
                      <a:pt x="50" y="0"/>
                    </a:lnTo>
                    <a:lnTo>
                      <a:pt x="61" y="23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09" name="Freeform 137"/>
              <p:cNvSpPr>
                <a:spLocks/>
              </p:cNvSpPr>
              <p:nvPr/>
            </p:nvSpPr>
            <p:spPr bwMode="auto">
              <a:xfrm>
                <a:off x="4968" y="2186"/>
                <a:ext cx="26" cy="25"/>
              </a:xfrm>
              <a:custGeom>
                <a:avLst/>
                <a:gdLst>
                  <a:gd name="T0" fmla="*/ 19 w 36"/>
                  <a:gd name="T1" fmla="*/ 13 h 34"/>
                  <a:gd name="T2" fmla="*/ 16 w 36"/>
                  <a:gd name="T3" fmla="*/ 18 h 34"/>
                  <a:gd name="T4" fmla="*/ 7 w 36"/>
                  <a:gd name="T5" fmla="*/ 10 h 34"/>
                  <a:gd name="T6" fmla="*/ 0 w 36"/>
                  <a:gd name="T7" fmla="*/ 0 h 34"/>
                  <a:gd name="T8" fmla="*/ 14 w 36"/>
                  <a:gd name="T9" fmla="*/ 2 h 34"/>
                  <a:gd name="T10" fmla="*/ 19 w 36"/>
                  <a:gd name="T11" fmla="*/ 13 h 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6" h="34">
                    <a:moveTo>
                      <a:pt x="36" y="24"/>
                    </a:moveTo>
                    <a:lnTo>
                      <a:pt x="30" y="34"/>
                    </a:lnTo>
                    <a:lnTo>
                      <a:pt x="14" y="17"/>
                    </a:lnTo>
                    <a:lnTo>
                      <a:pt x="0" y="0"/>
                    </a:lnTo>
                    <a:lnTo>
                      <a:pt x="27" y="4"/>
                    </a:lnTo>
                    <a:lnTo>
                      <a:pt x="36" y="24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10" name="Freeform 138"/>
              <p:cNvSpPr>
                <a:spLocks/>
              </p:cNvSpPr>
              <p:nvPr/>
            </p:nvSpPr>
            <p:spPr bwMode="auto">
              <a:xfrm>
                <a:off x="5047" y="2230"/>
                <a:ext cx="20" cy="29"/>
              </a:xfrm>
              <a:custGeom>
                <a:avLst/>
                <a:gdLst>
                  <a:gd name="T0" fmla="*/ 9 w 27"/>
                  <a:gd name="T1" fmla="*/ 4 h 41"/>
                  <a:gd name="T2" fmla="*/ 15 w 27"/>
                  <a:gd name="T3" fmla="*/ 18 h 41"/>
                  <a:gd name="T4" fmla="*/ 11 w 27"/>
                  <a:gd name="T5" fmla="*/ 19 h 41"/>
                  <a:gd name="T6" fmla="*/ 10 w 27"/>
                  <a:gd name="T7" fmla="*/ 21 h 41"/>
                  <a:gd name="T8" fmla="*/ 3 w 27"/>
                  <a:gd name="T9" fmla="*/ 8 h 41"/>
                  <a:gd name="T10" fmla="*/ 0 w 27"/>
                  <a:gd name="T11" fmla="*/ 0 h 41"/>
                  <a:gd name="T12" fmla="*/ 9 w 27"/>
                  <a:gd name="T13" fmla="*/ 4 h 4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7" h="41">
                    <a:moveTo>
                      <a:pt x="16" y="7"/>
                    </a:moveTo>
                    <a:lnTo>
                      <a:pt x="27" y="36"/>
                    </a:lnTo>
                    <a:lnTo>
                      <a:pt x="20" y="38"/>
                    </a:lnTo>
                    <a:lnTo>
                      <a:pt x="18" y="41"/>
                    </a:lnTo>
                    <a:lnTo>
                      <a:pt x="6" y="17"/>
                    </a:lnTo>
                    <a:lnTo>
                      <a:pt x="0" y="0"/>
                    </a:lnTo>
                    <a:lnTo>
                      <a:pt x="16" y="7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11" name="Freeform 139"/>
              <p:cNvSpPr>
                <a:spLocks/>
              </p:cNvSpPr>
              <p:nvPr/>
            </p:nvSpPr>
            <p:spPr bwMode="auto">
              <a:xfrm>
                <a:off x="5024" y="2209"/>
                <a:ext cx="16" cy="15"/>
              </a:xfrm>
              <a:custGeom>
                <a:avLst/>
                <a:gdLst>
                  <a:gd name="T0" fmla="*/ 11 w 24"/>
                  <a:gd name="T1" fmla="*/ 10 h 22"/>
                  <a:gd name="T2" fmla="*/ 2 w 24"/>
                  <a:gd name="T3" fmla="*/ 5 h 22"/>
                  <a:gd name="T4" fmla="*/ 0 w 24"/>
                  <a:gd name="T5" fmla="*/ 6 h 22"/>
                  <a:gd name="T6" fmla="*/ 1 w 24"/>
                  <a:gd name="T7" fmla="*/ 0 h 22"/>
                  <a:gd name="T8" fmla="*/ 11 w 24"/>
                  <a:gd name="T9" fmla="*/ 8 h 22"/>
                  <a:gd name="T10" fmla="*/ 11 w 24"/>
                  <a:gd name="T11" fmla="*/ 10 h 2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4" h="22">
                    <a:moveTo>
                      <a:pt x="24" y="22"/>
                    </a:moveTo>
                    <a:lnTo>
                      <a:pt x="5" y="11"/>
                    </a:lnTo>
                    <a:lnTo>
                      <a:pt x="0" y="13"/>
                    </a:lnTo>
                    <a:lnTo>
                      <a:pt x="2" y="0"/>
                    </a:lnTo>
                    <a:lnTo>
                      <a:pt x="24" y="18"/>
                    </a:lnTo>
                    <a:lnTo>
                      <a:pt x="24" y="22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12" name="Freeform 140"/>
              <p:cNvSpPr>
                <a:spLocks/>
              </p:cNvSpPr>
              <p:nvPr/>
            </p:nvSpPr>
            <p:spPr bwMode="auto">
              <a:xfrm>
                <a:off x="5040" y="2259"/>
                <a:ext cx="14" cy="10"/>
              </a:xfrm>
              <a:custGeom>
                <a:avLst/>
                <a:gdLst>
                  <a:gd name="T0" fmla="*/ 10 w 20"/>
                  <a:gd name="T1" fmla="*/ 9 h 11"/>
                  <a:gd name="T2" fmla="*/ 8 w 20"/>
                  <a:gd name="T3" fmla="*/ 0 h 11"/>
                  <a:gd name="T4" fmla="*/ 0 w 20"/>
                  <a:gd name="T5" fmla="*/ 9 h 11"/>
                  <a:gd name="T6" fmla="*/ 10 w 20"/>
                  <a:gd name="T7" fmla="*/ 9 h 1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11">
                    <a:moveTo>
                      <a:pt x="20" y="11"/>
                    </a:moveTo>
                    <a:lnTo>
                      <a:pt x="16" y="0"/>
                    </a:lnTo>
                    <a:lnTo>
                      <a:pt x="0" y="11"/>
                    </a:lnTo>
                    <a:lnTo>
                      <a:pt x="20" y="11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13" name="Freeform 141"/>
              <p:cNvSpPr>
                <a:spLocks/>
              </p:cNvSpPr>
              <p:nvPr/>
            </p:nvSpPr>
            <p:spPr bwMode="auto">
              <a:xfrm>
                <a:off x="5032" y="2235"/>
                <a:ext cx="9" cy="42"/>
              </a:xfrm>
              <a:custGeom>
                <a:avLst/>
                <a:gdLst>
                  <a:gd name="T0" fmla="*/ 6 w 14"/>
                  <a:gd name="T1" fmla="*/ 0 h 54"/>
                  <a:gd name="T2" fmla="*/ 6 w 14"/>
                  <a:gd name="T3" fmla="*/ 9 h 54"/>
                  <a:gd name="T4" fmla="*/ 3 w 14"/>
                  <a:gd name="T5" fmla="*/ 21 h 54"/>
                  <a:gd name="T6" fmla="*/ 0 w 14"/>
                  <a:gd name="T7" fmla="*/ 33 h 54"/>
                  <a:gd name="T8" fmla="*/ 3 w 14"/>
                  <a:gd name="T9" fmla="*/ 17 h 54"/>
                  <a:gd name="T10" fmla="*/ 6 w 14"/>
                  <a:gd name="T11" fmla="*/ 0 h 5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4" h="54">
                    <a:moveTo>
                      <a:pt x="14" y="0"/>
                    </a:moveTo>
                    <a:lnTo>
                      <a:pt x="14" y="15"/>
                    </a:lnTo>
                    <a:lnTo>
                      <a:pt x="7" y="35"/>
                    </a:lnTo>
                    <a:lnTo>
                      <a:pt x="0" y="54"/>
                    </a:lnTo>
                    <a:lnTo>
                      <a:pt x="7" y="28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14" name="Freeform 142"/>
              <p:cNvSpPr>
                <a:spLocks/>
              </p:cNvSpPr>
              <p:nvPr/>
            </p:nvSpPr>
            <p:spPr bwMode="auto">
              <a:xfrm>
                <a:off x="5940" y="2417"/>
                <a:ext cx="3" cy="2"/>
              </a:xfrm>
              <a:custGeom>
                <a:avLst/>
                <a:gdLst>
                  <a:gd name="T0" fmla="*/ 5 w 2"/>
                  <a:gd name="T1" fmla="*/ 0 h 1"/>
                  <a:gd name="T2" fmla="*/ 0 w 2"/>
                  <a:gd name="T3" fmla="*/ 4 h 1"/>
                  <a:gd name="T4" fmla="*/ 3 w 2"/>
                  <a:gd name="T5" fmla="*/ 0 h 1"/>
                  <a:gd name="T6" fmla="*/ 5 w 2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15" name="Freeform 143"/>
              <p:cNvSpPr>
                <a:spLocks/>
              </p:cNvSpPr>
              <p:nvPr/>
            </p:nvSpPr>
            <p:spPr bwMode="auto">
              <a:xfrm>
                <a:off x="5945" y="2443"/>
                <a:ext cx="2" cy="6"/>
              </a:xfrm>
              <a:custGeom>
                <a:avLst/>
                <a:gdLst>
                  <a:gd name="T0" fmla="*/ 2 w 2"/>
                  <a:gd name="T1" fmla="*/ 4 h 8"/>
                  <a:gd name="T2" fmla="*/ 1 w 2"/>
                  <a:gd name="T3" fmla="*/ 4 h 8"/>
                  <a:gd name="T4" fmla="*/ 2 w 2"/>
                  <a:gd name="T5" fmla="*/ 5 h 8"/>
                  <a:gd name="T6" fmla="*/ 2 w 2"/>
                  <a:gd name="T7" fmla="*/ 2 h 8"/>
                  <a:gd name="T8" fmla="*/ 0 w 2"/>
                  <a:gd name="T9" fmla="*/ 0 h 8"/>
                  <a:gd name="T10" fmla="*/ 0 w 2"/>
                  <a:gd name="T11" fmla="*/ 2 h 8"/>
                  <a:gd name="T12" fmla="*/ 2 w 2"/>
                  <a:gd name="T13" fmla="*/ 3 h 8"/>
                  <a:gd name="T14" fmla="*/ 2 w 2"/>
                  <a:gd name="T15" fmla="*/ 4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2" y="6"/>
                    </a:moveTo>
                    <a:lnTo>
                      <a:pt x="1" y="6"/>
                    </a:lnTo>
                    <a:lnTo>
                      <a:pt x="2" y="8"/>
                    </a:lnTo>
                    <a:lnTo>
                      <a:pt x="2" y="4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16" name="Freeform 144"/>
              <p:cNvSpPr>
                <a:spLocks/>
              </p:cNvSpPr>
              <p:nvPr/>
            </p:nvSpPr>
            <p:spPr bwMode="auto">
              <a:xfrm>
                <a:off x="5947" y="2456"/>
                <a:ext cx="1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0 w 3"/>
                  <a:gd name="T5" fmla="*/ 0 h 2"/>
                  <a:gd name="T6" fmla="*/ 0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17" name="Freeform 145"/>
              <p:cNvSpPr>
                <a:spLocks/>
              </p:cNvSpPr>
              <p:nvPr/>
            </p:nvSpPr>
            <p:spPr bwMode="auto">
              <a:xfrm>
                <a:off x="5951" y="2443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4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18" name="Freeform 146"/>
              <p:cNvSpPr>
                <a:spLocks/>
              </p:cNvSpPr>
              <p:nvPr/>
            </p:nvSpPr>
            <p:spPr bwMode="auto">
              <a:xfrm>
                <a:off x="5946" y="2450"/>
                <a:ext cx="1" cy="1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0 w 1"/>
                  <a:gd name="T7" fmla="*/ 1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19" name="Freeform 147"/>
              <p:cNvSpPr>
                <a:spLocks/>
              </p:cNvSpPr>
              <p:nvPr/>
            </p:nvSpPr>
            <p:spPr bwMode="auto">
              <a:xfrm>
                <a:off x="5730" y="2937"/>
                <a:ext cx="42" cy="46"/>
              </a:xfrm>
              <a:custGeom>
                <a:avLst/>
                <a:gdLst>
                  <a:gd name="T0" fmla="*/ 30 w 59"/>
                  <a:gd name="T1" fmla="*/ 34 h 62"/>
                  <a:gd name="T2" fmla="*/ 23 w 59"/>
                  <a:gd name="T3" fmla="*/ 33 h 62"/>
                  <a:gd name="T4" fmla="*/ 12 w 59"/>
                  <a:gd name="T5" fmla="*/ 22 h 62"/>
                  <a:gd name="T6" fmla="*/ 1 w 59"/>
                  <a:gd name="T7" fmla="*/ 10 h 62"/>
                  <a:gd name="T8" fmla="*/ 0 w 59"/>
                  <a:gd name="T9" fmla="*/ 0 h 62"/>
                  <a:gd name="T10" fmla="*/ 8 w 59"/>
                  <a:gd name="T11" fmla="*/ 9 h 62"/>
                  <a:gd name="T12" fmla="*/ 15 w 59"/>
                  <a:gd name="T13" fmla="*/ 17 h 62"/>
                  <a:gd name="T14" fmla="*/ 23 w 59"/>
                  <a:gd name="T15" fmla="*/ 26 h 62"/>
                  <a:gd name="T16" fmla="*/ 30 w 59"/>
                  <a:gd name="T17" fmla="*/ 34 h 6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9" h="62">
                    <a:moveTo>
                      <a:pt x="59" y="62"/>
                    </a:moveTo>
                    <a:lnTo>
                      <a:pt x="45" y="61"/>
                    </a:lnTo>
                    <a:lnTo>
                      <a:pt x="24" y="40"/>
                    </a:lnTo>
                    <a:lnTo>
                      <a:pt x="3" y="18"/>
                    </a:lnTo>
                    <a:lnTo>
                      <a:pt x="0" y="0"/>
                    </a:lnTo>
                    <a:lnTo>
                      <a:pt x="16" y="16"/>
                    </a:lnTo>
                    <a:lnTo>
                      <a:pt x="30" y="31"/>
                    </a:lnTo>
                    <a:lnTo>
                      <a:pt x="45" y="47"/>
                    </a:lnTo>
                    <a:lnTo>
                      <a:pt x="59" y="62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20" name="Freeform 148"/>
              <p:cNvSpPr>
                <a:spLocks/>
              </p:cNvSpPr>
              <p:nvPr/>
            </p:nvSpPr>
            <p:spPr bwMode="auto">
              <a:xfrm>
                <a:off x="5691" y="2694"/>
                <a:ext cx="22" cy="15"/>
              </a:xfrm>
              <a:custGeom>
                <a:avLst/>
                <a:gdLst>
                  <a:gd name="T0" fmla="*/ 14 w 31"/>
                  <a:gd name="T1" fmla="*/ 12 h 19"/>
                  <a:gd name="T2" fmla="*/ 16 w 31"/>
                  <a:gd name="T3" fmla="*/ 10 h 19"/>
                  <a:gd name="T4" fmla="*/ 2 w 31"/>
                  <a:gd name="T5" fmla="*/ 0 h 19"/>
                  <a:gd name="T6" fmla="*/ 0 w 31"/>
                  <a:gd name="T7" fmla="*/ 5 h 19"/>
                  <a:gd name="T8" fmla="*/ 14 w 31"/>
                  <a:gd name="T9" fmla="*/ 12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1" h="19">
                    <a:moveTo>
                      <a:pt x="28" y="19"/>
                    </a:moveTo>
                    <a:lnTo>
                      <a:pt x="31" y="17"/>
                    </a:lnTo>
                    <a:lnTo>
                      <a:pt x="4" y="0"/>
                    </a:lnTo>
                    <a:lnTo>
                      <a:pt x="0" y="8"/>
                    </a:lnTo>
                    <a:lnTo>
                      <a:pt x="28" y="19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21" name="Freeform 149"/>
              <p:cNvSpPr>
                <a:spLocks/>
              </p:cNvSpPr>
              <p:nvPr/>
            </p:nvSpPr>
            <p:spPr bwMode="auto">
              <a:xfrm>
                <a:off x="5641" y="2635"/>
                <a:ext cx="16" cy="16"/>
              </a:xfrm>
              <a:custGeom>
                <a:avLst/>
                <a:gdLst>
                  <a:gd name="T0" fmla="*/ 0 w 22"/>
                  <a:gd name="T1" fmla="*/ 0 h 22"/>
                  <a:gd name="T2" fmla="*/ 12 w 22"/>
                  <a:gd name="T3" fmla="*/ 12 h 22"/>
                  <a:gd name="T4" fmla="*/ 3 w 22"/>
                  <a:gd name="T5" fmla="*/ 9 h 22"/>
                  <a:gd name="T6" fmla="*/ 0 w 22"/>
                  <a:gd name="T7" fmla="*/ 0 h 2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2" h="22">
                    <a:moveTo>
                      <a:pt x="0" y="0"/>
                    </a:moveTo>
                    <a:lnTo>
                      <a:pt x="22" y="22"/>
                    </a:lnTo>
                    <a:lnTo>
                      <a:pt x="6" y="1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22" name="Freeform 150"/>
              <p:cNvSpPr>
                <a:spLocks/>
              </p:cNvSpPr>
              <p:nvPr/>
            </p:nvSpPr>
            <p:spPr bwMode="auto">
              <a:xfrm>
                <a:off x="5720" y="2715"/>
                <a:ext cx="16" cy="13"/>
              </a:xfrm>
              <a:custGeom>
                <a:avLst/>
                <a:gdLst>
                  <a:gd name="T0" fmla="*/ 12 w 22"/>
                  <a:gd name="T1" fmla="*/ 9 h 19"/>
                  <a:gd name="T2" fmla="*/ 1 w 22"/>
                  <a:gd name="T3" fmla="*/ 3 h 19"/>
                  <a:gd name="T4" fmla="*/ 0 w 22"/>
                  <a:gd name="T5" fmla="*/ 0 h 19"/>
                  <a:gd name="T6" fmla="*/ 12 w 22"/>
                  <a:gd name="T7" fmla="*/ 7 h 19"/>
                  <a:gd name="T8" fmla="*/ 12 w 22"/>
                  <a:gd name="T9" fmla="*/ 9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" h="19">
                    <a:moveTo>
                      <a:pt x="22" y="19"/>
                    </a:moveTo>
                    <a:lnTo>
                      <a:pt x="3" y="6"/>
                    </a:lnTo>
                    <a:lnTo>
                      <a:pt x="0" y="0"/>
                    </a:lnTo>
                    <a:lnTo>
                      <a:pt x="22" y="14"/>
                    </a:lnTo>
                    <a:lnTo>
                      <a:pt x="22" y="19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23" name="Freeform 151"/>
              <p:cNvSpPr>
                <a:spLocks/>
              </p:cNvSpPr>
              <p:nvPr/>
            </p:nvSpPr>
            <p:spPr bwMode="auto">
              <a:xfrm>
                <a:off x="5651" y="2665"/>
                <a:ext cx="11" cy="13"/>
              </a:xfrm>
              <a:custGeom>
                <a:avLst/>
                <a:gdLst>
                  <a:gd name="T0" fmla="*/ 9 w 13"/>
                  <a:gd name="T1" fmla="*/ 11 h 15"/>
                  <a:gd name="T2" fmla="*/ 5 w 13"/>
                  <a:gd name="T3" fmla="*/ 0 h 15"/>
                  <a:gd name="T4" fmla="*/ 0 w 13"/>
                  <a:gd name="T5" fmla="*/ 3 h 15"/>
                  <a:gd name="T6" fmla="*/ 3 w 13"/>
                  <a:gd name="T7" fmla="*/ 5 h 15"/>
                  <a:gd name="T8" fmla="*/ 9 w 13"/>
                  <a:gd name="T9" fmla="*/ 11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" h="15">
                    <a:moveTo>
                      <a:pt x="13" y="15"/>
                    </a:moveTo>
                    <a:lnTo>
                      <a:pt x="7" y="0"/>
                    </a:lnTo>
                    <a:lnTo>
                      <a:pt x="0" y="5"/>
                    </a:lnTo>
                    <a:lnTo>
                      <a:pt x="5" y="7"/>
                    </a:lnTo>
                    <a:lnTo>
                      <a:pt x="13" y="15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24" name="Freeform 152"/>
              <p:cNvSpPr>
                <a:spLocks/>
              </p:cNvSpPr>
              <p:nvPr/>
            </p:nvSpPr>
            <p:spPr bwMode="auto">
              <a:xfrm>
                <a:off x="5713" y="2673"/>
                <a:ext cx="8" cy="29"/>
              </a:xfrm>
              <a:custGeom>
                <a:avLst/>
                <a:gdLst>
                  <a:gd name="T0" fmla="*/ 1 w 12"/>
                  <a:gd name="T1" fmla="*/ 0 h 39"/>
                  <a:gd name="T2" fmla="*/ 5 w 12"/>
                  <a:gd name="T3" fmla="*/ 22 h 39"/>
                  <a:gd name="T4" fmla="*/ 0 w 12"/>
                  <a:gd name="T5" fmla="*/ 5 h 39"/>
                  <a:gd name="T6" fmla="*/ 1 w 12"/>
                  <a:gd name="T7" fmla="*/ 0 h 3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2" h="39">
                    <a:moveTo>
                      <a:pt x="1" y="0"/>
                    </a:moveTo>
                    <a:lnTo>
                      <a:pt x="12" y="39"/>
                    </a:lnTo>
                    <a:lnTo>
                      <a:pt x="0" y="9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25" name="Freeform 153"/>
              <p:cNvSpPr>
                <a:spLocks/>
              </p:cNvSpPr>
              <p:nvPr/>
            </p:nvSpPr>
            <p:spPr bwMode="auto">
              <a:xfrm>
                <a:off x="5677" y="2656"/>
                <a:ext cx="21" cy="23"/>
              </a:xfrm>
              <a:custGeom>
                <a:avLst/>
                <a:gdLst>
                  <a:gd name="T0" fmla="*/ 14 w 31"/>
                  <a:gd name="T1" fmla="*/ 16 h 30"/>
                  <a:gd name="T2" fmla="*/ 14 w 31"/>
                  <a:gd name="T3" fmla="*/ 18 h 30"/>
                  <a:gd name="T4" fmla="*/ 7 w 31"/>
                  <a:gd name="T5" fmla="*/ 8 h 30"/>
                  <a:gd name="T6" fmla="*/ 0 w 31"/>
                  <a:gd name="T7" fmla="*/ 0 h 30"/>
                  <a:gd name="T8" fmla="*/ 6 w 31"/>
                  <a:gd name="T9" fmla="*/ 8 h 30"/>
                  <a:gd name="T10" fmla="*/ 14 w 31"/>
                  <a:gd name="T11" fmla="*/ 16 h 3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1" h="30">
                    <a:moveTo>
                      <a:pt x="29" y="28"/>
                    </a:moveTo>
                    <a:lnTo>
                      <a:pt x="31" y="30"/>
                    </a:lnTo>
                    <a:lnTo>
                      <a:pt x="16" y="14"/>
                    </a:lnTo>
                    <a:lnTo>
                      <a:pt x="0" y="0"/>
                    </a:lnTo>
                    <a:lnTo>
                      <a:pt x="14" y="14"/>
                    </a:lnTo>
                    <a:lnTo>
                      <a:pt x="29" y="28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26" name="Freeform 154"/>
              <p:cNvSpPr>
                <a:spLocks/>
              </p:cNvSpPr>
              <p:nvPr/>
            </p:nvSpPr>
            <p:spPr bwMode="auto">
              <a:xfrm>
                <a:off x="5799" y="2817"/>
                <a:ext cx="9" cy="17"/>
              </a:xfrm>
              <a:custGeom>
                <a:avLst/>
                <a:gdLst>
                  <a:gd name="T0" fmla="*/ 6 w 13"/>
                  <a:gd name="T1" fmla="*/ 13 h 23"/>
                  <a:gd name="T2" fmla="*/ 6 w 13"/>
                  <a:gd name="T3" fmla="*/ 5 h 23"/>
                  <a:gd name="T4" fmla="*/ 5 w 13"/>
                  <a:gd name="T5" fmla="*/ 5 h 23"/>
                  <a:gd name="T6" fmla="*/ 2 w 13"/>
                  <a:gd name="T7" fmla="*/ 0 h 23"/>
                  <a:gd name="T8" fmla="*/ 0 w 13"/>
                  <a:gd name="T9" fmla="*/ 13 h 23"/>
                  <a:gd name="T10" fmla="*/ 6 w 13"/>
                  <a:gd name="T11" fmla="*/ 13 h 2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3" h="23">
                    <a:moveTo>
                      <a:pt x="12" y="23"/>
                    </a:moveTo>
                    <a:lnTo>
                      <a:pt x="13" y="9"/>
                    </a:lnTo>
                    <a:lnTo>
                      <a:pt x="10" y="10"/>
                    </a:lnTo>
                    <a:lnTo>
                      <a:pt x="4" y="0"/>
                    </a:lnTo>
                    <a:lnTo>
                      <a:pt x="0" y="23"/>
                    </a:lnTo>
                    <a:lnTo>
                      <a:pt x="12" y="23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27" name="Freeform 155"/>
              <p:cNvSpPr>
                <a:spLocks/>
              </p:cNvSpPr>
              <p:nvPr/>
            </p:nvSpPr>
            <p:spPr bwMode="auto">
              <a:xfrm>
                <a:off x="5807" y="2841"/>
                <a:ext cx="8" cy="14"/>
              </a:xfrm>
              <a:custGeom>
                <a:avLst/>
                <a:gdLst>
                  <a:gd name="T0" fmla="*/ 6 w 10"/>
                  <a:gd name="T1" fmla="*/ 11 h 18"/>
                  <a:gd name="T2" fmla="*/ 0 w 10"/>
                  <a:gd name="T3" fmla="*/ 10 h 18"/>
                  <a:gd name="T4" fmla="*/ 0 w 10"/>
                  <a:gd name="T5" fmla="*/ 0 h 18"/>
                  <a:gd name="T6" fmla="*/ 6 w 10"/>
                  <a:gd name="T7" fmla="*/ 11 h 1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18">
                    <a:moveTo>
                      <a:pt x="10" y="18"/>
                    </a:moveTo>
                    <a:lnTo>
                      <a:pt x="0" y="17"/>
                    </a:lnTo>
                    <a:lnTo>
                      <a:pt x="0" y="0"/>
                    </a:lnTo>
                    <a:lnTo>
                      <a:pt x="10" y="18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28" name="Freeform 156"/>
              <p:cNvSpPr>
                <a:spLocks/>
              </p:cNvSpPr>
              <p:nvPr/>
            </p:nvSpPr>
            <p:spPr bwMode="auto">
              <a:xfrm>
                <a:off x="5820" y="2846"/>
                <a:ext cx="4" cy="6"/>
              </a:xfrm>
              <a:custGeom>
                <a:avLst/>
                <a:gdLst>
                  <a:gd name="T0" fmla="*/ 4 w 4"/>
                  <a:gd name="T1" fmla="*/ 0 h 8"/>
                  <a:gd name="T2" fmla="*/ 2 w 4"/>
                  <a:gd name="T3" fmla="*/ 5 h 8"/>
                  <a:gd name="T4" fmla="*/ 0 w 4"/>
                  <a:gd name="T5" fmla="*/ 4 h 8"/>
                  <a:gd name="T6" fmla="*/ 4 w 4"/>
                  <a:gd name="T7" fmla="*/ 0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lnTo>
                      <a:pt x="2" y="8"/>
                    </a:lnTo>
                    <a:lnTo>
                      <a:pt x="0" y="7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29" name="Freeform 157"/>
              <p:cNvSpPr>
                <a:spLocks/>
              </p:cNvSpPr>
              <p:nvPr/>
            </p:nvSpPr>
            <p:spPr bwMode="auto">
              <a:xfrm>
                <a:off x="5827" y="2904"/>
                <a:ext cx="4" cy="6"/>
              </a:xfrm>
              <a:custGeom>
                <a:avLst/>
                <a:gdLst>
                  <a:gd name="T0" fmla="*/ 3 w 5"/>
                  <a:gd name="T1" fmla="*/ 2 h 7"/>
                  <a:gd name="T2" fmla="*/ 2 w 5"/>
                  <a:gd name="T3" fmla="*/ 0 h 7"/>
                  <a:gd name="T4" fmla="*/ 0 w 5"/>
                  <a:gd name="T5" fmla="*/ 5 h 7"/>
                  <a:gd name="T6" fmla="*/ 3 w 5"/>
                  <a:gd name="T7" fmla="*/ 2 h 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5" y="2"/>
                    </a:moveTo>
                    <a:lnTo>
                      <a:pt x="4" y="0"/>
                    </a:lnTo>
                    <a:lnTo>
                      <a:pt x="0" y="7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15" name="Group 158"/>
            <p:cNvGrpSpPr>
              <a:grpSpLocks/>
            </p:cNvGrpSpPr>
            <p:nvPr/>
          </p:nvGrpSpPr>
          <p:grpSpPr bwMode="auto">
            <a:xfrm>
              <a:off x="3701142" y="5094409"/>
              <a:ext cx="262838" cy="222032"/>
              <a:chOff x="763" y="1756"/>
              <a:chExt cx="627" cy="570"/>
            </a:xfrm>
            <a:solidFill>
              <a:schemeClr val="accent5"/>
            </a:solidFill>
          </p:grpSpPr>
          <p:sp>
            <p:nvSpPr>
              <p:cNvPr id="340" name="Freeform 159"/>
              <p:cNvSpPr>
                <a:spLocks/>
              </p:cNvSpPr>
              <p:nvPr/>
            </p:nvSpPr>
            <p:spPr bwMode="auto">
              <a:xfrm>
                <a:off x="1347" y="2274"/>
                <a:ext cx="43" cy="52"/>
              </a:xfrm>
              <a:custGeom>
                <a:avLst/>
                <a:gdLst>
                  <a:gd name="T0" fmla="*/ 18 w 61"/>
                  <a:gd name="T1" fmla="*/ 22 h 67"/>
                  <a:gd name="T2" fmla="*/ 23 w 61"/>
                  <a:gd name="T3" fmla="*/ 23 h 67"/>
                  <a:gd name="T4" fmla="*/ 21 w 61"/>
                  <a:gd name="T5" fmla="*/ 19 h 67"/>
                  <a:gd name="T6" fmla="*/ 16 w 61"/>
                  <a:gd name="T7" fmla="*/ 18 h 67"/>
                  <a:gd name="T8" fmla="*/ 13 w 61"/>
                  <a:gd name="T9" fmla="*/ 13 h 67"/>
                  <a:gd name="T10" fmla="*/ 4 w 61"/>
                  <a:gd name="T11" fmla="*/ 8 h 67"/>
                  <a:gd name="T12" fmla="*/ 1 w 61"/>
                  <a:gd name="T13" fmla="*/ 4 h 67"/>
                  <a:gd name="T14" fmla="*/ 0 w 61"/>
                  <a:gd name="T15" fmla="*/ 0 h 67"/>
                  <a:gd name="T16" fmla="*/ 13 w 61"/>
                  <a:gd name="T17" fmla="*/ 1 h 67"/>
                  <a:gd name="T18" fmla="*/ 21 w 61"/>
                  <a:gd name="T19" fmla="*/ 7 h 67"/>
                  <a:gd name="T20" fmla="*/ 30 w 61"/>
                  <a:gd name="T21" fmla="*/ 15 h 67"/>
                  <a:gd name="T22" fmla="*/ 30 w 61"/>
                  <a:gd name="T23" fmla="*/ 28 h 67"/>
                  <a:gd name="T24" fmla="*/ 25 w 61"/>
                  <a:gd name="T25" fmla="*/ 33 h 67"/>
                  <a:gd name="T26" fmla="*/ 23 w 61"/>
                  <a:gd name="T27" fmla="*/ 40 h 67"/>
                  <a:gd name="T28" fmla="*/ 19 w 61"/>
                  <a:gd name="T29" fmla="*/ 35 h 67"/>
                  <a:gd name="T30" fmla="*/ 18 w 61"/>
                  <a:gd name="T31" fmla="*/ 22 h 6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1" h="67">
                    <a:moveTo>
                      <a:pt x="36" y="36"/>
                    </a:moveTo>
                    <a:lnTo>
                      <a:pt x="45" y="38"/>
                    </a:lnTo>
                    <a:lnTo>
                      <a:pt x="42" y="32"/>
                    </a:lnTo>
                    <a:lnTo>
                      <a:pt x="33" y="30"/>
                    </a:lnTo>
                    <a:lnTo>
                      <a:pt x="26" y="22"/>
                    </a:lnTo>
                    <a:lnTo>
                      <a:pt x="8" y="13"/>
                    </a:lnTo>
                    <a:lnTo>
                      <a:pt x="1" y="7"/>
                    </a:lnTo>
                    <a:lnTo>
                      <a:pt x="0" y="0"/>
                    </a:lnTo>
                    <a:lnTo>
                      <a:pt x="25" y="1"/>
                    </a:lnTo>
                    <a:lnTo>
                      <a:pt x="43" y="12"/>
                    </a:lnTo>
                    <a:lnTo>
                      <a:pt x="60" y="24"/>
                    </a:lnTo>
                    <a:lnTo>
                      <a:pt x="61" y="47"/>
                    </a:lnTo>
                    <a:lnTo>
                      <a:pt x="51" y="54"/>
                    </a:lnTo>
                    <a:lnTo>
                      <a:pt x="45" y="67"/>
                    </a:lnTo>
                    <a:lnTo>
                      <a:pt x="38" y="58"/>
                    </a:lnTo>
                    <a:lnTo>
                      <a:pt x="36" y="36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41" name="Freeform 160"/>
              <p:cNvSpPr>
                <a:spLocks/>
              </p:cNvSpPr>
              <p:nvPr/>
            </p:nvSpPr>
            <p:spPr bwMode="auto">
              <a:xfrm>
                <a:off x="1289" y="2273"/>
                <a:ext cx="58" cy="53"/>
              </a:xfrm>
              <a:custGeom>
                <a:avLst/>
                <a:gdLst>
                  <a:gd name="T0" fmla="*/ 0 w 84"/>
                  <a:gd name="T1" fmla="*/ 27 h 69"/>
                  <a:gd name="T2" fmla="*/ 1 w 84"/>
                  <a:gd name="T3" fmla="*/ 13 h 69"/>
                  <a:gd name="T4" fmla="*/ 1 w 84"/>
                  <a:gd name="T5" fmla="*/ 2 h 69"/>
                  <a:gd name="T6" fmla="*/ 6 w 84"/>
                  <a:gd name="T7" fmla="*/ 0 h 69"/>
                  <a:gd name="T8" fmla="*/ 8 w 84"/>
                  <a:gd name="T9" fmla="*/ 7 h 69"/>
                  <a:gd name="T10" fmla="*/ 15 w 84"/>
                  <a:gd name="T11" fmla="*/ 9 h 69"/>
                  <a:gd name="T12" fmla="*/ 18 w 84"/>
                  <a:gd name="T13" fmla="*/ 13 h 69"/>
                  <a:gd name="T14" fmla="*/ 36 w 84"/>
                  <a:gd name="T15" fmla="*/ 6 h 69"/>
                  <a:gd name="T16" fmla="*/ 38 w 84"/>
                  <a:gd name="T17" fmla="*/ 8 h 69"/>
                  <a:gd name="T18" fmla="*/ 40 w 84"/>
                  <a:gd name="T19" fmla="*/ 13 h 69"/>
                  <a:gd name="T20" fmla="*/ 30 w 84"/>
                  <a:gd name="T21" fmla="*/ 23 h 69"/>
                  <a:gd name="T22" fmla="*/ 36 w 84"/>
                  <a:gd name="T23" fmla="*/ 35 h 69"/>
                  <a:gd name="T24" fmla="*/ 25 w 84"/>
                  <a:gd name="T25" fmla="*/ 41 h 69"/>
                  <a:gd name="T26" fmla="*/ 23 w 84"/>
                  <a:gd name="T27" fmla="*/ 30 h 69"/>
                  <a:gd name="T28" fmla="*/ 21 w 84"/>
                  <a:gd name="T29" fmla="*/ 34 h 69"/>
                  <a:gd name="T30" fmla="*/ 16 w 84"/>
                  <a:gd name="T31" fmla="*/ 26 h 69"/>
                  <a:gd name="T32" fmla="*/ 3 w 84"/>
                  <a:gd name="T33" fmla="*/ 22 h 69"/>
                  <a:gd name="T34" fmla="*/ 0 w 84"/>
                  <a:gd name="T35" fmla="*/ 27 h 6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84" h="69">
                    <a:moveTo>
                      <a:pt x="0" y="45"/>
                    </a:moveTo>
                    <a:lnTo>
                      <a:pt x="3" y="22"/>
                    </a:lnTo>
                    <a:lnTo>
                      <a:pt x="2" y="2"/>
                    </a:lnTo>
                    <a:lnTo>
                      <a:pt x="11" y="0"/>
                    </a:lnTo>
                    <a:lnTo>
                      <a:pt x="18" y="12"/>
                    </a:lnTo>
                    <a:lnTo>
                      <a:pt x="30" y="15"/>
                    </a:lnTo>
                    <a:lnTo>
                      <a:pt x="38" y="22"/>
                    </a:lnTo>
                    <a:lnTo>
                      <a:pt x="75" y="10"/>
                    </a:lnTo>
                    <a:lnTo>
                      <a:pt x="80" y="14"/>
                    </a:lnTo>
                    <a:lnTo>
                      <a:pt x="84" y="22"/>
                    </a:lnTo>
                    <a:lnTo>
                      <a:pt x="64" y="39"/>
                    </a:lnTo>
                    <a:lnTo>
                      <a:pt x="76" y="60"/>
                    </a:lnTo>
                    <a:lnTo>
                      <a:pt x="52" y="69"/>
                    </a:lnTo>
                    <a:lnTo>
                      <a:pt x="48" y="51"/>
                    </a:lnTo>
                    <a:lnTo>
                      <a:pt x="45" y="57"/>
                    </a:lnTo>
                    <a:lnTo>
                      <a:pt x="33" y="44"/>
                    </a:lnTo>
                    <a:lnTo>
                      <a:pt x="6" y="37"/>
                    </a:lnTo>
                    <a:lnTo>
                      <a:pt x="0" y="45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42" name="Freeform 161"/>
              <p:cNvSpPr>
                <a:spLocks/>
              </p:cNvSpPr>
              <p:nvPr/>
            </p:nvSpPr>
            <p:spPr bwMode="auto">
              <a:xfrm>
                <a:off x="1235" y="2239"/>
                <a:ext cx="61" cy="69"/>
              </a:xfrm>
              <a:custGeom>
                <a:avLst/>
                <a:gdLst>
                  <a:gd name="T0" fmla="*/ 9 w 85"/>
                  <a:gd name="T1" fmla="*/ 27 h 91"/>
                  <a:gd name="T2" fmla="*/ 0 w 85"/>
                  <a:gd name="T3" fmla="*/ 13 h 91"/>
                  <a:gd name="T4" fmla="*/ 2 w 85"/>
                  <a:gd name="T5" fmla="*/ 5 h 91"/>
                  <a:gd name="T6" fmla="*/ 2 w 85"/>
                  <a:gd name="T7" fmla="*/ 3 h 91"/>
                  <a:gd name="T8" fmla="*/ 4 w 85"/>
                  <a:gd name="T9" fmla="*/ 0 h 91"/>
                  <a:gd name="T10" fmla="*/ 23 w 85"/>
                  <a:gd name="T11" fmla="*/ 5 h 91"/>
                  <a:gd name="T12" fmla="*/ 31 w 85"/>
                  <a:gd name="T13" fmla="*/ 3 h 91"/>
                  <a:gd name="T14" fmla="*/ 37 w 85"/>
                  <a:gd name="T15" fmla="*/ 14 h 91"/>
                  <a:gd name="T16" fmla="*/ 44 w 85"/>
                  <a:gd name="T17" fmla="*/ 27 h 91"/>
                  <a:gd name="T18" fmla="*/ 39 w 85"/>
                  <a:gd name="T19" fmla="*/ 27 h 91"/>
                  <a:gd name="T20" fmla="*/ 39 w 85"/>
                  <a:gd name="T21" fmla="*/ 39 h 91"/>
                  <a:gd name="T22" fmla="*/ 38 w 85"/>
                  <a:gd name="T23" fmla="*/ 52 h 91"/>
                  <a:gd name="T24" fmla="*/ 32 w 85"/>
                  <a:gd name="T25" fmla="*/ 41 h 91"/>
                  <a:gd name="T26" fmla="*/ 32 w 85"/>
                  <a:gd name="T27" fmla="*/ 45 h 91"/>
                  <a:gd name="T28" fmla="*/ 29 w 85"/>
                  <a:gd name="T29" fmla="*/ 40 h 91"/>
                  <a:gd name="T30" fmla="*/ 25 w 85"/>
                  <a:gd name="T31" fmla="*/ 30 h 91"/>
                  <a:gd name="T32" fmla="*/ 16 w 85"/>
                  <a:gd name="T33" fmla="*/ 23 h 91"/>
                  <a:gd name="T34" fmla="*/ 8 w 85"/>
                  <a:gd name="T35" fmla="*/ 14 h 91"/>
                  <a:gd name="T36" fmla="*/ 11 w 85"/>
                  <a:gd name="T37" fmla="*/ 23 h 91"/>
                  <a:gd name="T38" fmla="*/ 9 w 85"/>
                  <a:gd name="T39" fmla="*/ 27 h 9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85" h="91">
                    <a:moveTo>
                      <a:pt x="18" y="46"/>
                    </a:moveTo>
                    <a:lnTo>
                      <a:pt x="0" y="22"/>
                    </a:lnTo>
                    <a:lnTo>
                      <a:pt x="4" y="8"/>
                    </a:lnTo>
                    <a:lnTo>
                      <a:pt x="4" y="5"/>
                    </a:lnTo>
                    <a:lnTo>
                      <a:pt x="7" y="0"/>
                    </a:lnTo>
                    <a:lnTo>
                      <a:pt x="44" y="8"/>
                    </a:lnTo>
                    <a:lnTo>
                      <a:pt x="60" y="5"/>
                    </a:lnTo>
                    <a:lnTo>
                      <a:pt x="72" y="25"/>
                    </a:lnTo>
                    <a:lnTo>
                      <a:pt x="85" y="46"/>
                    </a:lnTo>
                    <a:lnTo>
                      <a:pt x="76" y="48"/>
                    </a:lnTo>
                    <a:lnTo>
                      <a:pt x="77" y="68"/>
                    </a:lnTo>
                    <a:lnTo>
                      <a:pt x="74" y="91"/>
                    </a:lnTo>
                    <a:lnTo>
                      <a:pt x="61" y="71"/>
                    </a:lnTo>
                    <a:lnTo>
                      <a:pt x="61" y="79"/>
                    </a:lnTo>
                    <a:lnTo>
                      <a:pt x="56" y="70"/>
                    </a:lnTo>
                    <a:lnTo>
                      <a:pt x="49" y="53"/>
                    </a:lnTo>
                    <a:lnTo>
                      <a:pt x="31" y="40"/>
                    </a:lnTo>
                    <a:lnTo>
                      <a:pt x="16" y="25"/>
                    </a:lnTo>
                    <a:lnTo>
                      <a:pt x="22" y="40"/>
                    </a:lnTo>
                    <a:lnTo>
                      <a:pt x="18" y="46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43" name="Freeform 162"/>
              <p:cNvSpPr>
                <a:spLocks/>
              </p:cNvSpPr>
              <p:nvPr/>
            </p:nvSpPr>
            <p:spPr bwMode="auto">
              <a:xfrm>
                <a:off x="1166" y="2163"/>
                <a:ext cx="40" cy="29"/>
              </a:xfrm>
              <a:custGeom>
                <a:avLst/>
                <a:gdLst>
                  <a:gd name="T0" fmla="*/ 27 w 59"/>
                  <a:gd name="T1" fmla="*/ 18 h 38"/>
                  <a:gd name="T2" fmla="*/ 24 w 59"/>
                  <a:gd name="T3" fmla="*/ 22 h 38"/>
                  <a:gd name="T4" fmla="*/ 18 w 59"/>
                  <a:gd name="T5" fmla="*/ 21 h 38"/>
                  <a:gd name="T6" fmla="*/ 9 w 59"/>
                  <a:gd name="T7" fmla="*/ 16 h 38"/>
                  <a:gd name="T8" fmla="*/ 0 w 59"/>
                  <a:gd name="T9" fmla="*/ 12 h 38"/>
                  <a:gd name="T10" fmla="*/ 10 w 59"/>
                  <a:gd name="T11" fmla="*/ 0 h 38"/>
                  <a:gd name="T12" fmla="*/ 17 w 59"/>
                  <a:gd name="T13" fmla="*/ 7 h 38"/>
                  <a:gd name="T14" fmla="*/ 27 w 59"/>
                  <a:gd name="T15" fmla="*/ 9 h 38"/>
                  <a:gd name="T16" fmla="*/ 27 w 59"/>
                  <a:gd name="T17" fmla="*/ 18 h 3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9" h="38">
                    <a:moveTo>
                      <a:pt x="59" y="30"/>
                    </a:moveTo>
                    <a:lnTo>
                      <a:pt x="52" y="38"/>
                    </a:lnTo>
                    <a:lnTo>
                      <a:pt x="38" y="35"/>
                    </a:lnTo>
                    <a:lnTo>
                      <a:pt x="19" y="28"/>
                    </a:lnTo>
                    <a:lnTo>
                      <a:pt x="0" y="21"/>
                    </a:lnTo>
                    <a:lnTo>
                      <a:pt x="22" y="0"/>
                    </a:lnTo>
                    <a:lnTo>
                      <a:pt x="37" y="12"/>
                    </a:lnTo>
                    <a:lnTo>
                      <a:pt x="59" y="16"/>
                    </a:lnTo>
                    <a:lnTo>
                      <a:pt x="59" y="30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44" name="Freeform 163"/>
              <p:cNvSpPr>
                <a:spLocks/>
              </p:cNvSpPr>
              <p:nvPr/>
            </p:nvSpPr>
            <p:spPr bwMode="auto">
              <a:xfrm>
                <a:off x="1181" y="2132"/>
                <a:ext cx="114" cy="64"/>
              </a:xfrm>
              <a:custGeom>
                <a:avLst/>
                <a:gdLst>
                  <a:gd name="T0" fmla="*/ 43 w 163"/>
                  <a:gd name="T1" fmla="*/ 32 h 87"/>
                  <a:gd name="T2" fmla="*/ 38 w 163"/>
                  <a:gd name="T3" fmla="*/ 34 h 87"/>
                  <a:gd name="T4" fmla="*/ 32 w 163"/>
                  <a:gd name="T5" fmla="*/ 38 h 87"/>
                  <a:gd name="T6" fmla="*/ 27 w 163"/>
                  <a:gd name="T7" fmla="*/ 47 h 87"/>
                  <a:gd name="T8" fmla="*/ 24 w 163"/>
                  <a:gd name="T9" fmla="*/ 47 h 87"/>
                  <a:gd name="T10" fmla="*/ 22 w 163"/>
                  <a:gd name="T11" fmla="*/ 41 h 87"/>
                  <a:gd name="T12" fmla="*/ 18 w 163"/>
                  <a:gd name="T13" fmla="*/ 40 h 87"/>
                  <a:gd name="T14" fmla="*/ 18 w 163"/>
                  <a:gd name="T15" fmla="*/ 32 h 87"/>
                  <a:gd name="T16" fmla="*/ 7 w 163"/>
                  <a:gd name="T17" fmla="*/ 29 h 87"/>
                  <a:gd name="T18" fmla="*/ 0 w 163"/>
                  <a:gd name="T19" fmla="*/ 24 h 87"/>
                  <a:gd name="T20" fmla="*/ 7 w 163"/>
                  <a:gd name="T21" fmla="*/ 10 h 87"/>
                  <a:gd name="T22" fmla="*/ 16 w 163"/>
                  <a:gd name="T23" fmla="*/ 3 h 87"/>
                  <a:gd name="T24" fmla="*/ 18 w 163"/>
                  <a:gd name="T25" fmla="*/ 3 h 87"/>
                  <a:gd name="T26" fmla="*/ 30 w 163"/>
                  <a:gd name="T27" fmla="*/ 1 h 87"/>
                  <a:gd name="T28" fmla="*/ 42 w 163"/>
                  <a:gd name="T29" fmla="*/ 0 h 87"/>
                  <a:gd name="T30" fmla="*/ 53 w 163"/>
                  <a:gd name="T31" fmla="*/ 0 h 87"/>
                  <a:gd name="T32" fmla="*/ 63 w 163"/>
                  <a:gd name="T33" fmla="*/ 1 h 87"/>
                  <a:gd name="T34" fmla="*/ 71 w 163"/>
                  <a:gd name="T35" fmla="*/ 7 h 87"/>
                  <a:gd name="T36" fmla="*/ 69 w 163"/>
                  <a:gd name="T37" fmla="*/ 6 h 87"/>
                  <a:gd name="T38" fmla="*/ 71 w 163"/>
                  <a:gd name="T39" fmla="*/ 10 h 87"/>
                  <a:gd name="T40" fmla="*/ 74 w 163"/>
                  <a:gd name="T41" fmla="*/ 10 h 87"/>
                  <a:gd name="T42" fmla="*/ 80 w 163"/>
                  <a:gd name="T43" fmla="*/ 15 h 87"/>
                  <a:gd name="T44" fmla="*/ 69 w 163"/>
                  <a:gd name="T45" fmla="*/ 16 h 87"/>
                  <a:gd name="T46" fmla="*/ 59 w 163"/>
                  <a:gd name="T47" fmla="*/ 18 h 87"/>
                  <a:gd name="T48" fmla="*/ 43 w 163"/>
                  <a:gd name="T49" fmla="*/ 32 h 87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63" h="87">
                    <a:moveTo>
                      <a:pt x="87" y="59"/>
                    </a:moveTo>
                    <a:lnTo>
                      <a:pt x="78" y="63"/>
                    </a:lnTo>
                    <a:lnTo>
                      <a:pt x="66" y="69"/>
                    </a:lnTo>
                    <a:lnTo>
                      <a:pt x="56" y="87"/>
                    </a:lnTo>
                    <a:lnTo>
                      <a:pt x="49" y="87"/>
                    </a:lnTo>
                    <a:lnTo>
                      <a:pt x="46" y="76"/>
                    </a:lnTo>
                    <a:lnTo>
                      <a:pt x="37" y="73"/>
                    </a:lnTo>
                    <a:lnTo>
                      <a:pt x="37" y="59"/>
                    </a:lnTo>
                    <a:lnTo>
                      <a:pt x="15" y="55"/>
                    </a:lnTo>
                    <a:lnTo>
                      <a:pt x="0" y="43"/>
                    </a:lnTo>
                    <a:lnTo>
                      <a:pt x="15" y="19"/>
                    </a:lnTo>
                    <a:lnTo>
                      <a:pt x="33" y="5"/>
                    </a:lnTo>
                    <a:lnTo>
                      <a:pt x="37" y="5"/>
                    </a:lnTo>
                    <a:lnTo>
                      <a:pt x="62" y="3"/>
                    </a:lnTo>
                    <a:lnTo>
                      <a:pt x="86" y="0"/>
                    </a:lnTo>
                    <a:lnTo>
                      <a:pt x="108" y="0"/>
                    </a:lnTo>
                    <a:lnTo>
                      <a:pt x="128" y="1"/>
                    </a:lnTo>
                    <a:lnTo>
                      <a:pt x="146" y="13"/>
                    </a:lnTo>
                    <a:lnTo>
                      <a:pt x="141" y="11"/>
                    </a:lnTo>
                    <a:lnTo>
                      <a:pt x="144" y="17"/>
                    </a:lnTo>
                    <a:lnTo>
                      <a:pt x="152" y="17"/>
                    </a:lnTo>
                    <a:lnTo>
                      <a:pt x="163" y="27"/>
                    </a:lnTo>
                    <a:lnTo>
                      <a:pt x="141" y="30"/>
                    </a:lnTo>
                    <a:lnTo>
                      <a:pt x="120" y="34"/>
                    </a:lnTo>
                    <a:lnTo>
                      <a:pt x="87" y="59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45" name="Freeform 164"/>
              <p:cNvSpPr>
                <a:spLocks/>
              </p:cNvSpPr>
              <p:nvPr/>
            </p:nvSpPr>
            <p:spPr bwMode="auto">
              <a:xfrm>
                <a:off x="1209" y="2151"/>
                <a:ext cx="86" cy="94"/>
              </a:xfrm>
              <a:custGeom>
                <a:avLst/>
                <a:gdLst>
                  <a:gd name="T0" fmla="*/ 23 w 124"/>
                  <a:gd name="T1" fmla="*/ 18 h 124"/>
                  <a:gd name="T2" fmla="*/ 19 w 124"/>
                  <a:gd name="T3" fmla="*/ 20 h 124"/>
                  <a:gd name="T4" fmla="*/ 13 w 124"/>
                  <a:gd name="T5" fmla="*/ 24 h 124"/>
                  <a:gd name="T6" fmla="*/ 8 w 124"/>
                  <a:gd name="T7" fmla="*/ 34 h 124"/>
                  <a:gd name="T8" fmla="*/ 5 w 124"/>
                  <a:gd name="T9" fmla="*/ 34 h 124"/>
                  <a:gd name="T10" fmla="*/ 0 w 124"/>
                  <a:gd name="T11" fmla="*/ 36 h 124"/>
                  <a:gd name="T12" fmla="*/ 12 w 124"/>
                  <a:gd name="T13" fmla="*/ 52 h 124"/>
                  <a:gd name="T14" fmla="*/ 23 w 124"/>
                  <a:gd name="T15" fmla="*/ 67 h 124"/>
                  <a:gd name="T16" fmla="*/ 41 w 124"/>
                  <a:gd name="T17" fmla="*/ 71 h 124"/>
                  <a:gd name="T18" fmla="*/ 49 w 124"/>
                  <a:gd name="T19" fmla="*/ 70 h 124"/>
                  <a:gd name="T20" fmla="*/ 48 w 124"/>
                  <a:gd name="T21" fmla="*/ 58 h 124"/>
                  <a:gd name="T22" fmla="*/ 49 w 124"/>
                  <a:gd name="T23" fmla="*/ 50 h 124"/>
                  <a:gd name="T24" fmla="*/ 51 w 124"/>
                  <a:gd name="T25" fmla="*/ 39 h 124"/>
                  <a:gd name="T26" fmla="*/ 52 w 124"/>
                  <a:gd name="T27" fmla="*/ 43 h 124"/>
                  <a:gd name="T28" fmla="*/ 54 w 124"/>
                  <a:gd name="T29" fmla="*/ 30 h 124"/>
                  <a:gd name="T30" fmla="*/ 56 w 124"/>
                  <a:gd name="T31" fmla="*/ 15 h 124"/>
                  <a:gd name="T32" fmla="*/ 56 w 124"/>
                  <a:gd name="T33" fmla="*/ 4 h 124"/>
                  <a:gd name="T34" fmla="*/ 60 w 124"/>
                  <a:gd name="T35" fmla="*/ 0 h 124"/>
                  <a:gd name="T36" fmla="*/ 49 w 124"/>
                  <a:gd name="T37" fmla="*/ 2 h 124"/>
                  <a:gd name="T38" fmla="*/ 39 w 124"/>
                  <a:gd name="T39" fmla="*/ 4 h 124"/>
                  <a:gd name="T40" fmla="*/ 23 w 124"/>
                  <a:gd name="T41" fmla="*/ 18 h 12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24" h="124">
                    <a:moveTo>
                      <a:pt x="48" y="32"/>
                    </a:moveTo>
                    <a:lnTo>
                      <a:pt x="39" y="36"/>
                    </a:lnTo>
                    <a:lnTo>
                      <a:pt x="27" y="42"/>
                    </a:lnTo>
                    <a:lnTo>
                      <a:pt x="17" y="60"/>
                    </a:lnTo>
                    <a:lnTo>
                      <a:pt x="10" y="60"/>
                    </a:lnTo>
                    <a:lnTo>
                      <a:pt x="0" y="62"/>
                    </a:lnTo>
                    <a:lnTo>
                      <a:pt x="24" y="90"/>
                    </a:lnTo>
                    <a:lnTo>
                      <a:pt x="48" y="116"/>
                    </a:lnTo>
                    <a:lnTo>
                      <a:pt x="85" y="124"/>
                    </a:lnTo>
                    <a:lnTo>
                      <a:pt x="101" y="121"/>
                    </a:lnTo>
                    <a:lnTo>
                      <a:pt x="100" y="102"/>
                    </a:lnTo>
                    <a:lnTo>
                      <a:pt x="101" y="87"/>
                    </a:lnTo>
                    <a:lnTo>
                      <a:pt x="107" y="69"/>
                    </a:lnTo>
                    <a:lnTo>
                      <a:pt x="108" y="75"/>
                    </a:lnTo>
                    <a:lnTo>
                      <a:pt x="113" y="51"/>
                    </a:lnTo>
                    <a:lnTo>
                      <a:pt x="117" y="27"/>
                    </a:lnTo>
                    <a:lnTo>
                      <a:pt x="117" y="6"/>
                    </a:lnTo>
                    <a:lnTo>
                      <a:pt x="124" y="0"/>
                    </a:lnTo>
                    <a:lnTo>
                      <a:pt x="102" y="3"/>
                    </a:lnTo>
                    <a:lnTo>
                      <a:pt x="81" y="7"/>
                    </a:lnTo>
                    <a:lnTo>
                      <a:pt x="48" y="32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46" name="Freeform 165"/>
              <p:cNvSpPr>
                <a:spLocks/>
              </p:cNvSpPr>
              <p:nvPr/>
            </p:nvSpPr>
            <p:spPr bwMode="auto">
              <a:xfrm>
                <a:off x="1186" y="2073"/>
                <a:ext cx="25" cy="58"/>
              </a:xfrm>
              <a:custGeom>
                <a:avLst/>
                <a:gdLst>
                  <a:gd name="T0" fmla="*/ 10 w 35"/>
                  <a:gd name="T1" fmla="*/ 35 h 77"/>
                  <a:gd name="T2" fmla="*/ 4 w 35"/>
                  <a:gd name="T3" fmla="*/ 44 h 77"/>
                  <a:gd name="T4" fmla="*/ 0 w 35"/>
                  <a:gd name="T5" fmla="*/ 44 h 77"/>
                  <a:gd name="T6" fmla="*/ 3 w 35"/>
                  <a:gd name="T7" fmla="*/ 28 h 77"/>
                  <a:gd name="T8" fmla="*/ 4 w 35"/>
                  <a:gd name="T9" fmla="*/ 12 h 77"/>
                  <a:gd name="T10" fmla="*/ 16 w 35"/>
                  <a:gd name="T11" fmla="*/ 0 h 77"/>
                  <a:gd name="T12" fmla="*/ 18 w 35"/>
                  <a:gd name="T13" fmla="*/ 3 h 77"/>
                  <a:gd name="T14" fmla="*/ 14 w 35"/>
                  <a:gd name="T15" fmla="*/ 20 h 77"/>
                  <a:gd name="T16" fmla="*/ 10 w 35"/>
                  <a:gd name="T17" fmla="*/ 35 h 7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5" h="77">
                    <a:moveTo>
                      <a:pt x="20" y="63"/>
                    </a:moveTo>
                    <a:lnTo>
                      <a:pt x="7" y="77"/>
                    </a:lnTo>
                    <a:lnTo>
                      <a:pt x="0" y="77"/>
                    </a:lnTo>
                    <a:lnTo>
                      <a:pt x="5" y="49"/>
                    </a:lnTo>
                    <a:lnTo>
                      <a:pt x="8" y="21"/>
                    </a:lnTo>
                    <a:lnTo>
                      <a:pt x="32" y="0"/>
                    </a:lnTo>
                    <a:lnTo>
                      <a:pt x="35" y="5"/>
                    </a:lnTo>
                    <a:lnTo>
                      <a:pt x="28" y="34"/>
                    </a:lnTo>
                    <a:lnTo>
                      <a:pt x="20" y="63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47" name="Freeform 166"/>
              <p:cNvSpPr>
                <a:spLocks/>
              </p:cNvSpPr>
              <p:nvPr/>
            </p:nvSpPr>
            <p:spPr bwMode="auto">
              <a:xfrm>
                <a:off x="1128" y="2088"/>
                <a:ext cx="76" cy="90"/>
              </a:xfrm>
              <a:custGeom>
                <a:avLst/>
                <a:gdLst>
                  <a:gd name="T0" fmla="*/ 6 w 109"/>
                  <a:gd name="T1" fmla="*/ 59 h 121"/>
                  <a:gd name="T2" fmla="*/ 0 w 109"/>
                  <a:gd name="T3" fmla="*/ 54 h 121"/>
                  <a:gd name="T4" fmla="*/ 2 w 109"/>
                  <a:gd name="T5" fmla="*/ 42 h 121"/>
                  <a:gd name="T6" fmla="*/ 9 w 109"/>
                  <a:gd name="T7" fmla="*/ 28 h 121"/>
                  <a:gd name="T8" fmla="*/ 26 w 109"/>
                  <a:gd name="T9" fmla="*/ 25 h 121"/>
                  <a:gd name="T10" fmla="*/ 17 w 109"/>
                  <a:gd name="T11" fmla="*/ 10 h 121"/>
                  <a:gd name="T12" fmla="*/ 21 w 109"/>
                  <a:gd name="T13" fmla="*/ 9 h 121"/>
                  <a:gd name="T14" fmla="*/ 22 w 109"/>
                  <a:gd name="T15" fmla="*/ 0 h 121"/>
                  <a:gd name="T16" fmla="*/ 33 w 109"/>
                  <a:gd name="T17" fmla="*/ 0 h 121"/>
                  <a:gd name="T18" fmla="*/ 45 w 109"/>
                  <a:gd name="T19" fmla="*/ 0 h 121"/>
                  <a:gd name="T20" fmla="*/ 43 w 109"/>
                  <a:gd name="T21" fmla="*/ 16 h 121"/>
                  <a:gd name="T22" fmla="*/ 41 w 109"/>
                  <a:gd name="T23" fmla="*/ 31 h 121"/>
                  <a:gd name="T24" fmla="*/ 44 w 109"/>
                  <a:gd name="T25" fmla="*/ 31 h 121"/>
                  <a:gd name="T26" fmla="*/ 49 w 109"/>
                  <a:gd name="T27" fmla="*/ 32 h 121"/>
                  <a:gd name="T28" fmla="*/ 53 w 109"/>
                  <a:gd name="T29" fmla="*/ 34 h 121"/>
                  <a:gd name="T30" fmla="*/ 44 w 109"/>
                  <a:gd name="T31" fmla="*/ 42 h 121"/>
                  <a:gd name="T32" fmla="*/ 37 w 109"/>
                  <a:gd name="T33" fmla="*/ 55 h 121"/>
                  <a:gd name="T34" fmla="*/ 26 w 109"/>
                  <a:gd name="T35" fmla="*/ 67 h 121"/>
                  <a:gd name="T36" fmla="*/ 15 w 109"/>
                  <a:gd name="T37" fmla="*/ 63 h 121"/>
                  <a:gd name="T38" fmla="*/ 6 w 109"/>
                  <a:gd name="T39" fmla="*/ 59 h 1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09" h="121">
                    <a:moveTo>
                      <a:pt x="11" y="106"/>
                    </a:moveTo>
                    <a:lnTo>
                      <a:pt x="0" y="97"/>
                    </a:lnTo>
                    <a:lnTo>
                      <a:pt x="4" y="75"/>
                    </a:lnTo>
                    <a:lnTo>
                      <a:pt x="19" y="51"/>
                    </a:lnTo>
                    <a:lnTo>
                      <a:pt x="53" y="46"/>
                    </a:lnTo>
                    <a:lnTo>
                      <a:pt x="35" y="19"/>
                    </a:lnTo>
                    <a:lnTo>
                      <a:pt x="43" y="16"/>
                    </a:lnTo>
                    <a:lnTo>
                      <a:pt x="44" y="0"/>
                    </a:lnTo>
                    <a:lnTo>
                      <a:pt x="68" y="0"/>
                    </a:lnTo>
                    <a:lnTo>
                      <a:pt x="92" y="0"/>
                    </a:lnTo>
                    <a:lnTo>
                      <a:pt x="89" y="28"/>
                    </a:lnTo>
                    <a:lnTo>
                      <a:pt x="84" y="56"/>
                    </a:lnTo>
                    <a:lnTo>
                      <a:pt x="91" y="56"/>
                    </a:lnTo>
                    <a:lnTo>
                      <a:pt x="101" y="58"/>
                    </a:lnTo>
                    <a:lnTo>
                      <a:pt x="109" y="62"/>
                    </a:lnTo>
                    <a:lnTo>
                      <a:pt x="91" y="76"/>
                    </a:lnTo>
                    <a:lnTo>
                      <a:pt x="76" y="100"/>
                    </a:lnTo>
                    <a:lnTo>
                      <a:pt x="54" y="121"/>
                    </a:lnTo>
                    <a:lnTo>
                      <a:pt x="32" y="114"/>
                    </a:lnTo>
                    <a:lnTo>
                      <a:pt x="11" y="106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48" name="Freeform 167"/>
              <p:cNvSpPr>
                <a:spLocks/>
              </p:cNvSpPr>
              <p:nvPr/>
            </p:nvSpPr>
            <p:spPr bwMode="auto">
              <a:xfrm>
                <a:off x="763" y="1756"/>
                <a:ext cx="482" cy="405"/>
              </a:xfrm>
              <a:custGeom>
                <a:avLst/>
                <a:gdLst>
                  <a:gd name="T0" fmla="*/ 42 w 695"/>
                  <a:gd name="T1" fmla="*/ 147 h 539"/>
                  <a:gd name="T2" fmla="*/ 28 w 695"/>
                  <a:gd name="T3" fmla="*/ 106 h 539"/>
                  <a:gd name="T4" fmla="*/ 10 w 695"/>
                  <a:gd name="T5" fmla="*/ 89 h 539"/>
                  <a:gd name="T6" fmla="*/ 17 w 695"/>
                  <a:gd name="T7" fmla="*/ 65 h 539"/>
                  <a:gd name="T8" fmla="*/ 2 w 695"/>
                  <a:gd name="T9" fmla="*/ 23 h 539"/>
                  <a:gd name="T10" fmla="*/ 29 w 695"/>
                  <a:gd name="T11" fmla="*/ 0 h 539"/>
                  <a:gd name="T12" fmla="*/ 58 w 695"/>
                  <a:gd name="T13" fmla="*/ 17 h 539"/>
                  <a:gd name="T14" fmla="*/ 101 w 695"/>
                  <a:gd name="T15" fmla="*/ 23 h 539"/>
                  <a:gd name="T16" fmla="*/ 135 w 695"/>
                  <a:gd name="T17" fmla="*/ 31 h 539"/>
                  <a:gd name="T18" fmla="*/ 153 w 695"/>
                  <a:gd name="T19" fmla="*/ 62 h 539"/>
                  <a:gd name="T20" fmla="*/ 184 w 695"/>
                  <a:gd name="T21" fmla="*/ 67 h 539"/>
                  <a:gd name="T22" fmla="*/ 202 w 695"/>
                  <a:gd name="T23" fmla="*/ 109 h 539"/>
                  <a:gd name="T24" fmla="*/ 202 w 695"/>
                  <a:gd name="T25" fmla="*/ 157 h 539"/>
                  <a:gd name="T26" fmla="*/ 208 w 695"/>
                  <a:gd name="T27" fmla="*/ 211 h 539"/>
                  <a:gd name="T28" fmla="*/ 218 w 695"/>
                  <a:gd name="T29" fmla="*/ 234 h 539"/>
                  <a:gd name="T30" fmla="*/ 255 w 695"/>
                  <a:gd name="T31" fmla="*/ 237 h 539"/>
                  <a:gd name="T32" fmla="*/ 273 w 695"/>
                  <a:gd name="T33" fmla="*/ 234 h 539"/>
                  <a:gd name="T34" fmla="*/ 288 w 695"/>
                  <a:gd name="T35" fmla="*/ 198 h 539"/>
                  <a:gd name="T36" fmla="*/ 325 w 695"/>
                  <a:gd name="T37" fmla="*/ 187 h 539"/>
                  <a:gd name="T38" fmla="*/ 334 w 695"/>
                  <a:gd name="T39" fmla="*/ 193 h 539"/>
                  <a:gd name="T40" fmla="*/ 320 w 695"/>
                  <a:gd name="T41" fmla="*/ 222 h 539"/>
                  <a:gd name="T42" fmla="*/ 311 w 695"/>
                  <a:gd name="T43" fmla="*/ 234 h 539"/>
                  <a:gd name="T44" fmla="*/ 286 w 695"/>
                  <a:gd name="T45" fmla="*/ 249 h 539"/>
                  <a:gd name="T46" fmla="*/ 270 w 695"/>
                  <a:gd name="T47" fmla="*/ 260 h 539"/>
                  <a:gd name="T48" fmla="*/ 255 w 695"/>
                  <a:gd name="T49" fmla="*/ 292 h 539"/>
                  <a:gd name="T50" fmla="*/ 230 w 695"/>
                  <a:gd name="T51" fmla="*/ 275 h 539"/>
                  <a:gd name="T52" fmla="*/ 221 w 695"/>
                  <a:gd name="T53" fmla="*/ 275 h 539"/>
                  <a:gd name="T54" fmla="*/ 199 w 695"/>
                  <a:gd name="T55" fmla="*/ 285 h 539"/>
                  <a:gd name="T56" fmla="*/ 157 w 695"/>
                  <a:gd name="T57" fmla="*/ 261 h 539"/>
                  <a:gd name="T58" fmla="*/ 127 w 695"/>
                  <a:gd name="T59" fmla="*/ 242 h 539"/>
                  <a:gd name="T60" fmla="*/ 100 w 695"/>
                  <a:gd name="T61" fmla="*/ 216 h 539"/>
                  <a:gd name="T62" fmla="*/ 101 w 695"/>
                  <a:gd name="T63" fmla="*/ 197 h 539"/>
                  <a:gd name="T64" fmla="*/ 96 w 695"/>
                  <a:gd name="T65" fmla="*/ 160 h 539"/>
                  <a:gd name="T66" fmla="*/ 85 w 695"/>
                  <a:gd name="T67" fmla="*/ 139 h 539"/>
                  <a:gd name="T68" fmla="*/ 78 w 695"/>
                  <a:gd name="T69" fmla="*/ 126 h 539"/>
                  <a:gd name="T70" fmla="*/ 67 w 695"/>
                  <a:gd name="T71" fmla="*/ 116 h 539"/>
                  <a:gd name="T72" fmla="*/ 58 w 695"/>
                  <a:gd name="T73" fmla="*/ 84 h 539"/>
                  <a:gd name="T74" fmla="*/ 45 w 695"/>
                  <a:gd name="T75" fmla="*/ 58 h 539"/>
                  <a:gd name="T76" fmla="*/ 32 w 695"/>
                  <a:gd name="T77" fmla="*/ 20 h 539"/>
                  <a:gd name="T78" fmla="*/ 19 w 695"/>
                  <a:gd name="T79" fmla="*/ 48 h 539"/>
                  <a:gd name="T80" fmla="*/ 35 w 695"/>
                  <a:gd name="T81" fmla="*/ 88 h 539"/>
                  <a:gd name="T82" fmla="*/ 43 w 695"/>
                  <a:gd name="T83" fmla="*/ 118 h 539"/>
                  <a:gd name="T84" fmla="*/ 55 w 695"/>
                  <a:gd name="T85" fmla="*/ 150 h 53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695" h="539">
                    <a:moveTo>
                      <a:pt x="120" y="281"/>
                    </a:moveTo>
                    <a:lnTo>
                      <a:pt x="103" y="288"/>
                    </a:lnTo>
                    <a:lnTo>
                      <a:pt x="88" y="260"/>
                    </a:lnTo>
                    <a:lnTo>
                      <a:pt x="62" y="234"/>
                    </a:lnTo>
                    <a:lnTo>
                      <a:pt x="66" y="211"/>
                    </a:lnTo>
                    <a:lnTo>
                      <a:pt x="58" y="188"/>
                    </a:lnTo>
                    <a:lnTo>
                      <a:pt x="49" y="172"/>
                    </a:lnTo>
                    <a:lnTo>
                      <a:pt x="34" y="172"/>
                    </a:lnTo>
                    <a:lnTo>
                      <a:pt x="22" y="157"/>
                    </a:lnTo>
                    <a:lnTo>
                      <a:pt x="10" y="143"/>
                    </a:lnTo>
                    <a:lnTo>
                      <a:pt x="30" y="146"/>
                    </a:lnTo>
                    <a:lnTo>
                      <a:pt x="35" y="116"/>
                    </a:lnTo>
                    <a:lnTo>
                      <a:pt x="20" y="97"/>
                    </a:lnTo>
                    <a:lnTo>
                      <a:pt x="7" y="77"/>
                    </a:lnTo>
                    <a:lnTo>
                      <a:pt x="4" y="41"/>
                    </a:lnTo>
                    <a:lnTo>
                      <a:pt x="0" y="4"/>
                    </a:lnTo>
                    <a:lnTo>
                      <a:pt x="30" y="1"/>
                    </a:lnTo>
                    <a:lnTo>
                      <a:pt x="60" y="0"/>
                    </a:lnTo>
                    <a:lnTo>
                      <a:pt x="80" y="10"/>
                    </a:lnTo>
                    <a:lnTo>
                      <a:pt x="100" y="19"/>
                    </a:lnTo>
                    <a:lnTo>
                      <a:pt x="120" y="29"/>
                    </a:lnTo>
                    <a:lnTo>
                      <a:pt x="139" y="40"/>
                    </a:lnTo>
                    <a:lnTo>
                      <a:pt x="175" y="40"/>
                    </a:lnTo>
                    <a:lnTo>
                      <a:pt x="211" y="40"/>
                    </a:lnTo>
                    <a:lnTo>
                      <a:pt x="216" y="25"/>
                    </a:lnTo>
                    <a:lnTo>
                      <a:pt x="258" y="25"/>
                    </a:lnTo>
                    <a:lnTo>
                      <a:pt x="280" y="54"/>
                    </a:lnTo>
                    <a:lnTo>
                      <a:pt x="287" y="84"/>
                    </a:lnTo>
                    <a:lnTo>
                      <a:pt x="302" y="97"/>
                    </a:lnTo>
                    <a:lnTo>
                      <a:pt x="318" y="109"/>
                    </a:lnTo>
                    <a:lnTo>
                      <a:pt x="336" y="86"/>
                    </a:lnTo>
                    <a:lnTo>
                      <a:pt x="372" y="90"/>
                    </a:lnTo>
                    <a:lnTo>
                      <a:pt x="383" y="118"/>
                    </a:lnTo>
                    <a:lnTo>
                      <a:pt x="395" y="145"/>
                    </a:lnTo>
                    <a:lnTo>
                      <a:pt x="403" y="180"/>
                    </a:lnTo>
                    <a:lnTo>
                      <a:pt x="420" y="193"/>
                    </a:lnTo>
                    <a:lnTo>
                      <a:pt x="451" y="199"/>
                    </a:lnTo>
                    <a:lnTo>
                      <a:pt x="435" y="239"/>
                    </a:lnTo>
                    <a:lnTo>
                      <a:pt x="420" y="278"/>
                    </a:lnTo>
                    <a:lnTo>
                      <a:pt x="415" y="318"/>
                    </a:lnTo>
                    <a:lnTo>
                      <a:pt x="425" y="347"/>
                    </a:lnTo>
                    <a:lnTo>
                      <a:pt x="433" y="374"/>
                    </a:lnTo>
                    <a:lnTo>
                      <a:pt x="442" y="392"/>
                    </a:lnTo>
                    <a:lnTo>
                      <a:pt x="449" y="412"/>
                    </a:lnTo>
                    <a:lnTo>
                      <a:pt x="453" y="414"/>
                    </a:lnTo>
                    <a:lnTo>
                      <a:pt x="479" y="427"/>
                    </a:lnTo>
                    <a:lnTo>
                      <a:pt x="503" y="426"/>
                    </a:lnTo>
                    <a:lnTo>
                      <a:pt x="531" y="420"/>
                    </a:lnTo>
                    <a:lnTo>
                      <a:pt x="549" y="419"/>
                    </a:lnTo>
                    <a:lnTo>
                      <a:pt x="561" y="421"/>
                    </a:lnTo>
                    <a:lnTo>
                      <a:pt x="568" y="414"/>
                    </a:lnTo>
                    <a:lnTo>
                      <a:pt x="565" y="409"/>
                    </a:lnTo>
                    <a:lnTo>
                      <a:pt x="586" y="388"/>
                    </a:lnTo>
                    <a:lnTo>
                      <a:pt x="599" y="352"/>
                    </a:lnTo>
                    <a:lnTo>
                      <a:pt x="627" y="337"/>
                    </a:lnTo>
                    <a:lnTo>
                      <a:pt x="652" y="335"/>
                    </a:lnTo>
                    <a:lnTo>
                      <a:pt x="676" y="332"/>
                    </a:lnTo>
                    <a:lnTo>
                      <a:pt x="683" y="331"/>
                    </a:lnTo>
                    <a:lnTo>
                      <a:pt x="693" y="337"/>
                    </a:lnTo>
                    <a:lnTo>
                      <a:pt x="695" y="342"/>
                    </a:lnTo>
                    <a:lnTo>
                      <a:pt x="671" y="378"/>
                    </a:lnTo>
                    <a:lnTo>
                      <a:pt x="666" y="390"/>
                    </a:lnTo>
                    <a:lnTo>
                      <a:pt x="666" y="394"/>
                    </a:lnTo>
                    <a:lnTo>
                      <a:pt x="666" y="397"/>
                    </a:lnTo>
                    <a:lnTo>
                      <a:pt x="654" y="426"/>
                    </a:lnTo>
                    <a:lnTo>
                      <a:pt x="648" y="414"/>
                    </a:lnTo>
                    <a:lnTo>
                      <a:pt x="643" y="421"/>
                    </a:lnTo>
                    <a:lnTo>
                      <a:pt x="619" y="442"/>
                    </a:lnTo>
                    <a:lnTo>
                      <a:pt x="595" y="442"/>
                    </a:lnTo>
                    <a:lnTo>
                      <a:pt x="571" y="442"/>
                    </a:lnTo>
                    <a:lnTo>
                      <a:pt x="570" y="458"/>
                    </a:lnTo>
                    <a:lnTo>
                      <a:pt x="562" y="461"/>
                    </a:lnTo>
                    <a:lnTo>
                      <a:pt x="580" y="488"/>
                    </a:lnTo>
                    <a:lnTo>
                      <a:pt x="546" y="493"/>
                    </a:lnTo>
                    <a:lnTo>
                      <a:pt x="531" y="517"/>
                    </a:lnTo>
                    <a:lnTo>
                      <a:pt x="527" y="539"/>
                    </a:lnTo>
                    <a:lnTo>
                      <a:pt x="502" y="512"/>
                    </a:lnTo>
                    <a:lnTo>
                      <a:pt x="477" y="487"/>
                    </a:lnTo>
                    <a:lnTo>
                      <a:pt x="487" y="496"/>
                    </a:lnTo>
                    <a:lnTo>
                      <a:pt x="473" y="487"/>
                    </a:lnTo>
                    <a:lnTo>
                      <a:pt x="460" y="487"/>
                    </a:lnTo>
                    <a:lnTo>
                      <a:pt x="466" y="490"/>
                    </a:lnTo>
                    <a:lnTo>
                      <a:pt x="439" y="497"/>
                    </a:lnTo>
                    <a:lnTo>
                      <a:pt x="414" y="504"/>
                    </a:lnTo>
                    <a:lnTo>
                      <a:pt x="385" y="491"/>
                    </a:lnTo>
                    <a:lnTo>
                      <a:pt x="357" y="476"/>
                    </a:lnTo>
                    <a:lnTo>
                      <a:pt x="328" y="463"/>
                    </a:lnTo>
                    <a:lnTo>
                      <a:pt x="299" y="450"/>
                    </a:lnTo>
                    <a:lnTo>
                      <a:pt x="282" y="438"/>
                    </a:lnTo>
                    <a:lnTo>
                      <a:pt x="264" y="428"/>
                    </a:lnTo>
                    <a:lnTo>
                      <a:pt x="245" y="419"/>
                    </a:lnTo>
                    <a:lnTo>
                      <a:pt x="227" y="401"/>
                    </a:lnTo>
                    <a:lnTo>
                      <a:pt x="208" y="383"/>
                    </a:lnTo>
                    <a:lnTo>
                      <a:pt x="205" y="362"/>
                    </a:lnTo>
                    <a:lnTo>
                      <a:pt x="215" y="358"/>
                    </a:lnTo>
                    <a:lnTo>
                      <a:pt x="211" y="349"/>
                    </a:lnTo>
                    <a:lnTo>
                      <a:pt x="218" y="331"/>
                    </a:lnTo>
                    <a:lnTo>
                      <a:pt x="209" y="308"/>
                    </a:lnTo>
                    <a:lnTo>
                      <a:pt x="200" y="284"/>
                    </a:lnTo>
                    <a:lnTo>
                      <a:pt x="185" y="264"/>
                    </a:lnTo>
                    <a:lnTo>
                      <a:pt x="169" y="244"/>
                    </a:lnTo>
                    <a:lnTo>
                      <a:pt x="176" y="246"/>
                    </a:lnTo>
                    <a:lnTo>
                      <a:pt x="166" y="230"/>
                    </a:lnTo>
                    <a:lnTo>
                      <a:pt x="161" y="226"/>
                    </a:lnTo>
                    <a:lnTo>
                      <a:pt x="163" y="224"/>
                    </a:lnTo>
                    <a:lnTo>
                      <a:pt x="144" y="214"/>
                    </a:lnTo>
                    <a:lnTo>
                      <a:pt x="149" y="206"/>
                    </a:lnTo>
                    <a:lnTo>
                      <a:pt x="138" y="205"/>
                    </a:lnTo>
                    <a:lnTo>
                      <a:pt x="146" y="188"/>
                    </a:lnTo>
                    <a:lnTo>
                      <a:pt x="136" y="178"/>
                    </a:lnTo>
                    <a:lnTo>
                      <a:pt x="120" y="149"/>
                    </a:lnTo>
                    <a:lnTo>
                      <a:pt x="120" y="142"/>
                    </a:lnTo>
                    <a:lnTo>
                      <a:pt x="103" y="128"/>
                    </a:lnTo>
                    <a:lnTo>
                      <a:pt x="94" y="103"/>
                    </a:lnTo>
                    <a:lnTo>
                      <a:pt x="84" y="77"/>
                    </a:lnTo>
                    <a:lnTo>
                      <a:pt x="84" y="42"/>
                    </a:lnTo>
                    <a:lnTo>
                      <a:pt x="67" y="34"/>
                    </a:lnTo>
                    <a:lnTo>
                      <a:pt x="48" y="22"/>
                    </a:lnTo>
                    <a:lnTo>
                      <a:pt x="44" y="54"/>
                    </a:lnTo>
                    <a:lnTo>
                      <a:pt x="41" y="85"/>
                    </a:lnTo>
                    <a:lnTo>
                      <a:pt x="54" y="109"/>
                    </a:lnTo>
                    <a:lnTo>
                      <a:pt x="67" y="134"/>
                    </a:lnTo>
                    <a:lnTo>
                      <a:pt x="74" y="156"/>
                    </a:lnTo>
                    <a:lnTo>
                      <a:pt x="82" y="178"/>
                    </a:lnTo>
                    <a:lnTo>
                      <a:pt x="85" y="174"/>
                    </a:lnTo>
                    <a:lnTo>
                      <a:pt x="89" y="209"/>
                    </a:lnTo>
                    <a:lnTo>
                      <a:pt x="95" y="244"/>
                    </a:lnTo>
                    <a:lnTo>
                      <a:pt x="104" y="250"/>
                    </a:lnTo>
                    <a:lnTo>
                      <a:pt x="116" y="265"/>
                    </a:lnTo>
                    <a:lnTo>
                      <a:pt x="120" y="281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16" name="Freeform 168"/>
            <p:cNvSpPr>
              <a:spLocks/>
            </p:cNvSpPr>
            <p:nvPr/>
          </p:nvSpPr>
          <p:spPr bwMode="auto">
            <a:xfrm>
              <a:off x="4135604" y="5329043"/>
              <a:ext cx="21603" cy="31804"/>
            </a:xfrm>
            <a:custGeom>
              <a:avLst/>
              <a:gdLst>
                <a:gd name="T0" fmla="*/ 34493033 w 76"/>
                <a:gd name="T1" fmla="*/ 17978875 h 105"/>
                <a:gd name="T2" fmla="*/ 20356680 w 76"/>
                <a:gd name="T3" fmla="*/ 3852673 h 105"/>
                <a:gd name="T4" fmla="*/ 10178716 w 76"/>
                <a:gd name="T5" fmla="*/ 0 h 105"/>
                <a:gd name="T6" fmla="*/ 7351295 w 76"/>
                <a:gd name="T7" fmla="*/ 6420855 h 105"/>
                <a:gd name="T8" fmla="*/ 2261937 w 76"/>
                <a:gd name="T9" fmla="*/ 23115238 h 105"/>
                <a:gd name="T10" fmla="*/ 7916779 w 76"/>
                <a:gd name="T11" fmla="*/ 46230477 h 105"/>
                <a:gd name="T12" fmla="*/ 0 w 76"/>
                <a:gd name="T13" fmla="*/ 64208551 h 105"/>
                <a:gd name="T14" fmla="*/ 10178716 w 76"/>
                <a:gd name="T15" fmla="*/ 66777534 h 105"/>
                <a:gd name="T16" fmla="*/ 24315069 w 76"/>
                <a:gd name="T17" fmla="*/ 67419379 h 105"/>
                <a:gd name="T18" fmla="*/ 33927549 w 76"/>
                <a:gd name="T19" fmla="*/ 50083150 h 105"/>
                <a:gd name="T20" fmla="*/ 42975296 w 76"/>
                <a:gd name="T21" fmla="*/ 32104275 h 105"/>
                <a:gd name="T22" fmla="*/ 39582391 w 76"/>
                <a:gd name="T23" fmla="*/ 21188902 h 105"/>
                <a:gd name="T24" fmla="*/ 39582391 w 76"/>
                <a:gd name="T25" fmla="*/ 24399730 h 105"/>
                <a:gd name="T26" fmla="*/ 34493033 w 76"/>
                <a:gd name="T27" fmla="*/ 17978875 h 10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6" h="105">
                  <a:moveTo>
                    <a:pt x="61" y="28"/>
                  </a:moveTo>
                  <a:lnTo>
                    <a:pt x="36" y="6"/>
                  </a:lnTo>
                  <a:lnTo>
                    <a:pt x="18" y="0"/>
                  </a:lnTo>
                  <a:lnTo>
                    <a:pt x="13" y="10"/>
                  </a:lnTo>
                  <a:lnTo>
                    <a:pt x="4" y="36"/>
                  </a:lnTo>
                  <a:lnTo>
                    <a:pt x="14" y="72"/>
                  </a:lnTo>
                  <a:lnTo>
                    <a:pt x="0" y="100"/>
                  </a:lnTo>
                  <a:lnTo>
                    <a:pt x="18" y="104"/>
                  </a:lnTo>
                  <a:lnTo>
                    <a:pt x="43" y="105"/>
                  </a:lnTo>
                  <a:lnTo>
                    <a:pt x="60" y="78"/>
                  </a:lnTo>
                  <a:lnTo>
                    <a:pt x="76" y="50"/>
                  </a:lnTo>
                  <a:lnTo>
                    <a:pt x="70" y="33"/>
                  </a:lnTo>
                  <a:lnTo>
                    <a:pt x="70" y="38"/>
                  </a:lnTo>
                  <a:lnTo>
                    <a:pt x="61" y="28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17" name="Freeform 169"/>
            <p:cNvSpPr>
              <a:spLocks/>
            </p:cNvSpPr>
            <p:nvPr/>
          </p:nvSpPr>
          <p:spPr bwMode="auto">
            <a:xfrm>
              <a:off x="3949577" y="5271435"/>
              <a:ext cx="91813" cy="144621"/>
            </a:xfrm>
            <a:custGeom>
              <a:avLst/>
              <a:gdLst>
                <a:gd name="T0" fmla="*/ 73384357 w 317"/>
                <a:gd name="T1" fmla="*/ 27100818 h 493"/>
                <a:gd name="T2" fmla="*/ 66339839 w 317"/>
                <a:gd name="T3" fmla="*/ 24691994 h 493"/>
                <a:gd name="T4" fmla="*/ 52836951 w 317"/>
                <a:gd name="T5" fmla="*/ 51792036 h 493"/>
                <a:gd name="T6" fmla="*/ 34637208 w 317"/>
                <a:gd name="T7" fmla="*/ 78892854 h 493"/>
                <a:gd name="T8" fmla="*/ 27592690 w 317"/>
                <a:gd name="T9" fmla="*/ 65643548 h 493"/>
                <a:gd name="T10" fmla="*/ 22308918 w 317"/>
                <a:gd name="T11" fmla="*/ 83710501 h 493"/>
                <a:gd name="T12" fmla="*/ 22895833 w 317"/>
                <a:gd name="T13" fmla="*/ 98766425 h 493"/>
                <a:gd name="T14" fmla="*/ 22895833 w 317"/>
                <a:gd name="T15" fmla="*/ 122856213 h 493"/>
                <a:gd name="T16" fmla="*/ 25244262 w 317"/>
                <a:gd name="T17" fmla="*/ 149354825 h 493"/>
                <a:gd name="T18" fmla="*/ 17612062 w 317"/>
                <a:gd name="T19" fmla="*/ 171637220 h 493"/>
                <a:gd name="T20" fmla="*/ 4696856 w 317"/>
                <a:gd name="T21" fmla="*/ 186090938 h 493"/>
                <a:gd name="T22" fmla="*/ 1173831 w 317"/>
                <a:gd name="T23" fmla="*/ 195124026 h 493"/>
                <a:gd name="T24" fmla="*/ 22895833 w 317"/>
                <a:gd name="T25" fmla="*/ 213793961 h 493"/>
                <a:gd name="T26" fmla="*/ 55772295 w 317"/>
                <a:gd name="T27" fmla="*/ 222224844 h 493"/>
                <a:gd name="T28" fmla="*/ 65165241 w 317"/>
                <a:gd name="T29" fmla="*/ 230656503 h 493"/>
                <a:gd name="T30" fmla="*/ 85712647 w 317"/>
                <a:gd name="T31" fmla="*/ 253541103 h 493"/>
                <a:gd name="T32" fmla="*/ 107434649 w 317"/>
                <a:gd name="T33" fmla="*/ 261972762 h 493"/>
                <a:gd name="T34" fmla="*/ 135027339 w 317"/>
                <a:gd name="T35" fmla="*/ 267994821 h 493"/>
                <a:gd name="T36" fmla="*/ 139136514 w 317"/>
                <a:gd name="T37" fmla="*/ 296902257 h 493"/>
                <a:gd name="T38" fmla="*/ 146181798 w 317"/>
                <a:gd name="T39" fmla="*/ 246314632 h 493"/>
                <a:gd name="T40" fmla="*/ 136788852 w 317"/>
                <a:gd name="T41" fmla="*/ 210782156 h 493"/>
                <a:gd name="T42" fmla="*/ 149704057 w 317"/>
                <a:gd name="T43" fmla="*/ 205964509 h 493"/>
                <a:gd name="T44" fmla="*/ 140311111 w 317"/>
                <a:gd name="T45" fmla="*/ 189704173 h 493"/>
                <a:gd name="T46" fmla="*/ 166142288 w 317"/>
                <a:gd name="T47" fmla="*/ 189704173 h 493"/>
                <a:gd name="T48" fmla="*/ 168490716 w 317"/>
                <a:gd name="T49" fmla="*/ 189101967 h 493"/>
                <a:gd name="T50" fmla="*/ 182580519 w 317"/>
                <a:gd name="T51" fmla="*/ 198135832 h 493"/>
                <a:gd name="T52" fmla="*/ 182580519 w 317"/>
                <a:gd name="T53" fmla="*/ 184886526 h 493"/>
                <a:gd name="T54" fmla="*/ 177883662 w 317"/>
                <a:gd name="T55" fmla="*/ 162603355 h 493"/>
                <a:gd name="T56" fmla="*/ 174361403 w 317"/>
                <a:gd name="T57" fmla="*/ 124662831 h 493"/>
                <a:gd name="T58" fmla="*/ 165555372 w 317"/>
                <a:gd name="T59" fmla="*/ 110209113 h 493"/>
                <a:gd name="T60" fmla="*/ 137962683 w 317"/>
                <a:gd name="T61" fmla="*/ 95755395 h 493"/>
                <a:gd name="T62" fmla="*/ 113892252 w 317"/>
                <a:gd name="T63" fmla="*/ 94550984 h 493"/>
                <a:gd name="T64" fmla="*/ 103325475 w 317"/>
                <a:gd name="T65" fmla="*/ 77086236 h 493"/>
                <a:gd name="T66" fmla="*/ 89235672 w 317"/>
                <a:gd name="T67" fmla="*/ 57212665 h 493"/>
                <a:gd name="T68" fmla="*/ 105086221 w 317"/>
                <a:gd name="T69" fmla="*/ 26498612 h 493"/>
                <a:gd name="T70" fmla="*/ 123872880 w 317"/>
                <a:gd name="T71" fmla="*/ 8431659 h 493"/>
                <a:gd name="T72" fmla="*/ 115653765 w 317"/>
                <a:gd name="T73" fmla="*/ 602206 h 493"/>
                <a:gd name="T74" fmla="*/ 87474159 w 317"/>
                <a:gd name="T75" fmla="*/ 18669159 h 4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17" h="493">
                  <a:moveTo>
                    <a:pt x="133" y="32"/>
                  </a:moveTo>
                  <a:lnTo>
                    <a:pt x="125" y="45"/>
                  </a:lnTo>
                  <a:lnTo>
                    <a:pt x="128" y="39"/>
                  </a:lnTo>
                  <a:lnTo>
                    <a:pt x="113" y="41"/>
                  </a:lnTo>
                  <a:lnTo>
                    <a:pt x="93" y="65"/>
                  </a:lnTo>
                  <a:lnTo>
                    <a:pt x="90" y="86"/>
                  </a:lnTo>
                  <a:lnTo>
                    <a:pt x="61" y="115"/>
                  </a:lnTo>
                  <a:lnTo>
                    <a:pt x="59" y="131"/>
                  </a:lnTo>
                  <a:lnTo>
                    <a:pt x="53" y="116"/>
                  </a:lnTo>
                  <a:lnTo>
                    <a:pt x="47" y="109"/>
                  </a:lnTo>
                  <a:lnTo>
                    <a:pt x="48" y="132"/>
                  </a:lnTo>
                  <a:lnTo>
                    <a:pt x="38" y="139"/>
                  </a:lnTo>
                  <a:lnTo>
                    <a:pt x="32" y="152"/>
                  </a:lnTo>
                  <a:lnTo>
                    <a:pt x="39" y="164"/>
                  </a:lnTo>
                  <a:lnTo>
                    <a:pt x="45" y="192"/>
                  </a:lnTo>
                  <a:lnTo>
                    <a:pt x="39" y="204"/>
                  </a:lnTo>
                  <a:lnTo>
                    <a:pt x="41" y="227"/>
                  </a:lnTo>
                  <a:lnTo>
                    <a:pt x="43" y="248"/>
                  </a:lnTo>
                  <a:lnTo>
                    <a:pt x="47" y="252"/>
                  </a:lnTo>
                  <a:lnTo>
                    <a:pt x="30" y="285"/>
                  </a:lnTo>
                  <a:lnTo>
                    <a:pt x="13" y="293"/>
                  </a:lnTo>
                  <a:lnTo>
                    <a:pt x="8" y="309"/>
                  </a:lnTo>
                  <a:lnTo>
                    <a:pt x="0" y="314"/>
                  </a:lnTo>
                  <a:lnTo>
                    <a:pt x="2" y="324"/>
                  </a:lnTo>
                  <a:lnTo>
                    <a:pt x="24" y="341"/>
                  </a:lnTo>
                  <a:lnTo>
                    <a:pt x="39" y="355"/>
                  </a:lnTo>
                  <a:lnTo>
                    <a:pt x="66" y="355"/>
                  </a:lnTo>
                  <a:lnTo>
                    <a:pt x="95" y="369"/>
                  </a:lnTo>
                  <a:lnTo>
                    <a:pt x="96" y="368"/>
                  </a:lnTo>
                  <a:lnTo>
                    <a:pt x="111" y="383"/>
                  </a:lnTo>
                  <a:lnTo>
                    <a:pt x="126" y="398"/>
                  </a:lnTo>
                  <a:lnTo>
                    <a:pt x="146" y="421"/>
                  </a:lnTo>
                  <a:lnTo>
                    <a:pt x="151" y="434"/>
                  </a:lnTo>
                  <a:lnTo>
                    <a:pt x="183" y="435"/>
                  </a:lnTo>
                  <a:lnTo>
                    <a:pt x="204" y="435"/>
                  </a:lnTo>
                  <a:lnTo>
                    <a:pt x="230" y="445"/>
                  </a:lnTo>
                  <a:lnTo>
                    <a:pt x="219" y="481"/>
                  </a:lnTo>
                  <a:lnTo>
                    <a:pt x="237" y="493"/>
                  </a:lnTo>
                  <a:lnTo>
                    <a:pt x="243" y="451"/>
                  </a:lnTo>
                  <a:lnTo>
                    <a:pt x="249" y="409"/>
                  </a:lnTo>
                  <a:lnTo>
                    <a:pt x="237" y="378"/>
                  </a:lnTo>
                  <a:lnTo>
                    <a:pt x="233" y="350"/>
                  </a:lnTo>
                  <a:lnTo>
                    <a:pt x="251" y="348"/>
                  </a:lnTo>
                  <a:lnTo>
                    <a:pt x="255" y="342"/>
                  </a:lnTo>
                  <a:lnTo>
                    <a:pt x="241" y="336"/>
                  </a:lnTo>
                  <a:lnTo>
                    <a:pt x="239" y="315"/>
                  </a:lnTo>
                  <a:lnTo>
                    <a:pt x="260" y="315"/>
                  </a:lnTo>
                  <a:lnTo>
                    <a:pt x="283" y="315"/>
                  </a:lnTo>
                  <a:lnTo>
                    <a:pt x="281" y="312"/>
                  </a:lnTo>
                  <a:lnTo>
                    <a:pt x="287" y="314"/>
                  </a:lnTo>
                  <a:lnTo>
                    <a:pt x="301" y="303"/>
                  </a:lnTo>
                  <a:lnTo>
                    <a:pt x="311" y="329"/>
                  </a:lnTo>
                  <a:lnTo>
                    <a:pt x="317" y="331"/>
                  </a:lnTo>
                  <a:lnTo>
                    <a:pt x="311" y="307"/>
                  </a:lnTo>
                  <a:lnTo>
                    <a:pt x="295" y="284"/>
                  </a:lnTo>
                  <a:lnTo>
                    <a:pt x="303" y="270"/>
                  </a:lnTo>
                  <a:lnTo>
                    <a:pt x="291" y="233"/>
                  </a:lnTo>
                  <a:lnTo>
                    <a:pt x="297" y="207"/>
                  </a:lnTo>
                  <a:lnTo>
                    <a:pt x="305" y="182"/>
                  </a:lnTo>
                  <a:lnTo>
                    <a:pt x="282" y="183"/>
                  </a:lnTo>
                  <a:lnTo>
                    <a:pt x="259" y="186"/>
                  </a:lnTo>
                  <a:lnTo>
                    <a:pt x="235" y="159"/>
                  </a:lnTo>
                  <a:lnTo>
                    <a:pt x="215" y="158"/>
                  </a:lnTo>
                  <a:lnTo>
                    <a:pt x="194" y="157"/>
                  </a:lnTo>
                  <a:lnTo>
                    <a:pt x="176" y="146"/>
                  </a:lnTo>
                  <a:lnTo>
                    <a:pt x="176" y="128"/>
                  </a:lnTo>
                  <a:lnTo>
                    <a:pt x="163" y="95"/>
                  </a:lnTo>
                  <a:lnTo>
                    <a:pt x="152" y="95"/>
                  </a:lnTo>
                  <a:lnTo>
                    <a:pt x="164" y="69"/>
                  </a:lnTo>
                  <a:lnTo>
                    <a:pt x="179" y="44"/>
                  </a:lnTo>
                  <a:lnTo>
                    <a:pt x="193" y="20"/>
                  </a:lnTo>
                  <a:lnTo>
                    <a:pt x="211" y="14"/>
                  </a:lnTo>
                  <a:lnTo>
                    <a:pt x="213" y="0"/>
                  </a:lnTo>
                  <a:lnTo>
                    <a:pt x="197" y="1"/>
                  </a:lnTo>
                  <a:lnTo>
                    <a:pt x="173" y="17"/>
                  </a:lnTo>
                  <a:lnTo>
                    <a:pt x="149" y="31"/>
                  </a:lnTo>
                  <a:lnTo>
                    <a:pt x="133" y="32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18" name="Freeform 170"/>
            <p:cNvSpPr>
              <a:spLocks/>
            </p:cNvSpPr>
            <p:nvPr/>
          </p:nvSpPr>
          <p:spPr bwMode="auto">
            <a:xfrm>
              <a:off x="4084597" y="5304439"/>
              <a:ext cx="36005" cy="63009"/>
            </a:xfrm>
            <a:custGeom>
              <a:avLst/>
              <a:gdLst>
                <a:gd name="T0" fmla="*/ 57717720 w 126"/>
                <a:gd name="T1" fmla="*/ 93433297 h 214"/>
                <a:gd name="T2" fmla="*/ 50288976 w 126"/>
                <a:gd name="T3" fmla="*/ 83725669 h 214"/>
                <a:gd name="T4" fmla="*/ 51431976 w 126"/>
                <a:gd name="T5" fmla="*/ 67951843 h 214"/>
                <a:gd name="T6" fmla="*/ 58289220 w 126"/>
                <a:gd name="T7" fmla="*/ 63704415 h 214"/>
                <a:gd name="T8" fmla="*/ 61146720 w 126"/>
                <a:gd name="T9" fmla="*/ 55210337 h 214"/>
                <a:gd name="T10" fmla="*/ 60575220 w 126"/>
                <a:gd name="T11" fmla="*/ 41256059 h 214"/>
                <a:gd name="T12" fmla="*/ 44573976 w 126"/>
                <a:gd name="T13" fmla="*/ 30335658 h 214"/>
                <a:gd name="T14" fmla="*/ 41145732 w 126"/>
                <a:gd name="T15" fmla="*/ 37009409 h 214"/>
                <a:gd name="T16" fmla="*/ 42859476 w 126"/>
                <a:gd name="T17" fmla="*/ 18807703 h 214"/>
                <a:gd name="T18" fmla="*/ 33716232 w 126"/>
                <a:gd name="T19" fmla="*/ 11527176 h 214"/>
                <a:gd name="T20" fmla="*/ 25715988 w 126"/>
                <a:gd name="T21" fmla="*/ 3639874 h 214"/>
                <a:gd name="T22" fmla="*/ 29144988 w 126"/>
                <a:gd name="T23" fmla="*/ 5460200 h 214"/>
                <a:gd name="T24" fmla="*/ 22286988 w 126"/>
                <a:gd name="T25" fmla="*/ 0 h 214"/>
                <a:gd name="T26" fmla="*/ 24001488 w 126"/>
                <a:gd name="T27" fmla="*/ 4246649 h 214"/>
                <a:gd name="T28" fmla="*/ 10286244 w 126"/>
                <a:gd name="T29" fmla="*/ 18200928 h 214"/>
                <a:gd name="T30" fmla="*/ 16572744 w 126"/>
                <a:gd name="T31" fmla="*/ 25481454 h 214"/>
                <a:gd name="T32" fmla="*/ 5715000 w 126"/>
                <a:gd name="T33" fmla="*/ 32761981 h 214"/>
                <a:gd name="T34" fmla="*/ 0 w 126"/>
                <a:gd name="T35" fmla="*/ 46110263 h 214"/>
                <a:gd name="T36" fmla="*/ 9143244 w 126"/>
                <a:gd name="T37" fmla="*/ 60064541 h 214"/>
                <a:gd name="T38" fmla="*/ 17144244 w 126"/>
                <a:gd name="T39" fmla="*/ 59457765 h 214"/>
                <a:gd name="T40" fmla="*/ 18857988 w 126"/>
                <a:gd name="T41" fmla="*/ 69771391 h 214"/>
                <a:gd name="T42" fmla="*/ 24572988 w 126"/>
                <a:gd name="T43" fmla="*/ 78872244 h 214"/>
                <a:gd name="T44" fmla="*/ 21143988 w 126"/>
                <a:gd name="T45" fmla="*/ 95253624 h 214"/>
                <a:gd name="T46" fmla="*/ 22858488 w 126"/>
                <a:gd name="T47" fmla="*/ 117095204 h 214"/>
                <a:gd name="T48" fmla="*/ 32573232 w 126"/>
                <a:gd name="T49" fmla="*/ 129835932 h 214"/>
                <a:gd name="T50" fmla="*/ 42287976 w 126"/>
                <a:gd name="T51" fmla="*/ 129835932 h 214"/>
                <a:gd name="T52" fmla="*/ 57146220 w 126"/>
                <a:gd name="T53" fmla="*/ 121948629 h 214"/>
                <a:gd name="T54" fmla="*/ 72004464 w 126"/>
                <a:gd name="T55" fmla="*/ 118915531 h 214"/>
                <a:gd name="T56" fmla="*/ 65147220 w 126"/>
                <a:gd name="T57" fmla="*/ 106174025 h 214"/>
                <a:gd name="T58" fmla="*/ 57717720 w 126"/>
                <a:gd name="T59" fmla="*/ 93433297 h 21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26" h="214">
                  <a:moveTo>
                    <a:pt x="101" y="154"/>
                  </a:moveTo>
                  <a:lnTo>
                    <a:pt x="88" y="138"/>
                  </a:lnTo>
                  <a:lnTo>
                    <a:pt x="90" y="112"/>
                  </a:lnTo>
                  <a:lnTo>
                    <a:pt x="102" y="105"/>
                  </a:lnTo>
                  <a:lnTo>
                    <a:pt x="107" y="91"/>
                  </a:lnTo>
                  <a:lnTo>
                    <a:pt x="106" y="68"/>
                  </a:lnTo>
                  <a:lnTo>
                    <a:pt x="78" y="50"/>
                  </a:lnTo>
                  <a:lnTo>
                    <a:pt x="72" y="61"/>
                  </a:lnTo>
                  <a:lnTo>
                    <a:pt x="75" y="31"/>
                  </a:lnTo>
                  <a:lnTo>
                    <a:pt x="59" y="19"/>
                  </a:lnTo>
                  <a:lnTo>
                    <a:pt x="45" y="6"/>
                  </a:lnTo>
                  <a:lnTo>
                    <a:pt x="51" y="9"/>
                  </a:lnTo>
                  <a:lnTo>
                    <a:pt x="39" y="0"/>
                  </a:lnTo>
                  <a:lnTo>
                    <a:pt x="42" y="7"/>
                  </a:lnTo>
                  <a:lnTo>
                    <a:pt x="18" y="30"/>
                  </a:lnTo>
                  <a:lnTo>
                    <a:pt x="29" y="42"/>
                  </a:lnTo>
                  <a:lnTo>
                    <a:pt x="10" y="54"/>
                  </a:lnTo>
                  <a:lnTo>
                    <a:pt x="0" y="76"/>
                  </a:lnTo>
                  <a:lnTo>
                    <a:pt x="16" y="99"/>
                  </a:lnTo>
                  <a:lnTo>
                    <a:pt x="30" y="98"/>
                  </a:lnTo>
                  <a:lnTo>
                    <a:pt x="33" y="115"/>
                  </a:lnTo>
                  <a:lnTo>
                    <a:pt x="43" y="130"/>
                  </a:lnTo>
                  <a:lnTo>
                    <a:pt x="37" y="157"/>
                  </a:lnTo>
                  <a:lnTo>
                    <a:pt x="40" y="193"/>
                  </a:lnTo>
                  <a:lnTo>
                    <a:pt x="57" y="214"/>
                  </a:lnTo>
                  <a:lnTo>
                    <a:pt x="74" y="214"/>
                  </a:lnTo>
                  <a:lnTo>
                    <a:pt x="100" y="201"/>
                  </a:lnTo>
                  <a:lnTo>
                    <a:pt x="126" y="196"/>
                  </a:lnTo>
                  <a:lnTo>
                    <a:pt x="114" y="175"/>
                  </a:lnTo>
                  <a:lnTo>
                    <a:pt x="101" y="154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19" name="Freeform 171"/>
            <p:cNvSpPr>
              <a:spLocks/>
            </p:cNvSpPr>
            <p:nvPr/>
          </p:nvSpPr>
          <p:spPr bwMode="auto">
            <a:xfrm>
              <a:off x="4109801" y="5327843"/>
              <a:ext cx="30004" cy="35405"/>
            </a:xfrm>
            <a:custGeom>
              <a:avLst/>
              <a:gdLst>
                <a:gd name="T0" fmla="*/ 7872132 w 102"/>
                <a:gd name="T1" fmla="*/ 44938408 h 121"/>
                <a:gd name="T2" fmla="*/ 0 w 102"/>
                <a:gd name="T3" fmla="*/ 35351600 h 121"/>
                <a:gd name="T4" fmla="*/ 1210858 w 102"/>
                <a:gd name="T5" fmla="*/ 19772745 h 121"/>
                <a:gd name="T6" fmla="*/ 8478339 w 102"/>
                <a:gd name="T7" fmla="*/ 15578855 h 121"/>
                <a:gd name="T8" fmla="*/ 11506262 w 102"/>
                <a:gd name="T9" fmla="*/ 7190300 h 121"/>
                <a:gd name="T10" fmla="*/ 14533407 w 102"/>
                <a:gd name="T11" fmla="*/ 0 h 121"/>
                <a:gd name="T12" fmla="*/ 33306373 w 102"/>
                <a:gd name="T13" fmla="*/ 1198254 h 121"/>
                <a:gd name="T14" fmla="*/ 47235129 w 102"/>
                <a:gd name="T15" fmla="*/ 599127 h 121"/>
                <a:gd name="T16" fmla="*/ 47235129 w 102"/>
                <a:gd name="T17" fmla="*/ 0 h 121"/>
                <a:gd name="T18" fmla="*/ 61768536 w 102"/>
                <a:gd name="T19" fmla="*/ 599127 h 121"/>
                <a:gd name="T20" fmla="*/ 61163107 w 102"/>
                <a:gd name="T21" fmla="*/ 8987682 h 121"/>
                <a:gd name="T22" fmla="*/ 55712690 w 102"/>
                <a:gd name="T23" fmla="*/ 24566536 h 121"/>
                <a:gd name="T24" fmla="*/ 61768536 w 102"/>
                <a:gd name="T25" fmla="*/ 46136663 h 121"/>
                <a:gd name="T26" fmla="*/ 53290196 w 102"/>
                <a:gd name="T27" fmla="*/ 62913772 h 121"/>
                <a:gd name="T28" fmla="*/ 43600999 w 102"/>
                <a:gd name="T29" fmla="*/ 60517263 h 121"/>
                <a:gd name="T30" fmla="*/ 29067592 w 102"/>
                <a:gd name="T31" fmla="*/ 62913772 h 121"/>
                <a:gd name="T32" fmla="*/ 30278450 w 102"/>
                <a:gd name="T33" fmla="*/ 72500581 h 121"/>
                <a:gd name="T34" fmla="*/ 23011746 w 102"/>
                <a:gd name="T35" fmla="*/ 70104072 h 121"/>
                <a:gd name="T36" fmla="*/ 15745043 w 102"/>
                <a:gd name="T37" fmla="*/ 57520853 h 121"/>
                <a:gd name="T38" fmla="*/ 7872132 w 102"/>
                <a:gd name="T39" fmla="*/ 44938408 h 12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02" h="121">
                  <a:moveTo>
                    <a:pt x="13" y="75"/>
                  </a:moveTo>
                  <a:lnTo>
                    <a:pt x="0" y="59"/>
                  </a:lnTo>
                  <a:lnTo>
                    <a:pt x="2" y="33"/>
                  </a:lnTo>
                  <a:lnTo>
                    <a:pt x="14" y="26"/>
                  </a:lnTo>
                  <a:lnTo>
                    <a:pt x="19" y="12"/>
                  </a:lnTo>
                  <a:lnTo>
                    <a:pt x="24" y="0"/>
                  </a:lnTo>
                  <a:lnTo>
                    <a:pt x="55" y="2"/>
                  </a:lnTo>
                  <a:lnTo>
                    <a:pt x="78" y="1"/>
                  </a:lnTo>
                  <a:lnTo>
                    <a:pt x="78" y="0"/>
                  </a:lnTo>
                  <a:lnTo>
                    <a:pt x="102" y="1"/>
                  </a:lnTo>
                  <a:lnTo>
                    <a:pt x="101" y="15"/>
                  </a:lnTo>
                  <a:lnTo>
                    <a:pt x="92" y="41"/>
                  </a:lnTo>
                  <a:lnTo>
                    <a:pt x="102" y="77"/>
                  </a:lnTo>
                  <a:lnTo>
                    <a:pt x="88" y="105"/>
                  </a:lnTo>
                  <a:lnTo>
                    <a:pt x="72" y="101"/>
                  </a:lnTo>
                  <a:lnTo>
                    <a:pt x="48" y="105"/>
                  </a:lnTo>
                  <a:lnTo>
                    <a:pt x="50" y="121"/>
                  </a:lnTo>
                  <a:lnTo>
                    <a:pt x="38" y="117"/>
                  </a:lnTo>
                  <a:lnTo>
                    <a:pt x="26" y="96"/>
                  </a:lnTo>
                  <a:lnTo>
                    <a:pt x="13" y="75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20" name="Freeform 172"/>
            <p:cNvSpPr>
              <a:spLocks/>
            </p:cNvSpPr>
            <p:nvPr/>
          </p:nvSpPr>
          <p:spPr bwMode="auto">
            <a:xfrm>
              <a:off x="3993984" y="5273235"/>
              <a:ext cx="102615" cy="99614"/>
            </a:xfrm>
            <a:custGeom>
              <a:avLst/>
              <a:gdLst>
                <a:gd name="T0" fmla="*/ 172298486 w 354"/>
                <a:gd name="T1" fmla="*/ 41696029 h 339"/>
                <a:gd name="T2" fmla="*/ 162890070 w 354"/>
                <a:gd name="T3" fmla="*/ 38070423 h 339"/>
                <a:gd name="T4" fmla="*/ 161713730 w 354"/>
                <a:gd name="T5" fmla="*/ 32631236 h 339"/>
                <a:gd name="T6" fmla="*/ 160538157 w 354"/>
                <a:gd name="T7" fmla="*/ 27192826 h 339"/>
                <a:gd name="T8" fmla="*/ 149952634 w 354"/>
                <a:gd name="T9" fmla="*/ 29610415 h 339"/>
                <a:gd name="T10" fmla="*/ 112905603 w 354"/>
                <a:gd name="T11" fmla="*/ 29610415 h 339"/>
                <a:gd name="T12" fmla="*/ 84091416 w 354"/>
                <a:gd name="T13" fmla="*/ 30214424 h 339"/>
                <a:gd name="T14" fmla="*/ 62333733 w 354"/>
                <a:gd name="T15" fmla="*/ 12085614 h 339"/>
                <a:gd name="T16" fmla="*/ 51748210 w 354"/>
                <a:gd name="T17" fmla="*/ 7251213 h 339"/>
                <a:gd name="T18" fmla="*/ 55276462 w 354"/>
                <a:gd name="T19" fmla="*/ 12085614 h 339"/>
                <a:gd name="T20" fmla="*/ 31755036 w 354"/>
                <a:gd name="T21" fmla="*/ 24171228 h 339"/>
                <a:gd name="T22" fmla="*/ 28814187 w 354"/>
                <a:gd name="T23" fmla="*/ 55594447 h 339"/>
                <a:gd name="T24" fmla="*/ 28814187 w 354"/>
                <a:gd name="T25" fmla="*/ 27797612 h 339"/>
                <a:gd name="T26" fmla="*/ 34695119 w 354"/>
                <a:gd name="T27" fmla="*/ 5438410 h 339"/>
                <a:gd name="T28" fmla="*/ 15877518 w 354"/>
                <a:gd name="T29" fmla="*/ 23567220 h 339"/>
                <a:gd name="T30" fmla="*/ 0 w 354"/>
                <a:gd name="T31" fmla="*/ 54385652 h 339"/>
                <a:gd name="T32" fmla="*/ 14113009 w 354"/>
                <a:gd name="T33" fmla="*/ 74327265 h 339"/>
                <a:gd name="T34" fmla="*/ 24697765 w 354"/>
                <a:gd name="T35" fmla="*/ 91852066 h 339"/>
                <a:gd name="T36" fmla="*/ 48808127 w 354"/>
                <a:gd name="T37" fmla="*/ 93060084 h 339"/>
                <a:gd name="T38" fmla="*/ 76446741 w 354"/>
                <a:gd name="T39" fmla="*/ 107563287 h 339"/>
                <a:gd name="T40" fmla="*/ 85266988 w 354"/>
                <a:gd name="T41" fmla="*/ 122066490 h 339"/>
                <a:gd name="T42" fmla="*/ 88796007 w 354"/>
                <a:gd name="T43" fmla="*/ 160136136 h 339"/>
                <a:gd name="T44" fmla="*/ 93499832 w 354"/>
                <a:gd name="T45" fmla="*/ 182495338 h 339"/>
                <a:gd name="T46" fmla="*/ 108789181 w 354"/>
                <a:gd name="T47" fmla="*/ 204853763 h 339"/>
                <a:gd name="T48" fmla="*/ 119373937 w 354"/>
                <a:gd name="T49" fmla="*/ 204853763 h 339"/>
                <a:gd name="T50" fmla="*/ 148188891 w 354"/>
                <a:gd name="T51" fmla="*/ 180077749 h 339"/>
                <a:gd name="T52" fmla="*/ 141132387 w 354"/>
                <a:gd name="T53" fmla="*/ 171617741 h 339"/>
                <a:gd name="T54" fmla="*/ 132311373 w 354"/>
                <a:gd name="T55" fmla="*/ 142612112 h 339"/>
                <a:gd name="T56" fmla="*/ 161125560 w 354"/>
                <a:gd name="T57" fmla="*/ 152884923 h 339"/>
                <a:gd name="T58" fmla="*/ 176414908 w 354"/>
                <a:gd name="T59" fmla="*/ 140194523 h 339"/>
                <a:gd name="T60" fmla="*/ 194056936 w 354"/>
                <a:gd name="T61" fmla="*/ 125087311 h 339"/>
                <a:gd name="T62" fmla="*/ 183472179 w 354"/>
                <a:gd name="T63" fmla="*/ 111188893 h 339"/>
                <a:gd name="T64" fmla="*/ 200525270 w 354"/>
                <a:gd name="T65" fmla="*/ 90643272 h 339"/>
                <a:gd name="T66" fmla="*/ 208169945 w 354"/>
                <a:gd name="T67" fmla="*/ 69492864 h 339"/>
                <a:gd name="T68" fmla="*/ 190528684 w 354"/>
                <a:gd name="T69" fmla="*/ 64054454 h 339"/>
                <a:gd name="T70" fmla="*/ 184059582 w 354"/>
                <a:gd name="T71" fmla="*/ 63450446 h 339"/>
                <a:gd name="T72" fmla="*/ 193468766 w 354"/>
                <a:gd name="T73" fmla="*/ 51968840 h 339"/>
                <a:gd name="T74" fmla="*/ 178767588 w 354"/>
                <a:gd name="T75" fmla="*/ 43508833 h 339"/>
                <a:gd name="T76" fmla="*/ 173474826 w 354"/>
                <a:gd name="T77" fmla="*/ 44112841 h 33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354" h="339">
                  <a:moveTo>
                    <a:pt x="295" y="73"/>
                  </a:moveTo>
                  <a:lnTo>
                    <a:pt x="293" y="69"/>
                  </a:lnTo>
                  <a:lnTo>
                    <a:pt x="287" y="62"/>
                  </a:lnTo>
                  <a:lnTo>
                    <a:pt x="277" y="63"/>
                  </a:lnTo>
                  <a:lnTo>
                    <a:pt x="282" y="62"/>
                  </a:lnTo>
                  <a:lnTo>
                    <a:pt x="275" y="54"/>
                  </a:lnTo>
                  <a:lnTo>
                    <a:pt x="301" y="45"/>
                  </a:lnTo>
                  <a:lnTo>
                    <a:pt x="273" y="45"/>
                  </a:lnTo>
                  <a:lnTo>
                    <a:pt x="245" y="46"/>
                  </a:lnTo>
                  <a:lnTo>
                    <a:pt x="255" y="49"/>
                  </a:lnTo>
                  <a:lnTo>
                    <a:pt x="228" y="61"/>
                  </a:lnTo>
                  <a:lnTo>
                    <a:pt x="192" y="49"/>
                  </a:lnTo>
                  <a:lnTo>
                    <a:pt x="168" y="50"/>
                  </a:lnTo>
                  <a:lnTo>
                    <a:pt x="143" y="50"/>
                  </a:lnTo>
                  <a:lnTo>
                    <a:pt x="135" y="31"/>
                  </a:lnTo>
                  <a:lnTo>
                    <a:pt x="106" y="20"/>
                  </a:lnTo>
                  <a:lnTo>
                    <a:pt x="95" y="0"/>
                  </a:lnTo>
                  <a:lnTo>
                    <a:pt x="88" y="12"/>
                  </a:lnTo>
                  <a:lnTo>
                    <a:pt x="100" y="20"/>
                  </a:lnTo>
                  <a:lnTo>
                    <a:pt x="94" y="20"/>
                  </a:lnTo>
                  <a:lnTo>
                    <a:pt x="59" y="34"/>
                  </a:lnTo>
                  <a:lnTo>
                    <a:pt x="54" y="40"/>
                  </a:lnTo>
                  <a:lnTo>
                    <a:pt x="61" y="78"/>
                  </a:lnTo>
                  <a:lnTo>
                    <a:pt x="49" y="92"/>
                  </a:lnTo>
                  <a:lnTo>
                    <a:pt x="35" y="72"/>
                  </a:lnTo>
                  <a:lnTo>
                    <a:pt x="49" y="46"/>
                  </a:lnTo>
                  <a:lnTo>
                    <a:pt x="42" y="22"/>
                  </a:lnTo>
                  <a:lnTo>
                    <a:pt x="59" y="9"/>
                  </a:lnTo>
                  <a:lnTo>
                    <a:pt x="41" y="15"/>
                  </a:lnTo>
                  <a:lnTo>
                    <a:pt x="27" y="39"/>
                  </a:lnTo>
                  <a:lnTo>
                    <a:pt x="12" y="64"/>
                  </a:lnTo>
                  <a:lnTo>
                    <a:pt x="0" y="90"/>
                  </a:lnTo>
                  <a:lnTo>
                    <a:pt x="11" y="90"/>
                  </a:lnTo>
                  <a:lnTo>
                    <a:pt x="24" y="123"/>
                  </a:lnTo>
                  <a:lnTo>
                    <a:pt x="24" y="141"/>
                  </a:lnTo>
                  <a:lnTo>
                    <a:pt x="42" y="152"/>
                  </a:lnTo>
                  <a:lnTo>
                    <a:pt x="63" y="153"/>
                  </a:lnTo>
                  <a:lnTo>
                    <a:pt x="83" y="154"/>
                  </a:lnTo>
                  <a:lnTo>
                    <a:pt x="107" y="181"/>
                  </a:lnTo>
                  <a:lnTo>
                    <a:pt x="130" y="178"/>
                  </a:lnTo>
                  <a:lnTo>
                    <a:pt x="153" y="177"/>
                  </a:lnTo>
                  <a:lnTo>
                    <a:pt x="145" y="202"/>
                  </a:lnTo>
                  <a:lnTo>
                    <a:pt x="139" y="228"/>
                  </a:lnTo>
                  <a:lnTo>
                    <a:pt x="151" y="265"/>
                  </a:lnTo>
                  <a:lnTo>
                    <a:pt x="143" y="279"/>
                  </a:lnTo>
                  <a:lnTo>
                    <a:pt x="159" y="302"/>
                  </a:lnTo>
                  <a:lnTo>
                    <a:pt x="165" y="326"/>
                  </a:lnTo>
                  <a:lnTo>
                    <a:pt x="185" y="339"/>
                  </a:lnTo>
                  <a:lnTo>
                    <a:pt x="199" y="337"/>
                  </a:lnTo>
                  <a:lnTo>
                    <a:pt x="203" y="339"/>
                  </a:lnTo>
                  <a:lnTo>
                    <a:pt x="229" y="319"/>
                  </a:lnTo>
                  <a:lnTo>
                    <a:pt x="252" y="298"/>
                  </a:lnTo>
                  <a:lnTo>
                    <a:pt x="257" y="290"/>
                  </a:lnTo>
                  <a:lnTo>
                    <a:pt x="240" y="284"/>
                  </a:lnTo>
                  <a:lnTo>
                    <a:pt x="233" y="250"/>
                  </a:lnTo>
                  <a:lnTo>
                    <a:pt x="225" y="236"/>
                  </a:lnTo>
                  <a:lnTo>
                    <a:pt x="250" y="244"/>
                  </a:lnTo>
                  <a:lnTo>
                    <a:pt x="274" y="253"/>
                  </a:lnTo>
                  <a:lnTo>
                    <a:pt x="279" y="242"/>
                  </a:lnTo>
                  <a:lnTo>
                    <a:pt x="300" y="232"/>
                  </a:lnTo>
                  <a:lnTo>
                    <a:pt x="322" y="224"/>
                  </a:lnTo>
                  <a:lnTo>
                    <a:pt x="330" y="207"/>
                  </a:lnTo>
                  <a:lnTo>
                    <a:pt x="328" y="207"/>
                  </a:lnTo>
                  <a:lnTo>
                    <a:pt x="312" y="184"/>
                  </a:lnTo>
                  <a:lnTo>
                    <a:pt x="322" y="162"/>
                  </a:lnTo>
                  <a:lnTo>
                    <a:pt x="341" y="150"/>
                  </a:lnTo>
                  <a:lnTo>
                    <a:pt x="330" y="138"/>
                  </a:lnTo>
                  <a:lnTo>
                    <a:pt x="354" y="115"/>
                  </a:lnTo>
                  <a:lnTo>
                    <a:pt x="351" y="108"/>
                  </a:lnTo>
                  <a:lnTo>
                    <a:pt x="324" y="106"/>
                  </a:lnTo>
                  <a:lnTo>
                    <a:pt x="307" y="106"/>
                  </a:lnTo>
                  <a:lnTo>
                    <a:pt x="313" y="105"/>
                  </a:lnTo>
                  <a:lnTo>
                    <a:pt x="323" y="92"/>
                  </a:lnTo>
                  <a:lnTo>
                    <a:pt x="329" y="86"/>
                  </a:lnTo>
                  <a:lnTo>
                    <a:pt x="313" y="70"/>
                  </a:lnTo>
                  <a:lnTo>
                    <a:pt x="304" y="72"/>
                  </a:lnTo>
                  <a:lnTo>
                    <a:pt x="294" y="67"/>
                  </a:lnTo>
                  <a:lnTo>
                    <a:pt x="295" y="73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21" name="Freeform 173"/>
            <p:cNvSpPr>
              <a:spLocks/>
            </p:cNvSpPr>
            <p:nvPr/>
          </p:nvSpPr>
          <p:spPr bwMode="auto">
            <a:xfrm>
              <a:off x="4023989" y="5464062"/>
              <a:ext cx="95414" cy="114017"/>
            </a:xfrm>
            <a:custGeom>
              <a:avLst/>
              <a:gdLst>
                <a:gd name="T0" fmla="*/ 130285894 w 328"/>
                <a:gd name="T1" fmla="*/ 185880498 h 387"/>
                <a:gd name="T2" fmla="*/ 126732873 w 328"/>
                <a:gd name="T3" fmla="*/ 205319333 h 387"/>
                <a:gd name="T4" fmla="*/ 123179853 w 328"/>
                <a:gd name="T5" fmla="*/ 224757389 h 387"/>
                <a:gd name="T6" fmla="*/ 120218617 w 328"/>
                <a:gd name="T7" fmla="*/ 220505801 h 387"/>
                <a:gd name="T8" fmla="*/ 101860189 w 328"/>
                <a:gd name="T9" fmla="*/ 223543095 h 387"/>
                <a:gd name="T10" fmla="*/ 97714613 w 328"/>
                <a:gd name="T11" fmla="*/ 233869269 h 387"/>
                <a:gd name="T12" fmla="*/ 90016017 w 328"/>
                <a:gd name="T13" fmla="*/ 222935168 h 387"/>
                <a:gd name="T14" fmla="*/ 70473248 w 328"/>
                <a:gd name="T15" fmla="*/ 219290728 h 387"/>
                <a:gd name="T16" fmla="*/ 67512012 w 328"/>
                <a:gd name="T17" fmla="*/ 216860581 h 387"/>
                <a:gd name="T18" fmla="*/ 55075285 w 328"/>
                <a:gd name="T19" fmla="*/ 235084343 h 387"/>
                <a:gd name="T20" fmla="*/ 44415453 w 328"/>
                <a:gd name="T21" fmla="*/ 233869269 h 387"/>
                <a:gd name="T22" fmla="*/ 37901197 w 328"/>
                <a:gd name="T23" fmla="*/ 217468507 h 387"/>
                <a:gd name="T24" fmla="*/ 31386941 w 328"/>
                <a:gd name="T25" fmla="*/ 201066966 h 387"/>
                <a:gd name="T26" fmla="*/ 27241365 w 328"/>
                <a:gd name="T27" fmla="*/ 185880498 h 387"/>
                <a:gd name="T28" fmla="*/ 27833920 w 328"/>
                <a:gd name="T29" fmla="*/ 171909103 h 387"/>
                <a:gd name="T30" fmla="*/ 19542769 w 328"/>
                <a:gd name="T31" fmla="*/ 160367855 h 387"/>
                <a:gd name="T32" fmla="*/ 14212853 w 328"/>
                <a:gd name="T33" fmla="*/ 147610755 h 387"/>
                <a:gd name="T34" fmla="*/ 10067277 w 328"/>
                <a:gd name="T35" fmla="*/ 139106800 h 387"/>
                <a:gd name="T36" fmla="*/ 10067277 w 328"/>
                <a:gd name="T37" fmla="*/ 131817140 h 387"/>
                <a:gd name="T38" fmla="*/ 17174088 w 328"/>
                <a:gd name="T39" fmla="*/ 117238598 h 387"/>
                <a:gd name="T40" fmla="*/ 12436727 w 328"/>
                <a:gd name="T41" fmla="*/ 114808451 h 387"/>
                <a:gd name="T42" fmla="*/ 10067277 w 328"/>
                <a:gd name="T43" fmla="*/ 99621983 h 387"/>
                <a:gd name="T44" fmla="*/ 10659832 w 328"/>
                <a:gd name="T45" fmla="*/ 85043442 h 387"/>
                <a:gd name="T46" fmla="*/ 13028512 w 328"/>
                <a:gd name="T47" fmla="*/ 75324414 h 387"/>
                <a:gd name="T48" fmla="*/ 13028512 w 328"/>
                <a:gd name="T49" fmla="*/ 52848285 h 387"/>
                <a:gd name="T50" fmla="*/ 15989748 w 328"/>
                <a:gd name="T51" fmla="*/ 48595918 h 387"/>
                <a:gd name="T52" fmla="*/ 8291151 w 328"/>
                <a:gd name="T53" fmla="*/ 34624524 h 387"/>
                <a:gd name="T54" fmla="*/ 0 w 328"/>
                <a:gd name="T55" fmla="*/ 20653129 h 387"/>
                <a:gd name="T56" fmla="*/ 20135324 w 328"/>
                <a:gd name="T57" fmla="*/ 21868202 h 387"/>
                <a:gd name="T58" fmla="*/ 27241365 w 328"/>
                <a:gd name="T59" fmla="*/ 15793615 h 387"/>
                <a:gd name="T60" fmla="*/ 40270647 w 328"/>
                <a:gd name="T61" fmla="*/ 7896807 h 387"/>
                <a:gd name="T62" fmla="*/ 52706605 w 328"/>
                <a:gd name="T63" fmla="*/ 0 h 387"/>
                <a:gd name="T64" fmla="*/ 65143332 w 328"/>
                <a:gd name="T65" fmla="*/ 607147 h 387"/>
                <a:gd name="T66" fmla="*/ 66327672 w 328"/>
                <a:gd name="T67" fmla="*/ 15793615 h 387"/>
                <a:gd name="T68" fmla="*/ 67512012 w 328"/>
                <a:gd name="T69" fmla="*/ 30980083 h 387"/>
                <a:gd name="T70" fmla="*/ 79947970 w 328"/>
                <a:gd name="T71" fmla="*/ 44344331 h 387"/>
                <a:gd name="T72" fmla="*/ 91200357 w 328"/>
                <a:gd name="T73" fmla="*/ 47988771 h 387"/>
                <a:gd name="T74" fmla="*/ 104821424 w 328"/>
                <a:gd name="T75" fmla="*/ 55278432 h 387"/>
                <a:gd name="T76" fmla="*/ 122587298 w 328"/>
                <a:gd name="T77" fmla="*/ 66819680 h 387"/>
                <a:gd name="T78" fmla="*/ 139761386 w 328"/>
                <a:gd name="T79" fmla="*/ 70464900 h 387"/>
                <a:gd name="T80" fmla="*/ 144499517 w 328"/>
                <a:gd name="T81" fmla="*/ 77753781 h 387"/>
                <a:gd name="T82" fmla="*/ 146868197 w 328"/>
                <a:gd name="T83" fmla="*/ 95977543 h 387"/>
                <a:gd name="T84" fmla="*/ 143906962 w 328"/>
                <a:gd name="T85" fmla="*/ 95977543 h 387"/>
                <a:gd name="T86" fmla="*/ 149236878 w 328"/>
                <a:gd name="T87" fmla="*/ 102659277 h 387"/>
                <a:gd name="T88" fmla="*/ 151605558 w 328"/>
                <a:gd name="T89" fmla="*/ 117238598 h 387"/>
                <a:gd name="T90" fmla="*/ 165819180 w 328"/>
                <a:gd name="T91" fmla="*/ 118453671 h 387"/>
                <a:gd name="T92" fmla="*/ 180032033 w 328"/>
                <a:gd name="T93" fmla="*/ 120275891 h 387"/>
                <a:gd name="T94" fmla="*/ 181808159 w 328"/>
                <a:gd name="T95" fmla="*/ 135462359 h 387"/>
                <a:gd name="T96" fmla="*/ 191283650 w 328"/>
                <a:gd name="T97" fmla="*/ 145788534 h 387"/>
                <a:gd name="T98" fmla="*/ 194244886 w 328"/>
                <a:gd name="T99" fmla="*/ 151863121 h 387"/>
                <a:gd name="T100" fmla="*/ 191283650 w 328"/>
                <a:gd name="T101" fmla="*/ 165834516 h 387"/>
                <a:gd name="T102" fmla="*/ 187730630 w 328"/>
                <a:gd name="T103" fmla="*/ 179805911 h 387"/>
                <a:gd name="T104" fmla="*/ 190691865 w 328"/>
                <a:gd name="T105" fmla="*/ 184665425 h 387"/>
                <a:gd name="T106" fmla="*/ 187730630 w 328"/>
                <a:gd name="T107" fmla="*/ 187095571 h 387"/>
                <a:gd name="T108" fmla="*/ 187730630 w 328"/>
                <a:gd name="T109" fmla="*/ 184058278 h 387"/>
                <a:gd name="T110" fmla="*/ 172333437 w 328"/>
                <a:gd name="T111" fmla="*/ 172517030 h 387"/>
                <a:gd name="T112" fmla="*/ 152198113 w 328"/>
                <a:gd name="T113" fmla="*/ 175554323 h 387"/>
                <a:gd name="T114" fmla="*/ 132655344 w 328"/>
                <a:gd name="T115" fmla="*/ 178590838 h 387"/>
                <a:gd name="T116" fmla="*/ 130285894 w 328"/>
                <a:gd name="T117" fmla="*/ 185880498 h 38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28" h="387">
                  <a:moveTo>
                    <a:pt x="220" y="306"/>
                  </a:moveTo>
                  <a:lnTo>
                    <a:pt x="214" y="338"/>
                  </a:lnTo>
                  <a:lnTo>
                    <a:pt x="208" y="370"/>
                  </a:lnTo>
                  <a:lnTo>
                    <a:pt x="203" y="363"/>
                  </a:lnTo>
                  <a:lnTo>
                    <a:pt x="172" y="368"/>
                  </a:lnTo>
                  <a:lnTo>
                    <a:pt x="165" y="385"/>
                  </a:lnTo>
                  <a:lnTo>
                    <a:pt x="152" y="367"/>
                  </a:lnTo>
                  <a:lnTo>
                    <a:pt x="119" y="361"/>
                  </a:lnTo>
                  <a:lnTo>
                    <a:pt x="114" y="357"/>
                  </a:lnTo>
                  <a:lnTo>
                    <a:pt x="93" y="387"/>
                  </a:lnTo>
                  <a:lnTo>
                    <a:pt x="75" y="385"/>
                  </a:lnTo>
                  <a:lnTo>
                    <a:pt x="64" y="358"/>
                  </a:lnTo>
                  <a:lnTo>
                    <a:pt x="53" y="331"/>
                  </a:lnTo>
                  <a:lnTo>
                    <a:pt x="46" y="306"/>
                  </a:lnTo>
                  <a:lnTo>
                    <a:pt x="47" y="283"/>
                  </a:lnTo>
                  <a:lnTo>
                    <a:pt x="33" y="264"/>
                  </a:lnTo>
                  <a:lnTo>
                    <a:pt x="24" y="243"/>
                  </a:lnTo>
                  <a:lnTo>
                    <a:pt x="17" y="229"/>
                  </a:lnTo>
                  <a:lnTo>
                    <a:pt x="17" y="217"/>
                  </a:lnTo>
                  <a:lnTo>
                    <a:pt x="29" y="193"/>
                  </a:lnTo>
                  <a:lnTo>
                    <a:pt x="21" y="189"/>
                  </a:lnTo>
                  <a:lnTo>
                    <a:pt x="17" y="164"/>
                  </a:lnTo>
                  <a:lnTo>
                    <a:pt x="18" y="140"/>
                  </a:lnTo>
                  <a:lnTo>
                    <a:pt x="22" y="124"/>
                  </a:lnTo>
                  <a:lnTo>
                    <a:pt x="22" y="87"/>
                  </a:lnTo>
                  <a:lnTo>
                    <a:pt x="27" y="80"/>
                  </a:lnTo>
                  <a:lnTo>
                    <a:pt x="14" y="57"/>
                  </a:lnTo>
                  <a:lnTo>
                    <a:pt x="0" y="34"/>
                  </a:lnTo>
                  <a:lnTo>
                    <a:pt x="34" y="36"/>
                  </a:lnTo>
                  <a:lnTo>
                    <a:pt x="46" y="26"/>
                  </a:lnTo>
                  <a:lnTo>
                    <a:pt x="68" y="13"/>
                  </a:lnTo>
                  <a:lnTo>
                    <a:pt x="89" y="0"/>
                  </a:lnTo>
                  <a:lnTo>
                    <a:pt x="110" y="1"/>
                  </a:lnTo>
                  <a:lnTo>
                    <a:pt x="112" y="26"/>
                  </a:lnTo>
                  <a:lnTo>
                    <a:pt x="114" y="51"/>
                  </a:lnTo>
                  <a:lnTo>
                    <a:pt x="135" y="73"/>
                  </a:lnTo>
                  <a:lnTo>
                    <a:pt x="154" y="79"/>
                  </a:lnTo>
                  <a:lnTo>
                    <a:pt x="177" y="91"/>
                  </a:lnTo>
                  <a:lnTo>
                    <a:pt x="207" y="110"/>
                  </a:lnTo>
                  <a:lnTo>
                    <a:pt x="236" y="116"/>
                  </a:lnTo>
                  <a:lnTo>
                    <a:pt x="244" y="128"/>
                  </a:lnTo>
                  <a:lnTo>
                    <a:pt x="248" y="158"/>
                  </a:lnTo>
                  <a:lnTo>
                    <a:pt x="243" y="158"/>
                  </a:lnTo>
                  <a:lnTo>
                    <a:pt x="252" y="169"/>
                  </a:lnTo>
                  <a:lnTo>
                    <a:pt x="256" y="193"/>
                  </a:lnTo>
                  <a:lnTo>
                    <a:pt x="280" y="195"/>
                  </a:lnTo>
                  <a:lnTo>
                    <a:pt x="304" y="198"/>
                  </a:lnTo>
                  <a:lnTo>
                    <a:pt x="307" y="223"/>
                  </a:lnTo>
                  <a:lnTo>
                    <a:pt x="323" y="240"/>
                  </a:lnTo>
                  <a:lnTo>
                    <a:pt x="328" y="250"/>
                  </a:lnTo>
                  <a:lnTo>
                    <a:pt x="323" y="273"/>
                  </a:lnTo>
                  <a:lnTo>
                    <a:pt x="317" y="296"/>
                  </a:lnTo>
                  <a:lnTo>
                    <a:pt x="322" y="304"/>
                  </a:lnTo>
                  <a:lnTo>
                    <a:pt x="317" y="308"/>
                  </a:lnTo>
                  <a:lnTo>
                    <a:pt x="317" y="303"/>
                  </a:lnTo>
                  <a:lnTo>
                    <a:pt x="291" y="284"/>
                  </a:lnTo>
                  <a:lnTo>
                    <a:pt x="257" y="289"/>
                  </a:lnTo>
                  <a:lnTo>
                    <a:pt x="224" y="294"/>
                  </a:lnTo>
                  <a:lnTo>
                    <a:pt x="220" y="306"/>
                  </a:lnTo>
                  <a:close/>
                </a:path>
              </a:pathLst>
            </a:custGeom>
            <a:solidFill>
              <a:schemeClr val="accent5"/>
            </a:solidFill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22" name="Freeform 174"/>
            <p:cNvSpPr>
              <a:spLocks/>
            </p:cNvSpPr>
            <p:nvPr/>
          </p:nvSpPr>
          <p:spPr bwMode="auto">
            <a:xfrm>
              <a:off x="3989783" y="5333844"/>
              <a:ext cx="297643" cy="339049"/>
            </a:xfrm>
            <a:custGeom>
              <a:avLst/>
              <a:gdLst>
                <a:gd name="T0" fmla="*/ 453510167 w 1026"/>
                <a:gd name="T1" fmla="*/ 136315093 h 1160"/>
                <a:gd name="T2" fmla="*/ 445263956 w 1026"/>
                <a:gd name="T3" fmla="*/ 120770247 h 1160"/>
                <a:gd name="T4" fmla="*/ 425238977 w 1026"/>
                <a:gd name="T5" fmla="*/ 111801651 h 1160"/>
                <a:gd name="T6" fmla="*/ 405803397 w 1026"/>
                <a:gd name="T7" fmla="*/ 106420802 h 1160"/>
                <a:gd name="T8" fmla="*/ 383422358 w 1026"/>
                <a:gd name="T9" fmla="*/ 124357222 h 1160"/>
                <a:gd name="T10" fmla="*/ 364574642 w 1026"/>
                <a:gd name="T11" fmla="*/ 127944197 h 1160"/>
                <a:gd name="T12" fmla="*/ 332770128 w 1026"/>
                <a:gd name="T13" fmla="*/ 121965648 h 1160"/>
                <a:gd name="T14" fmla="*/ 358095859 w 1026"/>
                <a:gd name="T15" fmla="*/ 82506606 h 1160"/>
                <a:gd name="T16" fmla="*/ 353384506 w 1026"/>
                <a:gd name="T17" fmla="*/ 39459815 h 1160"/>
                <a:gd name="T18" fmla="*/ 343961032 w 1026"/>
                <a:gd name="T19" fmla="*/ 20925695 h 1160"/>
                <a:gd name="T20" fmla="*/ 321579993 w 1026"/>
                <a:gd name="T21" fmla="*/ 54406188 h 1160"/>
                <a:gd name="T22" fmla="*/ 272695192 w 1026"/>
                <a:gd name="T23" fmla="*/ 51416914 h 1160"/>
                <a:gd name="T24" fmla="*/ 236178558 w 1026"/>
                <a:gd name="T25" fmla="*/ 69353334 h 1160"/>
                <a:gd name="T26" fmla="*/ 217920241 w 1026"/>
                <a:gd name="T27" fmla="*/ 19131821 h 1160"/>
                <a:gd name="T28" fmla="*/ 203196014 w 1026"/>
                <a:gd name="T29" fmla="*/ 597700 h 1160"/>
                <a:gd name="T30" fmla="*/ 170213471 w 1026"/>
                <a:gd name="T31" fmla="*/ 28099644 h 1160"/>
                <a:gd name="T32" fmla="*/ 150188492 w 1026"/>
                <a:gd name="T33" fmla="*/ 46633765 h 1160"/>
                <a:gd name="T34" fmla="*/ 128396084 w 1026"/>
                <a:gd name="T35" fmla="*/ 79516558 h 1160"/>
                <a:gd name="T36" fmla="*/ 102481722 w 1026"/>
                <a:gd name="T37" fmla="*/ 70548734 h 1160"/>
                <a:gd name="T38" fmla="*/ 85990066 w 1026"/>
                <a:gd name="T39" fmla="*/ 62178611 h 1160"/>
                <a:gd name="T40" fmla="*/ 69499178 w 1026"/>
                <a:gd name="T41" fmla="*/ 78321157 h 1160"/>
                <a:gd name="T42" fmla="*/ 65965087 w 1026"/>
                <a:gd name="T43" fmla="*/ 118378673 h 1160"/>
                <a:gd name="T44" fmla="*/ 40049958 w 1026"/>
                <a:gd name="T45" fmla="*/ 171589461 h 1160"/>
                <a:gd name="T46" fmla="*/ 7656813 w 1026"/>
                <a:gd name="T47" fmla="*/ 210450803 h 1160"/>
                <a:gd name="T48" fmla="*/ 12957565 w 1026"/>
                <a:gd name="T49" fmla="*/ 259476142 h 1160"/>
                <a:gd name="T50" fmla="*/ 51240861 w 1026"/>
                <a:gd name="T51" fmla="*/ 262465416 h 1160"/>
                <a:gd name="T52" fmla="*/ 89524157 w 1026"/>
                <a:gd name="T53" fmla="*/ 289369660 h 1160"/>
                <a:gd name="T54" fmla="*/ 134286235 w 1026"/>
                <a:gd name="T55" fmla="*/ 268443965 h 1160"/>
                <a:gd name="T56" fmla="*/ 160200597 w 1026"/>
                <a:gd name="T57" fmla="*/ 315078504 h 1160"/>
                <a:gd name="T58" fmla="*/ 213208887 w 1026"/>
                <a:gd name="T59" fmla="*/ 344374322 h 1160"/>
                <a:gd name="T60" fmla="*/ 220276301 w 1026"/>
                <a:gd name="T61" fmla="*/ 383235664 h 1160"/>
                <a:gd name="T62" fmla="*/ 259737627 w 1026"/>
                <a:gd name="T63" fmla="*/ 411335308 h 1160"/>
                <a:gd name="T64" fmla="*/ 259148228 w 1026"/>
                <a:gd name="T65" fmla="*/ 449599723 h 1160"/>
                <a:gd name="T66" fmla="*/ 283885328 w 1026"/>
                <a:gd name="T67" fmla="*/ 488461065 h 1160"/>
                <a:gd name="T68" fmla="*/ 312156518 w 1026"/>
                <a:gd name="T69" fmla="*/ 518952284 h 1160"/>
                <a:gd name="T70" fmla="*/ 329236805 w 1026"/>
                <a:gd name="T71" fmla="*/ 548845802 h 1160"/>
                <a:gd name="T72" fmla="*/ 308622428 w 1026"/>
                <a:gd name="T73" fmla="*/ 599067315 h 1160"/>
                <a:gd name="T74" fmla="*/ 284474727 w 1026"/>
                <a:gd name="T75" fmla="*/ 631352408 h 1160"/>
                <a:gd name="T76" fmla="*/ 325113316 w 1026"/>
                <a:gd name="T77" fmla="*/ 649886528 h 1160"/>
                <a:gd name="T78" fmla="*/ 358095859 w 1026"/>
                <a:gd name="T79" fmla="*/ 693531019 h 1160"/>
                <a:gd name="T80" fmla="*/ 374587515 w 1026"/>
                <a:gd name="T81" fmla="*/ 649886528 h 1160"/>
                <a:gd name="T82" fmla="*/ 386955681 w 1026"/>
                <a:gd name="T83" fmla="*/ 632547808 h 1160"/>
                <a:gd name="T84" fmla="*/ 372820853 w 1026"/>
                <a:gd name="T85" fmla="*/ 663039800 h 1160"/>
                <a:gd name="T86" fmla="*/ 400502645 w 1026"/>
                <a:gd name="T87" fmla="*/ 621188411 h 1160"/>
                <a:gd name="T88" fmla="*/ 412870811 w 1026"/>
                <a:gd name="T89" fmla="*/ 584120169 h 1160"/>
                <a:gd name="T90" fmla="*/ 411104149 w 1026"/>
                <a:gd name="T91" fmla="*/ 547650402 h 1160"/>
                <a:gd name="T92" fmla="*/ 441730633 w 1026"/>
                <a:gd name="T93" fmla="*/ 518952284 h 1160"/>
                <a:gd name="T94" fmla="*/ 481780590 w 1026"/>
                <a:gd name="T95" fmla="*/ 502809737 h 1160"/>
                <a:gd name="T96" fmla="*/ 506517690 w 1026"/>
                <a:gd name="T97" fmla="*/ 499222763 h 1160"/>
                <a:gd name="T98" fmla="*/ 529487360 w 1026"/>
                <a:gd name="T99" fmla="*/ 450795124 h 1160"/>
                <a:gd name="T100" fmla="*/ 543622955 w 1026"/>
                <a:gd name="T101" fmla="*/ 386822639 h 1160"/>
                <a:gd name="T102" fmla="*/ 541266895 w 1026"/>
                <a:gd name="T103" fmla="*/ 337797299 h 1160"/>
                <a:gd name="T104" fmla="*/ 557758550 w 1026"/>
                <a:gd name="T105" fmla="*/ 311490756 h 1160"/>
                <a:gd name="T106" fmla="*/ 577783529 w 1026"/>
                <a:gd name="T107" fmla="*/ 278607963 h 1160"/>
                <a:gd name="T108" fmla="*/ 597219877 w 1026"/>
                <a:gd name="T109" fmla="*/ 202080679 h 1160"/>
                <a:gd name="T110" fmla="*/ 548923708 w 1026"/>
                <a:gd name="T111" fmla="*/ 165012438 h 1160"/>
                <a:gd name="T112" fmla="*/ 482369989 w 1026"/>
                <a:gd name="T113" fmla="*/ 141097469 h 116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26" h="1160">
                  <a:moveTo>
                    <a:pt x="779" y="228"/>
                  </a:moveTo>
                  <a:lnTo>
                    <a:pt x="773" y="232"/>
                  </a:lnTo>
                  <a:lnTo>
                    <a:pt x="763" y="251"/>
                  </a:lnTo>
                  <a:lnTo>
                    <a:pt x="770" y="228"/>
                  </a:lnTo>
                  <a:lnTo>
                    <a:pt x="767" y="222"/>
                  </a:lnTo>
                  <a:lnTo>
                    <a:pt x="763" y="224"/>
                  </a:lnTo>
                  <a:lnTo>
                    <a:pt x="764" y="210"/>
                  </a:lnTo>
                  <a:lnTo>
                    <a:pt x="756" y="202"/>
                  </a:lnTo>
                  <a:lnTo>
                    <a:pt x="746" y="203"/>
                  </a:lnTo>
                  <a:lnTo>
                    <a:pt x="743" y="199"/>
                  </a:lnTo>
                  <a:lnTo>
                    <a:pt x="733" y="193"/>
                  </a:lnTo>
                  <a:lnTo>
                    <a:pt x="722" y="187"/>
                  </a:lnTo>
                  <a:lnTo>
                    <a:pt x="711" y="184"/>
                  </a:lnTo>
                  <a:lnTo>
                    <a:pt x="703" y="182"/>
                  </a:lnTo>
                  <a:lnTo>
                    <a:pt x="690" y="174"/>
                  </a:lnTo>
                  <a:lnTo>
                    <a:pt x="689" y="178"/>
                  </a:lnTo>
                  <a:lnTo>
                    <a:pt x="672" y="181"/>
                  </a:lnTo>
                  <a:lnTo>
                    <a:pt x="662" y="199"/>
                  </a:lnTo>
                  <a:lnTo>
                    <a:pt x="662" y="203"/>
                  </a:lnTo>
                  <a:lnTo>
                    <a:pt x="651" y="208"/>
                  </a:lnTo>
                  <a:lnTo>
                    <a:pt x="633" y="234"/>
                  </a:lnTo>
                  <a:lnTo>
                    <a:pt x="636" y="211"/>
                  </a:lnTo>
                  <a:lnTo>
                    <a:pt x="627" y="217"/>
                  </a:lnTo>
                  <a:lnTo>
                    <a:pt x="619" y="214"/>
                  </a:lnTo>
                  <a:lnTo>
                    <a:pt x="609" y="214"/>
                  </a:lnTo>
                  <a:lnTo>
                    <a:pt x="601" y="185"/>
                  </a:lnTo>
                  <a:lnTo>
                    <a:pt x="583" y="194"/>
                  </a:lnTo>
                  <a:lnTo>
                    <a:pt x="565" y="204"/>
                  </a:lnTo>
                  <a:lnTo>
                    <a:pt x="555" y="202"/>
                  </a:lnTo>
                  <a:lnTo>
                    <a:pt x="575" y="190"/>
                  </a:lnTo>
                  <a:lnTo>
                    <a:pt x="591" y="157"/>
                  </a:lnTo>
                  <a:lnTo>
                    <a:pt x="608" y="138"/>
                  </a:lnTo>
                  <a:lnTo>
                    <a:pt x="625" y="119"/>
                  </a:lnTo>
                  <a:lnTo>
                    <a:pt x="619" y="103"/>
                  </a:lnTo>
                  <a:lnTo>
                    <a:pt x="606" y="92"/>
                  </a:lnTo>
                  <a:lnTo>
                    <a:pt x="600" y="66"/>
                  </a:lnTo>
                  <a:lnTo>
                    <a:pt x="594" y="41"/>
                  </a:lnTo>
                  <a:lnTo>
                    <a:pt x="594" y="43"/>
                  </a:lnTo>
                  <a:lnTo>
                    <a:pt x="583" y="29"/>
                  </a:lnTo>
                  <a:lnTo>
                    <a:pt x="584" y="35"/>
                  </a:lnTo>
                  <a:lnTo>
                    <a:pt x="581" y="35"/>
                  </a:lnTo>
                  <a:lnTo>
                    <a:pt x="579" y="36"/>
                  </a:lnTo>
                  <a:lnTo>
                    <a:pt x="563" y="64"/>
                  </a:lnTo>
                  <a:lnTo>
                    <a:pt x="546" y="91"/>
                  </a:lnTo>
                  <a:lnTo>
                    <a:pt x="521" y="90"/>
                  </a:lnTo>
                  <a:lnTo>
                    <a:pt x="503" y="86"/>
                  </a:lnTo>
                  <a:lnTo>
                    <a:pt x="487" y="82"/>
                  </a:lnTo>
                  <a:lnTo>
                    <a:pt x="463" y="86"/>
                  </a:lnTo>
                  <a:lnTo>
                    <a:pt x="465" y="102"/>
                  </a:lnTo>
                  <a:lnTo>
                    <a:pt x="453" y="98"/>
                  </a:lnTo>
                  <a:lnTo>
                    <a:pt x="427" y="103"/>
                  </a:lnTo>
                  <a:lnTo>
                    <a:pt x="401" y="116"/>
                  </a:lnTo>
                  <a:lnTo>
                    <a:pt x="384" y="116"/>
                  </a:lnTo>
                  <a:lnTo>
                    <a:pt x="367" y="95"/>
                  </a:lnTo>
                  <a:lnTo>
                    <a:pt x="364" y="59"/>
                  </a:lnTo>
                  <a:lnTo>
                    <a:pt x="370" y="32"/>
                  </a:lnTo>
                  <a:lnTo>
                    <a:pt x="360" y="17"/>
                  </a:lnTo>
                  <a:lnTo>
                    <a:pt x="357" y="0"/>
                  </a:lnTo>
                  <a:lnTo>
                    <a:pt x="343" y="1"/>
                  </a:lnTo>
                  <a:lnTo>
                    <a:pt x="345" y="1"/>
                  </a:lnTo>
                  <a:lnTo>
                    <a:pt x="337" y="18"/>
                  </a:lnTo>
                  <a:lnTo>
                    <a:pt x="315" y="26"/>
                  </a:lnTo>
                  <a:lnTo>
                    <a:pt x="294" y="36"/>
                  </a:lnTo>
                  <a:lnTo>
                    <a:pt x="289" y="47"/>
                  </a:lnTo>
                  <a:lnTo>
                    <a:pt x="265" y="38"/>
                  </a:lnTo>
                  <a:lnTo>
                    <a:pt x="240" y="30"/>
                  </a:lnTo>
                  <a:lnTo>
                    <a:pt x="248" y="44"/>
                  </a:lnTo>
                  <a:lnTo>
                    <a:pt x="255" y="78"/>
                  </a:lnTo>
                  <a:lnTo>
                    <a:pt x="272" y="84"/>
                  </a:lnTo>
                  <a:lnTo>
                    <a:pt x="267" y="92"/>
                  </a:lnTo>
                  <a:lnTo>
                    <a:pt x="244" y="113"/>
                  </a:lnTo>
                  <a:lnTo>
                    <a:pt x="218" y="133"/>
                  </a:lnTo>
                  <a:lnTo>
                    <a:pt x="214" y="131"/>
                  </a:lnTo>
                  <a:lnTo>
                    <a:pt x="200" y="133"/>
                  </a:lnTo>
                  <a:lnTo>
                    <a:pt x="180" y="120"/>
                  </a:lnTo>
                  <a:lnTo>
                    <a:pt x="174" y="118"/>
                  </a:lnTo>
                  <a:lnTo>
                    <a:pt x="164" y="92"/>
                  </a:lnTo>
                  <a:lnTo>
                    <a:pt x="150" y="103"/>
                  </a:lnTo>
                  <a:lnTo>
                    <a:pt x="144" y="101"/>
                  </a:lnTo>
                  <a:lnTo>
                    <a:pt x="146" y="104"/>
                  </a:lnTo>
                  <a:lnTo>
                    <a:pt x="123" y="104"/>
                  </a:lnTo>
                  <a:lnTo>
                    <a:pt x="102" y="104"/>
                  </a:lnTo>
                  <a:lnTo>
                    <a:pt x="104" y="125"/>
                  </a:lnTo>
                  <a:lnTo>
                    <a:pt x="118" y="131"/>
                  </a:lnTo>
                  <a:lnTo>
                    <a:pt x="114" y="137"/>
                  </a:lnTo>
                  <a:lnTo>
                    <a:pt x="96" y="139"/>
                  </a:lnTo>
                  <a:lnTo>
                    <a:pt x="100" y="167"/>
                  </a:lnTo>
                  <a:lnTo>
                    <a:pt x="112" y="198"/>
                  </a:lnTo>
                  <a:lnTo>
                    <a:pt x="106" y="240"/>
                  </a:lnTo>
                  <a:lnTo>
                    <a:pt x="100" y="282"/>
                  </a:lnTo>
                  <a:lnTo>
                    <a:pt x="91" y="281"/>
                  </a:lnTo>
                  <a:lnTo>
                    <a:pt x="68" y="287"/>
                  </a:lnTo>
                  <a:lnTo>
                    <a:pt x="48" y="296"/>
                  </a:lnTo>
                  <a:lnTo>
                    <a:pt x="27" y="306"/>
                  </a:lnTo>
                  <a:lnTo>
                    <a:pt x="20" y="329"/>
                  </a:lnTo>
                  <a:lnTo>
                    <a:pt x="13" y="352"/>
                  </a:lnTo>
                  <a:lnTo>
                    <a:pt x="0" y="376"/>
                  </a:lnTo>
                  <a:lnTo>
                    <a:pt x="12" y="398"/>
                  </a:lnTo>
                  <a:lnTo>
                    <a:pt x="24" y="421"/>
                  </a:lnTo>
                  <a:lnTo>
                    <a:pt x="22" y="434"/>
                  </a:lnTo>
                  <a:lnTo>
                    <a:pt x="32" y="437"/>
                  </a:lnTo>
                  <a:lnTo>
                    <a:pt x="48" y="449"/>
                  </a:lnTo>
                  <a:lnTo>
                    <a:pt x="69" y="454"/>
                  </a:lnTo>
                  <a:lnTo>
                    <a:pt x="87" y="439"/>
                  </a:lnTo>
                  <a:lnTo>
                    <a:pt x="88" y="462"/>
                  </a:lnTo>
                  <a:lnTo>
                    <a:pt x="91" y="484"/>
                  </a:lnTo>
                  <a:lnTo>
                    <a:pt x="118" y="482"/>
                  </a:lnTo>
                  <a:lnTo>
                    <a:pt x="152" y="484"/>
                  </a:lnTo>
                  <a:lnTo>
                    <a:pt x="164" y="474"/>
                  </a:lnTo>
                  <a:lnTo>
                    <a:pt x="186" y="461"/>
                  </a:lnTo>
                  <a:lnTo>
                    <a:pt x="207" y="448"/>
                  </a:lnTo>
                  <a:lnTo>
                    <a:pt x="228" y="449"/>
                  </a:lnTo>
                  <a:lnTo>
                    <a:pt x="230" y="474"/>
                  </a:lnTo>
                  <a:lnTo>
                    <a:pt x="232" y="499"/>
                  </a:lnTo>
                  <a:lnTo>
                    <a:pt x="253" y="521"/>
                  </a:lnTo>
                  <a:lnTo>
                    <a:pt x="272" y="527"/>
                  </a:lnTo>
                  <a:lnTo>
                    <a:pt x="295" y="539"/>
                  </a:lnTo>
                  <a:lnTo>
                    <a:pt x="325" y="558"/>
                  </a:lnTo>
                  <a:lnTo>
                    <a:pt x="354" y="564"/>
                  </a:lnTo>
                  <a:lnTo>
                    <a:pt x="362" y="576"/>
                  </a:lnTo>
                  <a:lnTo>
                    <a:pt x="366" y="606"/>
                  </a:lnTo>
                  <a:lnTo>
                    <a:pt x="361" y="606"/>
                  </a:lnTo>
                  <a:lnTo>
                    <a:pt x="370" y="617"/>
                  </a:lnTo>
                  <a:lnTo>
                    <a:pt x="374" y="641"/>
                  </a:lnTo>
                  <a:lnTo>
                    <a:pt x="398" y="643"/>
                  </a:lnTo>
                  <a:lnTo>
                    <a:pt x="422" y="646"/>
                  </a:lnTo>
                  <a:lnTo>
                    <a:pt x="425" y="671"/>
                  </a:lnTo>
                  <a:lnTo>
                    <a:pt x="441" y="688"/>
                  </a:lnTo>
                  <a:lnTo>
                    <a:pt x="446" y="698"/>
                  </a:lnTo>
                  <a:lnTo>
                    <a:pt x="441" y="721"/>
                  </a:lnTo>
                  <a:lnTo>
                    <a:pt x="435" y="744"/>
                  </a:lnTo>
                  <a:lnTo>
                    <a:pt x="440" y="752"/>
                  </a:lnTo>
                  <a:lnTo>
                    <a:pt x="435" y="756"/>
                  </a:lnTo>
                  <a:lnTo>
                    <a:pt x="441" y="770"/>
                  </a:lnTo>
                  <a:lnTo>
                    <a:pt x="445" y="811"/>
                  </a:lnTo>
                  <a:lnTo>
                    <a:pt x="482" y="817"/>
                  </a:lnTo>
                  <a:lnTo>
                    <a:pt x="501" y="820"/>
                  </a:lnTo>
                  <a:lnTo>
                    <a:pt x="509" y="844"/>
                  </a:lnTo>
                  <a:lnTo>
                    <a:pt x="517" y="869"/>
                  </a:lnTo>
                  <a:lnTo>
                    <a:pt x="530" y="868"/>
                  </a:lnTo>
                  <a:lnTo>
                    <a:pt x="545" y="870"/>
                  </a:lnTo>
                  <a:lnTo>
                    <a:pt x="543" y="894"/>
                  </a:lnTo>
                  <a:lnTo>
                    <a:pt x="542" y="917"/>
                  </a:lnTo>
                  <a:lnTo>
                    <a:pt x="559" y="918"/>
                  </a:lnTo>
                  <a:lnTo>
                    <a:pt x="570" y="956"/>
                  </a:lnTo>
                  <a:lnTo>
                    <a:pt x="554" y="971"/>
                  </a:lnTo>
                  <a:lnTo>
                    <a:pt x="539" y="985"/>
                  </a:lnTo>
                  <a:lnTo>
                    <a:pt x="524" y="1002"/>
                  </a:lnTo>
                  <a:lnTo>
                    <a:pt x="511" y="1020"/>
                  </a:lnTo>
                  <a:lnTo>
                    <a:pt x="497" y="1037"/>
                  </a:lnTo>
                  <a:lnTo>
                    <a:pt x="483" y="1055"/>
                  </a:lnTo>
                  <a:lnTo>
                    <a:pt x="483" y="1056"/>
                  </a:lnTo>
                  <a:lnTo>
                    <a:pt x="497" y="1052"/>
                  </a:lnTo>
                  <a:lnTo>
                    <a:pt x="529" y="1078"/>
                  </a:lnTo>
                  <a:lnTo>
                    <a:pt x="536" y="1078"/>
                  </a:lnTo>
                  <a:lnTo>
                    <a:pt x="552" y="1087"/>
                  </a:lnTo>
                  <a:lnTo>
                    <a:pt x="578" y="1106"/>
                  </a:lnTo>
                  <a:lnTo>
                    <a:pt x="606" y="1127"/>
                  </a:lnTo>
                  <a:lnTo>
                    <a:pt x="602" y="1140"/>
                  </a:lnTo>
                  <a:lnTo>
                    <a:pt x="608" y="1160"/>
                  </a:lnTo>
                  <a:lnTo>
                    <a:pt x="618" y="1142"/>
                  </a:lnTo>
                  <a:lnTo>
                    <a:pt x="627" y="1123"/>
                  </a:lnTo>
                  <a:lnTo>
                    <a:pt x="629" y="1105"/>
                  </a:lnTo>
                  <a:lnTo>
                    <a:pt x="636" y="1087"/>
                  </a:lnTo>
                  <a:lnTo>
                    <a:pt x="647" y="1073"/>
                  </a:lnTo>
                  <a:lnTo>
                    <a:pt x="644" y="1056"/>
                  </a:lnTo>
                  <a:lnTo>
                    <a:pt x="645" y="1055"/>
                  </a:lnTo>
                  <a:lnTo>
                    <a:pt x="657" y="1058"/>
                  </a:lnTo>
                  <a:lnTo>
                    <a:pt x="663" y="1060"/>
                  </a:lnTo>
                  <a:lnTo>
                    <a:pt x="651" y="1081"/>
                  </a:lnTo>
                  <a:lnTo>
                    <a:pt x="641" y="1103"/>
                  </a:lnTo>
                  <a:lnTo>
                    <a:pt x="633" y="1109"/>
                  </a:lnTo>
                  <a:lnTo>
                    <a:pt x="635" y="1111"/>
                  </a:lnTo>
                  <a:lnTo>
                    <a:pt x="653" y="1087"/>
                  </a:lnTo>
                  <a:lnTo>
                    <a:pt x="669" y="1063"/>
                  </a:lnTo>
                  <a:lnTo>
                    <a:pt x="680" y="1039"/>
                  </a:lnTo>
                  <a:lnTo>
                    <a:pt x="691" y="1014"/>
                  </a:lnTo>
                  <a:lnTo>
                    <a:pt x="698" y="1002"/>
                  </a:lnTo>
                  <a:lnTo>
                    <a:pt x="701" y="1001"/>
                  </a:lnTo>
                  <a:lnTo>
                    <a:pt x="701" y="977"/>
                  </a:lnTo>
                  <a:lnTo>
                    <a:pt x="701" y="953"/>
                  </a:lnTo>
                  <a:lnTo>
                    <a:pt x="695" y="937"/>
                  </a:lnTo>
                  <a:lnTo>
                    <a:pt x="693" y="926"/>
                  </a:lnTo>
                  <a:lnTo>
                    <a:pt x="698" y="916"/>
                  </a:lnTo>
                  <a:lnTo>
                    <a:pt x="695" y="913"/>
                  </a:lnTo>
                  <a:lnTo>
                    <a:pt x="705" y="911"/>
                  </a:lnTo>
                  <a:lnTo>
                    <a:pt x="727" y="889"/>
                  </a:lnTo>
                  <a:lnTo>
                    <a:pt x="750" y="868"/>
                  </a:lnTo>
                  <a:lnTo>
                    <a:pt x="773" y="862"/>
                  </a:lnTo>
                  <a:lnTo>
                    <a:pt x="792" y="847"/>
                  </a:lnTo>
                  <a:lnTo>
                    <a:pt x="800" y="841"/>
                  </a:lnTo>
                  <a:lnTo>
                    <a:pt x="818" y="841"/>
                  </a:lnTo>
                  <a:lnTo>
                    <a:pt x="810" y="842"/>
                  </a:lnTo>
                  <a:lnTo>
                    <a:pt x="827" y="836"/>
                  </a:lnTo>
                  <a:lnTo>
                    <a:pt x="830" y="835"/>
                  </a:lnTo>
                  <a:lnTo>
                    <a:pt x="860" y="835"/>
                  </a:lnTo>
                  <a:lnTo>
                    <a:pt x="867" y="818"/>
                  </a:lnTo>
                  <a:lnTo>
                    <a:pt x="883" y="810"/>
                  </a:lnTo>
                  <a:lnTo>
                    <a:pt x="887" y="776"/>
                  </a:lnTo>
                  <a:lnTo>
                    <a:pt x="899" y="754"/>
                  </a:lnTo>
                  <a:lnTo>
                    <a:pt x="911" y="731"/>
                  </a:lnTo>
                  <a:lnTo>
                    <a:pt x="915" y="690"/>
                  </a:lnTo>
                  <a:lnTo>
                    <a:pt x="921" y="676"/>
                  </a:lnTo>
                  <a:lnTo>
                    <a:pt x="923" y="647"/>
                  </a:lnTo>
                  <a:lnTo>
                    <a:pt x="924" y="618"/>
                  </a:lnTo>
                  <a:lnTo>
                    <a:pt x="924" y="596"/>
                  </a:lnTo>
                  <a:lnTo>
                    <a:pt x="923" y="575"/>
                  </a:lnTo>
                  <a:lnTo>
                    <a:pt x="919" y="565"/>
                  </a:lnTo>
                  <a:lnTo>
                    <a:pt x="924" y="538"/>
                  </a:lnTo>
                  <a:lnTo>
                    <a:pt x="931" y="535"/>
                  </a:lnTo>
                  <a:lnTo>
                    <a:pt x="933" y="544"/>
                  </a:lnTo>
                  <a:lnTo>
                    <a:pt x="947" y="521"/>
                  </a:lnTo>
                  <a:lnTo>
                    <a:pt x="961" y="497"/>
                  </a:lnTo>
                  <a:lnTo>
                    <a:pt x="961" y="494"/>
                  </a:lnTo>
                  <a:lnTo>
                    <a:pt x="966" y="487"/>
                  </a:lnTo>
                  <a:lnTo>
                    <a:pt x="981" y="466"/>
                  </a:lnTo>
                  <a:lnTo>
                    <a:pt x="998" y="444"/>
                  </a:lnTo>
                  <a:lnTo>
                    <a:pt x="1021" y="410"/>
                  </a:lnTo>
                  <a:lnTo>
                    <a:pt x="1026" y="370"/>
                  </a:lnTo>
                  <a:lnTo>
                    <a:pt x="1014" y="338"/>
                  </a:lnTo>
                  <a:lnTo>
                    <a:pt x="1003" y="308"/>
                  </a:lnTo>
                  <a:lnTo>
                    <a:pt x="981" y="305"/>
                  </a:lnTo>
                  <a:lnTo>
                    <a:pt x="960" y="301"/>
                  </a:lnTo>
                  <a:lnTo>
                    <a:pt x="932" y="276"/>
                  </a:lnTo>
                  <a:lnTo>
                    <a:pt x="903" y="251"/>
                  </a:lnTo>
                  <a:lnTo>
                    <a:pt x="867" y="240"/>
                  </a:lnTo>
                  <a:lnTo>
                    <a:pt x="842" y="241"/>
                  </a:lnTo>
                  <a:lnTo>
                    <a:pt x="819" y="236"/>
                  </a:lnTo>
                  <a:lnTo>
                    <a:pt x="795" y="230"/>
                  </a:lnTo>
                  <a:lnTo>
                    <a:pt x="776" y="236"/>
                  </a:lnTo>
                  <a:lnTo>
                    <a:pt x="779" y="228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23" name="Freeform 175"/>
            <p:cNvSpPr>
              <a:spLocks/>
            </p:cNvSpPr>
            <p:nvPr/>
          </p:nvSpPr>
          <p:spPr bwMode="auto">
            <a:xfrm>
              <a:off x="4165009" y="5379450"/>
              <a:ext cx="18003" cy="15602"/>
            </a:xfrm>
            <a:custGeom>
              <a:avLst/>
              <a:gdLst>
                <a:gd name="T0" fmla="*/ 18286488 w 63"/>
                <a:gd name="T1" fmla="*/ 30241875 h 52"/>
                <a:gd name="T2" fmla="*/ 15429744 w 63"/>
                <a:gd name="T3" fmla="*/ 32131794 h 52"/>
                <a:gd name="T4" fmla="*/ 8000244 w 63"/>
                <a:gd name="T5" fmla="*/ 28351956 h 52"/>
                <a:gd name="T6" fmla="*/ 5143500 w 63"/>
                <a:gd name="T7" fmla="*/ 32762031 h 52"/>
                <a:gd name="T8" fmla="*/ 0 w 63"/>
                <a:gd name="T9" fmla="*/ 18901569 h 52"/>
                <a:gd name="T10" fmla="*/ 2286000 w 63"/>
                <a:gd name="T11" fmla="*/ 18271331 h 52"/>
                <a:gd name="T12" fmla="*/ 1143000 w 63"/>
                <a:gd name="T13" fmla="*/ 10710863 h 52"/>
                <a:gd name="T14" fmla="*/ 5715000 w 63"/>
                <a:gd name="T15" fmla="*/ 0 h 52"/>
                <a:gd name="T16" fmla="*/ 20572488 w 63"/>
                <a:gd name="T17" fmla="*/ 3150394 h 52"/>
                <a:gd name="T18" fmla="*/ 36002232 w 63"/>
                <a:gd name="T19" fmla="*/ 5670550 h 52"/>
                <a:gd name="T20" fmla="*/ 29144988 w 63"/>
                <a:gd name="T21" fmla="*/ 21421725 h 52"/>
                <a:gd name="T22" fmla="*/ 27430488 w 63"/>
                <a:gd name="T23" fmla="*/ 22681406 h 52"/>
                <a:gd name="T24" fmla="*/ 25715988 w 63"/>
                <a:gd name="T25" fmla="*/ 27721719 h 52"/>
                <a:gd name="T26" fmla="*/ 23429988 w 63"/>
                <a:gd name="T27" fmla="*/ 27721719 h 52"/>
                <a:gd name="T28" fmla="*/ 18286488 w 63"/>
                <a:gd name="T29" fmla="*/ 30241875 h 5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3" h="52">
                  <a:moveTo>
                    <a:pt x="32" y="48"/>
                  </a:moveTo>
                  <a:lnTo>
                    <a:pt x="27" y="51"/>
                  </a:lnTo>
                  <a:lnTo>
                    <a:pt x="14" y="45"/>
                  </a:lnTo>
                  <a:lnTo>
                    <a:pt x="9" y="52"/>
                  </a:lnTo>
                  <a:lnTo>
                    <a:pt x="0" y="30"/>
                  </a:lnTo>
                  <a:lnTo>
                    <a:pt x="4" y="29"/>
                  </a:lnTo>
                  <a:lnTo>
                    <a:pt x="2" y="17"/>
                  </a:lnTo>
                  <a:lnTo>
                    <a:pt x="10" y="0"/>
                  </a:lnTo>
                  <a:lnTo>
                    <a:pt x="36" y="5"/>
                  </a:lnTo>
                  <a:lnTo>
                    <a:pt x="63" y="9"/>
                  </a:lnTo>
                  <a:lnTo>
                    <a:pt x="51" y="34"/>
                  </a:lnTo>
                  <a:lnTo>
                    <a:pt x="48" y="36"/>
                  </a:lnTo>
                  <a:lnTo>
                    <a:pt x="45" y="44"/>
                  </a:lnTo>
                  <a:lnTo>
                    <a:pt x="41" y="44"/>
                  </a:lnTo>
                  <a:lnTo>
                    <a:pt x="32" y="48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24" name="Freeform 176"/>
            <p:cNvSpPr>
              <a:spLocks/>
            </p:cNvSpPr>
            <p:nvPr/>
          </p:nvSpPr>
          <p:spPr bwMode="auto">
            <a:xfrm>
              <a:off x="4084598" y="5547475"/>
              <a:ext cx="63009" cy="70810"/>
            </a:xfrm>
            <a:custGeom>
              <a:avLst/>
              <a:gdLst>
                <a:gd name="T0" fmla="*/ 6952142 w 219"/>
                <a:gd name="T1" fmla="*/ 13182416 h 242"/>
                <a:gd name="T2" fmla="*/ 3476071 w 219"/>
                <a:gd name="T3" fmla="*/ 32356136 h 242"/>
                <a:gd name="T4" fmla="*/ 0 w 219"/>
                <a:gd name="T5" fmla="*/ 51529856 h 242"/>
                <a:gd name="T6" fmla="*/ 14482741 w 219"/>
                <a:gd name="T7" fmla="*/ 65910533 h 242"/>
                <a:gd name="T8" fmla="*/ 28965482 w 219"/>
                <a:gd name="T9" fmla="*/ 80290436 h 242"/>
                <a:gd name="T10" fmla="*/ 41710568 w 219"/>
                <a:gd name="T11" fmla="*/ 86282514 h 242"/>
                <a:gd name="T12" fmla="*/ 54455653 w 219"/>
                <a:gd name="T13" fmla="*/ 92274592 h 242"/>
                <a:gd name="T14" fmla="*/ 67779958 w 219"/>
                <a:gd name="T15" fmla="*/ 100663191 h 242"/>
                <a:gd name="T16" fmla="*/ 81683480 w 219"/>
                <a:gd name="T17" fmla="*/ 108452660 h 242"/>
                <a:gd name="T18" fmla="*/ 75890536 w 219"/>
                <a:gd name="T19" fmla="*/ 125229859 h 242"/>
                <a:gd name="T20" fmla="*/ 70096831 w 219"/>
                <a:gd name="T21" fmla="*/ 142606188 h 242"/>
                <a:gd name="T22" fmla="*/ 87476424 w 219"/>
                <a:gd name="T23" fmla="*/ 143804448 h 242"/>
                <a:gd name="T24" fmla="*/ 104856018 w 219"/>
                <a:gd name="T25" fmla="*/ 145002709 h 242"/>
                <a:gd name="T26" fmla="*/ 114704251 w 219"/>
                <a:gd name="T27" fmla="*/ 140808797 h 242"/>
                <a:gd name="T28" fmla="*/ 126870119 w 219"/>
                <a:gd name="T29" fmla="*/ 122233433 h 242"/>
                <a:gd name="T30" fmla="*/ 125132464 w 219"/>
                <a:gd name="T31" fmla="*/ 110849182 h 242"/>
                <a:gd name="T32" fmla="*/ 125711682 w 219"/>
                <a:gd name="T33" fmla="*/ 97067635 h 242"/>
                <a:gd name="T34" fmla="*/ 126870119 w 219"/>
                <a:gd name="T35" fmla="*/ 82687732 h 242"/>
                <a:gd name="T36" fmla="*/ 118180322 w 219"/>
                <a:gd name="T37" fmla="*/ 81489471 h 242"/>
                <a:gd name="T38" fmla="*/ 110648962 w 219"/>
                <a:gd name="T39" fmla="*/ 82088602 h 242"/>
                <a:gd name="T40" fmla="*/ 106014454 w 219"/>
                <a:gd name="T41" fmla="*/ 67108794 h 242"/>
                <a:gd name="T42" fmla="*/ 101379947 w 219"/>
                <a:gd name="T43" fmla="*/ 52728117 h 242"/>
                <a:gd name="T44" fmla="*/ 90373277 w 219"/>
                <a:gd name="T45" fmla="*/ 50930726 h 242"/>
                <a:gd name="T46" fmla="*/ 68938394 w 219"/>
                <a:gd name="T47" fmla="*/ 47335944 h 242"/>
                <a:gd name="T48" fmla="*/ 66621521 w 219"/>
                <a:gd name="T49" fmla="*/ 22769276 h 242"/>
                <a:gd name="T50" fmla="*/ 63145450 w 219"/>
                <a:gd name="T51" fmla="*/ 14380677 h 242"/>
                <a:gd name="T52" fmla="*/ 63145450 w 219"/>
                <a:gd name="T53" fmla="*/ 11384251 h 242"/>
                <a:gd name="T54" fmla="*/ 48083491 w 219"/>
                <a:gd name="T55" fmla="*/ 0 h 242"/>
                <a:gd name="T56" fmla="*/ 28386263 w 219"/>
                <a:gd name="T57" fmla="*/ 2995652 h 242"/>
                <a:gd name="T58" fmla="*/ 9269015 w 219"/>
                <a:gd name="T59" fmla="*/ 5992078 h 242"/>
                <a:gd name="T60" fmla="*/ 6952142 w 219"/>
                <a:gd name="T61" fmla="*/ 13182416 h 24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19" h="242">
                  <a:moveTo>
                    <a:pt x="12" y="22"/>
                  </a:moveTo>
                  <a:lnTo>
                    <a:pt x="6" y="54"/>
                  </a:lnTo>
                  <a:lnTo>
                    <a:pt x="0" y="86"/>
                  </a:lnTo>
                  <a:lnTo>
                    <a:pt x="25" y="110"/>
                  </a:lnTo>
                  <a:lnTo>
                    <a:pt x="50" y="134"/>
                  </a:lnTo>
                  <a:lnTo>
                    <a:pt x="72" y="144"/>
                  </a:lnTo>
                  <a:lnTo>
                    <a:pt x="94" y="154"/>
                  </a:lnTo>
                  <a:lnTo>
                    <a:pt x="117" y="168"/>
                  </a:lnTo>
                  <a:lnTo>
                    <a:pt x="141" y="181"/>
                  </a:lnTo>
                  <a:lnTo>
                    <a:pt x="131" y="209"/>
                  </a:lnTo>
                  <a:lnTo>
                    <a:pt x="121" y="238"/>
                  </a:lnTo>
                  <a:lnTo>
                    <a:pt x="151" y="240"/>
                  </a:lnTo>
                  <a:lnTo>
                    <a:pt x="181" y="242"/>
                  </a:lnTo>
                  <a:lnTo>
                    <a:pt x="198" y="235"/>
                  </a:lnTo>
                  <a:lnTo>
                    <a:pt x="219" y="204"/>
                  </a:lnTo>
                  <a:lnTo>
                    <a:pt x="216" y="185"/>
                  </a:lnTo>
                  <a:lnTo>
                    <a:pt x="217" y="162"/>
                  </a:lnTo>
                  <a:lnTo>
                    <a:pt x="219" y="138"/>
                  </a:lnTo>
                  <a:lnTo>
                    <a:pt x="204" y="136"/>
                  </a:lnTo>
                  <a:lnTo>
                    <a:pt x="191" y="137"/>
                  </a:lnTo>
                  <a:lnTo>
                    <a:pt x="183" y="112"/>
                  </a:lnTo>
                  <a:lnTo>
                    <a:pt x="175" y="88"/>
                  </a:lnTo>
                  <a:lnTo>
                    <a:pt x="156" y="85"/>
                  </a:lnTo>
                  <a:lnTo>
                    <a:pt x="119" y="79"/>
                  </a:lnTo>
                  <a:lnTo>
                    <a:pt x="115" y="38"/>
                  </a:lnTo>
                  <a:lnTo>
                    <a:pt x="109" y="24"/>
                  </a:lnTo>
                  <a:lnTo>
                    <a:pt x="109" y="19"/>
                  </a:lnTo>
                  <a:lnTo>
                    <a:pt x="83" y="0"/>
                  </a:lnTo>
                  <a:lnTo>
                    <a:pt x="49" y="5"/>
                  </a:lnTo>
                  <a:lnTo>
                    <a:pt x="16" y="10"/>
                  </a:lnTo>
                  <a:lnTo>
                    <a:pt x="12" y="22"/>
                  </a:lnTo>
                  <a:close/>
                </a:path>
              </a:pathLst>
            </a:custGeom>
            <a:solidFill>
              <a:schemeClr val="accent5"/>
            </a:solidFill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25" name="Freeform 177"/>
            <p:cNvSpPr>
              <a:spLocks/>
            </p:cNvSpPr>
            <p:nvPr/>
          </p:nvSpPr>
          <p:spPr bwMode="auto">
            <a:xfrm>
              <a:off x="4129004" y="5641088"/>
              <a:ext cx="37205" cy="42006"/>
            </a:xfrm>
            <a:custGeom>
              <a:avLst/>
              <a:gdLst>
                <a:gd name="T0" fmla="*/ 75078125 w 127"/>
                <a:gd name="T1" fmla="*/ 45290820 h 143"/>
                <a:gd name="T2" fmla="*/ 58260625 w 127"/>
                <a:gd name="T3" fmla="*/ 32609359 h 143"/>
                <a:gd name="T4" fmla="*/ 42644375 w 127"/>
                <a:gd name="T5" fmla="*/ 21135509 h 143"/>
                <a:gd name="T6" fmla="*/ 33034375 w 127"/>
                <a:gd name="T7" fmla="*/ 15701263 h 143"/>
                <a:gd name="T8" fmla="*/ 28830000 w 127"/>
                <a:gd name="T9" fmla="*/ 15701263 h 143"/>
                <a:gd name="T10" fmla="*/ 9610000 w 127"/>
                <a:gd name="T11" fmla="*/ 0 h 143"/>
                <a:gd name="T12" fmla="*/ 1201250 w 127"/>
                <a:gd name="T13" fmla="*/ 2415220 h 143"/>
                <a:gd name="T14" fmla="*/ 1201250 w 127"/>
                <a:gd name="T15" fmla="*/ 3019025 h 143"/>
                <a:gd name="T16" fmla="*/ 600625 w 127"/>
                <a:gd name="T17" fmla="*/ 22947701 h 143"/>
                <a:gd name="T18" fmla="*/ 0 w 127"/>
                <a:gd name="T19" fmla="*/ 42271795 h 143"/>
                <a:gd name="T20" fmla="*/ 1201250 w 127"/>
                <a:gd name="T21" fmla="*/ 45290820 h 143"/>
                <a:gd name="T22" fmla="*/ 0 w 127"/>
                <a:gd name="T23" fmla="*/ 59784473 h 143"/>
                <a:gd name="T24" fmla="*/ 7808125 w 127"/>
                <a:gd name="T25" fmla="*/ 74277349 h 143"/>
                <a:gd name="T26" fmla="*/ 26427500 w 127"/>
                <a:gd name="T27" fmla="*/ 82127592 h 143"/>
                <a:gd name="T28" fmla="*/ 51653750 w 127"/>
                <a:gd name="T29" fmla="*/ 86355004 h 143"/>
                <a:gd name="T30" fmla="*/ 65468125 w 127"/>
                <a:gd name="T31" fmla="*/ 80919982 h 143"/>
                <a:gd name="T32" fmla="*/ 76279375 w 127"/>
                <a:gd name="T33" fmla="*/ 65219496 h 143"/>
                <a:gd name="T34" fmla="*/ 72675625 w 127"/>
                <a:gd name="T35" fmla="*/ 53141840 h 143"/>
                <a:gd name="T36" fmla="*/ 75078125 w 127"/>
                <a:gd name="T37" fmla="*/ 45290820 h 14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7" h="143">
                  <a:moveTo>
                    <a:pt x="125" y="75"/>
                  </a:moveTo>
                  <a:lnTo>
                    <a:pt x="97" y="54"/>
                  </a:lnTo>
                  <a:lnTo>
                    <a:pt x="71" y="35"/>
                  </a:lnTo>
                  <a:lnTo>
                    <a:pt x="55" y="26"/>
                  </a:lnTo>
                  <a:lnTo>
                    <a:pt x="48" y="26"/>
                  </a:lnTo>
                  <a:lnTo>
                    <a:pt x="16" y="0"/>
                  </a:lnTo>
                  <a:lnTo>
                    <a:pt x="2" y="4"/>
                  </a:lnTo>
                  <a:lnTo>
                    <a:pt x="2" y="5"/>
                  </a:lnTo>
                  <a:lnTo>
                    <a:pt x="1" y="38"/>
                  </a:lnTo>
                  <a:lnTo>
                    <a:pt x="0" y="70"/>
                  </a:lnTo>
                  <a:lnTo>
                    <a:pt x="2" y="75"/>
                  </a:lnTo>
                  <a:lnTo>
                    <a:pt x="0" y="99"/>
                  </a:lnTo>
                  <a:lnTo>
                    <a:pt x="13" y="123"/>
                  </a:lnTo>
                  <a:lnTo>
                    <a:pt x="44" y="136"/>
                  </a:lnTo>
                  <a:lnTo>
                    <a:pt x="86" y="143"/>
                  </a:lnTo>
                  <a:lnTo>
                    <a:pt x="109" y="134"/>
                  </a:lnTo>
                  <a:lnTo>
                    <a:pt x="127" y="108"/>
                  </a:lnTo>
                  <a:lnTo>
                    <a:pt x="121" y="88"/>
                  </a:lnTo>
                  <a:lnTo>
                    <a:pt x="125" y="75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26" name="Freeform 178"/>
            <p:cNvSpPr>
              <a:spLocks/>
            </p:cNvSpPr>
            <p:nvPr/>
          </p:nvSpPr>
          <p:spPr bwMode="auto">
            <a:xfrm>
              <a:off x="4038390" y="5569077"/>
              <a:ext cx="115817" cy="263438"/>
            </a:xfrm>
            <a:custGeom>
              <a:avLst/>
              <a:gdLst>
                <a:gd name="T0" fmla="*/ 129538103 w 402"/>
                <a:gd name="T1" fmla="*/ 341619146 h 901"/>
                <a:gd name="T2" fmla="*/ 126633514 w 402"/>
                <a:gd name="T3" fmla="*/ 362558993 h 901"/>
                <a:gd name="T4" fmla="*/ 136508049 w 402"/>
                <a:gd name="T5" fmla="*/ 364354257 h 901"/>
                <a:gd name="T6" fmla="*/ 144641049 w 402"/>
                <a:gd name="T7" fmla="*/ 373328256 h 901"/>
                <a:gd name="T8" fmla="*/ 126633514 w 402"/>
                <a:gd name="T9" fmla="*/ 371533765 h 901"/>
                <a:gd name="T10" fmla="*/ 127214279 w 402"/>
                <a:gd name="T11" fmla="*/ 390678348 h 901"/>
                <a:gd name="T12" fmla="*/ 126633514 w 402"/>
                <a:gd name="T13" fmla="*/ 412216873 h 901"/>
                <a:gd name="T14" fmla="*/ 111530567 w 402"/>
                <a:gd name="T15" fmla="*/ 436746474 h 901"/>
                <a:gd name="T16" fmla="*/ 141155695 w 402"/>
                <a:gd name="T17" fmla="*/ 452899982 h 901"/>
                <a:gd name="T18" fmla="*/ 141155695 w 402"/>
                <a:gd name="T19" fmla="*/ 463669244 h 901"/>
                <a:gd name="T20" fmla="*/ 126633514 w 402"/>
                <a:gd name="T21" fmla="*/ 486403581 h 901"/>
                <a:gd name="T22" fmla="*/ 117338982 w 402"/>
                <a:gd name="T23" fmla="*/ 497172844 h 901"/>
                <a:gd name="T24" fmla="*/ 121985867 w 402"/>
                <a:gd name="T25" fmla="*/ 502557089 h 901"/>
                <a:gd name="T26" fmla="*/ 116177452 w 402"/>
                <a:gd name="T27" fmla="*/ 516317427 h 901"/>
                <a:gd name="T28" fmla="*/ 119082041 w 402"/>
                <a:gd name="T29" fmla="*/ 526488784 h 901"/>
                <a:gd name="T30" fmla="*/ 137089576 w 402"/>
                <a:gd name="T31" fmla="*/ 539052537 h 901"/>
                <a:gd name="T32" fmla="*/ 87133089 w 402"/>
                <a:gd name="T33" fmla="*/ 530676444 h 901"/>
                <a:gd name="T34" fmla="*/ 70867849 w 402"/>
                <a:gd name="T35" fmla="*/ 509138692 h 901"/>
                <a:gd name="T36" fmla="*/ 49375722 w 402"/>
                <a:gd name="T37" fmla="*/ 487002260 h 901"/>
                <a:gd name="T38" fmla="*/ 55764902 w 402"/>
                <a:gd name="T39" fmla="*/ 452899982 h 901"/>
                <a:gd name="T40" fmla="*/ 51118018 w 402"/>
                <a:gd name="T41" fmla="*/ 419396382 h 901"/>
                <a:gd name="T42" fmla="*/ 42405014 w 402"/>
                <a:gd name="T43" fmla="*/ 408028440 h 901"/>
                <a:gd name="T44" fmla="*/ 40081190 w 402"/>
                <a:gd name="T45" fmla="*/ 397857856 h 901"/>
                <a:gd name="T46" fmla="*/ 26720540 w 402"/>
                <a:gd name="T47" fmla="*/ 369140596 h 901"/>
                <a:gd name="T48" fmla="*/ 20912124 w 402"/>
                <a:gd name="T49" fmla="*/ 332046468 h 901"/>
                <a:gd name="T50" fmla="*/ 21492890 w 402"/>
                <a:gd name="T51" fmla="*/ 301534717 h 901"/>
                <a:gd name="T52" fmla="*/ 15683712 w 402"/>
                <a:gd name="T53" fmla="*/ 276406437 h 901"/>
                <a:gd name="T54" fmla="*/ 18588301 w 402"/>
                <a:gd name="T55" fmla="*/ 250082346 h 901"/>
                <a:gd name="T56" fmla="*/ 17426770 w 402"/>
                <a:gd name="T57" fmla="*/ 215381388 h 901"/>
                <a:gd name="T58" fmla="*/ 6970708 w 402"/>
                <a:gd name="T59" fmla="*/ 190253882 h 901"/>
                <a:gd name="T60" fmla="*/ 0 w 402"/>
                <a:gd name="T61" fmla="*/ 164527697 h 901"/>
                <a:gd name="T62" fmla="*/ 1742296 w 402"/>
                <a:gd name="T63" fmla="*/ 139998096 h 901"/>
                <a:gd name="T64" fmla="*/ 7551473 w 402"/>
                <a:gd name="T65" fmla="*/ 111280835 h 901"/>
                <a:gd name="T66" fmla="*/ 18007536 w 402"/>
                <a:gd name="T67" fmla="*/ 90340989 h 901"/>
                <a:gd name="T68" fmla="*/ 9294531 w 402"/>
                <a:gd name="T69" fmla="*/ 55640031 h 901"/>
                <a:gd name="T70" fmla="*/ 24978244 w 402"/>
                <a:gd name="T71" fmla="*/ 39486523 h 901"/>
                <a:gd name="T72" fmla="*/ 24978244 w 402"/>
                <a:gd name="T73" fmla="*/ 17948771 h 901"/>
                <a:gd name="T74" fmla="*/ 40081190 w 402"/>
                <a:gd name="T75" fmla="*/ 2393170 h 901"/>
                <a:gd name="T76" fmla="*/ 66801730 w 402"/>
                <a:gd name="T77" fmla="*/ 16752187 h 901"/>
                <a:gd name="T78" fmla="*/ 88875385 w 402"/>
                <a:gd name="T79" fmla="*/ 3589754 h 901"/>
                <a:gd name="T80" fmla="*/ 106302155 w 402"/>
                <a:gd name="T81" fmla="*/ 22136431 h 901"/>
                <a:gd name="T82" fmla="*/ 133604222 w 402"/>
                <a:gd name="T83" fmla="*/ 42478372 h 901"/>
                <a:gd name="T84" fmla="*/ 159743996 w 402"/>
                <a:gd name="T85" fmla="*/ 56836616 h 901"/>
                <a:gd name="T86" fmla="*/ 167876235 w 402"/>
                <a:gd name="T87" fmla="*/ 81366216 h 901"/>
                <a:gd name="T88" fmla="*/ 179493828 w 402"/>
                <a:gd name="T89" fmla="*/ 99912893 h 901"/>
                <a:gd name="T90" fmla="*/ 206795895 w 402"/>
                <a:gd name="T91" fmla="*/ 96921818 h 901"/>
                <a:gd name="T92" fmla="*/ 217251957 w 402"/>
                <a:gd name="T93" fmla="*/ 67007973 h 901"/>
                <a:gd name="T94" fmla="*/ 233516434 w 402"/>
                <a:gd name="T95" fmla="*/ 90340989 h 901"/>
                <a:gd name="T96" fmla="*/ 215508899 w 402"/>
                <a:gd name="T97" fmla="*/ 107691081 h 901"/>
                <a:gd name="T98" fmla="*/ 199244421 w 402"/>
                <a:gd name="T99" fmla="*/ 128630927 h 901"/>
                <a:gd name="T100" fmla="*/ 182979182 w 402"/>
                <a:gd name="T101" fmla="*/ 149570774 h 901"/>
                <a:gd name="T102" fmla="*/ 182398416 w 402"/>
                <a:gd name="T103" fmla="*/ 170510620 h 901"/>
                <a:gd name="T104" fmla="*/ 184140712 w 402"/>
                <a:gd name="T105" fmla="*/ 201023145 h 901"/>
                <a:gd name="T106" fmla="*/ 186464536 w 402"/>
                <a:gd name="T107" fmla="*/ 229142500 h 901"/>
                <a:gd name="T108" fmla="*/ 208538191 w 402"/>
                <a:gd name="T109" fmla="*/ 256663176 h 901"/>
                <a:gd name="T110" fmla="*/ 212023545 w 402"/>
                <a:gd name="T111" fmla="*/ 278799607 h 901"/>
                <a:gd name="T112" fmla="*/ 193435244 w 402"/>
                <a:gd name="T113" fmla="*/ 297346284 h 901"/>
                <a:gd name="T114" fmla="*/ 169037766 w 402"/>
                <a:gd name="T115" fmla="*/ 303329208 h 901"/>
                <a:gd name="T116" fmla="*/ 146383345 w 402"/>
                <a:gd name="T117" fmla="*/ 305123698 h 901"/>
                <a:gd name="T118" fmla="*/ 153354053 w 402"/>
                <a:gd name="T119" fmla="*/ 333841732 h 9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402" h="901">
                  <a:moveTo>
                    <a:pt x="258" y="573"/>
                  </a:moveTo>
                  <a:lnTo>
                    <a:pt x="223" y="571"/>
                  </a:lnTo>
                  <a:lnTo>
                    <a:pt x="198" y="567"/>
                  </a:lnTo>
                  <a:lnTo>
                    <a:pt x="218" y="606"/>
                  </a:lnTo>
                  <a:lnTo>
                    <a:pt x="225" y="610"/>
                  </a:lnTo>
                  <a:lnTo>
                    <a:pt x="235" y="609"/>
                  </a:lnTo>
                  <a:lnTo>
                    <a:pt x="242" y="603"/>
                  </a:lnTo>
                  <a:lnTo>
                    <a:pt x="249" y="624"/>
                  </a:lnTo>
                  <a:lnTo>
                    <a:pt x="236" y="621"/>
                  </a:lnTo>
                  <a:lnTo>
                    <a:pt x="218" y="621"/>
                  </a:lnTo>
                  <a:lnTo>
                    <a:pt x="237" y="630"/>
                  </a:lnTo>
                  <a:lnTo>
                    <a:pt x="219" y="653"/>
                  </a:lnTo>
                  <a:lnTo>
                    <a:pt x="222" y="677"/>
                  </a:lnTo>
                  <a:lnTo>
                    <a:pt x="218" y="689"/>
                  </a:lnTo>
                  <a:lnTo>
                    <a:pt x="192" y="702"/>
                  </a:lnTo>
                  <a:lnTo>
                    <a:pt x="192" y="730"/>
                  </a:lnTo>
                  <a:lnTo>
                    <a:pt x="229" y="750"/>
                  </a:lnTo>
                  <a:lnTo>
                    <a:pt x="243" y="757"/>
                  </a:lnTo>
                  <a:lnTo>
                    <a:pt x="235" y="772"/>
                  </a:lnTo>
                  <a:lnTo>
                    <a:pt x="243" y="775"/>
                  </a:lnTo>
                  <a:lnTo>
                    <a:pt x="231" y="793"/>
                  </a:lnTo>
                  <a:lnTo>
                    <a:pt x="218" y="813"/>
                  </a:lnTo>
                  <a:lnTo>
                    <a:pt x="217" y="835"/>
                  </a:lnTo>
                  <a:lnTo>
                    <a:pt x="202" y="831"/>
                  </a:lnTo>
                  <a:lnTo>
                    <a:pt x="198" y="833"/>
                  </a:lnTo>
                  <a:lnTo>
                    <a:pt x="210" y="840"/>
                  </a:lnTo>
                  <a:lnTo>
                    <a:pt x="200" y="856"/>
                  </a:lnTo>
                  <a:lnTo>
                    <a:pt x="200" y="863"/>
                  </a:lnTo>
                  <a:lnTo>
                    <a:pt x="211" y="880"/>
                  </a:lnTo>
                  <a:lnTo>
                    <a:pt x="205" y="880"/>
                  </a:lnTo>
                  <a:lnTo>
                    <a:pt x="222" y="888"/>
                  </a:lnTo>
                  <a:lnTo>
                    <a:pt x="236" y="901"/>
                  </a:lnTo>
                  <a:lnTo>
                    <a:pt x="195" y="891"/>
                  </a:lnTo>
                  <a:lnTo>
                    <a:pt x="150" y="887"/>
                  </a:lnTo>
                  <a:lnTo>
                    <a:pt x="136" y="874"/>
                  </a:lnTo>
                  <a:lnTo>
                    <a:pt x="122" y="851"/>
                  </a:lnTo>
                  <a:lnTo>
                    <a:pt x="108" y="852"/>
                  </a:lnTo>
                  <a:lnTo>
                    <a:pt x="85" y="814"/>
                  </a:lnTo>
                  <a:lnTo>
                    <a:pt x="99" y="797"/>
                  </a:lnTo>
                  <a:lnTo>
                    <a:pt x="96" y="757"/>
                  </a:lnTo>
                  <a:lnTo>
                    <a:pt x="91" y="724"/>
                  </a:lnTo>
                  <a:lnTo>
                    <a:pt x="88" y="701"/>
                  </a:lnTo>
                  <a:lnTo>
                    <a:pt x="82" y="688"/>
                  </a:lnTo>
                  <a:lnTo>
                    <a:pt x="73" y="682"/>
                  </a:lnTo>
                  <a:lnTo>
                    <a:pt x="88" y="677"/>
                  </a:lnTo>
                  <a:lnTo>
                    <a:pt x="69" y="665"/>
                  </a:lnTo>
                  <a:lnTo>
                    <a:pt x="58" y="634"/>
                  </a:lnTo>
                  <a:lnTo>
                    <a:pt x="46" y="617"/>
                  </a:lnTo>
                  <a:lnTo>
                    <a:pt x="45" y="594"/>
                  </a:lnTo>
                  <a:lnTo>
                    <a:pt x="36" y="555"/>
                  </a:lnTo>
                  <a:lnTo>
                    <a:pt x="32" y="523"/>
                  </a:lnTo>
                  <a:lnTo>
                    <a:pt x="37" y="504"/>
                  </a:lnTo>
                  <a:lnTo>
                    <a:pt x="34" y="487"/>
                  </a:lnTo>
                  <a:lnTo>
                    <a:pt x="27" y="462"/>
                  </a:lnTo>
                  <a:lnTo>
                    <a:pt x="20" y="437"/>
                  </a:lnTo>
                  <a:lnTo>
                    <a:pt x="32" y="418"/>
                  </a:lnTo>
                  <a:lnTo>
                    <a:pt x="26" y="397"/>
                  </a:lnTo>
                  <a:lnTo>
                    <a:pt x="30" y="360"/>
                  </a:lnTo>
                  <a:lnTo>
                    <a:pt x="24" y="342"/>
                  </a:lnTo>
                  <a:lnTo>
                    <a:pt x="12" y="318"/>
                  </a:lnTo>
                  <a:lnTo>
                    <a:pt x="0" y="294"/>
                  </a:lnTo>
                  <a:lnTo>
                    <a:pt x="0" y="275"/>
                  </a:lnTo>
                  <a:lnTo>
                    <a:pt x="4" y="256"/>
                  </a:lnTo>
                  <a:lnTo>
                    <a:pt x="3" y="234"/>
                  </a:lnTo>
                  <a:lnTo>
                    <a:pt x="2" y="213"/>
                  </a:lnTo>
                  <a:lnTo>
                    <a:pt x="13" y="186"/>
                  </a:lnTo>
                  <a:lnTo>
                    <a:pt x="24" y="160"/>
                  </a:lnTo>
                  <a:lnTo>
                    <a:pt x="31" y="151"/>
                  </a:lnTo>
                  <a:lnTo>
                    <a:pt x="21" y="135"/>
                  </a:lnTo>
                  <a:lnTo>
                    <a:pt x="16" y="93"/>
                  </a:lnTo>
                  <a:lnTo>
                    <a:pt x="21" y="77"/>
                  </a:lnTo>
                  <a:lnTo>
                    <a:pt x="43" y="66"/>
                  </a:lnTo>
                  <a:lnTo>
                    <a:pt x="49" y="36"/>
                  </a:lnTo>
                  <a:lnTo>
                    <a:pt x="43" y="30"/>
                  </a:lnTo>
                  <a:lnTo>
                    <a:pt x="64" y="0"/>
                  </a:lnTo>
                  <a:lnTo>
                    <a:pt x="69" y="4"/>
                  </a:lnTo>
                  <a:lnTo>
                    <a:pt x="102" y="10"/>
                  </a:lnTo>
                  <a:lnTo>
                    <a:pt x="115" y="28"/>
                  </a:lnTo>
                  <a:lnTo>
                    <a:pt x="122" y="11"/>
                  </a:lnTo>
                  <a:lnTo>
                    <a:pt x="153" y="6"/>
                  </a:lnTo>
                  <a:lnTo>
                    <a:pt x="158" y="13"/>
                  </a:lnTo>
                  <a:lnTo>
                    <a:pt x="183" y="37"/>
                  </a:lnTo>
                  <a:lnTo>
                    <a:pt x="208" y="61"/>
                  </a:lnTo>
                  <a:lnTo>
                    <a:pt x="230" y="71"/>
                  </a:lnTo>
                  <a:lnTo>
                    <a:pt x="252" y="81"/>
                  </a:lnTo>
                  <a:lnTo>
                    <a:pt x="275" y="95"/>
                  </a:lnTo>
                  <a:lnTo>
                    <a:pt x="299" y="108"/>
                  </a:lnTo>
                  <a:lnTo>
                    <a:pt x="289" y="136"/>
                  </a:lnTo>
                  <a:lnTo>
                    <a:pt x="279" y="165"/>
                  </a:lnTo>
                  <a:lnTo>
                    <a:pt x="309" y="167"/>
                  </a:lnTo>
                  <a:lnTo>
                    <a:pt x="339" y="169"/>
                  </a:lnTo>
                  <a:lnTo>
                    <a:pt x="356" y="162"/>
                  </a:lnTo>
                  <a:lnTo>
                    <a:pt x="377" y="131"/>
                  </a:lnTo>
                  <a:lnTo>
                    <a:pt x="374" y="112"/>
                  </a:lnTo>
                  <a:lnTo>
                    <a:pt x="391" y="113"/>
                  </a:lnTo>
                  <a:lnTo>
                    <a:pt x="402" y="151"/>
                  </a:lnTo>
                  <a:lnTo>
                    <a:pt x="386" y="166"/>
                  </a:lnTo>
                  <a:lnTo>
                    <a:pt x="371" y="180"/>
                  </a:lnTo>
                  <a:lnTo>
                    <a:pt x="356" y="197"/>
                  </a:lnTo>
                  <a:lnTo>
                    <a:pt x="343" y="215"/>
                  </a:lnTo>
                  <a:lnTo>
                    <a:pt x="329" y="232"/>
                  </a:lnTo>
                  <a:lnTo>
                    <a:pt x="315" y="250"/>
                  </a:lnTo>
                  <a:lnTo>
                    <a:pt x="315" y="252"/>
                  </a:lnTo>
                  <a:lnTo>
                    <a:pt x="314" y="285"/>
                  </a:lnTo>
                  <a:lnTo>
                    <a:pt x="313" y="317"/>
                  </a:lnTo>
                  <a:lnTo>
                    <a:pt x="317" y="336"/>
                  </a:lnTo>
                  <a:lnTo>
                    <a:pt x="311" y="349"/>
                  </a:lnTo>
                  <a:lnTo>
                    <a:pt x="321" y="383"/>
                  </a:lnTo>
                  <a:lnTo>
                    <a:pt x="356" y="407"/>
                  </a:lnTo>
                  <a:lnTo>
                    <a:pt x="359" y="429"/>
                  </a:lnTo>
                  <a:lnTo>
                    <a:pt x="374" y="441"/>
                  </a:lnTo>
                  <a:lnTo>
                    <a:pt x="365" y="466"/>
                  </a:lnTo>
                  <a:lnTo>
                    <a:pt x="355" y="491"/>
                  </a:lnTo>
                  <a:lnTo>
                    <a:pt x="333" y="497"/>
                  </a:lnTo>
                  <a:lnTo>
                    <a:pt x="313" y="502"/>
                  </a:lnTo>
                  <a:lnTo>
                    <a:pt x="291" y="507"/>
                  </a:lnTo>
                  <a:lnTo>
                    <a:pt x="271" y="513"/>
                  </a:lnTo>
                  <a:lnTo>
                    <a:pt x="252" y="510"/>
                  </a:lnTo>
                  <a:lnTo>
                    <a:pt x="258" y="521"/>
                  </a:lnTo>
                  <a:lnTo>
                    <a:pt x="264" y="558"/>
                  </a:lnTo>
                  <a:lnTo>
                    <a:pt x="258" y="573"/>
                  </a:lnTo>
                  <a:close/>
                </a:path>
              </a:pathLst>
            </a:custGeom>
            <a:solidFill>
              <a:schemeClr val="accent5"/>
            </a:solidFill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27" name="Freeform 179"/>
            <p:cNvSpPr>
              <a:spLocks/>
            </p:cNvSpPr>
            <p:nvPr/>
          </p:nvSpPr>
          <p:spPr bwMode="auto">
            <a:xfrm>
              <a:off x="4106800" y="5834916"/>
              <a:ext cx="28804" cy="18603"/>
            </a:xfrm>
            <a:custGeom>
              <a:avLst/>
              <a:gdLst>
                <a:gd name="T0" fmla="*/ 4645152 w 100"/>
                <a:gd name="T1" fmla="*/ 7322582 h 63"/>
                <a:gd name="T2" fmla="*/ 0 w 100"/>
                <a:gd name="T3" fmla="*/ 0 h 63"/>
                <a:gd name="T4" fmla="*/ 7548372 w 100"/>
                <a:gd name="T5" fmla="*/ 18916540 h 63"/>
                <a:gd name="T6" fmla="*/ 15096744 w 100"/>
                <a:gd name="T7" fmla="*/ 38443165 h 63"/>
                <a:gd name="T8" fmla="*/ 35999928 w 100"/>
                <a:gd name="T9" fmla="*/ 38443165 h 63"/>
                <a:gd name="T10" fmla="*/ 58064400 w 100"/>
                <a:gd name="T11" fmla="*/ 38443165 h 63"/>
                <a:gd name="T12" fmla="*/ 55741824 w 100"/>
                <a:gd name="T13" fmla="*/ 34171789 h 63"/>
                <a:gd name="T14" fmla="*/ 25548336 w 100"/>
                <a:gd name="T15" fmla="*/ 23798001 h 63"/>
                <a:gd name="T16" fmla="*/ 4645152 w 100"/>
                <a:gd name="T17" fmla="*/ 7322582 h 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0" h="63">
                  <a:moveTo>
                    <a:pt x="8" y="12"/>
                  </a:moveTo>
                  <a:lnTo>
                    <a:pt x="0" y="0"/>
                  </a:lnTo>
                  <a:lnTo>
                    <a:pt x="13" y="31"/>
                  </a:lnTo>
                  <a:lnTo>
                    <a:pt x="26" y="63"/>
                  </a:lnTo>
                  <a:lnTo>
                    <a:pt x="62" y="63"/>
                  </a:lnTo>
                  <a:lnTo>
                    <a:pt x="100" y="63"/>
                  </a:lnTo>
                  <a:lnTo>
                    <a:pt x="96" y="56"/>
                  </a:lnTo>
                  <a:lnTo>
                    <a:pt x="44" y="39"/>
                  </a:lnTo>
                  <a:lnTo>
                    <a:pt x="8" y="12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28" name="Freeform 180"/>
            <p:cNvSpPr>
              <a:spLocks/>
            </p:cNvSpPr>
            <p:nvPr/>
          </p:nvSpPr>
          <p:spPr bwMode="auto">
            <a:xfrm>
              <a:off x="4022788" y="5531272"/>
              <a:ext cx="84012" cy="313846"/>
            </a:xfrm>
            <a:custGeom>
              <a:avLst/>
              <a:gdLst>
                <a:gd name="T0" fmla="*/ 17619827 w 290"/>
                <a:gd name="T1" fmla="*/ 255059424 h 1073"/>
                <a:gd name="T2" fmla="*/ 18794686 w 290"/>
                <a:gd name="T3" fmla="*/ 297569200 h 1073"/>
                <a:gd name="T4" fmla="*/ 14683061 w 290"/>
                <a:gd name="T5" fmla="*/ 345467560 h 1073"/>
                <a:gd name="T6" fmla="*/ 21144405 w 290"/>
                <a:gd name="T7" fmla="*/ 381391716 h 1073"/>
                <a:gd name="T8" fmla="*/ 32303654 w 290"/>
                <a:gd name="T9" fmla="*/ 428691946 h 1073"/>
                <a:gd name="T10" fmla="*/ 44637763 w 290"/>
                <a:gd name="T11" fmla="*/ 428691946 h 1073"/>
                <a:gd name="T12" fmla="*/ 51685387 w 290"/>
                <a:gd name="T13" fmla="*/ 441863957 h 1073"/>
                <a:gd name="T14" fmla="*/ 52860247 w 290"/>
                <a:gd name="T15" fmla="*/ 454437063 h 1073"/>
                <a:gd name="T16" fmla="*/ 61670543 w 290"/>
                <a:gd name="T17" fmla="*/ 479584051 h 1073"/>
                <a:gd name="T18" fmla="*/ 58146731 w 290"/>
                <a:gd name="T19" fmla="*/ 495749805 h 1073"/>
                <a:gd name="T20" fmla="*/ 59908637 w 290"/>
                <a:gd name="T21" fmla="*/ 510118849 h 1073"/>
                <a:gd name="T22" fmla="*/ 55209966 w 290"/>
                <a:gd name="T23" fmla="*/ 510717752 h 1073"/>
                <a:gd name="T24" fmla="*/ 46986716 w 290"/>
                <a:gd name="T25" fmla="*/ 504730264 h 1073"/>
                <a:gd name="T26" fmla="*/ 37589372 w 290"/>
                <a:gd name="T27" fmla="*/ 519100082 h 1073"/>
                <a:gd name="T28" fmla="*/ 61670543 w 290"/>
                <a:gd name="T29" fmla="*/ 528081314 h 1073"/>
                <a:gd name="T30" fmla="*/ 54622153 w 290"/>
                <a:gd name="T31" fmla="*/ 536462869 h 1073"/>
                <a:gd name="T32" fmla="*/ 74004652 w 290"/>
                <a:gd name="T33" fmla="*/ 540654421 h 1073"/>
                <a:gd name="T34" fmla="*/ 59908637 w 290"/>
                <a:gd name="T35" fmla="*/ 542450358 h 1073"/>
                <a:gd name="T36" fmla="*/ 72829792 w 290"/>
                <a:gd name="T37" fmla="*/ 571788123 h 1073"/>
                <a:gd name="T38" fmla="*/ 81052276 w 290"/>
                <a:gd name="T39" fmla="*/ 583763100 h 1073"/>
                <a:gd name="T40" fmla="*/ 92212291 w 290"/>
                <a:gd name="T41" fmla="*/ 598132143 h 1073"/>
                <a:gd name="T42" fmla="*/ 99259916 w 290"/>
                <a:gd name="T43" fmla="*/ 608311183 h 1073"/>
                <a:gd name="T44" fmla="*/ 108070212 w 290"/>
                <a:gd name="T45" fmla="*/ 624476938 h 1073"/>
                <a:gd name="T46" fmla="*/ 114530790 w 290"/>
                <a:gd name="T47" fmla="*/ 631661460 h 1073"/>
                <a:gd name="T48" fmla="*/ 144484725 w 290"/>
                <a:gd name="T49" fmla="*/ 621483193 h 1073"/>
                <a:gd name="T50" fmla="*/ 146246631 w 290"/>
                <a:gd name="T51" fmla="*/ 610107120 h 1073"/>
                <a:gd name="T52" fmla="*/ 103371541 w 290"/>
                <a:gd name="T53" fmla="*/ 586157940 h 1073"/>
                <a:gd name="T54" fmla="*/ 89862572 w 290"/>
                <a:gd name="T55" fmla="*/ 553826431 h 1073"/>
                <a:gd name="T56" fmla="*/ 83401995 w 290"/>
                <a:gd name="T57" fmla="*/ 496347935 h 1073"/>
                <a:gd name="T58" fmla="*/ 83401995 w 290"/>
                <a:gd name="T59" fmla="*/ 481978891 h 1073"/>
                <a:gd name="T60" fmla="*/ 58733778 w 290"/>
                <a:gd name="T61" fmla="*/ 446054734 h 1073"/>
                <a:gd name="T62" fmla="*/ 50511294 w 290"/>
                <a:gd name="T63" fmla="*/ 389774045 h 1073"/>
                <a:gd name="T64" fmla="*/ 47574528 w 290"/>
                <a:gd name="T65" fmla="*/ 353251759 h 1073"/>
                <a:gd name="T66" fmla="*/ 46986716 w 290"/>
                <a:gd name="T67" fmla="*/ 314333858 h 1073"/>
                <a:gd name="T68" fmla="*/ 38764232 w 290"/>
                <a:gd name="T69" fmla="*/ 267034401 h 1073"/>
                <a:gd name="T70" fmla="*/ 34065560 w 290"/>
                <a:gd name="T71" fmla="*/ 229912437 h 1073"/>
                <a:gd name="T72" fmla="*/ 39351278 w 290"/>
                <a:gd name="T73" fmla="*/ 188001566 h 1073"/>
                <a:gd name="T74" fmla="*/ 44049950 w 290"/>
                <a:gd name="T75" fmla="*/ 157465994 h 1073"/>
                <a:gd name="T76" fmla="*/ 56971872 w 290"/>
                <a:gd name="T77" fmla="*/ 116154026 h 1073"/>
                <a:gd name="T78" fmla="*/ 46399669 w 290"/>
                <a:gd name="T79" fmla="*/ 93401879 h 1073"/>
                <a:gd name="T80" fmla="*/ 29366889 w 290"/>
                <a:gd name="T81" fmla="*/ 46102423 h 1073"/>
                <a:gd name="T82" fmla="*/ 16445734 w 290"/>
                <a:gd name="T83" fmla="*/ 8382329 h 1073"/>
                <a:gd name="T84" fmla="*/ 3523812 w 290"/>
                <a:gd name="T85" fmla="*/ 14967947 h 1073"/>
                <a:gd name="T86" fmla="*/ 8810297 w 290"/>
                <a:gd name="T87" fmla="*/ 60472240 h 1073"/>
                <a:gd name="T88" fmla="*/ 7635437 w 290"/>
                <a:gd name="T89" fmla="*/ 107771697 h 1073"/>
                <a:gd name="T90" fmla="*/ 10572203 w 290"/>
                <a:gd name="T91" fmla="*/ 174230652 h 1073"/>
                <a:gd name="T92" fmla="*/ 11159249 w 290"/>
                <a:gd name="T93" fmla="*/ 228116500 h 107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290" h="1073">
                  <a:moveTo>
                    <a:pt x="19" y="381"/>
                  </a:moveTo>
                  <a:lnTo>
                    <a:pt x="24" y="403"/>
                  </a:lnTo>
                  <a:lnTo>
                    <a:pt x="30" y="426"/>
                  </a:lnTo>
                  <a:lnTo>
                    <a:pt x="32" y="447"/>
                  </a:lnTo>
                  <a:lnTo>
                    <a:pt x="36" y="470"/>
                  </a:lnTo>
                  <a:lnTo>
                    <a:pt x="32" y="497"/>
                  </a:lnTo>
                  <a:lnTo>
                    <a:pt x="28" y="523"/>
                  </a:lnTo>
                  <a:lnTo>
                    <a:pt x="27" y="551"/>
                  </a:lnTo>
                  <a:lnTo>
                    <a:pt x="25" y="577"/>
                  </a:lnTo>
                  <a:lnTo>
                    <a:pt x="18" y="587"/>
                  </a:lnTo>
                  <a:lnTo>
                    <a:pt x="27" y="612"/>
                  </a:lnTo>
                  <a:lnTo>
                    <a:pt x="36" y="637"/>
                  </a:lnTo>
                  <a:lnTo>
                    <a:pt x="43" y="665"/>
                  </a:lnTo>
                  <a:lnTo>
                    <a:pt x="39" y="691"/>
                  </a:lnTo>
                  <a:lnTo>
                    <a:pt x="55" y="716"/>
                  </a:lnTo>
                  <a:lnTo>
                    <a:pt x="57" y="721"/>
                  </a:lnTo>
                  <a:lnTo>
                    <a:pt x="67" y="716"/>
                  </a:lnTo>
                  <a:lnTo>
                    <a:pt x="76" y="716"/>
                  </a:lnTo>
                  <a:lnTo>
                    <a:pt x="84" y="713"/>
                  </a:lnTo>
                  <a:lnTo>
                    <a:pt x="81" y="728"/>
                  </a:lnTo>
                  <a:lnTo>
                    <a:pt x="88" y="738"/>
                  </a:lnTo>
                  <a:lnTo>
                    <a:pt x="85" y="734"/>
                  </a:lnTo>
                  <a:lnTo>
                    <a:pt x="86" y="743"/>
                  </a:lnTo>
                  <a:lnTo>
                    <a:pt x="90" y="759"/>
                  </a:lnTo>
                  <a:lnTo>
                    <a:pt x="91" y="780"/>
                  </a:lnTo>
                  <a:lnTo>
                    <a:pt x="91" y="791"/>
                  </a:lnTo>
                  <a:lnTo>
                    <a:pt x="105" y="801"/>
                  </a:lnTo>
                  <a:lnTo>
                    <a:pt x="97" y="821"/>
                  </a:lnTo>
                  <a:lnTo>
                    <a:pt x="105" y="828"/>
                  </a:lnTo>
                  <a:lnTo>
                    <a:pt x="99" y="828"/>
                  </a:lnTo>
                  <a:lnTo>
                    <a:pt x="99" y="836"/>
                  </a:lnTo>
                  <a:lnTo>
                    <a:pt x="100" y="837"/>
                  </a:lnTo>
                  <a:lnTo>
                    <a:pt x="102" y="852"/>
                  </a:lnTo>
                  <a:lnTo>
                    <a:pt x="104" y="851"/>
                  </a:lnTo>
                  <a:lnTo>
                    <a:pt x="97" y="861"/>
                  </a:lnTo>
                  <a:lnTo>
                    <a:pt x="94" y="853"/>
                  </a:lnTo>
                  <a:lnTo>
                    <a:pt x="85" y="853"/>
                  </a:lnTo>
                  <a:lnTo>
                    <a:pt x="86" y="843"/>
                  </a:lnTo>
                  <a:lnTo>
                    <a:pt x="80" y="843"/>
                  </a:lnTo>
                  <a:lnTo>
                    <a:pt x="73" y="846"/>
                  </a:lnTo>
                  <a:lnTo>
                    <a:pt x="61" y="870"/>
                  </a:lnTo>
                  <a:lnTo>
                    <a:pt x="64" y="867"/>
                  </a:lnTo>
                  <a:lnTo>
                    <a:pt x="73" y="863"/>
                  </a:lnTo>
                  <a:lnTo>
                    <a:pt x="87" y="869"/>
                  </a:lnTo>
                  <a:lnTo>
                    <a:pt x="105" y="882"/>
                  </a:lnTo>
                  <a:lnTo>
                    <a:pt x="97" y="888"/>
                  </a:lnTo>
                  <a:lnTo>
                    <a:pt x="104" y="893"/>
                  </a:lnTo>
                  <a:lnTo>
                    <a:pt x="93" y="896"/>
                  </a:lnTo>
                  <a:lnTo>
                    <a:pt x="114" y="896"/>
                  </a:lnTo>
                  <a:lnTo>
                    <a:pt x="116" y="894"/>
                  </a:lnTo>
                  <a:lnTo>
                    <a:pt x="126" y="903"/>
                  </a:lnTo>
                  <a:lnTo>
                    <a:pt x="126" y="911"/>
                  </a:lnTo>
                  <a:lnTo>
                    <a:pt x="108" y="907"/>
                  </a:lnTo>
                  <a:lnTo>
                    <a:pt x="102" y="906"/>
                  </a:lnTo>
                  <a:lnTo>
                    <a:pt x="112" y="924"/>
                  </a:lnTo>
                  <a:lnTo>
                    <a:pt x="123" y="944"/>
                  </a:lnTo>
                  <a:lnTo>
                    <a:pt x="124" y="955"/>
                  </a:lnTo>
                  <a:lnTo>
                    <a:pt x="129" y="965"/>
                  </a:lnTo>
                  <a:lnTo>
                    <a:pt x="126" y="968"/>
                  </a:lnTo>
                  <a:lnTo>
                    <a:pt x="138" y="975"/>
                  </a:lnTo>
                  <a:lnTo>
                    <a:pt x="147" y="987"/>
                  </a:lnTo>
                  <a:lnTo>
                    <a:pt x="146" y="993"/>
                  </a:lnTo>
                  <a:lnTo>
                    <a:pt x="157" y="999"/>
                  </a:lnTo>
                  <a:lnTo>
                    <a:pt x="163" y="1008"/>
                  </a:lnTo>
                  <a:lnTo>
                    <a:pt x="157" y="1005"/>
                  </a:lnTo>
                  <a:lnTo>
                    <a:pt x="169" y="1016"/>
                  </a:lnTo>
                  <a:lnTo>
                    <a:pt x="170" y="1023"/>
                  </a:lnTo>
                  <a:lnTo>
                    <a:pt x="181" y="1037"/>
                  </a:lnTo>
                  <a:lnTo>
                    <a:pt x="184" y="1043"/>
                  </a:lnTo>
                  <a:lnTo>
                    <a:pt x="196" y="1050"/>
                  </a:lnTo>
                  <a:lnTo>
                    <a:pt x="199" y="1053"/>
                  </a:lnTo>
                  <a:lnTo>
                    <a:pt x="195" y="1055"/>
                  </a:lnTo>
                  <a:lnTo>
                    <a:pt x="211" y="1059"/>
                  </a:lnTo>
                  <a:lnTo>
                    <a:pt x="244" y="1073"/>
                  </a:lnTo>
                  <a:lnTo>
                    <a:pt x="246" y="1038"/>
                  </a:lnTo>
                  <a:lnTo>
                    <a:pt x="265" y="1027"/>
                  </a:lnTo>
                  <a:lnTo>
                    <a:pt x="290" y="1029"/>
                  </a:lnTo>
                  <a:lnTo>
                    <a:pt x="249" y="1019"/>
                  </a:lnTo>
                  <a:lnTo>
                    <a:pt x="204" y="1015"/>
                  </a:lnTo>
                  <a:lnTo>
                    <a:pt x="190" y="1002"/>
                  </a:lnTo>
                  <a:lnTo>
                    <a:pt x="176" y="979"/>
                  </a:lnTo>
                  <a:lnTo>
                    <a:pt x="162" y="980"/>
                  </a:lnTo>
                  <a:lnTo>
                    <a:pt x="139" y="942"/>
                  </a:lnTo>
                  <a:lnTo>
                    <a:pt x="153" y="925"/>
                  </a:lnTo>
                  <a:lnTo>
                    <a:pt x="150" y="885"/>
                  </a:lnTo>
                  <a:lnTo>
                    <a:pt x="145" y="852"/>
                  </a:lnTo>
                  <a:lnTo>
                    <a:pt x="142" y="829"/>
                  </a:lnTo>
                  <a:lnTo>
                    <a:pt x="136" y="816"/>
                  </a:lnTo>
                  <a:lnTo>
                    <a:pt x="127" y="810"/>
                  </a:lnTo>
                  <a:lnTo>
                    <a:pt x="142" y="805"/>
                  </a:lnTo>
                  <a:lnTo>
                    <a:pt x="123" y="793"/>
                  </a:lnTo>
                  <a:lnTo>
                    <a:pt x="112" y="762"/>
                  </a:lnTo>
                  <a:lnTo>
                    <a:pt x="100" y="745"/>
                  </a:lnTo>
                  <a:lnTo>
                    <a:pt x="99" y="722"/>
                  </a:lnTo>
                  <a:lnTo>
                    <a:pt x="90" y="683"/>
                  </a:lnTo>
                  <a:lnTo>
                    <a:pt x="86" y="651"/>
                  </a:lnTo>
                  <a:lnTo>
                    <a:pt x="91" y="632"/>
                  </a:lnTo>
                  <a:lnTo>
                    <a:pt x="88" y="615"/>
                  </a:lnTo>
                  <a:lnTo>
                    <a:pt x="81" y="590"/>
                  </a:lnTo>
                  <a:lnTo>
                    <a:pt x="74" y="565"/>
                  </a:lnTo>
                  <a:lnTo>
                    <a:pt x="86" y="546"/>
                  </a:lnTo>
                  <a:lnTo>
                    <a:pt x="80" y="525"/>
                  </a:lnTo>
                  <a:lnTo>
                    <a:pt x="84" y="488"/>
                  </a:lnTo>
                  <a:lnTo>
                    <a:pt x="78" y="470"/>
                  </a:lnTo>
                  <a:lnTo>
                    <a:pt x="66" y="446"/>
                  </a:lnTo>
                  <a:lnTo>
                    <a:pt x="54" y="422"/>
                  </a:lnTo>
                  <a:lnTo>
                    <a:pt x="54" y="403"/>
                  </a:lnTo>
                  <a:lnTo>
                    <a:pt x="58" y="384"/>
                  </a:lnTo>
                  <a:lnTo>
                    <a:pt x="57" y="362"/>
                  </a:lnTo>
                  <a:lnTo>
                    <a:pt x="56" y="341"/>
                  </a:lnTo>
                  <a:lnTo>
                    <a:pt x="67" y="314"/>
                  </a:lnTo>
                  <a:lnTo>
                    <a:pt x="78" y="288"/>
                  </a:lnTo>
                  <a:lnTo>
                    <a:pt x="85" y="279"/>
                  </a:lnTo>
                  <a:lnTo>
                    <a:pt x="75" y="263"/>
                  </a:lnTo>
                  <a:lnTo>
                    <a:pt x="70" y="221"/>
                  </a:lnTo>
                  <a:lnTo>
                    <a:pt x="75" y="205"/>
                  </a:lnTo>
                  <a:lnTo>
                    <a:pt x="97" y="194"/>
                  </a:lnTo>
                  <a:lnTo>
                    <a:pt x="103" y="164"/>
                  </a:lnTo>
                  <a:lnTo>
                    <a:pt x="97" y="158"/>
                  </a:lnTo>
                  <a:lnTo>
                    <a:pt x="79" y="156"/>
                  </a:lnTo>
                  <a:lnTo>
                    <a:pt x="68" y="129"/>
                  </a:lnTo>
                  <a:lnTo>
                    <a:pt x="57" y="102"/>
                  </a:lnTo>
                  <a:lnTo>
                    <a:pt x="50" y="77"/>
                  </a:lnTo>
                  <a:lnTo>
                    <a:pt x="51" y="54"/>
                  </a:lnTo>
                  <a:lnTo>
                    <a:pt x="37" y="35"/>
                  </a:lnTo>
                  <a:lnTo>
                    <a:pt x="28" y="14"/>
                  </a:lnTo>
                  <a:lnTo>
                    <a:pt x="21" y="0"/>
                  </a:lnTo>
                  <a:lnTo>
                    <a:pt x="14" y="12"/>
                  </a:lnTo>
                  <a:lnTo>
                    <a:pt x="6" y="25"/>
                  </a:lnTo>
                  <a:lnTo>
                    <a:pt x="0" y="25"/>
                  </a:lnTo>
                  <a:lnTo>
                    <a:pt x="7" y="63"/>
                  </a:lnTo>
                  <a:lnTo>
                    <a:pt x="15" y="101"/>
                  </a:lnTo>
                  <a:lnTo>
                    <a:pt x="14" y="133"/>
                  </a:lnTo>
                  <a:lnTo>
                    <a:pt x="14" y="167"/>
                  </a:lnTo>
                  <a:lnTo>
                    <a:pt x="13" y="180"/>
                  </a:lnTo>
                  <a:lnTo>
                    <a:pt x="18" y="217"/>
                  </a:lnTo>
                  <a:lnTo>
                    <a:pt x="19" y="248"/>
                  </a:lnTo>
                  <a:lnTo>
                    <a:pt x="18" y="291"/>
                  </a:lnTo>
                  <a:lnTo>
                    <a:pt x="16" y="333"/>
                  </a:lnTo>
                  <a:lnTo>
                    <a:pt x="19" y="351"/>
                  </a:lnTo>
                  <a:lnTo>
                    <a:pt x="19" y="381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29" name="Freeform 181"/>
            <p:cNvSpPr>
              <a:spLocks/>
            </p:cNvSpPr>
            <p:nvPr/>
          </p:nvSpPr>
          <p:spPr bwMode="auto">
            <a:xfrm>
              <a:off x="4091799" y="5834316"/>
              <a:ext cx="22203" cy="19203"/>
            </a:xfrm>
            <a:custGeom>
              <a:avLst/>
              <a:gdLst>
                <a:gd name="T0" fmla="*/ 29676679 w 77"/>
                <a:gd name="T1" fmla="*/ 2299648 h 67"/>
                <a:gd name="T2" fmla="*/ 37240784 w 77"/>
                <a:gd name="T3" fmla="*/ 20120591 h 67"/>
                <a:gd name="T4" fmla="*/ 44805652 w 77"/>
                <a:gd name="T5" fmla="*/ 38517015 h 67"/>
                <a:gd name="T6" fmla="*/ 40150172 w 77"/>
                <a:gd name="T7" fmla="*/ 37367570 h 67"/>
                <a:gd name="T8" fmla="*/ 33749365 w 77"/>
                <a:gd name="T9" fmla="*/ 37942293 h 67"/>
                <a:gd name="T10" fmla="*/ 17457094 w 77"/>
                <a:gd name="T11" fmla="*/ 36792090 h 67"/>
                <a:gd name="T12" fmla="*/ 12801615 w 77"/>
                <a:gd name="T13" fmla="*/ 35067922 h 67"/>
                <a:gd name="T14" fmla="*/ 0 w 77"/>
                <a:gd name="T15" fmla="*/ 33917719 h 67"/>
                <a:gd name="T16" fmla="*/ 3491419 w 77"/>
                <a:gd name="T17" fmla="*/ 32768275 h 67"/>
                <a:gd name="T18" fmla="*/ 11637554 w 77"/>
                <a:gd name="T19" fmla="*/ 29893904 h 67"/>
                <a:gd name="T20" fmla="*/ 15711003 w 77"/>
                <a:gd name="T21" fmla="*/ 32768275 h 67"/>
                <a:gd name="T22" fmla="*/ 19784452 w 77"/>
                <a:gd name="T23" fmla="*/ 32768275 h 67"/>
                <a:gd name="T24" fmla="*/ 12219584 w 77"/>
                <a:gd name="T25" fmla="*/ 28168979 h 67"/>
                <a:gd name="T26" fmla="*/ 22111811 w 77"/>
                <a:gd name="T27" fmla="*/ 30468627 h 67"/>
                <a:gd name="T28" fmla="*/ 26185260 w 77"/>
                <a:gd name="T29" fmla="*/ 31043349 h 67"/>
                <a:gd name="T30" fmla="*/ 33749365 w 77"/>
                <a:gd name="T31" fmla="*/ 32768275 h 67"/>
                <a:gd name="T32" fmla="*/ 36077486 w 77"/>
                <a:gd name="T33" fmla="*/ 33342997 h 67"/>
                <a:gd name="T34" fmla="*/ 18620392 w 77"/>
                <a:gd name="T35" fmla="*/ 22994961 h 67"/>
                <a:gd name="T36" fmla="*/ 26185260 w 77"/>
                <a:gd name="T37" fmla="*/ 15522054 h 67"/>
                <a:gd name="T38" fmla="*/ 13965675 w 77"/>
                <a:gd name="T39" fmla="*/ 15522054 h 67"/>
                <a:gd name="T40" fmla="*/ 9892226 w 77"/>
                <a:gd name="T41" fmla="*/ 2874370 h 67"/>
                <a:gd name="T42" fmla="*/ 15711003 w 77"/>
                <a:gd name="T43" fmla="*/ 0 h 67"/>
                <a:gd name="T44" fmla="*/ 29676679 w 77"/>
                <a:gd name="T45" fmla="*/ 2299648 h 6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77" h="67">
                  <a:moveTo>
                    <a:pt x="51" y="4"/>
                  </a:moveTo>
                  <a:lnTo>
                    <a:pt x="64" y="35"/>
                  </a:lnTo>
                  <a:lnTo>
                    <a:pt x="77" y="67"/>
                  </a:lnTo>
                  <a:lnTo>
                    <a:pt x="69" y="65"/>
                  </a:lnTo>
                  <a:lnTo>
                    <a:pt x="58" y="66"/>
                  </a:lnTo>
                  <a:lnTo>
                    <a:pt x="30" y="64"/>
                  </a:lnTo>
                  <a:lnTo>
                    <a:pt x="22" y="61"/>
                  </a:lnTo>
                  <a:lnTo>
                    <a:pt x="0" y="59"/>
                  </a:lnTo>
                  <a:lnTo>
                    <a:pt x="6" y="57"/>
                  </a:lnTo>
                  <a:lnTo>
                    <a:pt x="20" y="52"/>
                  </a:lnTo>
                  <a:lnTo>
                    <a:pt x="27" y="57"/>
                  </a:lnTo>
                  <a:lnTo>
                    <a:pt x="34" y="57"/>
                  </a:lnTo>
                  <a:lnTo>
                    <a:pt x="21" y="49"/>
                  </a:lnTo>
                  <a:lnTo>
                    <a:pt x="38" y="53"/>
                  </a:lnTo>
                  <a:lnTo>
                    <a:pt x="45" y="54"/>
                  </a:lnTo>
                  <a:lnTo>
                    <a:pt x="58" y="57"/>
                  </a:lnTo>
                  <a:lnTo>
                    <a:pt x="62" y="58"/>
                  </a:lnTo>
                  <a:lnTo>
                    <a:pt x="32" y="40"/>
                  </a:lnTo>
                  <a:lnTo>
                    <a:pt x="45" y="27"/>
                  </a:lnTo>
                  <a:lnTo>
                    <a:pt x="24" y="27"/>
                  </a:lnTo>
                  <a:lnTo>
                    <a:pt x="17" y="5"/>
                  </a:lnTo>
                  <a:lnTo>
                    <a:pt x="27" y="0"/>
                  </a:lnTo>
                  <a:lnTo>
                    <a:pt x="51" y="4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30" name="Freeform 182"/>
            <p:cNvSpPr>
              <a:spLocks/>
            </p:cNvSpPr>
            <p:nvPr/>
          </p:nvSpPr>
          <p:spPr bwMode="auto">
            <a:xfrm>
              <a:off x="4037190" y="5743103"/>
              <a:ext cx="6001" cy="12602"/>
            </a:xfrm>
            <a:custGeom>
              <a:avLst/>
              <a:gdLst>
                <a:gd name="T0" fmla="*/ 4410075 w 20"/>
                <a:gd name="T1" fmla="*/ 0 h 44"/>
                <a:gd name="T2" fmla="*/ 0 w 20"/>
                <a:gd name="T3" fmla="*/ 2296465 h 44"/>
                <a:gd name="T4" fmla="*/ 5670550 w 20"/>
                <a:gd name="T5" fmla="*/ 25258081 h 44"/>
                <a:gd name="T6" fmla="*/ 11970544 w 20"/>
                <a:gd name="T7" fmla="*/ 23535922 h 44"/>
                <a:gd name="T8" fmla="*/ 12600781 w 20"/>
                <a:gd name="T9" fmla="*/ 19517298 h 44"/>
                <a:gd name="T10" fmla="*/ 9450388 w 20"/>
                <a:gd name="T11" fmla="*/ 8610796 h 44"/>
                <a:gd name="T12" fmla="*/ 11970544 w 20"/>
                <a:gd name="T13" fmla="*/ 6888636 h 44"/>
                <a:gd name="T14" fmla="*/ 4410075 w 20"/>
                <a:gd name="T15" fmla="*/ 0 h 4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44">
                  <a:moveTo>
                    <a:pt x="7" y="0"/>
                  </a:moveTo>
                  <a:lnTo>
                    <a:pt x="0" y="4"/>
                  </a:lnTo>
                  <a:lnTo>
                    <a:pt x="9" y="44"/>
                  </a:lnTo>
                  <a:lnTo>
                    <a:pt x="19" y="41"/>
                  </a:lnTo>
                  <a:lnTo>
                    <a:pt x="20" y="34"/>
                  </a:lnTo>
                  <a:lnTo>
                    <a:pt x="15" y="15"/>
                  </a:lnTo>
                  <a:lnTo>
                    <a:pt x="19" y="1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31" name="Freeform 183"/>
            <p:cNvSpPr>
              <a:spLocks/>
            </p:cNvSpPr>
            <p:nvPr/>
          </p:nvSpPr>
          <p:spPr bwMode="auto">
            <a:xfrm>
              <a:off x="3933976" y="5366248"/>
              <a:ext cx="44406" cy="55808"/>
            </a:xfrm>
            <a:custGeom>
              <a:avLst/>
              <a:gdLst>
                <a:gd name="T0" fmla="*/ 613220 w 150"/>
                <a:gd name="T1" fmla="*/ 45528329 h 192"/>
                <a:gd name="T2" fmla="*/ 2453661 w 150"/>
                <a:gd name="T3" fmla="*/ 63266299 h 192"/>
                <a:gd name="T4" fmla="*/ 0 w 150"/>
                <a:gd name="T5" fmla="*/ 65631567 h 192"/>
                <a:gd name="T6" fmla="*/ 11653520 w 150"/>
                <a:gd name="T7" fmla="*/ 71543967 h 192"/>
                <a:gd name="T8" fmla="*/ 14720401 w 150"/>
                <a:gd name="T9" fmla="*/ 67404749 h 192"/>
                <a:gd name="T10" fmla="*/ 17174062 w 150"/>
                <a:gd name="T11" fmla="*/ 70952651 h 192"/>
                <a:gd name="T12" fmla="*/ 15946840 w 150"/>
                <a:gd name="T13" fmla="*/ 81595587 h 192"/>
                <a:gd name="T14" fmla="*/ 10427081 w 150"/>
                <a:gd name="T15" fmla="*/ 85143488 h 192"/>
                <a:gd name="T16" fmla="*/ 11653520 w 150"/>
                <a:gd name="T17" fmla="*/ 95195107 h 192"/>
                <a:gd name="T18" fmla="*/ 7973420 w 150"/>
                <a:gd name="T19" fmla="*/ 102881459 h 192"/>
                <a:gd name="T20" fmla="*/ 14107181 w 150"/>
                <a:gd name="T21" fmla="*/ 100516191 h 192"/>
                <a:gd name="T22" fmla="*/ 30667240 w 150"/>
                <a:gd name="T23" fmla="*/ 113524395 h 192"/>
                <a:gd name="T24" fmla="*/ 36187782 w 150"/>
                <a:gd name="T25" fmla="*/ 107020677 h 192"/>
                <a:gd name="T26" fmla="*/ 37414221 w 150"/>
                <a:gd name="T27" fmla="*/ 99333557 h 192"/>
                <a:gd name="T28" fmla="*/ 41707541 w 150"/>
                <a:gd name="T29" fmla="*/ 92829840 h 192"/>
                <a:gd name="T30" fmla="*/ 44161202 w 150"/>
                <a:gd name="T31" fmla="*/ 82778220 h 192"/>
                <a:gd name="T32" fmla="*/ 46614863 w 150"/>
                <a:gd name="T33" fmla="*/ 82778220 h 192"/>
                <a:gd name="T34" fmla="*/ 46614863 w 150"/>
                <a:gd name="T35" fmla="*/ 85734805 h 192"/>
                <a:gd name="T36" fmla="*/ 49067741 w 150"/>
                <a:gd name="T37" fmla="*/ 85143488 h 192"/>
                <a:gd name="T38" fmla="*/ 47841302 w 150"/>
                <a:gd name="T39" fmla="*/ 82186903 h 192"/>
                <a:gd name="T40" fmla="*/ 51521402 w 150"/>
                <a:gd name="T41" fmla="*/ 78047685 h 192"/>
                <a:gd name="T42" fmla="*/ 61335264 w 150"/>
                <a:gd name="T43" fmla="*/ 73909235 h 192"/>
                <a:gd name="T44" fmla="*/ 78508543 w 150"/>
                <a:gd name="T45" fmla="*/ 63266299 h 192"/>
                <a:gd name="T46" fmla="*/ 88322404 w 150"/>
                <a:gd name="T47" fmla="*/ 42571744 h 192"/>
                <a:gd name="T48" fmla="*/ 92002504 w 150"/>
                <a:gd name="T49" fmla="*/ 42571744 h 192"/>
                <a:gd name="T50" fmla="*/ 85868743 w 150"/>
                <a:gd name="T51" fmla="*/ 28972223 h 192"/>
                <a:gd name="T52" fmla="*/ 90776065 w 150"/>
                <a:gd name="T53" fmla="*/ 26606956 h 192"/>
                <a:gd name="T54" fmla="*/ 72988784 w 150"/>
                <a:gd name="T55" fmla="*/ 18329287 h 192"/>
                <a:gd name="T56" fmla="*/ 56427942 w 150"/>
                <a:gd name="T57" fmla="*/ 18329287 h 192"/>
                <a:gd name="T58" fmla="*/ 47228083 w 150"/>
                <a:gd name="T59" fmla="*/ 10051619 h 192"/>
                <a:gd name="T60" fmla="*/ 33734121 w 150"/>
                <a:gd name="T61" fmla="*/ 0 h 192"/>
                <a:gd name="T62" fmla="*/ 28214362 w 150"/>
                <a:gd name="T63" fmla="*/ 6503717 h 192"/>
                <a:gd name="T64" fmla="*/ 13493962 w 150"/>
                <a:gd name="T65" fmla="*/ 14190838 h 192"/>
                <a:gd name="T66" fmla="*/ 9813862 w 150"/>
                <a:gd name="T67" fmla="*/ 28380906 h 192"/>
                <a:gd name="T68" fmla="*/ 7973420 w 150"/>
                <a:gd name="T69" fmla="*/ 36068027 h 192"/>
                <a:gd name="T70" fmla="*/ 613220 w 150"/>
                <a:gd name="T71" fmla="*/ 45528329 h 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50" h="192">
                  <a:moveTo>
                    <a:pt x="1" y="77"/>
                  </a:moveTo>
                  <a:lnTo>
                    <a:pt x="4" y="107"/>
                  </a:lnTo>
                  <a:lnTo>
                    <a:pt x="0" y="111"/>
                  </a:lnTo>
                  <a:lnTo>
                    <a:pt x="19" y="121"/>
                  </a:lnTo>
                  <a:lnTo>
                    <a:pt x="24" y="114"/>
                  </a:lnTo>
                  <a:lnTo>
                    <a:pt x="28" y="120"/>
                  </a:lnTo>
                  <a:lnTo>
                    <a:pt x="26" y="138"/>
                  </a:lnTo>
                  <a:lnTo>
                    <a:pt x="17" y="144"/>
                  </a:lnTo>
                  <a:lnTo>
                    <a:pt x="19" y="161"/>
                  </a:lnTo>
                  <a:lnTo>
                    <a:pt x="13" y="174"/>
                  </a:lnTo>
                  <a:lnTo>
                    <a:pt x="23" y="170"/>
                  </a:lnTo>
                  <a:lnTo>
                    <a:pt x="50" y="192"/>
                  </a:lnTo>
                  <a:lnTo>
                    <a:pt x="59" y="181"/>
                  </a:lnTo>
                  <a:lnTo>
                    <a:pt x="61" y="168"/>
                  </a:lnTo>
                  <a:lnTo>
                    <a:pt x="68" y="157"/>
                  </a:lnTo>
                  <a:lnTo>
                    <a:pt x="72" y="140"/>
                  </a:lnTo>
                  <a:lnTo>
                    <a:pt x="76" y="140"/>
                  </a:lnTo>
                  <a:lnTo>
                    <a:pt x="76" y="145"/>
                  </a:lnTo>
                  <a:lnTo>
                    <a:pt x="80" y="144"/>
                  </a:lnTo>
                  <a:lnTo>
                    <a:pt x="78" y="139"/>
                  </a:lnTo>
                  <a:lnTo>
                    <a:pt x="84" y="132"/>
                  </a:lnTo>
                  <a:lnTo>
                    <a:pt x="100" y="125"/>
                  </a:lnTo>
                  <a:lnTo>
                    <a:pt x="128" y="107"/>
                  </a:lnTo>
                  <a:lnTo>
                    <a:pt x="144" y="72"/>
                  </a:lnTo>
                  <a:lnTo>
                    <a:pt x="150" y="72"/>
                  </a:lnTo>
                  <a:lnTo>
                    <a:pt x="140" y="49"/>
                  </a:lnTo>
                  <a:lnTo>
                    <a:pt x="148" y="45"/>
                  </a:lnTo>
                  <a:lnTo>
                    <a:pt x="119" y="31"/>
                  </a:lnTo>
                  <a:lnTo>
                    <a:pt x="92" y="31"/>
                  </a:lnTo>
                  <a:lnTo>
                    <a:pt x="77" y="17"/>
                  </a:lnTo>
                  <a:lnTo>
                    <a:pt x="55" y="0"/>
                  </a:lnTo>
                  <a:lnTo>
                    <a:pt x="46" y="11"/>
                  </a:lnTo>
                  <a:lnTo>
                    <a:pt x="22" y="24"/>
                  </a:lnTo>
                  <a:lnTo>
                    <a:pt x="16" y="48"/>
                  </a:lnTo>
                  <a:lnTo>
                    <a:pt x="13" y="61"/>
                  </a:lnTo>
                  <a:lnTo>
                    <a:pt x="1" y="77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32" name="Freeform 184"/>
            <p:cNvSpPr>
              <a:spLocks/>
            </p:cNvSpPr>
            <p:nvPr/>
          </p:nvSpPr>
          <p:spPr bwMode="auto">
            <a:xfrm>
              <a:off x="3940576" y="5402854"/>
              <a:ext cx="1800" cy="1200"/>
            </a:xfrm>
            <a:custGeom>
              <a:avLst/>
              <a:gdLst>
                <a:gd name="T0" fmla="*/ 2834581 w 8"/>
                <a:gd name="T1" fmla="*/ 559858 h 6"/>
                <a:gd name="T2" fmla="*/ 708943 w 8"/>
                <a:gd name="T3" fmla="*/ 1680104 h 6"/>
                <a:gd name="T4" fmla="*/ 0 w 8"/>
                <a:gd name="T5" fmla="*/ 0 h 6"/>
                <a:gd name="T6" fmla="*/ 2834581 w 8"/>
                <a:gd name="T7" fmla="*/ 559858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" h="6">
                  <a:moveTo>
                    <a:pt x="8" y="2"/>
                  </a:moveTo>
                  <a:lnTo>
                    <a:pt x="2" y="6"/>
                  </a:lnTo>
                  <a:lnTo>
                    <a:pt x="0" y="0"/>
                  </a:lnTo>
                  <a:lnTo>
                    <a:pt x="8" y="2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33" name="Freeform 185"/>
            <p:cNvSpPr>
              <a:spLocks/>
            </p:cNvSpPr>
            <p:nvPr/>
          </p:nvSpPr>
          <p:spPr bwMode="auto">
            <a:xfrm>
              <a:off x="3931575" y="5379450"/>
              <a:ext cx="100815" cy="159023"/>
            </a:xfrm>
            <a:custGeom>
              <a:avLst/>
              <a:gdLst>
                <a:gd name="T0" fmla="*/ 199597507 w 345"/>
                <a:gd name="T1" fmla="*/ 256804327 h 545"/>
                <a:gd name="T2" fmla="*/ 201390195 w 345"/>
                <a:gd name="T3" fmla="*/ 286000004 h 545"/>
                <a:gd name="T4" fmla="*/ 198999171 w 345"/>
                <a:gd name="T5" fmla="*/ 302683911 h 545"/>
                <a:gd name="T6" fmla="*/ 194816233 w 345"/>
                <a:gd name="T7" fmla="*/ 316983409 h 545"/>
                <a:gd name="T8" fmla="*/ 186450357 w 345"/>
                <a:gd name="T9" fmla="*/ 324729453 h 545"/>
                <a:gd name="T10" fmla="*/ 169119495 w 345"/>
                <a:gd name="T11" fmla="*/ 308046319 h 545"/>
                <a:gd name="T12" fmla="*/ 142227631 w 345"/>
                <a:gd name="T13" fmla="*/ 292554231 h 545"/>
                <a:gd name="T14" fmla="*/ 115335768 w 345"/>
                <a:gd name="T15" fmla="*/ 277062914 h 545"/>
                <a:gd name="T16" fmla="*/ 87846342 w 345"/>
                <a:gd name="T17" fmla="*/ 250250100 h 545"/>
                <a:gd name="T18" fmla="*/ 77687777 w 345"/>
                <a:gd name="T19" fmla="*/ 221650332 h 545"/>
                <a:gd name="T20" fmla="*/ 59759353 w 345"/>
                <a:gd name="T21" fmla="*/ 190071018 h 545"/>
                <a:gd name="T22" fmla="*/ 46612203 w 345"/>
                <a:gd name="T23" fmla="*/ 164450022 h 545"/>
                <a:gd name="T24" fmla="*/ 33465052 w 345"/>
                <a:gd name="T25" fmla="*/ 138829026 h 545"/>
                <a:gd name="T26" fmla="*/ 15537401 w 345"/>
                <a:gd name="T27" fmla="*/ 116783483 h 545"/>
                <a:gd name="T28" fmla="*/ 5378063 w 345"/>
                <a:gd name="T29" fmla="*/ 103675031 h 545"/>
                <a:gd name="T30" fmla="*/ 7171524 w 345"/>
                <a:gd name="T31" fmla="*/ 69712853 h 545"/>
                <a:gd name="T32" fmla="*/ 16134963 w 345"/>
                <a:gd name="T33" fmla="*/ 69712853 h 545"/>
                <a:gd name="T34" fmla="*/ 18525214 w 345"/>
                <a:gd name="T35" fmla="*/ 75075262 h 545"/>
                <a:gd name="T36" fmla="*/ 40039014 w 345"/>
                <a:gd name="T37" fmla="*/ 81629488 h 545"/>
                <a:gd name="T38" fmla="*/ 45417077 w 345"/>
                <a:gd name="T39" fmla="*/ 67329218 h 545"/>
                <a:gd name="T40" fmla="*/ 50198351 w 345"/>
                <a:gd name="T41" fmla="*/ 57200310 h 545"/>
                <a:gd name="T42" fmla="*/ 52588602 w 345"/>
                <a:gd name="T43" fmla="*/ 59583173 h 545"/>
                <a:gd name="T44" fmla="*/ 54978852 w 345"/>
                <a:gd name="T45" fmla="*/ 52433038 h 545"/>
                <a:gd name="T46" fmla="*/ 81273153 w 345"/>
                <a:gd name="T47" fmla="*/ 37537631 h 545"/>
                <a:gd name="T48" fmla="*/ 94420303 w 345"/>
                <a:gd name="T49" fmla="*/ 16683134 h 545"/>
                <a:gd name="T50" fmla="*/ 93225178 w 345"/>
                <a:gd name="T51" fmla="*/ 595909 h 545"/>
                <a:gd name="T52" fmla="*/ 102786180 w 345"/>
                <a:gd name="T53" fmla="*/ 8937862 h 545"/>
                <a:gd name="T54" fmla="*/ 123702417 w 345"/>
                <a:gd name="T55" fmla="*/ 31579313 h 545"/>
                <a:gd name="T56" fmla="*/ 145813780 w 345"/>
                <a:gd name="T57" fmla="*/ 39920495 h 545"/>
                <a:gd name="T58" fmla="*/ 173900769 w 345"/>
                <a:gd name="T59" fmla="*/ 45879584 h 545"/>
                <a:gd name="T60" fmla="*/ 178083707 w 345"/>
                <a:gd name="T61" fmla="*/ 74479353 h 545"/>
                <a:gd name="T62" fmla="*/ 158960930 w 345"/>
                <a:gd name="T63" fmla="*/ 77458125 h 545"/>
                <a:gd name="T64" fmla="*/ 134459317 w 345"/>
                <a:gd name="T65" fmla="*/ 88779623 h 545"/>
                <a:gd name="T66" fmla="*/ 126092668 w 345"/>
                <a:gd name="T67" fmla="*/ 116187574 h 545"/>
                <a:gd name="T68" fmla="*/ 125495105 w 345"/>
                <a:gd name="T69" fmla="*/ 143596297 h 545"/>
                <a:gd name="T70" fmla="*/ 131471504 w 345"/>
                <a:gd name="T71" fmla="*/ 165045931 h 545"/>
                <a:gd name="T72" fmla="*/ 147008905 w 345"/>
                <a:gd name="T73" fmla="*/ 173983793 h 545"/>
                <a:gd name="T74" fmla="*/ 170314620 w 345"/>
                <a:gd name="T75" fmla="*/ 168025475 h 545"/>
                <a:gd name="T76" fmla="*/ 172705643 w 345"/>
                <a:gd name="T77" fmla="*/ 194837518 h 545"/>
                <a:gd name="T78" fmla="*/ 197206483 w 345"/>
                <a:gd name="T79" fmla="*/ 207350061 h 545"/>
                <a:gd name="T80" fmla="*/ 201987757 w 345"/>
                <a:gd name="T81" fmla="*/ 225225013 h 54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45" h="545">
                  <a:moveTo>
                    <a:pt x="338" y="415"/>
                  </a:moveTo>
                  <a:lnTo>
                    <a:pt x="334" y="431"/>
                  </a:lnTo>
                  <a:lnTo>
                    <a:pt x="333" y="455"/>
                  </a:lnTo>
                  <a:lnTo>
                    <a:pt x="337" y="480"/>
                  </a:lnTo>
                  <a:lnTo>
                    <a:pt x="345" y="484"/>
                  </a:lnTo>
                  <a:lnTo>
                    <a:pt x="333" y="508"/>
                  </a:lnTo>
                  <a:lnTo>
                    <a:pt x="333" y="520"/>
                  </a:lnTo>
                  <a:lnTo>
                    <a:pt x="326" y="532"/>
                  </a:lnTo>
                  <a:lnTo>
                    <a:pt x="318" y="545"/>
                  </a:lnTo>
                  <a:lnTo>
                    <a:pt x="312" y="545"/>
                  </a:lnTo>
                  <a:lnTo>
                    <a:pt x="295" y="532"/>
                  </a:lnTo>
                  <a:lnTo>
                    <a:pt x="283" y="517"/>
                  </a:lnTo>
                  <a:lnTo>
                    <a:pt x="261" y="504"/>
                  </a:lnTo>
                  <a:lnTo>
                    <a:pt x="238" y="491"/>
                  </a:lnTo>
                  <a:lnTo>
                    <a:pt x="216" y="478"/>
                  </a:lnTo>
                  <a:lnTo>
                    <a:pt x="193" y="465"/>
                  </a:lnTo>
                  <a:lnTo>
                    <a:pt x="170" y="443"/>
                  </a:lnTo>
                  <a:lnTo>
                    <a:pt x="147" y="420"/>
                  </a:lnTo>
                  <a:lnTo>
                    <a:pt x="148" y="405"/>
                  </a:lnTo>
                  <a:lnTo>
                    <a:pt x="130" y="372"/>
                  </a:lnTo>
                  <a:lnTo>
                    <a:pt x="114" y="340"/>
                  </a:lnTo>
                  <a:lnTo>
                    <a:pt x="100" y="319"/>
                  </a:lnTo>
                  <a:lnTo>
                    <a:pt x="88" y="299"/>
                  </a:lnTo>
                  <a:lnTo>
                    <a:pt x="78" y="276"/>
                  </a:lnTo>
                  <a:lnTo>
                    <a:pt x="67" y="255"/>
                  </a:lnTo>
                  <a:lnTo>
                    <a:pt x="56" y="233"/>
                  </a:lnTo>
                  <a:lnTo>
                    <a:pt x="44" y="211"/>
                  </a:lnTo>
                  <a:lnTo>
                    <a:pt x="26" y="196"/>
                  </a:lnTo>
                  <a:lnTo>
                    <a:pt x="7" y="181"/>
                  </a:lnTo>
                  <a:lnTo>
                    <a:pt x="9" y="174"/>
                  </a:lnTo>
                  <a:lnTo>
                    <a:pt x="0" y="135"/>
                  </a:lnTo>
                  <a:lnTo>
                    <a:pt x="12" y="117"/>
                  </a:lnTo>
                  <a:lnTo>
                    <a:pt x="25" y="100"/>
                  </a:lnTo>
                  <a:lnTo>
                    <a:pt x="27" y="117"/>
                  </a:lnTo>
                  <a:lnTo>
                    <a:pt x="21" y="130"/>
                  </a:lnTo>
                  <a:lnTo>
                    <a:pt x="31" y="126"/>
                  </a:lnTo>
                  <a:lnTo>
                    <a:pt x="58" y="148"/>
                  </a:lnTo>
                  <a:lnTo>
                    <a:pt x="67" y="137"/>
                  </a:lnTo>
                  <a:lnTo>
                    <a:pt x="69" y="124"/>
                  </a:lnTo>
                  <a:lnTo>
                    <a:pt x="76" y="113"/>
                  </a:lnTo>
                  <a:lnTo>
                    <a:pt x="80" y="96"/>
                  </a:lnTo>
                  <a:lnTo>
                    <a:pt x="84" y="96"/>
                  </a:lnTo>
                  <a:lnTo>
                    <a:pt x="84" y="101"/>
                  </a:lnTo>
                  <a:lnTo>
                    <a:pt x="88" y="100"/>
                  </a:lnTo>
                  <a:lnTo>
                    <a:pt x="86" y="95"/>
                  </a:lnTo>
                  <a:lnTo>
                    <a:pt x="92" y="88"/>
                  </a:lnTo>
                  <a:lnTo>
                    <a:pt x="108" y="81"/>
                  </a:lnTo>
                  <a:lnTo>
                    <a:pt x="136" y="63"/>
                  </a:lnTo>
                  <a:lnTo>
                    <a:pt x="152" y="28"/>
                  </a:lnTo>
                  <a:lnTo>
                    <a:pt x="158" y="28"/>
                  </a:lnTo>
                  <a:lnTo>
                    <a:pt x="148" y="5"/>
                  </a:lnTo>
                  <a:lnTo>
                    <a:pt x="156" y="1"/>
                  </a:lnTo>
                  <a:lnTo>
                    <a:pt x="157" y="0"/>
                  </a:lnTo>
                  <a:lnTo>
                    <a:pt x="172" y="15"/>
                  </a:lnTo>
                  <a:lnTo>
                    <a:pt x="187" y="30"/>
                  </a:lnTo>
                  <a:lnTo>
                    <a:pt x="207" y="53"/>
                  </a:lnTo>
                  <a:lnTo>
                    <a:pt x="212" y="66"/>
                  </a:lnTo>
                  <a:lnTo>
                    <a:pt x="244" y="67"/>
                  </a:lnTo>
                  <a:lnTo>
                    <a:pt x="265" y="67"/>
                  </a:lnTo>
                  <a:lnTo>
                    <a:pt x="291" y="77"/>
                  </a:lnTo>
                  <a:lnTo>
                    <a:pt x="280" y="113"/>
                  </a:lnTo>
                  <a:lnTo>
                    <a:pt x="298" y="125"/>
                  </a:lnTo>
                  <a:lnTo>
                    <a:pt x="289" y="124"/>
                  </a:lnTo>
                  <a:lnTo>
                    <a:pt x="266" y="130"/>
                  </a:lnTo>
                  <a:lnTo>
                    <a:pt x="246" y="139"/>
                  </a:lnTo>
                  <a:lnTo>
                    <a:pt x="225" y="149"/>
                  </a:lnTo>
                  <a:lnTo>
                    <a:pt x="218" y="172"/>
                  </a:lnTo>
                  <a:lnTo>
                    <a:pt x="211" y="195"/>
                  </a:lnTo>
                  <a:lnTo>
                    <a:pt x="198" y="219"/>
                  </a:lnTo>
                  <a:lnTo>
                    <a:pt x="210" y="241"/>
                  </a:lnTo>
                  <a:lnTo>
                    <a:pt x="222" y="264"/>
                  </a:lnTo>
                  <a:lnTo>
                    <a:pt x="220" y="277"/>
                  </a:lnTo>
                  <a:lnTo>
                    <a:pt x="230" y="280"/>
                  </a:lnTo>
                  <a:lnTo>
                    <a:pt x="246" y="292"/>
                  </a:lnTo>
                  <a:lnTo>
                    <a:pt x="267" y="297"/>
                  </a:lnTo>
                  <a:lnTo>
                    <a:pt x="285" y="282"/>
                  </a:lnTo>
                  <a:lnTo>
                    <a:pt x="286" y="305"/>
                  </a:lnTo>
                  <a:lnTo>
                    <a:pt x="289" y="327"/>
                  </a:lnTo>
                  <a:lnTo>
                    <a:pt x="316" y="325"/>
                  </a:lnTo>
                  <a:lnTo>
                    <a:pt x="330" y="348"/>
                  </a:lnTo>
                  <a:lnTo>
                    <a:pt x="343" y="371"/>
                  </a:lnTo>
                  <a:lnTo>
                    <a:pt x="338" y="378"/>
                  </a:lnTo>
                  <a:lnTo>
                    <a:pt x="338" y="415"/>
                  </a:lnTo>
                  <a:close/>
                </a:path>
              </a:pathLst>
            </a:custGeom>
            <a:solidFill>
              <a:schemeClr val="accent5"/>
            </a:solidFill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34" name="Freeform 186"/>
            <p:cNvSpPr>
              <a:spLocks/>
            </p:cNvSpPr>
            <p:nvPr/>
          </p:nvSpPr>
          <p:spPr bwMode="auto">
            <a:xfrm>
              <a:off x="4106800" y="4703152"/>
              <a:ext cx="166224" cy="38406"/>
            </a:xfrm>
            <a:custGeom>
              <a:avLst/>
              <a:gdLst>
                <a:gd name="T0" fmla="*/ 84515030 w 572"/>
                <a:gd name="T1" fmla="*/ 57745252 h 131"/>
                <a:gd name="T2" fmla="*/ 62647290 w 572"/>
                <a:gd name="T3" fmla="*/ 64963505 h 131"/>
                <a:gd name="T4" fmla="*/ 50826640 w 572"/>
                <a:gd name="T5" fmla="*/ 59550009 h 131"/>
                <a:gd name="T6" fmla="*/ 61464917 w 572"/>
                <a:gd name="T7" fmla="*/ 55940495 h 131"/>
                <a:gd name="T8" fmla="*/ 41370736 w 572"/>
                <a:gd name="T9" fmla="*/ 52331756 h 131"/>
                <a:gd name="T10" fmla="*/ 93379748 w 572"/>
                <a:gd name="T11" fmla="*/ 46316415 h 131"/>
                <a:gd name="T12" fmla="*/ 70330404 w 572"/>
                <a:gd name="T13" fmla="*/ 31278840 h 131"/>
                <a:gd name="T14" fmla="*/ 101062863 w 572"/>
                <a:gd name="T15" fmla="*/ 29474082 h 131"/>
                <a:gd name="T16" fmla="*/ 114656302 w 572"/>
                <a:gd name="T17" fmla="*/ 35489423 h 131"/>
                <a:gd name="T18" fmla="*/ 106382001 w 572"/>
                <a:gd name="T19" fmla="*/ 28872238 h 131"/>
                <a:gd name="T20" fmla="*/ 154844665 w 572"/>
                <a:gd name="T21" fmla="*/ 22255829 h 131"/>
                <a:gd name="T22" fmla="*/ 179667568 w 572"/>
                <a:gd name="T23" fmla="*/ 16842333 h 131"/>
                <a:gd name="T24" fmla="*/ 128840159 w 572"/>
                <a:gd name="T25" fmla="*/ 21052916 h 131"/>
                <a:gd name="T26" fmla="*/ 77422333 w 572"/>
                <a:gd name="T27" fmla="*/ 25263499 h 131"/>
                <a:gd name="T28" fmla="*/ 120566627 w 572"/>
                <a:gd name="T29" fmla="*/ 19850003 h 131"/>
                <a:gd name="T30" fmla="*/ 69739218 w 572"/>
                <a:gd name="T31" fmla="*/ 25263499 h 131"/>
                <a:gd name="T32" fmla="*/ 54372989 w 572"/>
                <a:gd name="T33" fmla="*/ 22255829 h 131"/>
                <a:gd name="T34" fmla="*/ 102245235 w 572"/>
                <a:gd name="T35" fmla="*/ 18045246 h 131"/>
                <a:gd name="T36" fmla="*/ 51417826 w 572"/>
                <a:gd name="T37" fmla="*/ 19850003 h 131"/>
                <a:gd name="T38" fmla="*/ 82741471 w 572"/>
                <a:gd name="T39" fmla="*/ 16240489 h 131"/>
                <a:gd name="T40" fmla="*/ 42553108 w 572"/>
                <a:gd name="T41" fmla="*/ 14436507 h 131"/>
                <a:gd name="T42" fmla="*/ 95743724 w 572"/>
                <a:gd name="T43" fmla="*/ 9023011 h 131"/>
                <a:gd name="T44" fmla="*/ 161346176 w 572"/>
                <a:gd name="T45" fmla="*/ 12631750 h 131"/>
                <a:gd name="T46" fmla="*/ 153663062 w 572"/>
                <a:gd name="T47" fmla="*/ 2405826 h 131"/>
                <a:gd name="T48" fmla="*/ 205672074 w 572"/>
                <a:gd name="T49" fmla="*/ 4210583 h 131"/>
                <a:gd name="T50" fmla="*/ 193851425 w 572"/>
                <a:gd name="T51" fmla="*/ 0 h 131"/>
                <a:gd name="T52" fmla="*/ 265364201 w 572"/>
                <a:gd name="T53" fmla="*/ 3608739 h 131"/>
                <a:gd name="T54" fmla="*/ 338058582 w 572"/>
                <a:gd name="T55" fmla="*/ 7218253 h 131"/>
                <a:gd name="T56" fmla="*/ 289595918 w 572"/>
                <a:gd name="T57" fmla="*/ 13834663 h 131"/>
                <a:gd name="T58" fmla="*/ 241132485 w 572"/>
                <a:gd name="T59" fmla="*/ 20451072 h 131"/>
                <a:gd name="T60" fmla="*/ 297869450 w 572"/>
                <a:gd name="T61" fmla="*/ 16240489 h 131"/>
                <a:gd name="T62" fmla="*/ 246451623 w 572"/>
                <a:gd name="T63" fmla="*/ 25263499 h 131"/>
                <a:gd name="T64" fmla="*/ 193851425 w 572"/>
                <a:gd name="T65" fmla="*/ 36090492 h 131"/>
                <a:gd name="T66" fmla="*/ 145388761 w 572"/>
                <a:gd name="T67" fmla="*/ 40301075 h 131"/>
                <a:gd name="T68" fmla="*/ 173166057 w 572"/>
                <a:gd name="T69" fmla="*/ 45113502 h 131"/>
                <a:gd name="T70" fmla="*/ 135932856 w 572"/>
                <a:gd name="T71" fmla="*/ 47519328 h 131"/>
                <a:gd name="T72" fmla="*/ 166665315 w 572"/>
                <a:gd name="T73" fmla="*/ 49925930 h 131"/>
                <a:gd name="T74" fmla="*/ 123521789 w 572"/>
                <a:gd name="T75" fmla="*/ 59550009 h 131"/>
                <a:gd name="T76" fmla="*/ 119975441 w 572"/>
                <a:gd name="T77" fmla="*/ 65564574 h 131"/>
                <a:gd name="T78" fmla="*/ 85105447 w 572"/>
                <a:gd name="T79" fmla="*/ 67369331 h 131"/>
                <a:gd name="T80" fmla="*/ 112883512 w 572"/>
                <a:gd name="T81" fmla="*/ 76392342 h 131"/>
                <a:gd name="T82" fmla="*/ 78013519 w 572"/>
                <a:gd name="T83" fmla="*/ 78798168 h 131"/>
                <a:gd name="T84" fmla="*/ 39006759 w 572"/>
                <a:gd name="T85" fmla="*/ 78196324 h 131"/>
                <a:gd name="T86" fmla="*/ 0 w 572"/>
                <a:gd name="T87" fmla="*/ 77595255 h 131"/>
                <a:gd name="T88" fmla="*/ 27186879 w 572"/>
                <a:gd name="T89" fmla="*/ 68572244 h 131"/>
                <a:gd name="T90" fmla="*/ 22458158 w 572"/>
                <a:gd name="T91" fmla="*/ 61955835 h 131"/>
                <a:gd name="T92" fmla="*/ 62647290 w 572"/>
                <a:gd name="T93" fmla="*/ 66768263 h 131"/>
                <a:gd name="T94" fmla="*/ 84515030 w 572"/>
                <a:gd name="T95" fmla="*/ 57745252 h 131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572" h="131">
                  <a:moveTo>
                    <a:pt x="143" y="96"/>
                  </a:moveTo>
                  <a:lnTo>
                    <a:pt x="106" y="108"/>
                  </a:lnTo>
                  <a:lnTo>
                    <a:pt x="86" y="99"/>
                  </a:lnTo>
                  <a:lnTo>
                    <a:pt x="104" y="93"/>
                  </a:lnTo>
                  <a:lnTo>
                    <a:pt x="70" y="87"/>
                  </a:lnTo>
                  <a:lnTo>
                    <a:pt x="158" y="77"/>
                  </a:lnTo>
                  <a:lnTo>
                    <a:pt x="119" y="52"/>
                  </a:lnTo>
                  <a:lnTo>
                    <a:pt x="171" y="49"/>
                  </a:lnTo>
                  <a:lnTo>
                    <a:pt x="194" y="59"/>
                  </a:lnTo>
                  <a:lnTo>
                    <a:pt x="180" y="48"/>
                  </a:lnTo>
                  <a:lnTo>
                    <a:pt x="262" y="37"/>
                  </a:lnTo>
                  <a:lnTo>
                    <a:pt x="304" y="28"/>
                  </a:lnTo>
                  <a:lnTo>
                    <a:pt x="218" y="35"/>
                  </a:lnTo>
                  <a:lnTo>
                    <a:pt x="131" y="42"/>
                  </a:lnTo>
                  <a:lnTo>
                    <a:pt x="204" y="33"/>
                  </a:lnTo>
                  <a:lnTo>
                    <a:pt x="118" y="42"/>
                  </a:lnTo>
                  <a:lnTo>
                    <a:pt x="92" y="37"/>
                  </a:lnTo>
                  <a:lnTo>
                    <a:pt x="173" y="30"/>
                  </a:lnTo>
                  <a:lnTo>
                    <a:pt x="87" y="33"/>
                  </a:lnTo>
                  <a:lnTo>
                    <a:pt x="140" y="27"/>
                  </a:lnTo>
                  <a:lnTo>
                    <a:pt x="72" y="24"/>
                  </a:lnTo>
                  <a:lnTo>
                    <a:pt x="162" y="15"/>
                  </a:lnTo>
                  <a:lnTo>
                    <a:pt x="273" y="21"/>
                  </a:lnTo>
                  <a:lnTo>
                    <a:pt x="260" y="4"/>
                  </a:lnTo>
                  <a:lnTo>
                    <a:pt x="348" y="7"/>
                  </a:lnTo>
                  <a:lnTo>
                    <a:pt x="328" y="0"/>
                  </a:lnTo>
                  <a:lnTo>
                    <a:pt x="449" y="6"/>
                  </a:lnTo>
                  <a:lnTo>
                    <a:pt x="572" y="12"/>
                  </a:lnTo>
                  <a:lnTo>
                    <a:pt x="490" y="23"/>
                  </a:lnTo>
                  <a:lnTo>
                    <a:pt x="408" y="34"/>
                  </a:lnTo>
                  <a:lnTo>
                    <a:pt x="504" y="27"/>
                  </a:lnTo>
                  <a:lnTo>
                    <a:pt x="417" y="42"/>
                  </a:lnTo>
                  <a:lnTo>
                    <a:pt x="328" y="60"/>
                  </a:lnTo>
                  <a:lnTo>
                    <a:pt x="246" y="67"/>
                  </a:lnTo>
                  <a:lnTo>
                    <a:pt x="293" y="75"/>
                  </a:lnTo>
                  <a:lnTo>
                    <a:pt x="230" y="79"/>
                  </a:lnTo>
                  <a:lnTo>
                    <a:pt x="282" y="83"/>
                  </a:lnTo>
                  <a:lnTo>
                    <a:pt x="209" y="99"/>
                  </a:lnTo>
                  <a:lnTo>
                    <a:pt x="203" y="109"/>
                  </a:lnTo>
                  <a:lnTo>
                    <a:pt x="144" y="112"/>
                  </a:lnTo>
                  <a:lnTo>
                    <a:pt x="191" y="127"/>
                  </a:lnTo>
                  <a:lnTo>
                    <a:pt x="132" y="131"/>
                  </a:lnTo>
                  <a:lnTo>
                    <a:pt x="66" y="130"/>
                  </a:lnTo>
                  <a:lnTo>
                    <a:pt x="0" y="129"/>
                  </a:lnTo>
                  <a:lnTo>
                    <a:pt x="46" y="114"/>
                  </a:lnTo>
                  <a:lnTo>
                    <a:pt x="38" y="103"/>
                  </a:lnTo>
                  <a:lnTo>
                    <a:pt x="106" y="111"/>
                  </a:lnTo>
                  <a:lnTo>
                    <a:pt x="143" y="96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35" name="Freeform 187"/>
            <p:cNvSpPr>
              <a:spLocks/>
            </p:cNvSpPr>
            <p:nvPr/>
          </p:nvSpPr>
          <p:spPr bwMode="auto">
            <a:xfrm>
              <a:off x="4094799" y="4712154"/>
              <a:ext cx="49807" cy="18003"/>
            </a:xfrm>
            <a:custGeom>
              <a:avLst/>
              <a:gdLst>
                <a:gd name="T0" fmla="*/ 20883293 w 173"/>
                <a:gd name="T1" fmla="*/ 10710863 h 60"/>
                <a:gd name="T2" fmla="*/ 13342337 w 173"/>
                <a:gd name="T3" fmla="*/ 5670550 h 60"/>
                <a:gd name="T4" fmla="*/ 47567205 w 173"/>
                <a:gd name="T5" fmla="*/ 0 h 60"/>
                <a:gd name="T6" fmla="*/ 89333791 w 173"/>
                <a:gd name="T7" fmla="*/ 7560469 h 60"/>
                <a:gd name="T8" fmla="*/ 79472130 w 173"/>
                <a:gd name="T9" fmla="*/ 18901569 h 60"/>
                <a:gd name="T10" fmla="*/ 100355423 w 173"/>
                <a:gd name="T11" fmla="*/ 22681406 h 60"/>
                <a:gd name="T12" fmla="*/ 63229484 w 173"/>
                <a:gd name="T13" fmla="*/ 29611638 h 60"/>
                <a:gd name="T14" fmla="*/ 48147571 w 173"/>
                <a:gd name="T15" fmla="*/ 37172106 h 60"/>
                <a:gd name="T16" fmla="*/ 41766586 w 173"/>
                <a:gd name="T17" fmla="*/ 31502350 h 60"/>
                <a:gd name="T18" fmla="*/ 40606615 w 173"/>
                <a:gd name="T19" fmla="*/ 37802344 h 60"/>
                <a:gd name="T20" fmla="*/ 6380985 w 173"/>
                <a:gd name="T21" fmla="*/ 27091481 h 60"/>
                <a:gd name="T22" fmla="*/ 47567205 w 173"/>
                <a:gd name="T23" fmla="*/ 22681406 h 60"/>
                <a:gd name="T24" fmla="*/ 0 w 173"/>
                <a:gd name="T25" fmla="*/ 16381413 h 60"/>
                <a:gd name="T26" fmla="*/ 20883293 w 173"/>
                <a:gd name="T27" fmla="*/ 10710863 h 6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73" h="60">
                  <a:moveTo>
                    <a:pt x="36" y="17"/>
                  </a:moveTo>
                  <a:lnTo>
                    <a:pt x="23" y="9"/>
                  </a:lnTo>
                  <a:lnTo>
                    <a:pt x="82" y="0"/>
                  </a:lnTo>
                  <a:lnTo>
                    <a:pt x="154" y="12"/>
                  </a:lnTo>
                  <a:lnTo>
                    <a:pt x="137" y="30"/>
                  </a:lnTo>
                  <a:lnTo>
                    <a:pt x="173" y="36"/>
                  </a:lnTo>
                  <a:lnTo>
                    <a:pt x="109" y="47"/>
                  </a:lnTo>
                  <a:lnTo>
                    <a:pt x="83" y="59"/>
                  </a:lnTo>
                  <a:lnTo>
                    <a:pt x="72" y="50"/>
                  </a:lnTo>
                  <a:lnTo>
                    <a:pt x="70" y="60"/>
                  </a:lnTo>
                  <a:lnTo>
                    <a:pt x="11" y="43"/>
                  </a:lnTo>
                  <a:lnTo>
                    <a:pt x="82" y="36"/>
                  </a:lnTo>
                  <a:lnTo>
                    <a:pt x="0" y="26"/>
                  </a:lnTo>
                  <a:lnTo>
                    <a:pt x="36" y="17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36" name="Freeform 188"/>
            <p:cNvSpPr>
              <a:spLocks/>
            </p:cNvSpPr>
            <p:nvPr/>
          </p:nvSpPr>
          <p:spPr bwMode="auto">
            <a:xfrm>
              <a:off x="4196213" y="4700152"/>
              <a:ext cx="300043" cy="162023"/>
            </a:xfrm>
            <a:custGeom>
              <a:avLst/>
              <a:gdLst>
                <a:gd name="T0" fmla="*/ 104319229 w 1031"/>
                <a:gd name="T1" fmla="*/ 262784262 h 554"/>
                <a:gd name="T2" fmla="*/ 124471702 w 1031"/>
                <a:gd name="T3" fmla="*/ 257397049 h 554"/>
                <a:gd name="T4" fmla="*/ 107875321 w 1031"/>
                <a:gd name="T5" fmla="*/ 273559461 h 554"/>
                <a:gd name="T6" fmla="*/ 116765937 w 1031"/>
                <a:gd name="T7" fmla="*/ 284932724 h 554"/>
                <a:gd name="T8" fmla="*/ 123878892 w 1031"/>
                <a:gd name="T9" fmla="*/ 301693199 h 554"/>
                <a:gd name="T10" fmla="*/ 128027795 w 1031"/>
                <a:gd name="T11" fmla="*/ 308876924 h 554"/>
                <a:gd name="T12" fmla="*/ 138696842 w 1031"/>
                <a:gd name="T13" fmla="*/ 317855611 h 554"/>
                <a:gd name="T14" fmla="*/ 159442125 w 1031"/>
                <a:gd name="T15" fmla="*/ 322045924 h 554"/>
                <a:gd name="T16" fmla="*/ 167739931 w 1031"/>
                <a:gd name="T17" fmla="*/ 331623449 h 554"/>
                <a:gd name="T18" fmla="*/ 193819738 w 1031"/>
                <a:gd name="T19" fmla="*/ 321447087 h 554"/>
                <a:gd name="T20" fmla="*/ 198561451 w 1031"/>
                <a:gd name="T21" fmla="*/ 312468399 h 554"/>
                <a:gd name="T22" fmla="*/ 209823309 w 1031"/>
                <a:gd name="T23" fmla="*/ 298101724 h 554"/>
                <a:gd name="T24" fmla="*/ 218713925 w 1031"/>
                <a:gd name="T25" fmla="*/ 280144348 h 554"/>
                <a:gd name="T26" fmla="*/ 229382972 w 1031"/>
                <a:gd name="T27" fmla="*/ 271164887 h 554"/>
                <a:gd name="T28" fmla="*/ 252498727 w 1031"/>
                <a:gd name="T29" fmla="*/ 244826886 h 554"/>
                <a:gd name="T30" fmla="*/ 283913058 w 1031"/>
                <a:gd name="T31" fmla="*/ 237643162 h 554"/>
                <a:gd name="T32" fmla="*/ 337851103 w 1031"/>
                <a:gd name="T33" fmla="*/ 216094311 h 554"/>
                <a:gd name="T34" fmla="*/ 387046666 w 1031"/>
                <a:gd name="T35" fmla="*/ 202326474 h 554"/>
                <a:gd name="T36" fmla="*/ 473583893 w 1031"/>
                <a:gd name="T37" fmla="*/ 173593125 h 554"/>
                <a:gd name="T38" fmla="*/ 416089755 w 1031"/>
                <a:gd name="T39" fmla="*/ 160424125 h 554"/>
                <a:gd name="T40" fmla="*/ 416682565 w 1031"/>
                <a:gd name="T41" fmla="*/ 145459387 h 554"/>
                <a:gd name="T42" fmla="*/ 483067319 w 1031"/>
                <a:gd name="T43" fmla="*/ 166410175 h 554"/>
                <a:gd name="T44" fmla="*/ 477139985 w 1031"/>
                <a:gd name="T45" fmla="*/ 147255125 h 554"/>
                <a:gd name="T46" fmla="*/ 432686136 w 1031"/>
                <a:gd name="T47" fmla="*/ 134684961 h 554"/>
                <a:gd name="T48" fmla="*/ 452245799 w 1031"/>
                <a:gd name="T49" fmla="*/ 126304337 h 554"/>
                <a:gd name="T50" fmla="*/ 490180274 w 1031"/>
                <a:gd name="T51" fmla="*/ 126903174 h 554"/>
                <a:gd name="T52" fmla="*/ 522186645 w 1031"/>
                <a:gd name="T53" fmla="*/ 112536500 h 554"/>
                <a:gd name="T54" fmla="*/ 495514798 w 1031"/>
                <a:gd name="T55" fmla="*/ 94578350 h 554"/>
                <a:gd name="T56" fmla="*/ 500849321 w 1031"/>
                <a:gd name="T57" fmla="*/ 84401988 h 554"/>
                <a:gd name="T58" fmla="*/ 534634123 w 1031"/>
                <a:gd name="T59" fmla="*/ 68839187 h 554"/>
                <a:gd name="T60" fmla="*/ 530485221 w 1031"/>
                <a:gd name="T61" fmla="*/ 47887625 h 554"/>
                <a:gd name="T62" fmla="*/ 569604547 w 1031"/>
                <a:gd name="T63" fmla="*/ 31127150 h 554"/>
                <a:gd name="T64" fmla="*/ 535819744 w 1031"/>
                <a:gd name="T65" fmla="*/ 22148462 h 554"/>
                <a:gd name="T66" fmla="*/ 470620611 w 1031"/>
                <a:gd name="T67" fmla="*/ 22148462 h 554"/>
                <a:gd name="T68" fmla="*/ 494329177 w 1031"/>
                <a:gd name="T69" fmla="*/ 7781787 h 554"/>
                <a:gd name="T70" fmla="*/ 376377619 w 1031"/>
                <a:gd name="T71" fmla="*/ 3591475 h 554"/>
                <a:gd name="T72" fmla="*/ 335479862 w 1031"/>
                <a:gd name="T73" fmla="*/ 7182950 h 554"/>
                <a:gd name="T74" fmla="*/ 309400055 w 1031"/>
                <a:gd name="T75" fmla="*/ 14964738 h 554"/>
                <a:gd name="T76" fmla="*/ 216935493 w 1031"/>
                <a:gd name="T77" fmla="*/ 21549625 h 554"/>
                <a:gd name="T78" fmla="*/ 145216216 w 1031"/>
                <a:gd name="T79" fmla="*/ 23944199 h 554"/>
                <a:gd name="T80" fmla="*/ 93650182 w 1031"/>
                <a:gd name="T81" fmla="*/ 41303512 h 554"/>
                <a:gd name="T82" fmla="*/ 18966853 w 1031"/>
                <a:gd name="T83" fmla="*/ 68240350 h 554"/>
                <a:gd name="T84" fmla="*/ 37341665 w 1031"/>
                <a:gd name="T85" fmla="*/ 74226399 h 554"/>
                <a:gd name="T86" fmla="*/ 40897757 w 1031"/>
                <a:gd name="T87" fmla="*/ 87994237 h 554"/>
                <a:gd name="T88" fmla="*/ 129213415 w 1031"/>
                <a:gd name="T89" fmla="*/ 108945024 h 554"/>
                <a:gd name="T90" fmla="*/ 132769508 w 1031"/>
                <a:gd name="T91" fmla="*/ 131092713 h 554"/>
                <a:gd name="T92" fmla="*/ 133362318 w 1031"/>
                <a:gd name="T93" fmla="*/ 151445437 h 554"/>
                <a:gd name="T94" fmla="*/ 157070884 w 1031"/>
                <a:gd name="T95" fmla="*/ 153241174 h 554"/>
                <a:gd name="T96" fmla="*/ 159442125 w 1031"/>
                <a:gd name="T97" fmla="*/ 163417537 h 554"/>
                <a:gd name="T98" fmla="*/ 155885263 w 1031"/>
                <a:gd name="T99" fmla="*/ 183171424 h 554"/>
                <a:gd name="T100" fmla="*/ 149958699 w 1031"/>
                <a:gd name="T101" fmla="*/ 192748949 h 554"/>
                <a:gd name="T102" fmla="*/ 122100461 w 1031"/>
                <a:gd name="T103" fmla="*/ 202924537 h 554"/>
                <a:gd name="T104" fmla="*/ 135139979 w 1031"/>
                <a:gd name="T105" fmla="*/ 208910587 h 554"/>
                <a:gd name="T106" fmla="*/ 123878892 w 1031"/>
                <a:gd name="T107" fmla="*/ 209509424 h 554"/>
                <a:gd name="T108" fmla="*/ 117358748 w 1031"/>
                <a:gd name="T109" fmla="*/ 221481524 h 554"/>
                <a:gd name="T110" fmla="*/ 121507650 w 1031"/>
                <a:gd name="T111" fmla="*/ 226868737 h 554"/>
                <a:gd name="T112" fmla="*/ 103133608 w 1031"/>
                <a:gd name="T113" fmla="*/ 240636574 h 55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31" h="554">
                  <a:moveTo>
                    <a:pt x="218" y="403"/>
                  </a:moveTo>
                  <a:lnTo>
                    <a:pt x="191" y="408"/>
                  </a:lnTo>
                  <a:lnTo>
                    <a:pt x="181" y="415"/>
                  </a:lnTo>
                  <a:lnTo>
                    <a:pt x="180" y="422"/>
                  </a:lnTo>
                  <a:lnTo>
                    <a:pt x="197" y="421"/>
                  </a:lnTo>
                  <a:lnTo>
                    <a:pt x="188" y="424"/>
                  </a:lnTo>
                  <a:lnTo>
                    <a:pt x="176" y="439"/>
                  </a:lnTo>
                  <a:lnTo>
                    <a:pt x="191" y="433"/>
                  </a:lnTo>
                  <a:lnTo>
                    <a:pt x="204" y="429"/>
                  </a:lnTo>
                  <a:lnTo>
                    <a:pt x="207" y="415"/>
                  </a:lnTo>
                  <a:lnTo>
                    <a:pt x="210" y="421"/>
                  </a:lnTo>
                  <a:lnTo>
                    <a:pt x="219" y="424"/>
                  </a:lnTo>
                  <a:lnTo>
                    <a:pt x="222" y="435"/>
                  </a:lnTo>
                  <a:lnTo>
                    <a:pt x="210" y="430"/>
                  </a:lnTo>
                  <a:lnTo>
                    <a:pt x="211" y="436"/>
                  </a:lnTo>
                  <a:lnTo>
                    <a:pt x="187" y="441"/>
                  </a:lnTo>
                  <a:lnTo>
                    <a:pt x="207" y="440"/>
                  </a:lnTo>
                  <a:lnTo>
                    <a:pt x="213" y="441"/>
                  </a:lnTo>
                  <a:lnTo>
                    <a:pt x="181" y="447"/>
                  </a:lnTo>
                  <a:lnTo>
                    <a:pt x="191" y="450"/>
                  </a:lnTo>
                  <a:lnTo>
                    <a:pt x="182" y="457"/>
                  </a:lnTo>
                  <a:lnTo>
                    <a:pt x="193" y="457"/>
                  </a:lnTo>
                  <a:lnTo>
                    <a:pt x="187" y="460"/>
                  </a:lnTo>
                  <a:lnTo>
                    <a:pt x="186" y="460"/>
                  </a:lnTo>
                  <a:lnTo>
                    <a:pt x="197" y="464"/>
                  </a:lnTo>
                  <a:lnTo>
                    <a:pt x="186" y="465"/>
                  </a:lnTo>
                  <a:lnTo>
                    <a:pt x="198" y="469"/>
                  </a:lnTo>
                  <a:lnTo>
                    <a:pt x="197" y="476"/>
                  </a:lnTo>
                  <a:lnTo>
                    <a:pt x="205" y="475"/>
                  </a:lnTo>
                  <a:lnTo>
                    <a:pt x="198" y="480"/>
                  </a:lnTo>
                  <a:lnTo>
                    <a:pt x="197" y="483"/>
                  </a:lnTo>
                  <a:lnTo>
                    <a:pt x="204" y="494"/>
                  </a:lnTo>
                  <a:lnTo>
                    <a:pt x="204" y="498"/>
                  </a:lnTo>
                  <a:lnTo>
                    <a:pt x="212" y="498"/>
                  </a:lnTo>
                  <a:lnTo>
                    <a:pt x="209" y="504"/>
                  </a:lnTo>
                  <a:lnTo>
                    <a:pt x="215" y="502"/>
                  </a:lnTo>
                  <a:lnTo>
                    <a:pt x="213" y="507"/>
                  </a:lnTo>
                  <a:lnTo>
                    <a:pt x="216" y="511"/>
                  </a:lnTo>
                  <a:lnTo>
                    <a:pt x="209" y="511"/>
                  </a:lnTo>
                  <a:lnTo>
                    <a:pt x="219" y="513"/>
                  </a:lnTo>
                  <a:lnTo>
                    <a:pt x="215" y="516"/>
                  </a:lnTo>
                  <a:lnTo>
                    <a:pt x="216" y="516"/>
                  </a:lnTo>
                  <a:lnTo>
                    <a:pt x="215" y="522"/>
                  </a:lnTo>
                  <a:lnTo>
                    <a:pt x="225" y="519"/>
                  </a:lnTo>
                  <a:lnTo>
                    <a:pt x="225" y="525"/>
                  </a:lnTo>
                  <a:lnTo>
                    <a:pt x="222" y="528"/>
                  </a:lnTo>
                  <a:lnTo>
                    <a:pt x="225" y="528"/>
                  </a:lnTo>
                  <a:lnTo>
                    <a:pt x="224" y="530"/>
                  </a:lnTo>
                  <a:lnTo>
                    <a:pt x="234" y="531"/>
                  </a:lnTo>
                  <a:lnTo>
                    <a:pt x="247" y="529"/>
                  </a:lnTo>
                  <a:lnTo>
                    <a:pt x="271" y="522"/>
                  </a:lnTo>
                  <a:lnTo>
                    <a:pt x="270" y="526"/>
                  </a:lnTo>
                  <a:lnTo>
                    <a:pt x="281" y="522"/>
                  </a:lnTo>
                  <a:lnTo>
                    <a:pt x="266" y="531"/>
                  </a:lnTo>
                  <a:lnTo>
                    <a:pt x="277" y="530"/>
                  </a:lnTo>
                  <a:lnTo>
                    <a:pt x="269" y="538"/>
                  </a:lnTo>
                  <a:lnTo>
                    <a:pt x="281" y="536"/>
                  </a:lnTo>
                  <a:lnTo>
                    <a:pt x="279" y="540"/>
                  </a:lnTo>
                  <a:lnTo>
                    <a:pt x="288" y="538"/>
                  </a:lnTo>
                  <a:lnTo>
                    <a:pt x="278" y="547"/>
                  </a:lnTo>
                  <a:lnTo>
                    <a:pt x="291" y="542"/>
                  </a:lnTo>
                  <a:lnTo>
                    <a:pt x="278" y="549"/>
                  </a:lnTo>
                  <a:lnTo>
                    <a:pt x="283" y="554"/>
                  </a:lnTo>
                  <a:lnTo>
                    <a:pt x="301" y="546"/>
                  </a:lnTo>
                  <a:lnTo>
                    <a:pt x="315" y="552"/>
                  </a:lnTo>
                  <a:lnTo>
                    <a:pt x="318" y="547"/>
                  </a:lnTo>
                  <a:lnTo>
                    <a:pt x="314" y="544"/>
                  </a:lnTo>
                  <a:lnTo>
                    <a:pt x="301" y="538"/>
                  </a:lnTo>
                  <a:lnTo>
                    <a:pt x="323" y="540"/>
                  </a:lnTo>
                  <a:lnTo>
                    <a:pt x="327" y="537"/>
                  </a:lnTo>
                  <a:lnTo>
                    <a:pt x="324" y="534"/>
                  </a:lnTo>
                  <a:lnTo>
                    <a:pt x="325" y="532"/>
                  </a:lnTo>
                  <a:lnTo>
                    <a:pt x="323" y="530"/>
                  </a:lnTo>
                  <a:lnTo>
                    <a:pt x="335" y="529"/>
                  </a:lnTo>
                  <a:lnTo>
                    <a:pt x="323" y="525"/>
                  </a:lnTo>
                  <a:lnTo>
                    <a:pt x="335" y="525"/>
                  </a:lnTo>
                  <a:lnTo>
                    <a:pt x="335" y="522"/>
                  </a:lnTo>
                  <a:lnTo>
                    <a:pt x="335" y="519"/>
                  </a:lnTo>
                  <a:lnTo>
                    <a:pt x="341" y="518"/>
                  </a:lnTo>
                  <a:lnTo>
                    <a:pt x="337" y="513"/>
                  </a:lnTo>
                  <a:lnTo>
                    <a:pt x="347" y="512"/>
                  </a:lnTo>
                  <a:lnTo>
                    <a:pt x="344" y="507"/>
                  </a:lnTo>
                  <a:lnTo>
                    <a:pt x="353" y="500"/>
                  </a:lnTo>
                  <a:lnTo>
                    <a:pt x="354" y="498"/>
                  </a:lnTo>
                  <a:lnTo>
                    <a:pt x="348" y="489"/>
                  </a:lnTo>
                  <a:lnTo>
                    <a:pt x="351" y="489"/>
                  </a:lnTo>
                  <a:lnTo>
                    <a:pt x="344" y="482"/>
                  </a:lnTo>
                  <a:lnTo>
                    <a:pt x="361" y="476"/>
                  </a:lnTo>
                  <a:lnTo>
                    <a:pt x="374" y="475"/>
                  </a:lnTo>
                  <a:lnTo>
                    <a:pt x="371" y="471"/>
                  </a:lnTo>
                  <a:lnTo>
                    <a:pt x="369" y="468"/>
                  </a:lnTo>
                  <a:lnTo>
                    <a:pt x="378" y="468"/>
                  </a:lnTo>
                  <a:lnTo>
                    <a:pt x="380" y="463"/>
                  </a:lnTo>
                  <a:lnTo>
                    <a:pt x="385" y="464"/>
                  </a:lnTo>
                  <a:lnTo>
                    <a:pt x="383" y="462"/>
                  </a:lnTo>
                  <a:lnTo>
                    <a:pt x="387" y="460"/>
                  </a:lnTo>
                  <a:lnTo>
                    <a:pt x="395" y="457"/>
                  </a:lnTo>
                  <a:lnTo>
                    <a:pt x="387" y="453"/>
                  </a:lnTo>
                  <a:lnTo>
                    <a:pt x="403" y="452"/>
                  </a:lnTo>
                  <a:lnTo>
                    <a:pt x="399" y="442"/>
                  </a:lnTo>
                  <a:lnTo>
                    <a:pt x="389" y="439"/>
                  </a:lnTo>
                  <a:lnTo>
                    <a:pt x="408" y="434"/>
                  </a:lnTo>
                  <a:lnTo>
                    <a:pt x="408" y="417"/>
                  </a:lnTo>
                  <a:lnTo>
                    <a:pt x="427" y="416"/>
                  </a:lnTo>
                  <a:lnTo>
                    <a:pt x="426" y="409"/>
                  </a:lnTo>
                  <a:lnTo>
                    <a:pt x="440" y="406"/>
                  </a:lnTo>
                  <a:lnTo>
                    <a:pt x="447" y="404"/>
                  </a:lnTo>
                  <a:lnTo>
                    <a:pt x="469" y="400"/>
                  </a:lnTo>
                  <a:lnTo>
                    <a:pt x="467" y="397"/>
                  </a:lnTo>
                  <a:lnTo>
                    <a:pt x="480" y="387"/>
                  </a:lnTo>
                  <a:lnTo>
                    <a:pt x="488" y="387"/>
                  </a:lnTo>
                  <a:lnTo>
                    <a:pt x="479" y="397"/>
                  </a:lnTo>
                  <a:lnTo>
                    <a:pt x="489" y="397"/>
                  </a:lnTo>
                  <a:lnTo>
                    <a:pt x="519" y="391"/>
                  </a:lnTo>
                  <a:lnTo>
                    <a:pt x="521" y="385"/>
                  </a:lnTo>
                  <a:lnTo>
                    <a:pt x="530" y="386"/>
                  </a:lnTo>
                  <a:lnTo>
                    <a:pt x="548" y="381"/>
                  </a:lnTo>
                  <a:lnTo>
                    <a:pt x="552" y="378"/>
                  </a:lnTo>
                  <a:lnTo>
                    <a:pt x="570" y="361"/>
                  </a:lnTo>
                  <a:lnTo>
                    <a:pt x="599" y="348"/>
                  </a:lnTo>
                  <a:lnTo>
                    <a:pt x="600" y="338"/>
                  </a:lnTo>
                  <a:lnTo>
                    <a:pt x="603" y="331"/>
                  </a:lnTo>
                  <a:lnTo>
                    <a:pt x="624" y="343"/>
                  </a:lnTo>
                  <a:lnTo>
                    <a:pt x="636" y="339"/>
                  </a:lnTo>
                  <a:lnTo>
                    <a:pt x="645" y="337"/>
                  </a:lnTo>
                  <a:lnTo>
                    <a:pt x="653" y="338"/>
                  </a:lnTo>
                  <a:lnTo>
                    <a:pt x="695" y="328"/>
                  </a:lnTo>
                  <a:lnTo>
                    <a:pt x="737" y="318"/>
                  </a:lnTo>
                  <a:lnTo>
                    <a:pt x="751" y="312"/>
                  </a:lnTo>
                  <a:lnTo>
                    <a:pt x="766" y="304"/>
                  </a:lnTo>
                  <a:lnTo>
                    <a:pt x="775" y="300"/>
                  </a:lnTo>
                  <a:lnTo>
                    <a:pt x="787" y="295"/>
                  </a:lnTo>
                  <a:lnTo>
                    <a:pt x="799" y="290"/>
                  </a:lnTo>
                  <a:lnTo>
                    <a:pt x="742" y="284"/>
                  </a:lnTo>
                  <a:lnTo>
                    <a:pt x="695" y="292"/>
                  </a:lnTo>
                  <a:lnTo>
                    <a:pt x="692" y="289"/>
                  </a:lnTo>
                  <a:lnTo>
                    <a:pt x="726" y="282"/>
                  </a:lnTo>
                  <a:lnTo>
                    <a:pt x="678" y="282"/>
                  </a:lnTo>
                  <a:lnTo>
                    <a:pt x="702" y="272"/>
                  </a:lnTo>
                  <a:lnTo>
                    <a:pt x="702" y="268"/>
                  </a:lnTo>
                  <a:lnTo>
                    <a:pt x="705" y="267"/>
                  </a:lnTo>
                  <a:lnTo>
                    <a:pt x="748" y="265"/>
                  </a:lnTo>
                  <a:lnTo>
                    <a:pt x="746" y="258"/>
                  </a:lnTo>
                  <a:lnTo>
                    <a:pt x="744" y="256"/>
                  </a:lnTo>
                  <a:lnTo>
                    <a:pt x="705" y="254"/>
                  </a:lnTo>
                  <a:lnTo>
                    <a:pt x="719" y="252"/>
                  </a:lnTo>
                  <a:lnTo>
                    <a:pt x="703" y="243"/>
                  </a:lnTo>
                  <a:lnTo>
                    <a:pt x="739" y="255"/>
                  </a:lnTo>
                  <a:lnTo>
                    <a:pt x="772" y="266"/>
                  </a:lnTo>
                  <a:lnTo>
                    <a:pt x="785" y="282"/>
                  </a:lnTo>
                  <a:lnTo>
                    <a:pt x="800" y="278"/>
                  </a:lnTo>
                  <a:lnTo>
                    <a:pt x="804" y="272"/>
                  </a:lnTo>
                  <a:lnTo>
                    <a:pt x="806" y="282"/>
                  </a:lnTo>
                  <a:lnTo>
                    <a:pt x="815" y="278"/>
                  </a:lnTo>
                  <a:lnTo>
                    <a:pt x="816" y="270"/>
                  </a:lnTo>
                  <a:lnTo>
                    <a:pt x="817" y="258"/>
                  </a:lnTo>
                  <a:lnTo>
                    <a:pt x="806" y="260"/>
                  </a:lnTo>
                  <a:lnTo>
                    <a:pt x="811" y="252"/>
                  </a:lnTo>
                  <a:lnTo>
                    <a:pt x="804" y="253"/>
                  </a:lnTo>
                  <a:lnTo>
                    <a:pt x="799" y="250"/>
                  </a:lnTo>
                  <a:lnTo>
                    <a:pt x="805" y="246"/>
                  </a:lnTo>
                  <a:lnTo>
                    <a:pt x="762" y="236"/>
                  </a:lnTo>
                  <a:lnTo>
                    <a:pt x="756" y="238"/>
                  </a:lnTo>
                  <a:lnTo>
                    <a:pt x="757" y="234"/>
                  </a:lnTo>
                  <a:lnTo>
                    <a:pt x="773" y="229"/>
                  </a:lnTo>
                  <a:lnTo>
                    <a:pt x="746" y="228"/>
                  </a:lnTo>
                  <a:lnTo>
                    <a:pt x="736" y="228"/>
                  </a:lnTo>
                  <a:lnTo>
                    <a:pt x="730" y="225"/>
                  </a:lnTo>
                  <a:lnTo>
                    <a:pt x="769" y="218"/>
                  </a:lnTo>
                  <a:lnTo>
                    <a:pt x="728" y="218"/>
                  </a:lnTo>
                  <a:lnTo>
                    <a:pt x="726" y="220"/>
                  </a:lnTo>
                  <a:lnTo>
                    <a:pt x="727" y="217"/>
                  </a:lnTo>
                  <a:lnTo>
                    <a:pt x="738" y="213"/>
                  </a:lnTo>
                  <a:lnTo>
                    <a:pt x="733" y="210"/>
                  </a:lnTo>
                  <a:lnTo>
                    <a:pt x="763" y="211"/>
                  </a:lnTo>
                  <a:lnTo>
                    <a:pt x="772" y="206"/>
                  </a:lnTo>
                  <a:lnTo>
                    <a:pt x="768" y="201"/>
                  </a:lnTo>
                  <a:lnTo>
                    <a:pt x="782" y="205"/>
                  </a:lnTo>
                  <a:lnTo>
                    <a:pt x="800" y="202"/>
                  </a:lnTo>
                  <a:lnTo>
                    <a:pt x="814" y="207"/>
                  </a:lnTo>
                  <a:lnTo>
                    <a:pt x="791" y="206"/>
                  </a:lnTo>
                  <a:lnTo>
                    <a:pt x="827" y="212"/>
                  </a:lnTo>
                  <a:lnTo>
                    <a:pt x="856" y="205"/>
                  </a:lnTo>
                  <a:lnTo>
                    <a:pt x="857" y="199"/>
                  </a:lnTo>
                  <a:lnTo>
                    <a:pt x="833" y="199"/>
                  </a:lnTo>
                  <a:lnTo>
                    <a:pt x="830" y="202"/>
                  </a:lnTo>
                  <a:lnTo>
                    <a:pt x="824" y="193"/>
                  </a:lnTo>
                  <a:lnTo>
                    <a:pt x="833" y="183"/>
                  </a:lnTo>
                  <a:lnTo>
                    <a:pt x="881" y="188"/>
                  </a:lnTo>
                  <a:lnTo>
                    <a:pt x="878" y="180"/>
                  </a:lnTo>
                  <a:lnTo>
                    <a:pt x="858" y="178"/>
                  </a:lnTo>
                  <a:lnTo>
                    <a:pt x="854" y="171"/>
                  </a:lnTo>
                  <a:lnTo>
                    <a:pt x="836" y="170"/>
                  </a:lnTo>
                  <a:lnTo>
                    <a:pt x="857" y="166"/>
                  </a:lnTo>
                  <a:lnTo>
                    <a:pt x="835" y="162"/>
                  </a:lnTo>
                  <a:lnTo>
                    <a:pt x="836" y="158"/>
                  </a:lnTo>
                  <a:lnTo>
                    <a:pt x="881" y="168"/>
                  </a:lnTo>
                  <a:lnTo>
                    <a:pt x="878" y="152"/>
                  </a:lnTo>
                  <a:lnTo>
                    <a:pt x="846" y="151"/>
                  </a:lnTo>
                  <a:lnTo>
                    <a:pt x="882" y="147"/>
                  </a:lnTo>
                  <a:lnTo>
                    <a:pt x="862" y="146"/>
                  </a:lnTo>
                  <a:lnTo>
                    <a:pt x="851" y="142"/>
                  </a:lnTo>
                  <a:lnTo>
                    <a:pt x="845" y="141"/>
                  </a:lnTo>
                  <a:lnTo>
                    <a:pt x="834" y="134"/>
                  </a:lnTo>
                  <a:lnTo>
                    <a:pt x="863" y="132"/>
                  </a:lnTo>
                  <a:lnTo>
                    <a:pt x="911" y="130"/>
                  </a:lnTo>
                  <a:lnTo>
                    <a:pt x="910" y="121"/>
                  </a:lnTo>
                  <a:lnTo>
                    <a:pt x="882" y="118"/>
                  </a:lnTo>
                  <a:lnTo>
                    <a:pt x="869" y="114"/>
                  </a:lnTo>
                  <a:lnTo>
                    <a:pt x="902" y="115"/>
                  </a:lnTo>
                  <a:lnTo>
                    <a:pt x="868" y="108"/>
                  </a:lnTo>
                  <a:lnTo>
                    <a:pt x="860" y="114"/>
                  </a:lnTo>
                  <a:lnTo>
                    <a:pt x="853" y="110"/>
                  </a:lnTo>
                  <a:lnTo>
                    <a:pt x="868" y="93"/>
                  </a:lnTo>
                  <a:lnTo>
                    <a:pt x="893" y="86"/>
                  </a:lnTo>
                  <a:lnTo>
                    <a:pt x="905" y="79"/>
                  </a:lnTo>
                  <a:lnTo>
                    <a:pt x="895" y="80"/>
                  </a:lnTo>
                  <a:lnTo>
                    <a:pt x="908" y="67"/>
                  </a:lnTo>
                  <a:lnTo>
                    <a:pt x="929" y="67"/>
                  </a:lnTo>
                  <a:lnTo>
                    <a:pt x="931" y="60"/>
                  </a:lnTo>
                  <a:lnTo>
                    <a:pt x="893" y="67"/>
                  </a:lnTo>
                  <a:lnTo>
                    <a:pt x="888" y="62"/>
                  </a:lnTo>
                  <a:lnTo>
                    <a:pt x="924" y="58"/>
                  </a:lnTo>
                  <a:lnTo>
                    <a:pt x="961" y="52"/>
                  </a:lnTo>
                  <a:lnTo>
                    <a:pt x="892" y="52"/>
                  </a:lnTo>
                  <a:lnTo>
                    <a:pt x="988" y="45"/>
                  </a:lnTo>
                  <a:lnTo>
                    <a:pt x="984" y="43"/>
                  </a:lnTo>
                  <a:lnTo>
                    <a:pt x="1031" y="34"/>
                  </a:lnTo>
                  <a:lnTo>
                    <a:pt x="971" y="28"/>
                  </a:lnTo>
                  <a:lnTo>
                    <a:pt x="940" y="33"/>
                  </a:lnTo>
                  <a:lnTo>
                    <a:pt x="904" y="37"/>
                  </a:lnTo>
                  <a:lnTo>
                    <a:pt x="901" y="34"/>
                  </a:lnTo>
                  <a:lnTo>
                    <a:pt x="836" y="51"/>
                  </a:lnTo>
                  <a:lnTo>
                    <a:pt x="860" y="39"/>
                  </a:lnTo>
                  <a:lnTo>
                    <a:pt x="875" y="28"/>
                  </a:lnTo>
                  <a:lnTo>
                    <a:pt x="851" y="26"/>
                  </a:lnTo>
                  <a:lnTo>
                    <a:pt x="841" y="31"/>
                  </a:lnTo>
                  <a:lnTo>
                    <a:pt x="794" y="37"/>
                  </a:lnTo>
                  <a:lnTo>
                    <a:pt x="818" y="32"/>
                  </a:lnTo>
                  <a:lnTo>
                    <a:pt x="824" y="27"/>
                  </a:lnTo>
                  <a:lnTo>
                    <a:pt x="710" y="32"/>
                  </a:lnTo>
                  <a:lnTo>
                    <a:pt x="744" y="24"/>
                  </a:lnTo>
                  <a:lnTo>
                    <a:pt x="811" y="25"/>
                  </a:lnTo>
                  <a:lnTo>
                    <a:pt x="888" y="18"/>
                  </a:lnTo>
                  <a:lnTo>
                    <a:pt x="834" y="13"/>
                  </a:lnTo>
                  <a:lnTo>
                    <a:pt x="835" y="8"/>
                  </a:lnTo>
                  <a:lnTo>
                    <a:pt x="680" y="12"/>
                  </a:lnTo>
                  <a:lnTo>
                    <a:pt x="701" y="9"/>
                  </a:lnTo>
                  <a:lnTo>
                    <a:pt x="820" y="6"/>
                  </a:lnTo>
                  <a:lnTo>
                    <a:pt x="773" y="0"/>
                  </a:lnTo>
                  <a:lnTo>
                    <a:pt x="625" y="3"/>
                  </a:lnTo>
                  <a:lnTo>
                    <a:pt x="635" y="6"/>
                  </a:lnTo>
                  <a:lnTo>
                    <a:pt x="623" y="9"/>
                  </a:lnTo>
                  <a:lnTo>
                    <a:pt x="619" y="10"/>
                  </a:lnTo>
                  <a:lnTo>
                    <a:pt x="582" y="8"/>
                  </a:lnTo>
                  <a:lnTo>
                    <a:pt x="529" y="7"/>
                  </a:lnTo>
                  <a:lnTo>
                    <a:pt x="539" y="10"/>
                  </a:lnTo>
                  <a:lnTo>
                    <a:pt x="500" y="9"/>
                  </a:lnTo>
                  <a:lnTo>
                    <a:pt x="566" y="12"/>
                  </a:lnTo>
                  <a:lnTo>
                    <a:pt x="600" y="19"/>
                  </a:lnTo>
                  <a:lnTo>
                    <a:pt x="569" y="14"/>
                  </a:lnTo>
                  <a:lnTo>
                    <a:pt x="569" y="15"/>
                  </a:lnTo>
                  <a:lnTo>
                    <a:pt x="522" y="14"/>
                  </a:lnTo>
                  <a:lnTo>
                    <a:pt x="542" y="22"/>
                  </a:lnTo>
                  <a:lnTo>
                    <a:pt x="525" y="21"/>
                  </a:lnTo>
                  <a:lnTo>
                    <a:pt x="522" y="25"/>
                  </a:lnTo>
                  <a:lnTo>
                    <a:pt x="521" y="30"/>
                  </a:lnTo>
                  <a:lnTo>
                    <a:pt x="433" y="18"/>
                  </a:lnTo>
                  <a:lnTo>
                    <a:pt x="428" y="28"/>
                  </a:lnTo>
                  <a:lnTo>
                    <a:pt x="429" y="32"/>
                  </a:lnTo>
                  <a:lnTo>
                    <a:pt x="389" y="26"/>
                  </a:lnTo>
                  <a:lnTo>
                    <a:pt x="372" y="36"/>
                  </a:lnTo>
                  <a:lnTo>
                    <a:pt x="366" y="36"/>
                  </a:lnTo>
                  <a:lnTo>
                    <a:pt x="372" y="21"/>
                  </a:lnTo>
                  <a:lnTo>
                    <a:pt x="285" y="27"/>
                  </a:lnTo>
                  <a:lnTo>
                    <a:pt x="312" y="37"/>
                  </a:lnTo>
                  <a:lnTo>
                    <a:pt x="290" y="32"/>
                  </a:lnTo>
                  <a:lnTo>
                    <a:pt x="252" y="31"/>
                  </a:lnTo>
                  <a:lnTo>
                    <a:pt x="251" y="36"/>
                  </a:lnTo>
                  <a:lnTo>
                    <a:pt x="245" y="40"/>
                  </a:lnTo>
                  <a:lnTo>
                    <a:pt x="213" y="40"/>
                  </a:lnTo>
                  <a:lnTo>
                    <a:pt x="209" y="46"/>
                  </a:lnTo>
                  <a:lnTo>
                    <a:pt x="205" y="43"/>
                  </a:lnTo>
                  <a:lnTo>
                    <a:pt x="125" y="58"/>
                  </a:lnTo>
                  <a:lnTo>
                    <a:pt x="174" y="60"/>
                  </a:lnTo>
                  <a:lnTo>
                    <a:pt x="161" y="62"/>
                  </a:lnTo>
                  <a:lnTo>
                    <a:pt x="158" y="69"/>
                  </a:lnTo>
                  <a:lnTo>
                    <a:pt x="140" y="78"/>
                  </a:lnTo>
                  <a:lnTo>
                    <a:pt x="75" y="85"/>
                  </a:lnTo>
                  <a:lnTo>
                    <a:pt x="7" y="96"/>
                  </a:lnTo>
                  <a:lnTo>
                    <a:pt x="2" y="100"/>
                  </a:lnTo>
                  <a:lnTo>
                    <a:pt x="2" y="106"/>
                  </a:lnTo>
                  <a:lnTo>
                    <a:pt x="38" y="110"/>
                  </a:lnTo>
                  <a:lnTo>
                    <a:pt x="32" y="114"/>
                  </a:lnTo>
                  <a:lnTo>
                    <a:pt x="30" y="116"/>
                  </a:lnTo>
                  <a:lnTo>
                    <a:pt x="56" y="117"/>
                  </a:lnTo>
                  <a:lnTo>
                    <a:pt x="93" y="114"/>
                  </a:lnTo>
                  <a:lnTo>
                    <a:pt x="89" y="122"/>
                  </a:lnTo>
                  <a:lnTo>
                    <a:pt x="43" y="122"/>
                  </a:lnTo>
                  <a:lnTo>
                    <a:pt x="79" y="124"/>
                  </a:lnTo>
                  <a:lnTo>
                    <a:pt x="63" y="124"/>
                  </a:lnTo>
                  <a:lnTo>
                    <a:pt x="0" y="128"/>
                  </a:lnTo>
                  <a:lnTo>
                    <a:pt x="23" y="130"/>
                  </a:lnTo>
                  <a:lnTo>
                    <a:pt x="41" y="136"/>
                  </a:lnTo>
                  <a:lnTo>
                    <a:pt x="19" y="141"/>
                  </a:lnTo>
                  <a:lnTo>
                    <a:pt x="63" y="152"/>
                  </a:lnTo>
                  <a:lnTo>
                    <a:pt x="57" y="148"/>
                  </a:lnTo>
                  <a:lnTo>
                    <a:pt x="69" y="147"/>
                  </a:lnTo>
                  <a:lnTo>
                    <a:pt x="79" y="147"/>
                  </a:lnTo>
                  <a:lnTo>
                    <a:pt x="109" y="144"/>
                  </a:lnTo>
                  <a:lnTo>
                    <a:pt x="122" y="144"/>
                  </a:lnTo>
                  <a:lnTo>
                    <a:pt x="201" y="157"/>
                  </a:lnTo>
                  <a:lnTo>
                    <a:pt x="195" y="165"/>
                  </a:lnTo>
                  <a:lnTo>
                    <a:pt x="212" y="176"/>
                  </a:lnTo>
                  <a:lnTo>
                    <a:pt x="218" y="182"/>
                  </a:lnTo>
                  <a:lnTo>
                    <a:pt x="213" y="187"/>
                  </a:lnTo>
                  <a:lnTo>
                    <a:pt x="205" y="192"/>
                  </a:lnTo>
                  <a:lnTo>
                    <a:pt x="218" y="192"/>
                  </a:lnTo>
                  <a:lnTo>
                    <a:pt x="219" y="202"/>
                  </a:lnTo>
                  <a:lnTo>
                    <a:pt x="221" y="208"/>
                  </a:lnTo>
                  <a:lnTo>
                    <a:pt x="218" y="216"/>
                  </a:lnTo>
                  <a:lnTo>
                    <a:pt x="224" y="219"/>
                  </a:lnTo>
                  <a:lnTo>
                    <a:pt x="222" y="231"/>
                  </a:lnTo>
                  <a:lnTo>
                    <a:pt x="211" y="236"/>
                  </a:lnTo>
                  <a:lnTo>
                    <a:pt x="204" y="242"/>
                  </a:lnTo>
                  <a:lnTo>
                    <a:pt x="218" y="243"/>
                  </a:lnTo>
                  <a:lnTo>
                    <a:pt x="193" y="250"/>
                  </a:lnTo>
                  <a:lnTo>
                    <a:pt x="204" y="259"/>
                  </a:lnTo>
                  <a:lnTo>
                    <a:pt x="225" y="253"/>
                  </a:lnTo>
                  <a:lnTo>
                    <a:pt x="236" y="236"/>
                  </a:lnTo>
                  <a:lnTo>
                    <a:pt x="240" y="248"/>
                  </a:lnTo>
                  <a:lnTo>
                    <a:pt x="252" y="244"/>
                  </a:lnTo>
                  <a:lnTo>
                    <a:pt x="247" y="249"/>
                  </a:lnTo>
                  <a:lnTo>
                    <a:pt x="264" y="253"/>
                  </a:lnTo>
                  <a:lnTo>
                    <a:pt x="247" y="256"/>
                  </a:lnTo>
                  <a:lnTo>
                    <a:pt x="265" y="256"/>
                  </a:lnTo>
                  <a:lnTo>
                    <a:pt x="252" y="262"/>
                  </a:lnTo>
                  <a:lnTo>
                    <a:pt x="260" y="260"/>
                  </a:lnTo>
                  <a:lnTo>
                    <a:pt x="255" y="264"/>
                  </a:lnTo>
                  <a:lnTo>
                    <a:pt x="269" y="268"/>
                  </a:lnTo>
                  <a:lnTo>
                    <a:pt x="258" y="267"/>
                  </a:lnTo>
                  <a:lnTo>
                    <a:pt x="271" y="272"/>
                  </a:lnTo>
                  <a:lnTo>
                    <a:pt x="269" y="273"/>
                  </a:lnTo>
                  <a:lnTo>
                    <a:pt x="269" y="279"/>
                  </a:lnTo>
                  <a:lnTo>
                    <a:pt x="271" y="283"/>
                  </a:lnTo>
                  <a:lnTo>
                    <a:pt x="211" y="272"/>
                  </a:lnTo>
                  <a:lnTo>
                    <a:pt x="206" y="280"/>
                  </a:lnTo>
                  <a:lnTo>
                    <a:pt x="270" y="295"/>
                  </a:lnTo>
                  <a:lnTo>
                    <a:pt x="260" y="301"/>
                  </a:lnTo>
                  <a:lnTo>
                    <a:pt x="263" y="306"/>
                  </a:lnTo>
                  <a:lnTo>
                    <a:pt x="255" y="309"/>
                  </a:lnTo>
                  <a:lnTo>
                    <a:pt x="258" y="312"/>
                  </a:lnTo>
                  <a:lnTo>
                    <a:pt x="264" y="315"/>
                  </a:lnTo>
                  <a:lnTo>
                    <a:pt x="265" y="318"/>
                  </a:lnTo>
                  <a:lnTo>
                    <a:pt x="254" y="315"/>
                  </a:lnTo>
                  <a:lnTo>
                    <a:pt x="246" y="321"/>
                  </a:lnTo>
                  <a:lnTo>
                    <a:pt x="253" y="322"/>
                  </a:lnTo>
                  <a:lnTo>
                    <a:pt x="203" y="334"/>
                  </a:lnTo>
                  <a:lnTo>
                    <a:pt x="207" y="338"/>
                  </a:lnTo>
                  <a:lnTo>
                    <a:pt x="237" y="336"/>
                  </a:lnTo>
                  <a:lnTo>
                    <a:pt x="247" y="331"/>
                  </a:lnTo>
                  <a:lnTo>
                    <a:pt x="237" y="339"/>
                  </a:lnTo>
                  <a:lnTo>
                    <a:pt x="246" y="344"/>
                  </a:lnTo>
                  <a:lnTo>
                    <a:pt x="206" y="339"/>
                  </a:lnTo>
                  <a:lnTo>
                    <a:pt x="199" y="338"/>
                  </a:lnTo>
                  <a:lnTo>
                    <a:pt x="213" y="345"/>
                  </a:lnTo>
                  <a:lnTo>
                    <a:pt x="194" y="343"/>
                  </a:lnTo>
                  <a:lnTo>
                    <a:pt x="181" y="352"/>
                  </a:lnTo>
                  <a:lnTo>
                    <a:pt x="218" y="346"/>
                  </a:lnTo>
                  <a:lnTo>
                    <a:pt x="215" y="348"/>
                  </a:lnTo>
                  <a:lnTo>
                    <a:pt x="228" y="349"/>
                  </a:lnTo>
                  <a:lnTo>
                    <a:pt x="237" y="346"/>
                  </a:lnTo>
                  <a:lnTo>
                    <a:pt x="246" y="348"/>
                  </a:lnTo>
                  <a:lnTo>
                    <a:pt x="235" y="350"/>
                  </a:lnTo>
                  <a:lnTo>
                    <a:pt x="249" y="350"/>
                  </a:lnTo>
                  <a:lnTo>
                    <a:pt x="242" y="352"/>
                  </a:lnTo>
                  <a:lnTo>
                    <a:pt x="245" y="356"/>
                  </a:lnTo>
                  <a:lnTo>
                    <a:pt x="209" y="350"/>
                  </a:lnTo>
                  <a:lnTo>
                    <a:pt x="175" y="361"/>
                  </a:lnTo>
                  <a:lnTo>
                    <a:pt x="222" y="360"/>
                  </a:lnTo>
                  <a:lnTo>
                    <a:pt x="233" y="364"/>
                  </a:lnTo>
                  <a:lnTo>
                    <a:pt x="222" y="362"/>
                  </a:lnTo>
                  <a:lnTo>
                    <a:pt x="174" y="364"/>
                  </a:lnTo>
                  <a:lnTo>
                    <a:pt x="179" y="369"/>
                  </a:lnTo>
                  <a:lnTo>
                    <a:pt x="198" y="370"/>
                  </a:lnTo>
                  <a:lnTo>
                    <a:pt x="187" y="374"/>
                  </a:lnTo>
                  <a:lnTo>
                    <a:pt x="185" y="376"/>
                  </a:lnTo>
                  <a:lnTo>
                    <a:pt x="179" y="376"/>
                  </a:lnTo>
                  <a:lnTo>
                    <a:pt x="191" y="381"/>
                  </a:lnTo>
                  <a:lnTo>
                    <a:pt x="173" y="381"/>
                  </a:lnTo>
                  <a:lnTo>
                    <a:pt x="169" y="388"/>
                  </a:lnTo>
                  <a:lnTo>
                    <a:pt x="205" y="379"/>
                  </a:lnTo>
                  <a:lnTo>
                    <a:pt x="240" y="369"/>
                  </a:lnTo>
                  <a:lnTo>
                    <a:pt x="231" y="373"/>
                  </a:lnTo>
                  <a:lnTo>
                    <a:pt x="169" y="393"/>
                  </a:lnTo>
                  <a:lnTo>
                    <a:pt x="177" y="394"/>
                  </a:lnTo>
                  <a:lnTo>
                    <a:pt x="170" y="397"/>
                  </a:lnTo>
                  <a:lnTo>
                    <a:pt x="201" y="393"/>
                  </a:lnTo>
                  <a:lnTo>
                    <a:pt x="174" y="402"/>
                  </a:lnTo>
                  <a:lnTo>
                    <a:pt x="176" y="403"/>
                  </a:lnTo>
                  <a:lnTo>
                    <a:pt x="179" y="406"/>
                  </a:lnTo>
                  <a:lnTo>
                    <a:pt x="192" y="406"/>
                  </a:lnTo>
                  <a:lnTo>
                    <a:pt x="218" y="403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37" name="Freeform 189"/>
            <p:cNvSpPr>
              <a:spLocks/>
            </p:cNvSpPr>
            <p:nvPr/>
          </p:nvSpPr>
          <p:spPr bwMode="auto">
            <a:xfrm>
              <a:off x="4251422" y="4784164"/>
              <a:ext cx="15002" cy="7201"/>
            </a:xfrm>
            <a:custGeom>
              <a:avLst/>
              <a:gdLst>
                <a:gd name="T0" fmla="*/ 30289576 w 52"/>
                <a:gd name="T1" fmla="*/ 9870948 h 25"/>
                <a:gd name="T2" fmla="*/ 7572585 w 52"/>
                <a:gd name="T3" fmla="*/ 0 h 25"/>
                <a:gd name="T4" fmla="*/ 582330 w 52"/>
                <a:gd name="T5" fmla="*/ 4064508 h 25"/>
                <a:gd name="T6" fmla="*/ 1747754 w 52"/>
                <a:gd name="T7" fmla="*/ 5225796 h 25"/>
                <a:gd name="T8" fmla="*/ 0 w 52"/>
                <a:gd name="T9" fmla="*/ 7548372 h 25"/>
                <a:gd name="T10" fmla="*/ 2912415 w 52"/>
                <a:gd name="T11" fmla="*/ 10451592 h 25"/>
                <a:gd name="T12" fmla="*/ 9319576 w 52"/>
                <a:gd name="T13" fmla="*/ 12774168 h 25"/>
                <a:gd name="T14" fmla="*/ 5242500 w 52"/>
                <a:gd name="T15" fmla="*/ 14516100 h 25"/>
                <a:gd name="T16" fmla="*/ 30289576 w 52"/>
                <a:gd name="T17" fmla="*/ 9870948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" h="25">
                  <a:moveTo>
                    <a:pt x="52" y="17"/>
                  </a:moveTo>
                  <a:lnTo>
                    <a:pt x="13" y="0"/>
                  </a:lnTo>
                  <a:lnTo>
                    <a:pt x="1" y="7"/>
                  </a:lnTo>
                  <a:lnTo>
                    <a:pt x="3" y="9"/>
                  </a:lnTo>
                  <a:lnTo>
                    <a:pt x="0" y="13"/>
                  </a:lnTo>
                  <a:lnTo>
                    <a:pt x="5" y="18"/>
                  </a:lnTo>
                  <a:lnTo>
                    <a:pt x="16" y="22"/>
                  </a:lnTo>
                  <a:lnTo>
                    <a:pt x="9" y="25"/>
                  </a:lnTo>
                  <a:lnTo>
                    <a:pt x="52" y="17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38" name="Freeform 190"/>
            <p:cNvSpPr>
              <a:spLocks/>
            </p:cNvSpPr>
            <p:nvPr/>
          </p:nvSpPr>
          <p:spPr bwMode="auto">
            <a:xfrm>
              <a:off x="4411044" y="4811768"/>
              <a:ext cx="61809" cy="23403"/>
            </a:xfrm>
            <a:custGeom>
              <a:avLst/>
              <a:gdLst>
                <a:gd name="T0" fmla="*/ 96328434 w 214"/>
                <a:gd name="T1" fmla="*/ 0 h 80"/>
                <a:gd name="T2" fmla="*/ 93993421 w 214"/>
                <a:gd name="T3" fmla="*/ 3593218 h 80"/>
                <a:gd name="T4" fmla="*/ 82901348 w 214"/>
                <a:gd name="T5" fmla="*/ 6588211 h 80"/>
                <a:gd name="T6" fmla="*/ 75311793 w 214"/>
                <a:gd name="T7" fmla="*/ 5390214 h 80"/>
                <a:gd name="T8" fmla="*/ 73559770 w 214"/>
                <a:gd name="T9" fmla="*/ 11978424 h 80"/>
                <a:gd name="T10" fmla="*/ 72976017 w 214"/>
                <a:gd name="T11" fmla="*/ 9582430 h 80"/>
                <a:gd name="T12" fmla="*/ 62467697 w 214"/>
                <a:gd name="T13" fmla="*/ 5989212 h 80"/>
                <a:gd name="T14" fmla="*/ 58965178 w 214"/>
                <a:gd name="T15" fmla="*/ 10181428 h 80"/>
                <a:gd name="T16" fmla="*/ 51375623 w 214"/>
                <a:gd name="T17" fmla="*/ 5989212 h 80"/>
                <a:gd name="T18" fmla="*/ 44369822 w 214"/>
                <a:gd name="T19" fmla="*/ 14374419 h 80"/>
                <a:gd name="T20" fmla="*/ 37947773 w 214"/>
                <a:gd name="T21" fmla="*/ 17967636 h 80"/>
                <a:gd name="T22" fmla="*/ 33276984 w 214"/>
                <a:gd name="T23" fmla="*/ 13176421 h 80"/>
                <a:gd name="T24" fmla="*/ 37364020 w 214"/>
                <a:gd name="T25" fmla="*/ 10181428 h 80"/>
                <a:gd name="T26" fmla="*/ 19849898 w 214"/>
                <a:gd name="T27" fmla="*/ 0 h 80"/>
                <a:gd name="T28" fmla="*/ 23352417 w 214"/>
                <a:gd name="T29" fmla="*/ 4791215 h 80"/>
                <a:gd name="T30" fmla="*/ 24519923 w 214"/>
                <a:gd name="T31" fmla="*/ 8984205 h 80"/>
                <a:gd name="T32" fmla="*/ 16346616 w 214"/>
                <a:gd name="T33" fmla="*/ 5390214 h 80"/>
                <a:gd name="T34" fmla="*/ 12844097 w 214"/>
                <a:gd name="T35" fmla="*/ 7187209 h 80"/>
                <a:gd name="T36" fmla="*/ 12260344 w 214"/>
                <a:gd name="T37" fmla="*/ 9582430 h 80"/>
                <a:gd name="T38" fmla="*/ 14595356 w 214"/>
                <a:gd name="T39" fmla="*/ 10780427 h 80"/>
                <a:gd name="T40" fmla="*/ 14011603 w 214"/>
                <a:gd name="T41" fmla="*/ 11978424 h 80"/>
                <a:gd name="T42" fmla="*/ 4087036 w 214"/>
                <a:gd name="T43" fmla="*/ 10780427 h 80"/>
                <a:gd name="T44" fmla="*/ 7005802 w 214"/>
                <a:gd name="T45" fmla="*/ 13775420 h 80"/>
                <a:gd name="T46" fmla="*/ 0 w 214"/>
                <a:gd name="T47" fmla="*/ 14374419 h 80"/>
                <a:gd name="T48" fmla="*/ 26854936 w 214"/>
                <a:gd name="T49" fmla="*/ 15571642 h 80"/>
                <a:gd name="T50" fmla="*/ 23352417 w 214"/>
                <a:gd name="T51" fmla="*/ 19165634 h 80"/>
                <a:gd name="T52" fmla="*/ 26271183 w 214"/>
                <a:gd name="T53" fmla="*/ 20962629 h 80"/>
                <a:gd name="T54" fmla="*/ 3502519 w 214"/>
                <a:gd name="T55" fmla="*/ 23956848 h 80"/>
                <a:gd name="T56" fmla="*/ 21601158 w 214"/>
                <a:gd name="T57" fmla="*/ 28149065 h 80"/>
                <a:gd name="T58" fmla="*/ 27439453 w 214"/>
                <a:gd name="T59" fmla="*/ 29946061 h 80"/>
                <a:gd name="T60" fmla="*/ 24519923 w 214"/>
                <a:gd name="T61" fmla="*/ 32342055 h 80"/>
                <a:gd name="T62" fmla="*/ 28023206 w 214"/>
                <a:gd name="T63" fmla="*/ 32342055 h 80"/>
                <a:gd name="T64" fmla="*/ 25103676 w 214"/>
                <a:gd name="T65" fmla="*/ 35336274 h 80"/>
                <a:gd name="T66" fmla="*/ 14595356 w 214"/>
                <a:gd name="T67" fmla="*/ 38930266 h 80"/>
                <a:gd name="T68" fmla="*/ 23352417 w 214"/>
                <a:gd name="T69" fmla="*/ 41924485 h 80"/>
                <a:gd name="T70" fmla="*/ 40282786 w 214"/>
                <a:gd name="T71" fmla="*/ 42523483 h 80"/>
                <a:gd name="T72" fmla="*/ 66554733 w 214"/>
                <a:gd name="T73" fmla="*/ 47913697 h 80"/>
                <a:gd name="T74" fmla="*/ 85820114 w 214"/>
                <a:gd name="T75" fmla="*/ 41325486 h 80"/>
                <a:gd name="T76" fmla="*/ 103917989 w 214"/>
                <a:gd name="T77" fmla="*/ 34737275 h 80"/>
                <a:gd name="T78" fmla="*/ 115594579 w 214"/>
                <a:gd name="T79" fmla="*/ 27550066 h 80"/>
                <a:gd name="T80" fmla="*/ 121432874 w 214"/>
                <a:gd name="T81" fmla="*/ 23357850 h 80"/>
                <a:gd name="T82" fmla="*/ 124935393 w 214"/>
                <a:gd name="T83" fmla="*/ 23357850 h 80"/>
                <a:gd name="T84" fmla="*/ 119680851 w 214"/>
                <a:gd name="T85" fmla="*/ 19764632 h 80"/>
                <a:gd name="T86" fmla="*/ 124935393 w 214"/>
                <a:gd name="T87" fmla="*/ 17967636 h 80"/>
                <a:gd name="T88" fmla="*/ 124935393 w 214"/>
                <a:gd name="T89" fmla="*/ 16170641 h 80"/>
                <a:gd name="T90" fmla="*/ 114427073 w 214"/>
                <a:gd name="T91" fmla="*/ 15571642 h 80"/>
                <a:gd name="T92" fmla="*/ 117345839 w 214"/>
                <a:gd name="T93" fmla="*/ 13176421 h 80"/>
                <a:gd name="T94" fmla="*/ 111507543 w 214"/>
                <a:gd name="T95" fmla="*/ 11978424 h 80"/>
                <a:gd name="T96" fmla="*/ 110923790 w 214"/>
                <a:gd name="T97" fmla="*/ 6588211 h 80"/>
                <a:gd name="T98" fmla="*/ 115594579 w 214"/>
                <a:gd name="T99" fmla="*/ 1796996 h 80"/>
                <a:gd name="T100" fmla="*/ 106837518 w 214"/>
                <a:gd name="T101" fmla="*/ 3593218 h 80"/>
                <a:gd name="T102" fmla="*/ 96328434 w 214"/>
                <a:gd name="T103" fmla="*/ 0 h 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14" h="80">
                  <a:moveTo>
                    <a:pt x="165" y="0"/>
                  </a:moveTo>
                  <a:lnTo>
                    <a:pt x="161" y="6"/>
                  </a:lnTo>
                  <a:lnTo>
                    <a:pt x="142" y="11"/>
                  </a:lnTo>
                  <a:lnTo>
                    <a:pt x="129" y="9"/>
                  </a:lnTo>
                  <a:lnTo>
                    <a:pt x="126" y="20"/>
                  </a:lnTo>
                  <a:lnTo>
                    <a:pt x="125" y="16"/>
                  </a:lnTo>
                  <a:lnTo>
                    <a:pt x="107" y="10"/>
                  </a:lnTo>
                  <a:lnTo>
                    <a:pt x="101" y="17"/>
                  </a:lnTo>
                  <a:lnTo>
                    <a:pt x="88" y="10"/>
                  </a:lnTo>
                  <a:lnTo>
                    <a:pt x="76" y="24"/>
                  </a:lnTo>
                  <a:lnTo>
                    <a:pt x="65" y="30"/>
                  </a:lnTo>
                  <a:lnTo>
                    <a:pt x="57" y="22"/>
                  </a:lnTo>
                  <a:lnTo>
                    <a:pt x="64" y="17"/>
                  </a:lnTo>
                  <a:lnTo>
                    <a:pt x="34" y="0"/>
                  </a:lnTo>
                  <a:lnTo>
                    <a:pt x="40" y="8"/>
                  </a:lnTo>
                  <a:lnTo>
                    <a:pt x="42" y="15"/>
                  </a:lnTo>
                  <a:lnTo>
                    <a:pt x="28" y="9"/>
                  </a:lnTo>
                  <a:lnTo>
                    <a:pt x="22" y="12"/>
                  </a:lnTo>
                  <a:lnTo>
                    <a:pt x="21" y="16"/>
                  </a:lnTo>
                  <a:lnTo>
                    <a:pt x="25" y="18"/>
                  </a:lnTo>
                  <a:lnTo>
                    <a:pt x="24" y="20"/>
                  </a:lnTo>
                  <a:lnTo>
                    <a:pt x="7" y="18"/>
                  </a:lnTo>
                  <a:lnTo>
                    <a:pt x="12" y="23"/>
                  </a:lnTo>
                  <a:lnTo>
                    <a:pt x="0" y="24"/>
                  </a:lnTo>
                  <a:lnTo>
                    <a:pt x="46" y="26"/>
                  </a:lnTo>
                  <a:lnTo>
                    <a:pt x="40" y="32"/>
                  </a:lnTo>
                  <a:lnTo>
                    <a:pt x="45" y="35"/>
                  </a:lnTo>
                  <a:lnTo>
                    <a:pt x="6" y="40"/>
                  </a:lnTo>
                  <a:lnTo>
                    <a:pt x="37" y="47"/>
                  </a:lnTo>
                  <a:lnTo>
                    <a:pt x="47" y="50"/>
                  </a:lnTo>
                  <a:lnTo>
                    <a:pt x="42" y="54"/>
                  </a:lnTo>
                  <a:lnTo>
                    <a:pt x="48" y="54"/>
                  </a:lnTo>
                  <a:lnTo>
                    <a:pt x="43" y="59"/>
                  </a:lnTo>
                  <a:lnTo>
                    <a:pt x="25" y="65"/>
                  </a:lnTo>
                  <a:lnTo>
                    <a:pt x="40" y="70"/>
                  </a:lnTo>
                  <a:lnTo>
                    <a:pt x="69" y="71"/>
                  </a:lnTo>
                  <a:lnTo>
                    <a:pt x="114" y="80"/>
                  </a:lnTo>
                  <a:lnTo>
                    <a:pt x="147" y="69"/>
                  </a:lnTo>
                  <a:lnTo>
                    <a:pt x="178" y="58"/>
                  </a:lnTo>
                  <a:lnTo>
                    <a:pt x="198" y="46"/>
                  </a:lnTo>
                  <a:lnTo>
                    <a:pt x="208" y="39"/>
                  </a:lnTo>
                  <a:lnTo>
                    <a:pt x="214" y="39"/>
                  </a:lnTo>
                  <a:lnTo>
                    <a:pt x="205" y="33"/>
                  </a:lnTo>
                  <a:lnTo>
                    <a:pt x="214" y="30"/>
                  </a:lnTo>
                  <a:lnTo>
                    <a:pt x="214" y="27"/>
                  </a:lnTo>
                  <a:lnTo>
                    <a:pt x="196" y="26"/>
                  </a:lnTo>
                  <a:lnTo>
                    <a:pt x="201" y="22"/>
                  </a:lnTo>
                  <a:lnTo>
                    <a:pt x="191" y="20"/>
                  </a:lnTo>
                  <a:lnTo>
                    <a:pt x="190" y="11"/>
                  </a:lnTo>
                  <a:lnTo>
                    <a:pt x="198" y="3"/>
                  </a:lnTo>
                  <a:lnTo>
                    <a:pt x="183" y="6"/>
                  </a:lnTo>
                  <a:lnTo>
                    <a:pt x="165" y="0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39" name="Freeform 191"/>
            <p:cNvSpPr>
              <a:spLocks/>
            </p:cNvSpPr>
            <p:nvPr/>
          </p:nvSpPr>
          <p:spPr bwMode="auto">
            <a:xfrm>
              <a:off x="4605473" y="4718155"/>
              <a:ext cx="51607" cy="22203"/>
            </a:xfrm>
            <a:custGeom>
              <a:avLst/>
              <a:gdLst>
                <a:gd name="T0" fmla="*/ 25014583 w 179"/>
                <a:gd name="T1" fmla="*/ 4181147 h 76"/>
                <a:gd name="T2" fmla="*/ 11052423 w 179"/>
                <a:gd name="T3" fmla="*/ 4181147 h 76"/>
                <a:gd name="T4" fmla="*/ 0 w 179"/>
                <a:gd name="T5" fmla="*/ 4778564 h 76"/>
                <a:gd name="T6" fmla="*/ 2327027 w 179"/>
                <a:gd name="T7" fmla="*/ 10154545 h 76"/>
                <a:gd name="T8" fmla="*/ 10471239 w 179"/>
                <a:gd name="T9" fmla="*/ 9557128 h 76"/>
                <a:gd name="T10" fmla="*/ 11052423 w 179"/>
                <a:gd name="T11" fmla="*/ 13140858 h 76"/>
                <a:gd name="T12" fmla="*/ 4072106 w 179"/>
                <a:gd name="T13" fmla="*/ 13738275 h 76"/>
                <a:gd name="T14" fmla="*/ 16870371 w 179"/>
                <a:gd name="T15" fmla="*/ 20308318 h 76"/>
                <a:gd name="T16" fmla="*/ 27922795 w 179"/>
                <a:gd name="T17" fmla="*/ 23892048 h 76"/>
                <a:gd name="T18" fmla="*/ 34903875 w 179"/>
                <a:gd name="T19" fmla="*/ 20308318 h 76"/>
                <a:gd name="T20" fmla="*/ 42466139 w 179"/>
                <a:gd name="T21" fmla="*/ 16724588 h 76"/>
                <a:gd name="T22" fmla="*/ 43629271 w 179"/>
                <a:gd name="T23" fmla="*/ 19113484 h 76"/>
                <a:gd name="T24" fmla="*/ 55263642 w 179"/>
                <a:gd name="T25" fmla="*/ 17322005 h 76"/>
                <a:gd name="T26" fmla="*/ 55845589 w 179"/>
                <a:gd name="T27" fmla="*/ 20905735 h 76"/>
                <a:gd name="T28" fmla="*/ 31412953 w 179"/>
                <a:gd name="T29" fmla="*/ 25086882 h 76"/>
                <a:gd name="T30" fmla="*/ 29667874 w 179"/>
                <a:gd name="T31" fmla="*/ 28670612 h 76"/>
                <a:gd name="T32" fmla="*/ 58754563 w 179"/>
                <a:gd name="T33" fmla="*/ 28670612 h 76"/>
                <a:gd name="T34" fmla="*/ 47119430 w 179"/>
                <a:gd name="T35" fmla="*/ 29865446 h 76"/>
                <a:gd name="T36" fmla="*/ 52355431 w 179"/>
                <a:gd name="T37" fmla="*/ 32254342 h 76"/>
                <a:gd name="T38" fmla="*/ 33739980 w 179"/>
                <a:gd name="T39" fmla="*/ 33449176 h 76"/>
                <a:gd name="T40" fmla="*/ 54100510 w 179"/>
                <a:gd name="T41" fmla="*/ 40019218 h 76"/>
                <a:gd name="T42" fmla="*/ 61662775 w 179"/>
                <a:gd name="T43" fmla="*/ 45395200 h 76"/>
                <a:gd name="T44" fmla="*/ 64571749 w 179"/>
                <a:gd name="T45" fmla="*/ 42408887 h 76"/>
                <a:gd name="T46" fmla="*/ 73297145 w 179"/>
                <a:gd name="T47" fmla="*/ 32851759 h 76"/>
                <a:gd name="T48" fmla="*/ 78533146 w 179"/>
                <a:gd name="T49" fmla="*/ 25684299 h 76"/>
                <a:gd name="T50" fmla="*/ 80860173 w 179"/>
                <a:gd name="T51" fmla="*/ 21503152 h 76"/>
                <a:gd name="T52" fmla="*/ 104128914 w 179"/>
                <a:gd name="T53" fmla="*/ 16724588 h 76"/>
                <a:gd name="T54" fmla="*/ 76788067 w 179"/>
                <a:gd name="T55" fmla="*/ 11348607 h 76"/>
                <a:gd name="T56" fmla="*/ 73879093 w 179"/>
                <a:gd name="T57" fmla="*/ 6570043 h 76"/>
                <a:gd name="T58" fmla="*/ 66898775 w 179"/>
                <a:gd name="T59" fmla="*/ 7764877 h 76"/>
                <a:gd name="T60" fmla="*/ 65734881 w 179"/>
                <a:gd name="T61" fmla="*/ 4778564 h 76"/>
                <a:gd name="T62" fmla="*/ 51773483 w 179"/>
                <a:gd name="T63" fmla="*/ 0 h 76"/>
                <a:gd name="T64" fmla="*/ 54100510 w 179"/>
                <a:gd name="T65" fmla="*/ 14335692 h 76"/>
                <a:gd name="T66" fmla="*/ 36648954 w 179"/>
                <a:gd name="T67" fmla="*/ 3583730 h 76"/>
                <a:gd name="T68" fmla="*/ 29667874 w 179"/>
                <a:gd name="T69" fmla="*/ 7764877 h 76"/>
                <a:gd name="T70" fmla="*/ 21523662 w 179"/>
                <a:gd name="T71" fmla="*/ 5973398 h 76"/>
                <a:gd name="T72" fmla="*/ 25014583 w 179"/>
                <a:gd name="T73" fmla="*/ 4181147 h 7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79" h="76">
                  <a:moveTo>
                    <a:pt x="43" y="7"/>
                  </a:moveTo>
                  <a:lnTo>
                    <a:pt x="19" y="7"/>
                  </a:lnTo>
                  <a:lnTo>
                    <a:pt x="0" y="8"/>
                  </a:lnTo>
                  <a:lnTo>
                    <a:pt x="4" y="17"/>
                  </a:lnTo>
                  <a:lnTo>
                    <a:pt x="18" y="16"/>
                  </a:lnTo>
                  <a:lnTo>
                    <a:pt x="19" y="22"/>
                  </a:lnTo>
                  <a:lnTo>
                    <a:pt x="7" y="23"/>
                  </a:lnTo>
                  <a:lnTo>
                    <a:pt x="29" y="34"/>
                  </a:lnTo>
                  <a:lnTo>
                    <a:pt x="48" y="40"/>
                  </a:lnTo>
                  <a:lnTo>
                    <a:pt x="60" y="34"/>
                  </a:lnTo>
                  <a:lnTo>
                    <a:pt x="73" y="28"/>
                  </a:lnTo>
                  <a:lnTo>
                    <a:pt x="75" y="32"/>
                  </a:lnTo>
                  <a:lnTo>
                    <a:pt x="95" y="29"/>
                  </a:lnTo>
                  <a:lnTo>
                    <a:pt x="96" y="35"/>
                  </a:lnTo>
                  <a:lnTo>
                    <a:pt x="54" y="42"/>
                  </a:lnTo>
                  <a:lnTo>
                    <a:pt x="51" y="48"/>
                  </a:lnTo>
                  <a:lnTo>
                    <a:pt x="101" y="48"/>
                  </a:lnTo>
                  <a:lnTo>
                    <a:pt x="81" y="50"/>
                  </a:lnTo>
                  <a:lnTo>
                    <a:pt x="90" y="54"/>
                  </a:lnTo>
                  <a:lnTo>
                    <a:pt x="58" y="56"/>
                  </a:lnTo>
                  <a:lnTo>
                    <a:pt x="93" y="67"/>
                  </a:lnTo>
                  <a:lnTo>
                    <a:pt x="106" y="76"/>
                  </a:lnTo>
                  <a:lnTo>
                    <a:pt x="111" y="71"/>
                  </a:lnTo>
                  <a:lnTo>
                    <a:pt x="126" y="55"/>
                  </a:lnTo>
                  <a:lnTo>
                    <a:pt x="135" y="43"/>
                  </a:lnTo>
                  <a:lnTo>
                    <a:pt x="139" y="36"/>
                  </a:lnTo>
                  <a:lnTo>
                    <a:pt x="179" y="28"/>
                  </a:lnTo>
                  <a:lnTo>
                    <a:pt x="132" y="19"/>
                  </a:lnTo>
                  <a:lnTo>
                    <a:pt x="127" y="11"/>
                  </a:lnTo>
                  <a:lnTo>
                    <a:pt x="115" y="13"/>
                  </a:lnTo>
                  <a:lnTo>
                    <a:pt x="113" y="8"/>
                  </a:lnTo>
                  <a:lnTo>
                    <a:pt x="89" y="0"/>
                  </a:lnTo>
                  <a:lnTo>
                    <a:pt x="93" y="24"/>
                  </a:lnTo>
                  <a:lnTo>
                    <a:pt x="63" y="6"/>
                  </a:lnTo>
                  <a:lnTo>
                    <a:pt x="51" y="13"/>
                  </a:lnTo>
                  <a:lnTo>
                    <a:pt x="37" y="10"/>
                  </a:lnTo>
                  <a:lnTo>
                    <a:pt x="43" y="7"/>
                  </a:lnTo>
                  <a:close/>
                </a:path>
              </a:pathLst>
            </a:custGeom>
            <a:solidFill>
              <a:srgbClr val="9DA0A3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40" name="Freeform 192"/>
            <p:cNvSpPr>
              <a:spLocks/>
            </p:cNvSpPr>
            <p:nvPr/>
          </p:nvSpPr>
          <p:spPr bwMode="auto">
            <a:xfrm>
              <a:off x="5315375" y="5321241"/>
              <a:ext cx="33005" cy="45607"/>
            </a:xfrm>
            <a:custGeom>
              <a:avLst/>
              <a:gdLst>
                <a:gd name="T0" fmla="*/ 56901269 w 114"/>
                <a:gd name="T1" fmla="*/ 93912403 h 155"/>
                <a:gd name="T2" fmla="*/ 38716422 w 114"/>
                <a:gd name="T3" fmla="*/ 79976939 h 155"/>
                <a:gd name="T4" fmla="*/ 19944893 w 114"/>
                <a:gd name="T5" fmla="*/ 66647838 h 155"/>
                <a:gd name="T6" fmla="*/ 11732110 w 114"/>
                <a:gd name="T7" fmla="*/ 46047045 h 155"/>
                <a:gd name="T8" fmla="*/ 5866055 w 114"/>
                <a:gd name="T9" fmla="*/ 24841446 h 155"/>
                <a:gd name="T10" fmla="*/ 0 w 114"/>
                <a:gd name="T11" fmla="*/ 3029483 h 155"/>
                <a:gd name="T12" fmla="*/ 586682 w 114"/>
                <a:gd name="T13" fmla="*/ 0 h 155"/>
                <a:gd name="T14" fmla="*/ 12318792 w 114"/>
                <a:gd name="T15" fmla="*/ 6058965 h 155"/>
                <a:gd name="T16" fmla="*/ 12905474 w 114"/>
                <a:gd name="T17" fmla="*/ 14541049 h 155"/>
                <a:gd name="T18" fmla="*/ 23464220 w 114"/>
                <a:gd name="T19" fmla="*/ 13935464 h 155"/>
                <a:gd name="T20" fmla="*/ 29916957 w 114"/>
                <a:gd name="T21" fmla="*/ 6058965 h 155"/>
                <a:gd name="T22" fmla="*/ 39889021 w 114"/>
                <a:gd name="T23" fmla="*/ 16964947 h 155"/>
                <a:gd name="T24" fmla="*/ 49861850 w 114"/>
                <a:gd name="T25" fmla="*/ 27264565 h 155"/>
                <a:gd name="T26" fmla="*/ 51035214 w 114"/>
                <a:gd name="T27" fmla="*/ 43623926 h 155"/>
                <a:gd name="T28" fmla="*/ 53381177 w 114"/>
                <a:gd name="T29" fmla="*/ 61194458 h 155"/>
                <a:gd name="T30" fmla="*/ 59833914 w 114"/>
                <a:gd name="T31" fmla="*/ 77553820 h 155"/>
                <a:gd name="T32" fmla="*/ 66873333 w 114"/>
                <a:gd name="T33" fmla="*/ 92700455 h 155"/>
                <a:gd name="T34" fmla="*/ 61593960 w 114"/>
                <a:gd name="T35" fmla="*/ 89670972 h 155"/>
                <a:gd name="T36" fmla="*/ 56901269 w 114"/>
                <a:gd name="T37" fmla="*/ 93912403 h 1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14" h="155">
                  <a:moveTo>
                    <a:pt x="97" y="155"/>
                  </a:moveTo>
                  <a:lnTo>
                    <a:pt x="66" y="132"/>
                  </a:lnTo>
                  <a:lnTo>
                    <a:pt x="34" y="110"/>
                  </a:lnTo>
                  <a:lnTo>
                    <a:pt x="20" y="76"/>
                  </a:lnTo>
                  <a:lnTo>
                    <a:pt x="10" y="41"/>
                  </a:lnTo>
                  <a:lnTo>
                    <a:pt x="0" y="5"/>
                  </a:lnTo>
                  <a:lnTo>
                    <a:pt x="1" y="0"/>
                  </a:lnTo>
                  <a:lnTo>
                    <a:pt x="21" y="10"/>
                  </a:lnTo>
                  <a:lnTo>
                    <a:pt x="22" y="24"/>
                  </a:lnTo>
                  <a:lnTo>
                    <a:pt x="40" y="23"/>
                  </a:lnTo>
                  <a:lnTo>
                    <a:pt x="51" y="10"/>
                  </a:lnTo>
                  <a:lnTo>
                    <a:pt x="68" y="28"/>
                  </a:lnTo>
                  <a:lnTo>
                    <a:pt x="85" y="45"/>
                  </a:lnTo>
                  <a:lnTo>
                    <a:pt x="87" y="72"/>
                  </a:lnTo>
                  <a:lnTo>
                    <a:pt x="91" y="101"/>
                  </a:lnTo>
                  <a:lnTo>
                    <a:pt x="102" y="128"/>
                  </a:lnTo>
                  <a:lnTo>
                    <a:pt x="114" y="153"/>
                  </a:lnTo>
                  <a:lnTo>
                    <a:pt x="105" y="148"/>
                  </a:lnTo>
                  <a:lnTo>
                    <a:pt x="97" y="155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41" name="Freeform 193"/>
            <p:cNvSpPr>
              <a:spLocks/>
            </p:cNvSpPr>
            <p:nvPr/>
          </p:nvSpPr>
          <p:spPr bwMode="auto">
            <a:xfrm>
              <a:off x="5207360" y="5147817"/>
              <a:ext cx="37806" cy="48607"/>
            </a:xfrm>
            <a:custGeom>
              <a:avLst/>
              <a:gdLst>
                <a:gd name="T0" fmla="*/ 27395164 w 131"/>
                <a:gd name="T1" fmla="*/ 81628397 h 169"/>
                <a:gd name="T2" fmla="*/ 26811882 w 131"/>
                <a:gd name="T3" fmla="*/ 82785680 h 169"/>
                <a:gd name="T4" fmla="*/ 23314481 w 131"/>
                <a:gd name="T5" fmla="*/ 78733287 h 169"/>
                <a:gd name="T6" fmla="*/ 23314481 w 131"/>
                <a:gd name="T7" fmla="*/ 79891331 h 169"/>
                <a:gd name="T8" fmla="*/ 18068761 w 131"/>
                <a:gd name="T9" fmla="*/ 66576109 h 169"/>
                <a:gd name="T10" fmla="*/ 13988841 w 131"/>
                <a:gd name="T11" fmla="*/ 53839910 h 169"/>
                <a:gd name="T12" fmla="*/ 12823041 w 131"/>
                <a:gd name="T13" fmla="*/ 43998058 h 169"/>
                <a:gd name="T14" fmla="*/ 1165800 w 131"/>
                <a:gd name="T15" fmla="*/ 34156207 h 169"/>
                <a:gd name="T16" fmla="*/ 5829002 w 131"/>
                <a:gd name="T17" fmla="*/ 27209466 h 169"/>
                <a:gd name="T18" fmla="*/ 11657240 w 131"/>
                <a:gd name="T19" fmla="*/ 23736095 h 169"/>
                <a:gd name="T20" fmla="*/ 0 w 131"/>
                <a:gd name="T21" fmla="*/ 12736200 h 169"/>
                <a:gd name="T22" fmla="*/ 0 w 131"/>
                <a:gd name="T23" fmla="*/ 0 h 169"/>
                <a:gd name="T24" fmla="*/ 9908922 w 131"/>
                <a:gd name="T25" fmla="*/ 4052393 h 169"/>
                <a:gd name="T26" fmla="*/ 15154642 w 131"/>
                <a:gd name="T27" fmla="*/ 9262829 h 169"/>
                <a:gd name="T28" fmla="*/ 18652043 w 131"/>
                <a:gd name="T29" fmla="*/ 6368480 h 169"/>
                <a:gd name="T30" fmla="*/ 25063563 w 131"/>
                <a:gd name="T31" fmla="*/ 20840985 h 169"/>
                <a:gd name="T32" fmla="*/ 41384005 w 131"/>
                <a:gd name="T33" fmla="*/ 22578051 h 169"/>
                <a:gd name="T34" fmla="*/ 57121165 w 131"/>
                <a:gd name="T35" fmla="*/ 23736095 h 169"/>
                <a:gd name="T36" fmla="*/ 65281005 w 131"/>
                <a:gd name="T37" fmla="*/ 29524793 h 169"/>
                <a:gd name="T38" fmla="*/ 62366885 w 131"/>
                <a:gd name="T39" fmla="*/ 37051317 h 169"/>
                <a:gd name="T40" fmla="*/ 51292163 w 131"/>
                <a:gd name="T41" fmla="*/ 44577080 h 169"/>
                <a:gd name="T42" fmla="*/ 54789564 w 131"/>
                <a:gd name="T43" fmla="*/ 57892302 h 169"/>
                <a:gd name="T44" fmla="*/ 57121165 w 131"/>
                <a:gd name="T45" fmla="*/ 61365673 h 169"/>
                <a:gd name="T46" fmla="*/ 64115204 w 131"/>
                <a:gd name="T47" fmla="*/ 48629473 h 169"/>
                <a:gd name="T48" fmla="*/ 69944206 w 131"/>
                <a:gd name="T49" fmla="*/ 64260783 h 169"/>
                <a:gd name="T50" fmla="*/ 75773208 w 131"/>
                <a:gd name="T51" fmla="*/ 79312309 h 169"/>
                <a:gd name="T52" fmla="*/ 76355726 w 131"/>
                <a:gd name="T53" fmla="*/ 89154161 h 169"/>
                <a:gd name="T54" fmla="*/ 72275807 w 131"/>
                <a:gd name="T55" fmla="*/ 92627531 h 169"/>
                <a:gd name="T56" fmla="*/ 74024126 w 131"/>
                <a:gd name="T57" fmla="*/ 97837968 h 169"/>
                <a:gd name="T58" fmla="*/ 65281005 w 131"/>
                <a:gd name="T59" fmla="*/ 81628397 h 169"/>
                <a:gd name="T60" fmla="*/ 56537883 w 131"/>
                <a:gd name="T61" fmla="*/ 65418066 h 169"/>
                <a:gd name="T62" fmla="*/ 46629725 w 131"/>
                <a:gd name="T63" fmla="*/ 63102739 h 169"/>
                <a:gd name="T64" fmla="*/ 41384005 w 131"/>
                <a:gd name="T65" fmla="*/ 53839910 h 169"/>
                <a:gd name="T66" fmla="*/ 27395164 w 131"/>
                <a:gd name="T67" fmla="*/ 44577080 h 169"/>
                <a:gd name="T68" fmla="*/ 21566162 w 131"/>
                <a:gd name="T69" fmla="*/ 45156102 h 169"/>
                <a:gd name="T70" fmla="*/ 38469122 w 131"/>
                <a:gd name="T71" fmla="*/ 54997953 h 169"/>
                <a:gd name="T72" fmla="*/ 42549042 w 131"/>
                <a:gd name="T73" fmla="*/ 64839044 h 169"/>
                <a:gd name="T74" fmla="*/ 44298124 w 131"/>
                <a:gd name="T75" fmla="*/ 68892197 h 169"/>
                <a:gd name="T76" fmla="*/ 39634923 w 131"/>
                <a:gd name="T77" fmla="*/ 82207419 h 169"/>
                <a:gd name="T78" fmla="*/ 37886604 w 131"/>
                <a:gd name="T79" fmla="*/ 76996983 h 169"/>
                <a:gd name="T80" fmla="*/ 34389203 w 131"/>
                <a:gd name="T81" fmla="*/ 78154266 h 169"/>
                <a:gd name="T82" fmla="*/ 31475084 w 131"/>
                <a:gd name="T83" fmla="*/ 81628397 h 169"/>
                <a:gd name="T84" fmla="*/ 27395164 w 131"/>
                <a:gd name="T85" fmla="*/ 81628397 h 16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31" h="169">
                  <a:moveTo>
                    <a:pt x="47" y="141"/>
                  </a:moveTo>
                  <a:lnTo>
                    <a:pt x="46" y="143"/>
                  </a:lnTo>
                  <a:lnTo>
                    <a:pt x="40" y="136"/>
                  </a:lnTo>
                  <a:lnTo>
                    <a:pt x="40" y="138"/>
                  </a:lnTo>
                  <a:lnTo>
                    <a:pt x="31" y="115"/>
                  </a:lnTo>
                  <a:lnTo>
                    <a:pt x="24" y="93"/>
                  </a:lnTo>
                  <a:lnTo>
                    <a:pt x="22" y="76"/>
                  </a:lnTo>
                  <a:lnTo>
                    <a:pt x="2" y="59"/>
                  </a:lnTo>
                  <a:lnTo>
                    <a:pt x="10" y="47"/>
                  </a:lnTo>
                  <a:lnTo>
                    <a:pt x="20" y="41"/>
                  </a:lnTo>
                  <a:lnTo>
                    <a:pt x="0" y="22"/>
                  </a:lnTo>
                  <a:lnTo>
                    <a:pt x="0" y="0"/>
                  </a:lnTo>
                  <a:lnTo>
                    <a:pt x="17" y="7"/>
                  </a:lnTo>
                  <a:lnTo>
                    <a:pt x="26" y="16"/>
                  </a:lnTo>
                  <a:lnTo>
                    <a:pt x="32" y="11"/>
                  </a:lnTo>
                  <a:lnTo>
                    <a:pt x="43" y="36"/>
                  </a:lnTo>
                  <a:lnTo>
                    <a:pt x="71" y="39"/>
                  </a:lnTo>
                  <a:lnTo>
                    <a:pt x="98" y="41"/>
                  </a:lnTo>
                  <a:lnTo>
                    <a:pt x="112" y="51"/>
                  </a:lnTo>
                  <a:lnTo>
                    <a:pt x="107" y="64"/>
                  </a:lnTo>
                  <a:lnTo>
                    <a:pt x="88" y="77"/>
                  </a:lnTo>
                  <a:lnTo>
                    <a:pt x="94" y="100"/>
                  </a:lnTo>
                  <a:lnTo>
                    <a:pt x="98" y="106"/>
                  </a:lnTo>
                  <a:lnTo>
                    <a:pt x="110" y="84"/>
                  </a:lnTo>
                  <a:lnTo>
                    <a:pt x="120" y="111"/>
                  </a:lnTo>
                  <a:lnTo>
                    <a:pt x="130" y="137"/>
                  </a:lnTo>
                  <a:lnTo>
                    <a:pt x="131" y="154"/>
                  </a:lnTo>
                  <a:lnTo>
                    <a:pt x="124" y="160"/>
                  </a:lnTo>
                  <a:lnTo>
                    <a:pt x="127" y="169"/>
                  </a:lnTo>
                  <a:lnTo>
                    <a:pt x="112" y="141"/>
                  </a:lnTo>
                  <a:lnTo>
                    <a:pt x="97" y="113"/>
                  </a:lnTo>
                  <a:lnTo>
                    <a:pt x="80" y="109"/>
                  </a:lnTo>
                  <a:lnTo>
                    <a:pt x="71" y="93"/>
                  </a:lnTo>
                  <a:lnTo>
                    <a:pt x="47" y="77"/>
                  </a:lnTo>
                  <a:lnTo>
                    <a:pt x="37" y="78"/>
                  </a:lnTo>
                  <a:lnTo>
                    <a:pt x="66" y="95"/>
                  </a:lnTo>
                  <a:lnTo>
                    <a:pt x="73" y="112"/>
                  </a:lnTo>
                  <a:lnTo>
                    <a:pt x="76" y="119"/>
                  </a:lnTo>
                  <a:lnTo>
                    <a:pt x="68" y="142"/>
                  </a:lnTo>
                  <a:lnTo>
                    <a:pt x="65" y="133"/>
                  </a:lnTo>
                  <a:lnTo>
                    <a:pt x="59" y="135"/>
                  </a:lnTo>
                  <a:lnTo>
                    <a:pt x="54" y="141"/>
                  </a:lnTo>
                  <a:lnTo>
                    <a:pt x="47" y="141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42" name="Freeform 194"/>
            <p:cNvSpPr>
              <a:spLocks/>
            </p:cNvSpPr>
            <p:nvPr/>
          </p:nvSpPr>
          <p:spPr bwMode="auto">
            <a:xfrm>
              <a:off x="5210360" y="5132814"/>
              <a:ext cx="24003" cy="12602"/>
            </a:xfrm>
            <a:custGeom>
              <a:avLst/>
              <a:gdLst>
                <a:gd name="T0" fmla="*/ 30858732 w 84"/>
                <a:gd name="T1" fmla="*/ 3150441 h 42"/>
                <a:gd name="T2" fmla="*/ 9714744 w 84"/>
                <a:gd name="T3" fmla="*/ 0 h 42"/>
                <a:gd name="T4" fmla="*/ 0 w 84"/>
                <a:gd name="T5" fmla="*/ 16381658 h 42"/>
                <a:gd name="T6" fmla="*/ 2286000 w 84"/>
                <a:gd name="T7" fmla="*/ 23942240 h 42"/>
                <a:gd name="T8" fmla="*/ 20000988 w 84"/>
                <a:gd name="T9" fmla="*/ 26462434 h 42"/>
                <a:gd name="T10" fmla="*/ 33716232 w 84"/>
                <a:gd name="T11" fmla="*/ 25201940 h 42"/>
                <a:gd name="T12" fmla="*/ 48002976 w 84"/>
                <a:gd name="T13" fmla="*/ 23942240 h 42"/>
                <a:gd name="T14" fmla="*/ 42859476 w 84"/>
                <a:gd name="T15" fmla="*/ 14491711 h 42"/>
                <a:gd name="T16" fmla="*/ 37716732 w 84"/>
                <a:gd name="T17" fmla="*/ 8190829 h 42"/>
                <a:gd name="T18" fmla="*/ 30858732 w 84"/>
                <a:gd name="T19" fmla="*/ 3150441 h 4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4" h="42">
                  <a:moveTo>
                    <a:pt x="54" y="5"/>
                  </a:moveTo>
                  <a:lnTo>
                    <a:pt x="17" y="0"/>
                  </a:lnTo>
                  <a:lnTo>
                    <a:pt x="0" y="26"/>
                  </a:lnTo>
                  <a:lnTo>
                    <a:pt x="4" y="38"/>
                  </a:lnTo>
                  <a:lnTo>
                    <a:pt x="35" y="42"/>
                  </a:lnTo>
                  <a:lnTo>
                    <a:pt x="59" y="40"/>
                  </a:lnTo>
                  <a:lnTo>
                    <a:pt x="84" y="38"/>
                  </a:lnTo>
                  <a:lnTo>
                    <a:pt x="75" y="23"/>
                  </a:lnTo>
                  <a:lnTo>
                    <a:pt x="66" y="13"/>
                  </a:lnTo>
                  <a:lnTo>
                    <a:pt x="54" y="5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43" name="Freeform 195"/>
            <p:cNvSpPr>
              <a:spLocks/>
            </p:cNvSpPr>
            <p:nvPr/>
          </p:nvSpPr>
          <p:spPr bwMode="auto">
            <a:xfrm>
              <a:off x="5327377" y="5250431"/>
              <a:ext cx="40206" cy="37806"/>
            </a:xfrm>
            <a:custGeom>
              <a:avLst/>
              <a:gdLst>
                <a:gd name="T0" fmla="*/ 60212488 w 135"/>
                <a:gd name="T1" fmla="*/ 57387928 h 128"/>
                <a:gd name="T2" fmla="*/ 65178459 w 135"/>
                <a:gd name="T3" fmla="*/ 70819362 h 128"/>
                <a:gd name="T4" fmla="*/ 53383984 w 135"/>
                <a:gd name="T5" fmla="*/ 69598109 h 128"/>
                <a:gd name="T6" fmla="*/ 49038858 w 135"/>
                <a:gd name="T7" fmla="*/ 72039833 h 128"/>
                <a:gd name="T8" fmla="*/ 39106918 w 135"/>
                <a:gd name="T9" fmla="*/ 78145314 h 128"/>
                <a:gd name="T10" fmla="*/ 28554132 w 135"/>
                <a:gd name="T11" fmla="*/ 75703590 h 128"/>
                <a:gd name="T12" fmla="*/ 24209007 w 135"/>
                <a:gd name="T13" fmla="*/ 72650850 h 128"/>
                <a:gd name="T14" fmla="*/ 22346472 w 135"/>
                <a:gd name="T15" fmla="*/ 65324897 h 128"/>
                <a:gd name="T16" fmla="*/ 16760445 w 135"/>
                <a:gd name="T17" fmla="*/ 69598109 h 128"/>
                <a:gd name="T18" fmla="*/ 12414532 w 135"/>
                <a:gd name="T19" fmla="*/ 57387928 h 128"/>
                <a:gd name="T20" fmla="*/ 12414532 w 135"/>
                <a:gd name="T21" fmla="*/ 55556440 h 128"/>
                <a:gd name="T22" fmla="*/ 5586815 w 135"/>
                <a:gd name="T23" fmla="*/ 40904536 h 128"/>
                <a:gd name="T24" fmla="*/ 0 w 135"/>
                <a:gd name="T25" fmla="*/ 25641614 h 128"/>
                <a:gd name="T26" fmla="*/ 9931941 w 135"/>
                <a:gd name="T27" fmla="*/ 7325952 h 128"/>
                <a:gd name="T28" fmla="*/ 27312443 w 135"/>
                <a:gd name="T29" fmla="*/ 7325952 h 128"/>
                <a:gd name="T30" fmla="*/ 44693733 w 135"/>
                <a:gd name="T31" fmla="*/ 6715717 h 128"/>
                <a:gd name="T32" fmla="*/ 57729109 w 135"/>
                <a:gd name="T33" fmla="*/ 14041669 h 128"/>
                <a:gd name="T34" fmla="*/ 57729109 w 135"/>
                <a:gd name="T35" fmla="*/ 8547205 h 128"/>
                <a:gd name="T36" fmla="*/ 63936769 w 135"/>
                <a:gd name="T37" fmla="*/ 4273212 h 128"/>
                <a:gd name="T38" fmla="*/ 69523584 w 135"/>
                <a:gd name="T39" fmla="*/ 6715717 h 128"/>
                <a:gd name="T40" fmla="*/ 81938116 w 135"/>
                <a:gd name="T41" fmla="*/ 0 h 128"/>
                <a:gd name="T42" fmla="*/ 81938116 w 135"/>
                <a:gd name="T43" fmla="*/ 17094409 h 128"/>
                <a:gd name="T44" fmla="*/ 83179805 w 135"/>
                <a:gd name="T45" fmla="*/ 30525843 h 128"/>
                <a:gd name="T46" fmla="*/ 83800650 w 135"/>
                <a:gd name="T47" fmla="*/ 44567512 h 128"/>
                <a:gd name="T48" fmla="*/ 68902739 w 135"/>
                <a:gd name="T49" fmla="*/ 52503700 h 128"/>
                <a:gd name="T50" fmla="*/ 60212488 w 135"/>
                <a:gd name="T51" fmla="*/ 57387928 h 12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35" h="128">
                  <a:moveTo>
                    <a:pt x="97" y="94"/>
                  </a:moveTo>
                  <a:lnTo>
                    <a:pt x="105" y="116"/>
                  </a:lnTo>
                  <a:lnTo>
                    <a:pt x="86" y="114"/>
                  </a:lnTo>
                  <a:lnTo>
                    <a:pt x="79" y="118"/>
                  </a:lnTo>
                  <a:lnTo>
                    <a:pt x="63" y="128"/>
                  </a:lnTo>
                  <a:lnTo>
                    <a:pt x="46" y="124"/>
                  </a:lnTo>
                  <a:lnTo>
                    <a:pt x="39" y="119"/>
                  </a:lnTo>
                  <a:lnTo>
                    <a:pt x="36" y="107"/>
                  </a:lnTo>
                  <a:lnTo>
                    <a:pt x="27" y="114"/>
                  </a:lnTo>
                  <a:lnTo>
                    <a:pt x="20" y="94"/>
                  </a:lnTo>
                  <a:lnTo>
                    <a:pt x="20" y="91"/>
                  </a:lnTo>
                  <a:lnTo>
                    <a:pt x="9" y="67"/>
                  </a:lnTo>
                  <a:lnTo>
                    <a:pt x="0" y="42"/>
                  </a:lnTo>
                  <a:lnTo>
                    <a:pt x="16" y="12"/>
                  </a:lnTo>
                  <a:lnTo>
                    <a:pt x="44" y="12"/>
                  </a:lnTo>
                  <a:lnTo>
                    <a:pt x="72" y="11"/>
                  </a:lnTo>
                  <a:lnTo>
                    <a:pt x="93" y="23"/>
                  </a:lnTo>
                  <a:lnTo>
                    <a:pt x="93" y="14"/>
                  </a:lnTo>
                  <a:lnTo>
                    <a:pt x="103" y="7"/>
                  </a:lnTo>
                  <a:lnTo>
                    <a:pt x="112" y="11"/>
                  </a:lnTo>
                  <a:lnTo>
                    <a:pt x="132" y="0"/>
                  </a:lnTo>
                  <a:lnTo>
                    <a:pt x="132" y="28"/>
                  </a:lnTo>
                  <a:lnTo>
                    <a:pt x="134" y="50"/>
                  </a:lnTo>
                  <a:lnTo>
                    <a:pt x="135" y="73"/>
                  </a:lnTo>
                  <a:lnTo>
                    <a:pt x="111" y="86"/>
                  </a:lnTo>
                  <a:lnTo>
                    <a:pt x="97" y="94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44" name="Freeform 196"/>
            <p:cNvSpPr>
              <a:spLocks/>
            </p:cNvSpPr>
            <p:nvPr/>
          </p:nvSpPr>
          <p:spPr bwMode="auto">
            <a:xfrm>
              <a:off x="5402988" y="5184422"/>
              <a:ext cx="600" cy="600"/>
            </a:xfrm>
            <a:custGeom>
              <a:avLst/>
              <a:gdLst>
                <a:gd name="T0" fmla="*/ 420291 w 6"/>
                <a:gd name="T1" fmla="*/ 0 h 4"/>
                <a:gd name="T2" fmla="*/ 210145 w 6"/>
                <a:gd name="T3" fmla="*/ 630436 h 4"/>
                <a:gd name="T4" fmla="*/ 0 w 6"/>
                <a:gd name="T5" fmla="*/ 472827 h 4"/>
                <a:gd name="T6" fmla="*/ 420291 w 6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lnTo>
                    <a:pt x="3" y="4"/>
                  </a:lnTo>
                  <a:lnTo>
                    <a:pt x="0" y="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45" name="Freeform 197"/>
            <p:cNvSpPr>
              <a:spLocks/>
            </p:cNvSpPr>
            <p:nvPr/>
          </p:nvSpPr>
          <p:spPr bwMode="auto">
            <a:xfrm>
              <a:off x="5302173" y="5183222"/>
              <a:ext cx="63609" cy="73211"/>
            </a:xfrm>
            <a:custGeom>
              <a:avLst/>
              <a:gdLst>
                <a:gd name="T0" fmla="*/ 72620267 w 219"/>
                <a:gd name="T1" fmla="*/ 38393763 h 252"/>
                <a:gd name="T2" fmla="*/ 67897042 w 219"/>
                <a:gd name="T3" fmla="*/ 33077692 h 252"/>
                <a:gd name="T4" fmla="*/ 59630820 w 219"/>
                <a:gd name="T5" fmla="*/ 25399093 h 252"/>
                <a:gd name="T6" fmla="*/ 51955483 w 219"/>
                <a:gd name="T7" fmla="*/ 28942884 h 252"/>
                <a:gd name="T8" fmla="*/ 40737918 w 219"/>
                <a:gd name="T9" fmla="*/ 18901758 h 252"/>
                <a:gd name="T10" fmla="*/ 37785805 w 219"/>
                <a:gd name="T11" fmla="*/ 11813406 h 252"/>
                <a:gd name="T12" fmla="*/ 25387242 w 219"/>
                <a:gd name="T13" fmla="*/ 0 h 252"/>
                <a:gd name="T14" fmla="*/ 18302788 w 219"/>
                <a:gd name="T15" fmla="*/ 591016 h 252"/>
                <a:gd name="T16" fmla="*/ 21845015 w 219"/>
                <a:gd name="T17" fmla="*/ 21264285 h 252"/>
                <a:gd name="T18" fmla="*/ 15940791 w 219"/>
                <a:gd name="T19" fmla="*/ 17720494 h 252"/>
                <a:gd name="T20" fmla="*/ 12988679 w 219"/>
                <a:gd name="T21" fmla="*/ 14766950 h 252"/>
                <a:gd name="T22" fmla="*/ 5904224 w 219"/>
                <a:gd name="T23" fmla="*/ 26580357 h 252"/>
                <a:gd name="T24" fmla="*/ 0 w 219"/>
                <a:gd name="T25" fmla="*/ 36031236 h 252"/>
                <a:gd name="T26" fmla="*/ 5904224 w 219"/>
                <a:gd name="T27" fmla="*/ 38393763 h 252"/>
                <a:gd name="T28" fmla="*/ 7675338 w 219"/>
                <a:gd name="T29" fmla="*/ 49025906 h 252"/>
                <a:gd name="T30" fmla="*/ 20073901 w 219"/>
                <a:gd name="T31" fmla="*/ 49616153 h 252"/>
                <a:gd name="T32" fmla="*/ 20664016 w 219"/>
                <a:gd name="T33" fmla="*/ 67336647 h 252"/>
                <a:gd name="T34" fmla="*/ 21845015 w 219"/>
                <a:gd name="T35" fmla="*/ 85647389 h 252"/>
                <a:gd name="T36" fmla="*/ 35424577 w 219"/>
                <a:gd name="T37" fmla="*/ 75015246 h 252"/>
                <a:gd name="T38" fmla="*/ 44871028 w 219"/>
                <a:gd name="T39" fmla="*/ 78559038 h 252"/>
                <a:gd name="T40" fmla="*/ 51955483 w 219"/>
                <a:gd name="T41" fmla="*/ 75015246 h 252"/>
                <a:gd name="T42" fmla="*/ 59040705 w 219"/>
                <a:gd name="T43" fmla="*/ 70290191 h 252"/>
                <a:gd name="T44" fmla="*/ 77933608 w 219"/>
                <a:gd name="T45" fmla="*/ 85647389 h 252"/>
                <a:gd name="T46" fmla="*/ 80885720 w 219"/>
                <a:gd name="T47" fmla="*/ 98642059 h 252"/>
                <a:gd name="T48" fmla="*/ 94465282 w 219"/>
                <a:gd name="T49" fmla="*/ 116952801 h 252"/>
                <a:gd name="T50" fmla="*/ 98007509 w 219"/>
                <a:gd name="T51" fmla="*/ 131719751 h 252"/>
                <a:gd name="T52" fmla="*/ 93874399 w 219"/>
                <a:gd name="T53" fmla="*/ 141760877 h 252"/>
                <a:gd name="T54" fmla="*/ 106272962 w 219"/>
                <a:gd name="T55" fmla="*/ 148849229 h 252"/>
                <a:gd name="T56" fmla="*/ 106272962 w 219"/>
                <a:gd name="T57" fmla="*/ 143533157 h 252"/>
                <a:gd name="T58" fmla="*/ 112177186 w 219"/>
                <a:gd name="T59" fmla="*/ 139398350 h 252"/>
                <a:gd name="T60" fmla="*/ 117490527 w 219"/>
                <a:gd name="T61" fmla="*/ 141760877 h 252"/>
                <a:gd name="T62" fmla="*/ 129298975 w 219"/>
                <a:gd name="T63" fmla="*/ 135263542 h 252"/>
                <a:gd name="T64" fmla="*/ 126346863 w 219"/>
                <a:gd name="T65" fmla="*/ 121087608 h 252"/>
                <a:gd name="T66" fmla="*/ 122213753 w 219"/>
                <a:gd name="T67" fmla="*/ 115181289 h 252"/>
                <a:gd name="T68" fmla="*/ 122213753 w 219"/>
                <a:gd name="T69" fmla="*/ 111046482 h 252"/>
                <a:gd name="T70" fmla="*/ 108634959 w 219"/>
                <a:gd name="T71" fmla="*/ 100414339 h 252"/>
                <a:gd name="T72" fmla="*/ 102140620 w 219"/>
                <a:gd name="T73" fmla="*/ 90372444 h 252"/>
                <a:gd name="T74" fmla="*/ 92103285 w 219"/>
                <a:gd name="T75" fmla="*/ 78559038 h 252"/>
                <a:gd name="T76" fmla="*/ 83246949 w 219"/>
                <a:gd name="T77" fmla="*/ 66745631 h 252"/>
                <a:gd name="T78" fmla="*/ 63173816 w 219"/>
                <a:gd name="T79" fmla="*/ 52569697 h 252"/>
                <a:gd name="T80" fmla="*/ 66125160 w 219"/>
                <a:gd name="T81" fmla="*/ 47253626 h 252"/>
                <a:gd name="T82" fmla="*/ 74391381 w 219"/>
                <a:gd name="T83" fmla="*/ 44300082 h 252"/>
                <a:gd name="T84" fmla="*/ 72620267 w 219"/>
                <a:gd name="T85" fmla="*/ 38393763 h 25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219" h="252">
                  <a:moveTo>
                    <a:pt x="123" y="65"/>
                  </a:moveTo>
                  <a:lnTo>
                    <a:pt x="115" y="56"/>
                  </a:lnTo>
                  <a:lnTo>
                    <a:pt x="101" y="43"/>
                  </a:lnTo>
                  <a:lnTo>
                    <a:pt x="88" y="49"/>
                  </a:lnTo>
                  <a:lnTo>
                    <a:pt x="69" y="32"/>
                  </a:lnTo>
                  <a:lnTo>
                    <a:pt x="64" y="20"/>
                  </a:lnTo>
                  <a:lnTo>
                    <a:pt x="43" y="0"/>
                  </a:lnTo>
                  <a:lnTo>
                    <a:pt x="31" y="1"/>
                  </a:lnTo>
                  <a:lnTo>
                    <a:pt x="37" y="36"/>
                  </a:lnTo>
                  <a:lnTo>
                    <a:pt x="27" y="30"/>
                  </a:lnTo>
                  <a:lnTo>
                    <a:pt x="22" y="25"/>
                  </a:lnTo>
                  <a:lnTo>
                    <a:pt x="10" y="45"/>
                  </a:lnTo>
                  <a:lnTo>
                    <a:pt x="0" y="61"/>
                  </a:lnTo>
                  <a:lnTo>
                    <a:pt x="10" y="65"/>
                  </a:lnTo>
                  <a:lnTo>
                    <a:pt x="13" y="83"/>
                  </a:lnTo>
                  <a:lnTo>
                    <a:pt x="34" y="84"/>
                  </a:lnTo>
                  <a:lnTo>
                    <a:pt x="35" y="114"/>
                  </a:lnTo>
                  <a:lnTo>
                    <a:pt x="37" y="145"/>
                  </a:lnTo>
                  <a:lnTo>
                    <a:pt x="60" y="127"/>
                  </a:lnTo>
                  <a:lnTo>
                    <a:pt x="76" y="133"/>
                  </a:lnTo>
                  <a:lnTo>
                    <a:pt x="88" y="127"/>
                  </a:lnTo>
                  <a:lnTo>
                    <a:pt x="100" y="119"/>
                  </a:lnTo>
                  <a:lnTo>
                    <a:pt x="132" y="145"/>
                  </a:lnTo>
                  <a:lnTo>
                    <a:pt x="137" y="167"/>
                  </a:lnTo>
                  <a:lnTo>
                    <a:pt x="160" y="198"/>
                  </a:lnTo>
                  <a:lnTo>
                    <a:pt x="166" y="223"/>
                  </a:lnTo>
                  <a:lnTo>
                    <a:pt x="159" y="240"/>
                  </a:lnTo>
                  <a:lnTo>
                    <a:pt x="180" y="252"/>
                  </a:lnTo>
                  <a:lnTo>
                    <a:pt x="180" y="243"/>
                  </a:lnTo>
                  <a:lnTo>
                    <a:pt x="190" y="236"/>
                  </a:lnTo>
                  <a:lnTo>
                    <a:pt x="199" y="240"/>
                  </a:lnTo>
                  <a:lnTo>
                    <a:pt x="219" y="229"/>
                  </a:lnTo>
                  <a:lnTo>
                    <a:pt x="214" y="205"/>
                  </a:lnTo>
                  <a:lnTo>
                    <a:pt x="207" y="195"/>
                  </a:lnTo>
                  <a:lnTo>
                    <a:pt x="207" y="188"/>
                  </a:lnTo>
                  <a:lnTo>
                    <a:pt x="184" y="170"/>
                  </a:lnTo>
                  <a:lnTo>
                    <a:pt x="173" y="153"/>
                  </a:lnTo>
                  <a:lnTo>
                    <a:pt x="156" y="133"/>
                  </a:lnTo>
                  <a:lnTo>
                    <a:pt x="141" y="113"/>
                  </a:lnTo>
                  <a:lnTo>
                    <a:pt x="107" y="89"/>
                  </a:lnTo>
                  <a:lnTo>
                    <a:pt x="112" y="80"/>
                  </a:lnTo>
                  <a:lnTo>
                    <a:pt x="126" y="75"/>
                  </a:lnTo>
                  <a:lnTo>
                    <a:pt x="123" y="65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46" name="Freeform 198"/>
            <p:cNvSpPr>
              <a:spLocks/>
            </p:cNvSpPr>
            <p:nvPr/>
          </p:nvSpPr>
          <p:spPr bwMode="auto">
            <a:xfrm>
              <a:off x="5242765" y="5129814"/>
              <a:ext cx="65409" cy="160223"/>
            </a:xfrm>
            <a:custGeom>
              <a:avLst/>
              <a:gdLst>
                <a:gd name="T0" fmla="*/ 72573843 w 228"/>
                <a:gd name="T1" fmla="*/ 81362941 h 548"/>
                <a:gd name="T2" fmla="*/ 70845750 w 228"/>
                <a:gd name="T3" fmla="*/ 66406336 h 548"/>
                <a:gd name="T4" fmla="*/ 80061488 w 228"/>
                <a:gd name="T5" fmla="*/ 45467708 h 548"/>
                <a:gd name="T6" fmla="*/ 73725905 w 228"/>
                <a:gd name="T7" fmla="*/ 16751057 h 548"/>
                <a:gd name="T8" fmla="*/ 55294429 w 228"/>
                <a:gd name="T9" fmla="*/ 0 h 548"/>
                <a:gd name="T10" fmla="*/ 50686180 w 228"/>
                <a:gd name="T11" fmla="*/ 13760046 h 548"/>
                <a:gd name="T12" fmla="*/ 52414273 w 228"/>
                <a:gd name="T13" fmla="*/ 25126973 h 548"/>
                <a:gd name="T14" fmla="*/ 27647214 w 228"/>
                <a:gd name="T15" fmla="*/ 38288352 h 548"/>
                <a:gd name="T16" fmla="*/ 26495152 w 228"/>
                <a:gd name="T17" fmla="*/ 60424313 h 548"/>
                <a:gd name="T18" fmla="*/ 10367800 w 228"/>
                <a:gd name="T19" fmla="*/ 82559500 h 548"/>
                <a:gd name="T20" fmla="*/ 9215738 w 228"/>
                <a:gd name="T21" fmla="*/ 116660281 h 548"/>
                <a:gd name="T22" fmla="*/ 3456186 w 228"/>
                <a:gd name="T23" fmla="*/ 117258174 h 548"/>
                <a:gd name="T24" fmla="*/ 0 w 228"/>
                <a:gd name="T25" fmla="*/ 131018219 h 548"/>
                <a:gd name="T26" fmla="*/ 10367800 w 228"/>
                <a:gd name="T27" fmla="*/ 148367943 h 548"/>
                <a:gd name="T28" fmla="*/ 17279414 w 228"/>
                <a:gd name="T29" fmla="*/ 154349966 h 548"/>
                <a:gd name="T30" fmla="*/ 24767059 w 228"/>
                <a:gd name="T31" fmla="*/ 154349966 h 548"/>
                <a:gd name="T32" fmla="*/ 25343090 w 228"/>
                <a:gd name="T33" fmla="*/ 163922441 h 548"/>
                <a:gd name="T34" fmla="*/ 31678673 w 228"/>
                <a:gd name="T35" fmla="*/ 164520334 h 548"/>
                <a:gd name="T36" fmla="*/ 42622504 w 228"/>
                <a:gd name="T37" fmla="*/ 192639091 h 548"/>
                <a:gd name="T38" fmla="*/ 41470442 w 228"/>
                <a:gd name="T39" fmla="*/ 222551528 h 548"/>
                <a:gd name="T40" fmla="*/ 49534118 w 228"/>
                <a:gd name="T41" fmla="*/ 223748087 h 548"/>
                <a:gd name="T42" fmla="*/ 55294429 w 228"/>
                <a:gd name="T43" fmla="*/ 224944646 h 548"/>
                <a:gd name="T44" fmla="*/ 58749856 w 228"/>
                <a:gd name="T45" fmla="*/ 225542539 h 548"/>
                <a:gd name="T46" fmla="*/ 70269719 w 228"/>
                <a:gd name="T47" fmla="*/ 211783267 h 548"/>
                <a:gd name="T48" fmla="*/ 79485457 w 228"/>
                <a:gd name="T49" fmla="*/ 200416340 h 548"/>
                <a:gd name="T50" fmla="*/ 91581350 w 228"/>
                <a:gd name="T51" fmla="*/ 214774279 h 548"/>
                <a:gd name="T52" fmla="*/ 104252516 w 228"/>
                <a:gd name="T53" fmla="*/ 264429557 h 548"/>
                <a:gd name="T54" fmla="*/ 109436795 w 228"/>
                <a:gd name="T55" fmla="*/ 272805473 h 548"/>
                <a:gd name="T56" fmla="*/ 116348409 w 228"/>
                <a:gd name="T57" fmla="*/ 299726897 h 548"/>
                <a:gd name="T58" fmla="*/ 115772378 w 228"/>
                <a:gd name="T59" fmla="*/ 327844881 h 548"/>
                <a:gd name="T60" fmla="*/ 124412085 w 228"/>
                <a:gd name="T61" fmla="*/ 312290384 h 548"/>
                <a:gd name="T62" fmla="*/ 124988116 w 228"/>
                <a:gd name="T63" fmla="*/ 283573733 h 548"/>
                <a:gd name="T64" fmla="*/ 112892223 w 228"/>
                <a:gd name="T65" fmla="*/ 257250201 h 548"/>
                <a:gd name="T66" fmla="*/ 105404578 w 228"/>
                <a:gd name="T67" fmla="*/ 236311573 h 548"/>
                <a:gd name="T68" fmla="*/ 111164130 w 228"/>
                <a:gd name="T69" fmla="*/ 217765290 h 548"/>
                <a:gd name="T70" fmla="*/ 95036778 w 228"/>
                <a:gd name="T71" fmla="*/ 197424555 h 548"/>
                <a:gd name="T72" fmla="*/ 86973102 w 228"/>
                <a:gd name="T73" fmla="*/ 178280379 h 548"/>
                <a:gd name="T74" fmla="*/ 104252516 w 228"/>
                <a:gd name="T75" fmla="*/ 156145192 h 548"/>
                <a:gd name="T76" fmla="*/ 118651774 w 228"/>
                <a:gd name="T77" fmla="*/ 145974824 h 548"/>
                <a:gd name="T78" fmla="*/ 131323699 w 228"/>
                <a:gd name="T79" fmla="*/ 124437530 h 548"/>
                <a:gd name="T80" fmla="*/ 115772378 w 228"/>
                <a:gd name="T81" fmla="*/ 125634089 h 548"/>
                <a:gd name="T82" fmla="*/ 100796329 w 228"/>
                <a:gd name="T83" fmla="*/ 112472710 h 548"/>
                <a:gd name="T84" fmla="*/ 93308684 w 228"/>
                <a:gd name="T85" fmla="*/ 92729868 h 548"/>
                <a:gd name="T86" fmla="*/ 88125164 w 228"/>
                <a:gd name="T87" fmla="*/ 78969822 h 54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228" h="548">
                  <a:moveTo>
                    <a:pt x="153" y="132"/>
                  </a:moveTo>
                  <a:lnTo>
                    <a:pt x="126" y="136"/>
                  </a:lnTo>
                  <a:lnTo>
                    <a:pt x="124" y="123"/>
                  </a:lnTo>
                  <a:lnTo>
                    <a:pt x="123" y="111"/>
                  </a:lnTo>
                  <a:lnTo>
                    <a:pt x="135" y="89"/>
                  </a:lnTo>
                  <a:lnTo>
                    <a:pt x="139" y="76"/>
                  </a:lnTo>
                  <a:lnTo>
                    <a:pt x="134" y="52"/>
                  </a:lnTo>
                  <a:lnTo>
                    <a:pt x="128" y="28"/>
                  </a:lnTo>
                  <a:lnTo>
                    <a:pt x="117" y="22"/>
                  </a:lnTo>
                  <a:lnTo>
                    <a:pt x="96" y="0"/>
                  </a:lnTo>
                  <a:lnTo>
                    <a:pt x="92" y="10"/>
                  </a:lnTo>
                  <a:lnTo>
                    <a:pt x="88" y="23"/>
                  </a:lnTo>
                  <a:lnTo>
                    <a:pt x="86" y="33"/>
                  </a:lnTo>
                  <a:lnTo>
                    <a:pt x="91" y="42"/>
                  </a:lnTo>
                  <a:lnTo>
                    <a:pt x="72" y="38"/>
                  </a:lnTo>
                  <a:lnTo>
                    <a:pt x="48" y="64"/>
                  </a:lnTo>
                  <a:lnTo>
                    <a:pt x="46" y="89"/>
                  </a:lnTo>
                  <a:lnTo>
                    <a:pt x="46" y="101"/>
                  </a:lnTo>
                  <a:lnTo>
                    <a:pt x="34" y="138"/>
                  </a:lnTo>
                  <a:lnTo>
                    <a:pt x="18" y="138"/>
                  </a:lnTo>
                  <a:lnTo>
                    <a:pt x="16" y="164"/>
                  </a:lnTo>
                  <a:lnTo>
                    <a:pt x="16" y="195"/>
                  </a:lnTo>
                  <a:lnTo>
                    <a:pt x="7" y="195"/>
                  </a:lnTo>
                  <a:lnTo>
                    <a:pt x="6" y="196"/>
                  </a:lnTo>
                  <a:lnTo>
                    <a:pt x="7" y="213"/>
                  </a:lnTo>
                  <a:lnTo>
                    <a:pt x="0" y="219"/>
                  </a:lnTo>
                  <a:lnTo>
                    <a:pt x="16" y="246"/>
                  </a:lnTo>
                  <a:lnTo>
                    <a:pt x="18" y="248"/>
                  </a:lnTo>
                  <a:lnTo>
                    <a:pt x="24" y="242"/>
                  </a:lnTo>
                  <a:lnTo>
                    <a:pt x="30" y="258"/>
                  </a:lnTo>
                  <a:lnTo>
                    <a:pt x="31" y="260"/>
                  </a:lnTo>
                  <a:lnTo>
                    <a:pt x="43" y="258"/>
                  </a:lnTo>
                  <a:lnTo>
                    <a:pt x="51" y="270"/>
                  </a:lnTo>
                  <a:lnTo>
                    <a:pt x="44" y="274"/>
                  </a:lnTo>
                  <a:lnTo>
                    <a:pt x="51" y="286"/>
                  </a:lnTo>
                  <a:lnTo>
                    <a:pt x="55" y="275"/>
                  </a:lnTo>
                  <a:lnTo>
                    <a:pt x="64" y="299"/>
                  </a:lnTo>
                  <a:lnTo>
                    <a:pt x="74" y="322"/>
                  </a:lnTo>
                  <a:lnTo>
                    <a:pt x="73" y="347"/>
                  </a:lnTo>
                  <a:lnTo>
                    <a:pt x="72" y="372"/>
                  </a:lnTo>
                  <a:lnTo>
                    <a:pt x="81" y="358"/>
                  </a:lnTo>
                  <a:lnTo>
                    <a:pt x="86" y="374"/>
                  </a:lnTo>
                  <a:lnTo>
                    <a:pt x="90" y="378"/>
                  </a:lnTo>
                  <a:lnTo>
                    <a:pt x="96" y="376"/>
                  </a:lnTo>
                  <a:lnTo>
                    <a:pt x="102" y="374"/>
                  </a:lnTo>
                  <a:lnTo>
                    <a:pt x="102" y="377"/>
                  </a:lnTo>
                  <a:lnTo>
                    <a:pt x="120" y="363"/>
                  </a:lnTo>
                  <a:lnTo>
                    <a:pt x="122" y="354"/>
                  </a:lnTo>
                  <a:lnTo>
                    <a:pt x="129" y="359"/>
                  </a:lnTo>
                  <a:lnTo>
                    <a:pt x="138" y="335"/>
                  </a:lnTo>
                  <a:lnTo>
                    <a:pt x="147" y="348"/>
                  </a:lnTo>
                  <a:lnTo>
                    <a:pt x="159" y="359"/>
                  </a:lnTo>
                  <a:lnTo>
                    <a:pt x="171" y="401"/>
                  </a:lnTo>
                  <a:lnTo>
                    <a:pt x="181" y="442"/>
                  </a:lnTo>
                  <a:lnTo>
                    <a:pt x="182" y="435"/>
                  </a:lnTo>
                  <a:lnTo>
                    <a:pt x="190" y="456"/>
                  </a:lnTo>
                  <a:lnTo>
                    <a:pt x="198" y="478"/>
                  </a:lnTo>
                  <a:lnTo>
                    <a:pt x="202" y="501"/>
                  </a:lnTo>
                  <a:lnTo>
                    <a:pt x="202" y="525"/>
                  </a:lnTo>
                  <a:lnTo>
                    <a:pt x="201" y="548"/>
                  </a:lnTo>
                  <a:lnTo>
                    <a:pt x="207" y="542"/>
                  </a:lnTo>
                  <a:lnTo>
                    <a:pt x="216" y="522"/>
                  </a:lnTo>
                  <a:lnTo>
                    <a:pt x="225" y="503"/>
                  </a:lnTo>
                  <a:lnTo>
                    <a:pt x="217" y="474"/>
                  </a:lnTo>
                  <a:lnTo>
                    <a:pt x="211" y="449"/>
                  </a:lnTo>
                  <a:lnTo>
                    <a:pt x="196" y="430"/>
                  </a:lnTo>
                  <a:lnTo>
                    <a:pt x="183" y="412"/>
                  </a:lnTo>
                  <a:lnTo>
                    <a:pt x="183" y="395"/>
                  </a:lnTo>
                  <a:lnTo>
                    <a:pt x="187" y="382"/>
                  </a:lnTo>
                  <a:lnTo>
                    <a:pt x="193" y="364"/>
                  </a:lnTo>
                  <a:lnTo>
                    <a:pt x="187" y="362"/>
                  </a:lnTo>
                  <a:lnTo>
                    <a:pt x="165" y="330"/>
                  </a:lnTo>
                  <a:lnTo>
                    <a:pt x="144" y="298"/>
                  </a:lnTo>
                  <a:lnTo>
                    <a:pt x="151" y="298"/>
                  </a:lnTo>
                  <a:lnTo>
                    <a:pt x="156" y="266"/>
                  </a:lnTo>
                  <a:lnTo>
                    <a:pt x="181" y="261"/>
                  </a:lnTo>
                  <a:lnTo>
                    <a:pt x="193" y="248"/>
                  </a:lnTo>
                  <a:lnTo>
                    <a:pt x="206" y="244"/>
                  </a:lnTo>
                  <a:lnTo>
                    <a:pt x="216" y="228"/>
                  </a:lnTo>
                  <a:lnTo>
                    <a:pt x="228" y="208"/>
                  </a:lnTo>
                  <a:lnTo>
                    <a:pt x="221" y="204"/>
                  </a:lnTo>
                  <a:lnTo>
                    <a:pt x="201" y="210"/>
                  </a:lnTo>
                  <a:lnTo>
                    <a:pt x="189" y="192"/>
                  </a:lnTo>
                  <a:lnTo>
                    <a:pt x="175" y="188"/>
                  </a:lnTo>
                  <a:lnTo>
                    <a:pt x="178" y="162"/>
                  </a:lnTo>
                  <a:lnTo>
                    <a:pt x="162" y="155"/>
                  </a:lnTo>
                  <a:lnTo>
                    <a:pt x="154" y="136"/>
                  </a:lnTo>
                  <a:lnTo>
                    <a:pt x="153" y="132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47" name="Freeform 199"/>
            <p:cNvSpPr>
              <a:spLocks/>
            </p:cNvSpPr>
            <p:nvPr/>
          </p:nvSpPr>
          <p:spPr bwMode="auto">
            <a:xfrm>
              <a:off x="5284171" y="5200624"/>
              <a:ext cx="66010" cy="127818"/>
            </a:xfrm>
            <a:custGeom>
              <a:avLst/>
              <a:gdLst>
                <a:gd name="T0" fmla="*/ 43408865 w 228"/>
                <a:gd name="T1" fmla="*/ 186963271 h 434"/>
                <a:gd name="T2" fmla="*/ 50447478 w 228"/>
                <a:gd name="T3" fmla="*/ 156005037 h 434"/>
                <a:gd name="T4" fmla="*/ 51034156 w 228"/>
                <a:gd name="T5" fmla="*/ 126868379 h 434"/>
                <a:gd name="T6" fmla="*/ 66286271 w 228"/>
                <a:gd name="T7" fmla="*/ 137187791 h 434"/>
                <a:gd name="T8" fmla="*/ 92682985 w 228"/>
                <a:gd name="T9" fmla="*/ 149934932 h 434"/>
                <a:gd name="T10" fmla="*/ 92682985 w 228"/>
                <a:gd name="T11" fmla="*/ 142650963 h 434"/>
                <a:gd name="T12" fmla="*/ 96788970 w 228"/>
                <a:gd name="T13" fmla="*/ 109264219 h 434"/>
                <a:gd name="T14" fmla="*/ 129639149 w 228"/>
                <a:gd name="T15" fmla="*/ 108657286 h 434"/>
                <a:gd name="T16" fmla="*/ 130225828 w 228"/>
                <a:gd name="T17" fmla="*/ 83162224 h 434"/>
                <a:gd name="T18" fmla="*/ 113800355 w 228"/>
                <a:gd name="T19" fmla="*/ 50990125 h 434"/>
                <a:gd name="T20" fmla="*/ 87990321 w 228"/>
                <a:gd name="T21" fmla="*/ 40063781 h 434"/>
                <a:gd name="T22" fmla="*/ 71565614 w 228"/>
                <a:gd name="T23" fmla="*/ 40063781 h 434"/>
                <a:gd name="T24" fmla="*/ 56900178 w 228"/>
                <a:gd name="T25" fmla="*/ 32172099 h 434"/>
                <a:gd name="T26" fmla="*/ 43994777 w 228"/>
                <a:gd name="T27" fmla="*/ 13354853 h 434"/>
                <a:gd name="T28" fmla="*/ 36369486 w 228"/>
                <a:gd name="T29" fmla="*/ 0 h 434"/>
                <a:gd name="T30" fmla="*/ 21704049 w 228"/>
                <a:gd name="T31" fmla="*/ 10319411 h 434"/>
                <a:gd name="T32" fmla="*/ 4105985 w 228"/>
                <a:gd name="T33" fmla="*/ 32779032 h 434"/>
                <a:gd name="T34" fmla="*/ 12318721 w 228"/>
                <a:gd name="T35" fmla="*/ 52203990 h 434"/>
                <a:gd name="T36" fmla="*/ 28743428 w 228"/>
                <a:gd name="T37" fmla="*/ 72842813 h 434"/>
                <a:gd name="T38" fmla="*/ 22877407 w 228"/>
                <a:gd name="T39" fmla="*/ 91660838 h 434"/>
                <a:gd name="T40" fmla="*/ 30503464 w 228"/>
                <a:gd name="T41" fmla="*/ 112906593 h 434"/>
                <a:gd name="T42" fmla="*/ 42822186 w 228"/>
                <a:gd name="T43" fmla="*/ 139615521 h 434"/>
                <a:gd name="T44" fmla="*/ 42235507 w 228"/>
                <a:gd name="T45" fmla="*/ 168752957 h 434"/>
                <a:gd name="T46" fmla="*/ 36369486 w 228"/>
                <a:gd name="T47" fmla="*/ 184535541 h 434"/>
                <a:gd name="T48" fmla="*/ 32262735 w 228"/>
                <a:gd name="T49" fmla="*/ 219135370 h 434"/>
                <a:gd name="T50" fmla="*/ 42822186 w 228"/>
                <a:gd name="T51" fmla="*/ 226420119 h 434"/>
                <a:gd name="T52" fmla="*/ 54554229 w 228"/>
                <a:gd name="T53" fmla="*/ 240381905 h 434"/>
                <a:gd name="T54" fmla="*/ 63352878 w 228"/>
                <a:gd name="T55" fmla="*/ 248879740 h 434"/>
                <a:gd name="T56" fmla="*/ 75671599 w 228"/>
                <a:gd name="T57" fmla="*/ 263448458 h 434"/>
                <a:gd name="T58" fmla="*/ 92682985 w 228"/>
                <a:gd name="T59" fmla="*/ 254949844 h 434"/>
                <a:gd name="T60" fmla="*/ 73324884 w 228"/>
                <a:gd name="T61" fmla="*/ 242809635 h 434"/>
                <a:gd name="T62" fmla="*/ 61006929 w 228"/>
                <a:gd name="T63" fmla="*/ 219135370 h 434"/>
                <a:gd name="T64" fmla="*/ 47514850 w 228"/>
                <a:gd name="T65" fmla="*/ 201531989 h 43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28" h="434">
                  <a:moveTo>
                    <a:pt x="81" y="332"/>
                  </a:moveTo>
                  <a:lnTo>
                    <a:pt x="74" y="308"/>
                  </a:lnTo>
                  <a:lnTo>
                    <a:pt x="80" y="283"/>
                  </a:lnTo>
                  <a:lnTo>
                    <a:pt x="86" y="257"/>
                  </a:lnTo>
                  <a:lnTo>
                    <a:pt x="87" y="233"/>
                  </a:lnTo>
                  <a:lnTo>
                    <a:pt x="87" y="209"/>
                  </a:lnTo>
                  <a:lnTo>
                    <a:pt x="111" y="205"/>
                  </a:lnTo>
                  <a:lnTo>
                    <a:pt x="113" y="226"/>
                  </a:lnTo>
                  <a:lnTo>
                    <a:pt x="133" y="229"/>
                  </a:lnTo>
                  <a:lnTo>
                    <a:pt x="158" y="247"/>
                  </a:lnTo>
                  <a:lnTo>
                    <a:pt x="169" y="259"/>
                  </a:lnTo>
                  <a:lnTo>
                    <a:pt x="158" y="235"/>
                  </a:lnTo>
                  <a:lnTo>
                    <a:pt x="149" y="210"/>
                  </a:lnTo>
                  <a:lnTo>
                    <a:pt x="165" y="180"/>
                  </a:lnTo>
                  <a:lnTo>
                    <a:pt x="193" y="180"/>
                  </a:lnTo>
                  <a:lnTo>
                    <a:pt x="221" y="179"/>
                  </a:lnTo>
                  <a:lnTo>
                    <a:pt x="228" y="162"/>
                  </a:lnTo>
                  <a:lnTo>
                    <a:pt x="222" y="137"/>
                  </a:lnTo>
                  <a:lnTo>
                    <a:pt x="199" y="106"/>
                  </a:lnTo>
                  <a:lnTo>
                    <a:pt x="194" y="84"/>
                  </a:lnTo>
                  <a:lnTo>
                    <a:pt x="162" y="58"/>
                  </a:lnTo>
                  <a:lnTo>
                    <a:pt x="150" y="66"/>
                  </a:lnTo>
                  <a:lnTo>
                    <a:pt x="138" y="72"/>
                  </a:lnTo>
                  <a:lnTo>
                    <a:pt x="122" y="66"/>
                  </a:lnTo>
                  <a:lnTo>
                    <a:pt x="99" y="84"/>
                  </a:lnTo>
                  <a:lnTo>
                    <a:pt x="97" y="53"/>
                  </a:lnTo>
                  <a:lnTo>
                    <a:pt x="96" y="23"/>
                  </a:lnTo>
                  <a:lnTo>
                    <a:pt x="75" y="22"/>
                  </a:lnTo>
                  <a:lnTo>
                    <a:pt x="72" y="4"/>
                  </a:lnTo>
                  <a:lnTo>
                    <a:pt x="62" y="0"/>
                  </a:lnTo>
                  <a:lnTo>
                    <a:pt x="49" y="4"/>
                  </a:lnTo>
                  <a:lnTo>
                    <a:pt x="37" y="17"/>
                  </a:lnTo>
                  <a:lnTo>
                    <a:pt x="12" y="22"/>
                  </a:lnTo>
                  <a:lnTo>
                    <a:pt x="7" y="54"/>
                  </a:lnTo>
                  <a:lnTo>
                    <a:pt x="0" y="54"/>
                  </a:lnTo>
                  <a:lnTo>
                    <a:pt x="21" y="86"/>
                  </a:lnTo>
                  <a:lnTo>
                    <a:pt x="43" y="118"/>
                  </a:lnTo>
                  <a:lnTo>
                    <a:pt x="49" y="120"/>
                  </a:lnTo>
                  <a:lnTo>
                    <a:pt x="43" y="138"/>
                  </a:lnTo>
                  <a:lnTo>
                    <a:pt x="39" y="151"/>
                  </a:lnTo>
                  <a:lnTo>
                    <a:pt x="39" y="168"/>
                  </a:lnTo>
                  <a:lnTo>
                    <a:pt x="52" y="186"/>
                  </a:lnTo>
                  <a:lnTo>
                    <a:pt x="67" y="205"/>
                  </a:lnTo>
                  <a:lnTo>
                    <a:pt x="73" y="230"/>
                  </a:lnTo>
                  <a:lnTo>
                    <a:pt x="81" y="259"/>
                  </a:lnTo>
                  <a:lnTo>
                    <a:pt x="72" y="278"/>
                  </a:lnTo>
                  <a:lnTo>
                    <a:pt x="63" y="298"/>
                  </a:lnTo>
                  <a:lnTo>
                    <a:pt x="62" y="304"/>
                  </a:lnTo>
                  <a:lnTo>
                    <a:pt x="58" y="332"/>
                  </a:lnTo>
                  <a:lnTo>
                    <a:pt x="55" y="361"/>
                  </a:lnTo>
                  <a:lnTo>
                    <a:pt x="60" y="358"/>
                  </a:lnTo>
                  <a:lnTo>
                    <a:pt x="73" y="373"/>
                  </a:lnTo>
                  <a:lnTo>
                    <a:pt x="87" y="390"/>
                  </a:lnTo>
                  <a:lnTo>
                    <a:pt x="93" y="396"/>
                  </a:lnTo>
                  <a:lnTo>
                    <a:pt x="107" y="415"/>
                  </a:lnTo>
                  <a:lnTo>
                    <a:pt x="108" y="410"/>
                  </a:lnTo>
                  <a:lnTo>
                    <a:pt x="128" y="420"/>
                  </a:lnTo>
                  <a:lnTo>
                    <a:pt x="129" y="434"/>
                  </a:lnTo>
                  <a:lnTo>
                    <a:pt x="147" y="433"/>
                  </a:lnTo>
                  <a:lnTo>
                    <a:pt x="158" y="420"/>
                  </a:lnTo>
                  <a:lnTo>
                    <a:pt x="144" y="402"/>
                  </a:lnTo>
                  <a:lnTo>
                    <a:pt x="125" y="400"/>
                  </a:lnTo>
                  <a:lnTo>
                    <a:pt x="110" y="383"/>
                  </a:lnTo>
                  <a:lnTo>
                    <a:pt x="104" y="361"/>
                  </a:lnTo>
                  <a:lnTo>
                    <a:pt x="96" y="334"/>
                  </a:lnTo>
                  <a:lnTo>
                    <a:pt x="81" y="332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48" name="Freeform 200"/>
            <p:cNvSpPr>
              <a:spLocks/>
            </p:cNvSpPr>
            <p:nvPr/>
          </p:nvSpPr>
          <p:spPr bwMode="auto">
            <a:xfrm>
              <a:off x="5314775" y="5176020"/>
              <a:ext cx="66609" cy="127218"/>
            </a:xfrm>
            <a:custGeom>
              <a:avLst/>
              <a:gdLst>
                <a:gd name="T0" fmla="*/ 42261767 w 230"/>
                <a:gd name="T1" fmla="*/ 48933437 h 433"/>
                <a:gd name="T2" fmla="*/ 26413413 w 230"/>
                <a:gd name="T3" fmla="*/ 44705188 h 433"/>
                <a:gd name="T4" fmla="*/ 12326412 w 230"/>
                <a:gd name="T5" fmla="*/ 27185157 h 433"/>
                <a:gd name="T6" fmla="*/ 3521942 w 230"/>
                <a:gd name="T7" fmla="*/ 10874529 h 433"/>
                <a:gd name="T8" fmla="*/ 15848354 w 230"/>
                <a:gd name="T9" fmla="*/ 10874529 h 433"/>
                <a:gd name="T10" fmla="*/ 25826550 w 230"/>
                <a:gd name="T11" fmla="*/ 11478454 h 433"/>
                <a:gd name="T12" fmla="*/ 33457296 w 230"/>
                <a:gd name="T13" fmla="*/ 9665903 h 433"/>
                <a:gd name="T14" fmla="*/ 48718787 w 230"/>
                <a:gd name="T15" fmla="*/ 603925 h 433"/>
                <a:gd name="T16" fmla="*/ 69262042 w 230"/>
                <a:gd name="T17" fmla="*/ 18727880 h 433"/>
                <a:gd name="T18" fmla="*/ 90980554 w 230"/>
                <a:gd name="T19" fmla="*/ 30206334 h 433"/>
                <a:gd name="T20" fmla="*/ 75132200 w 230"/>
                <a:gd name="T21" fmla="*/ 41684010 h 433"/>
                <a:gd name="T22" fmla="*/ 68675179 w 230"/>
                <a:gd name="T23" fmla="*/ 58599340 h 433"/>
                <a:gd name="T24" fmla="*/ 73958475 w 230"/>
                <a:gd name="T25" fmla="*/ 90618225 h 433"/>
                <a:gd name="T26" fmla="*/ 87458612 w 230"/>
                <a:gd name="T27" fmla="*/ 109346105 h 433"/>
                <a:gd name="T28" fmla="*/ 110350084 w 230"/>
                <a:gd name="T29" fmla="*/ 129281835 h 433"/>
                <a:gd name="T30" fmla="*/ 127959025 w 230"/>
                <a:gd name="T31" fmla="*/ 165528970 h 433"/>
                <a:gd name="T32" fmla="*/ 133242321 w 230"/>
                <a:gd name="T33" fmla="*/ 196339228 h 433"/>
                <a:gd name="T34" fmla="*/ 131480967 w 230"/>
                <a:gd name="T35" fmla="*/ 210234158 h 433"/>
                <a:gd name="T36" fmla="*/ 110350084 w 230"/>
                <a:gd name="T37" fmla="*/ 228961261 h 433"/>
                <a:gd name="T38" fmla="*/ 98610534 w 230"/>
                <a:gd name="T39" fmla="*/ 230773812 h 433"/>
                <a:gd name="T40" fmla="*/ 96263083 w 230"/>
                <a:gd name="T41" fmla="*/ 239231865 h 433"/>
                <a:gd name="T42" fmla="*/ 90980554 w 230"/>
                <a:gd name="T43" fmla="*/ 246481292 h 433"/>
                <a:gd name="T44" fmla="*/ 71610258 w 230"/>
                <a:gd name="T45" fmla="*/ 261584070 h 433"/>
                <a:gd name="T46" fmla="*/ 62805787 w 230"/>
                <a:gd name="T47" fmla="*/ 230773812 h 433"/>
                <a:gd name="T48" fmla="*/ 76305925 w 230"/>
                <a:gd name="T49" fmla="*/ 222316536 h 433"/>
                <a:gd name="T50" fmla="*/ 82762946 w 230"/>
                <a:gd name="T51" fmla="*/ 210234158 h 433"/>
                <a:gd name="T52" fmla="*/ 105067554 w 230"/>
                <a:gd name="T53" fmla="*/ 197547077 h 433"/>
                <a:gd name="T54" fmla="*/ 103306200 w 230"/>
                <a:gd name="T55" fmla="*/ 170361921 h 433"/>
                <a:gd name="T56" fmla="*/ 100371887 w 230"/>
                <a:gd name="T57" fmla="*/ 138947738 h 433"/>
                <a:gd name="T58" fmla="*/ 96263083 w 230"/>
                <a:gd name="T59" fmla="*/ 128677911 h 433"/>
                <a:gd name="T60" fmla="*/ 76305925 w 230"/>
                <a:gd name="T61" fmla="*/ 107533554 h 433"/>
                <a:gd name="T62" fmla="*/ 57523258 w 230"/>
                <a:gd name="T63" fmla="*/ 83368798 h 433"/>
                <a:gd name="T64" fmla="*/ 40501179 w 230"/>
                <a:gd name="T65" fmla="*/ 63432291 h 433"/>
                <a:gd name="T66" fmla="*/ 46957433 w 230"/>
                <a:gd name="T67" fmla="*/ 54371090 h 43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30" h="433">
                  <a:moveTo>
                    <a:pt x="80" y="90"/>
                  </a:moveTo>
                  <a:lnTo>
                    <a:pt x="72" y="81"/>
                  </a:lnTo>
                  <a:lnTo>
                    <a:pt x="58" y="68"/>
                  </a:lnTo>
                  <a:lnTo>
                    <a:pt x="45" y="74"/>
                  </a:lnTo>
                  <a:lnTo>
                    <a:pt x="26" y="57"/>
                  </a:lnTo>
                  <a:lnTo>
                    <a:pt x="21" y="45"/>
                  </a:lnTo>
                  <a:lnTo>
                    <a:pt x="0" y="25"/>
                  </a:lnTo>
                  <a:lnTo>
                    <a:pt x="6" y="18"/>
                  </a:lnTo>
                  <a:lnTo>
                    <a:pt x="21" y="22"/>
                  </a:lnTo>
                  <a:lnTo>
                    <a:pt x="27" y="18"/>
                  </a:lnTo>
                  <a:lnTo>
                    <a:pt x="36" y="18"/>
                  </a:lnTo>
                  <a:lnTo>
                    <a:pt x="44" y="19"/>
                  </a:lnTo>
                  <a:lnTo>
                    <a:pt x="48" y="16"/>
                  </a:lnTo>
                  <a:lnTo>
                    <a:pt x="57" y="16"/>
                  </a:lnTo>
                  <a:lnTo>
                    <a:pt x="72" y="0"/>
                  </a:lnTo>
                  <a:lnTo>
                    <a:pt x="83" y="1"/>
                  </a:lnTo>
                  <a:lnTo>
                    <a:pt x="114" y="12"/>
                  </a:lnTo>
                  <a:lnTo>
                    <a:pt x="118" y="31"/>
                  </a:lnTo>
                  <a:lnTo>
                    <a:pt x="130" y="40"/>
                  </a:lnTo>
                  <a:lnTo>
                    <a:pt x="155" y="50"/>
                  </a:lnTo>
                  <a:lnTo>
                    <a:pt x="141" y="61"/>
                  </a:lnTo>
                  <a:lnTo>
                    <a:pt x="128" y="69"/>
                  </a:lnTo>
                  <a:lnTo>
                    <a:pt x="128" y="72"/>
                  </a:lnTo>
                  <a:lnTo>
                    <a:pt x="117" y="97"/>
                  </a:lnTo>
                  <a:lnTo>
                    <a:pt x="107" y="123"/>
                  </a:lnTo>
                  <a:lnTo>
                    <a:pt x="126" y="150"/>
                  </a:lnTo>
                  <a:lnTo>
                    <a:pt x="132" y="164"/>
                  </a:lnTo>
                  <a:lnTo>
                    <a:pt x="149" y="181"/>
                  </a:lnTo>
                  <a:lnTo>
                    <a:pt x="166" y="196"/>
                  </a:lnTo>
                  <a:lnTo>
                    <a:pt x="188" y="214"/>
                  </a:lnTo>
                  <a:lnTo>
                    <a:pt x="206" y="234"/>
                  </a:lnTo>
                  <a:lnTo>
                    <a:pt x="218" y="274"/>
                  </a:lnTo>
                  <a:lnTo>
                    <a:pt x="230" y="314"/>
                  </a:lnTo>
                  <a:lnTo>
                    <a:pt x="227" y="325"/>
                  </a:lnTo>
                  <a:lnTo>
                    <a:pt x="227" y="336"/>
                  </a:lnTo>
                  <a:lnTo>
                    <a:pt x="224" y="348"/>
                  </a:lnTo>
                  <a:lnTo>
                    <a:pt x="206" y="363"/>
                  </a:lnTo>
                  <a:lnTo>
                    <a:pt x="188" y="379"/>
                  </a:lnTo>
                  <a:lnTo>
                    <a:pt x="168" y="375"/>
                  </a:lnTo>
                  <a:lnTo>
                    <a:pt x="168" y="382"/>
                  </a:lnTo>
                  <a:lnTo>
                    <a:pt x="170" y="392"/>
                  </a:lnTo>
                  <a:lnTo>
                    <a:pt x="164" y="396"/>
                  </a:lnTo>
                  <a:lnTo>
                    <a:pt x="164" y="406"/>
                  </a:lnTo>
                  <a:lnTo>
                    <a:pt x="155" y="408"/>
                  </a:lnTo>
                  <a:lnTo>
                    <a:pt x="134" y="429"/>
                  </a:lnTo>
                  <a:lnTo>
                    <a:pt x="122" y="433"/>
                  </a:lnTo>
                  <a:lnTo>
                    <a:pt x="124" y="397"/>
                  </a:lnTo>
                  <a:lnTo>
                    <a:pt x="107" y="382"/>
                  </a:lnTo>
                  <a:lnTo>
                    <a:pt x="123" y="372"/>
                  </a:lnTo>
                  <a:lnTo>
                    <a:pt x="130" y="368"/>
                  </a:lnTo>
                  <a:lnTo>
                    <a:pt x="149" y="370"/>
                  </a:lnTo>
                  <a:lnTo>
                    <a:pt x="141" y="348"/>
                  </a:lnTo>
                  <a:lnTo>
                    <a:pt x="155" y="340"/>
                  </a:lnTo>
                  <a:lnTo>
                    <a:pt x="179" y="327"/>
                  </a:lnTo>
                  <a:lnTo>
                    <a:pt x="178" y="304"/>
                  </a:lnTo>
                  <a:lnTo>
                    <a:pt x="176" y="282"/>
                  </a:lnTo>
                  <a:lnTo>
                    <a:pt x="176" y="254"/>
                  </a:lnTo>
                  <a:lnTo>
                    <a:pt x="171" y="230"/>
                  </a:lnTo>
                  <a:lnTo>
                    <a:pt x="164" y="220"/>
                  </a:lnTo>
                  <a:lnTo>
                    <a:pt x="164" y="213"/>
                  </a:lnTo>
                  <a:lnTo>
                    <a:pt x="141" y="195"/>
                  </a:lnTo>
                  <a:lnTo>
                    <a:pt x="130" y="178"/>
                  </a:lnTo>
                  <a:lnTo>
                    <a:pt x="113" y="158"/>
                  </a:lnTo>
                  <a:lnTo>
                    <a:pt x="98" y="138"/>
                  </a:lnTo>
                  <a:lnTo>
                    <a:pt x="64" y="114"/>
                  </a:lnTo>
                  <a:lnTo>
                    <a:pt x="69" y="105"/>
                  </a:lnTo>
                  <a:lnTo>
                    <a:pt x="83" y="100"/>
                  </a:lnTo>
                  <a:lnTo>
                    <a:pt x="80" y="90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49" name="Freeform 201"/>
            <p:cNvSpPr>
              <a:spLocks/>
            </p:cNvSpPr>
            <p:nvPr/>
          </p:nvSpPr>
          <p:spPr bwMode="auto">
            <a:xfrm>
              <a:off x="4930119" y="5150817"/>
              <a:ext cx="4801" cy="14402"/>
            </a:xfrm>
            <a:custGeom>
              <a:avLst/>
              <a:gdLst>
                <a:gd name="T0" fmla="*/ 5475817 w 18"/>
                <a:gd name="T1" fmla="*/ 29571274 h 47"/>
                <a:gd name="T2" fmla="*/ 3982156 w 18"/>
                <a:gd name="T3" fmla="*/ 30885319 h 47"/>
                <a:gd name="T4" fmla="*/ 498122 w 18"/>
                <a:gd name="T5" fmla="*/ 26942374 h 47"/>
                <a:gd name="T6" fmla="*/ 0 w 18"/>
                <a:gd name="T7" fmla="*/ 9857362 h 47"/>
                <a:gd name="T8" fmla="*/ 4978400 w 18"/>
                <a:gd name="T9" fmla="*/ 0 h 47"/>
                <a:gd name="T10" fmla="*/ 8960556 w 18"/>
                <a:gd name="T11" fmla="*/ 17085823 h 47"/>
                <a:gd name="T12" fmla="*/ 5475817 w 18"/>
                <a:gd name="T13" fmla="*/ 29571274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8" h="47">
                  <a:moveTo>
                    <a:pt x="11" y="45"/>
                  </a:moveTo>
                  <a:lnTo>
                    <a:pt x="8" y="47"/>
                  </a:lnTo>
                  <a:lnTo>
                    <a:pt x="1" y="41"/>
                  </a:lnTo>
                  <a:lnTo>
                    <a:pt x="0" y="15"/>
                  </a:lnTo>
                  <a:lnTo>
                    <a:pt x="10" y="0"/>
                  </a:lnTo>
                  <a:lnTo>
                    <a:pt x="18" y="26"/>
                  </a:lnTo>
                  <a:lnTo>
                    <a:pt x="11" y="45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50" name="Freeform 202"/>
            <p:cNvSpPr>
              <a:spLocks/>
            </p:cNvSpPr>
            <p:nvPr/>
          </p:nvSpPr>
          <p:spPr bwMode="auto">
            <a:xfrm>
              <a:off x="4864110" y="5033200"/>
              <a:ext cx="156023" cy="126018"/>
            </a:xfrm>
            <a:custGeom>
              <a:avLst/>
              <a:gdLst>
                <a:gd name="T0" fmla="*/ 35578896 w 536"/>
                <a:gd name="T1" fmla="*/ 104216729 h 432"/>
                <a:gd name="T2" fmla="*/ 40323211 w 536"/>
                <a:gd name="T3" fmla="*/ 78609362 h 432"/>
                <a:gd name="T4" fmla="*/ 29649465 w 536"/>
                <a:gd name="T5" fmla="*/ 65507416 h 432"/>
                <a:gd name="T6" fmla="*/ 5337258 w 536"/>
                <a:gd name="T7" fmla="*/ 32754094 h 432"/>
                <a:gd name="T8" fmla="*/ 0 w 536"/>
                <a:gd name="T9" fmla="*/ 4764484 h 432"/>
                <a:gd name="T10" fmla="*/ 8301973 w 536"/>
                <a:gd name="T11" fmla="*/ 1190735 h 432"/>
                <a:gd name="T12" fmla="*/ 27870636 w 536"/>
                <a:gd name="T13" fmla="*/ 14888435 h 432"/>
                <a:gd name="T14" fmla="*/ 54554615 w 536"/>
                <a:gd name="T15" fmla="*/ 595753 h 432"/>
                <a:gd name="T16" fmla="*/ 56926388 w 536"/>
                <a:gd name="T17" fmla="*/ 13696928 h 432"/>
                <a:gd name="T18" fmla="*/ 78273879 w 536"/>
                <a:gd name="T19" fmla="*/ 38113560 h 432"/>
                <a:gd name="T20" fmla="*/ 109109230 w 536"/>
                <a:gd name="T21" fmla="*/ 50023999 h 432"/>
                <a:gd name="T22" fmla="*/ 136386923 w 536"/>
                <a:gd name="T23" fmla="*/ 52406241 h 432"/>
                <a:gd name="T24" fmla="*/ 149432441 w 536"/>
                <a:gd name="T25" fmla="*/ 47641757 h 432"/>
                <a:gd name="T26" fmla="*/ 151804214 w 536"/>
                <a:gd name="T27" fmla="*/ 42282291 h 432"/>
                <a:gd name="T28" fmla="*/ 179674849 w 536"/>
                <a:gd name="T29" fmla="*/ 28585363 h 432"/>
                <a:gd name="T30" fmla="*/ 217032575 w 536"/>
                <a:gd name="T31" fmla="*/ 36327071 h 432"/>
                <a:gd name="T32" fmla="*/ 241938495 w 536"/>
                <a:gd name="T33" fmla="*/ 52406241 h 432"/>
                <a:gd name="T34" fmla="*/ 261507157 w 536"/>
                <a:gd name="T35" fmla="*/ 72654142 h 432"/>
                <a:gd name="T36" fmla="*/ 257355785 w 536"/>
                <a:gd name="T37" fmla="*/ 95879267 h 432"/>
                <a:gd name="T38" fmla="*/ 262693043 w 536"/>
                <a:gd name="T39" fmla="*/ 109576195 h 432"/>
                <a:gd name="T40" fmla="*/ 265064816 w 536"/>
                <a:gd name="T41" fmla="*/ 127441854 h 432"/>
                <a:gd name="T42" fmla="*/ 282261706 w 536"/>
                <a:gd name="T43" fmla="*/ 147094002 h 432"/>
                <a:gd name="T44" fmla="*/ 273959732 w 536"/>
                <a:gd name="T45" fmla="*/ 174488629 h 432"/>
                <a:gd name="T46" fmla="*/ 295900167 w 536"/>
                <a:gd name="T47" fmla="*/ 197713754 h 432"/>
                <a:gd name="T48" fmla="*/ 312503344 w 536"/>
                <a:gd name="T49" fmla="*/ 221534633 h 432"/>
                <a:gd name="T50" fmla="*/ 317840602 w 536"/>
                <a:gd name="T51" fmla="*/ 231658583 h 432"/>
                <a:gd name="T52" fmla="*/ 298271939 w 536"/>
                <a:gd name="T53" fmla="*/ 243569023 h 432"/>
                <a:gd name="T54" fmla="*/ 280482106 w 536"/>
                <a:gd name="T55" fmla="*/ 254287955 h 432"/>
                <a:gd name="T56" fmla="*/ 247274983 w 536"/>
                <a:gd name="T57" fmla="*/ 249524242 h 432"/>
                <a:gd name="T58" fmla="*/ 224148662 w 536"/>
                <a:gd name="T59" fmla="*/ 234635807 h 432"/>
                <a:gd name="T60" fmla="*/ 205765886 w 536"/>
                <a:gd name="T61" fmla="*/ 227489852 h 432"/>
                <a:gd name="T62" fmla="*/ 170186990 w 536"/>
                <a:gd name="T63" fmla="*/ 227489852 h 432"/>
                <a:gd name="T64" fmla="*/ 142316354 w 536"/>
                <a:gd name="T65" fmla="*/ 210219947 h 432"/>
                <a:gd name="T66" fmla="*/ 123341405 w 536"/>
                <a:gd name="T67" fmla="*/ 188185557 h 432"/>
                <a:gd name="T68" fmla="*/ 103179799 w 536"/>
                <a:gd name="T69" fmla="*/ 169128391 h 432"/>
                <a:gd name="T70" fmla="*/ 96063712 w 536"/>
                <a:gd name="T71" fmla="*/ 163173172 h 432"/>
                <a:gd name="T72" fmla="*/ 88947625 w 536"/>
                <a:gd name="T73" fmla="*/ 172106387 h 432"/>
                <a:gd name="T74" fmla="*/ 79460535 w 536"/>
                <a:gd name="T75" fmla="*/ 154240728 h 432"/>
                <a:gd name="T76" fmla="*/ 74716221 w 536"/>
                <a:gd name="T77" fmla="*/ 139948047 h 432"/>
                <a:gd name="T78" fmla="*/ 56333444 w 536"/>
                <a:gd name="T79" fmla="*/ 124464630 h 43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536" h="432">
                  <a:moveTo>
                    <a:pt x="75" y="196"/>
                  </a:moveTo>
                  <a:lnTo>
                    <a:pt x="60" y="175"/>
                  </a:lnTo>
                  <a:lnTo>
                    <a:pt x="58" y="161"/>
                  </a:lnTo>
                  <a:lnTo>
                    <a:pt x="68" y="132"/>
                  </a:lnTo>
                  <a:lnTo>
                    <a:pt x="68" y="119"/>
                  </a:lnTo>
                  <a:lnTo>
                    <a:pt x="50" y="110"/>
                  </a:lnTo>
                  <a:lnTo>
                    <a:pt x="26" y="76"/>
                  </a:lnTo>
                  <a:lnTo>
                    <a:pt x="9" y="55"/>
                  </a:lnTo>
                  <a:lnTo>
                    <a:pt x="4" y="25"/>
                  </a:lnTo>
                  <a:lnTo>
                    <a:pt x="0" y="8"/>
                  </a:lnTo>
                  <a:lnTo>
                    <a:pt x="11" y="0"/>
                  </a:lnTo>
                  <a:lnTo>
                    <a:pt x="14" y="2"/>
                  </a:lnTo>
                  <a:lnTo>
                    <a:pt x="17" y="8"/>
                  </a:lnTo>
                  <a:lnTo>
                    <a:pt x="47" y="25"/>
                  </a:lnTo>
                  <a:lnTo>
                    <a:pt x="66" y="17"/>
                  </a:lnTo>
                  <a:lnTo>
                    <a:pt x="92" y="1"/>
                  </a:lnTo>
                  <a:lnTo>
                    <a:pt x="99" y="17"/>
                  </a:lnTo>
                  <a:lnTo>
                    <a:pt x="96" y="23"/>
                  </a:lnTo>
                  <a:lnTo>
                    <a:pt x="118" y="37"/>
                  </a:lnTo>
                  <a:lnTo>
                    <a:pt x="132" y="64"/>
                  </a:lnTo>
                  <a:lnTo>
                    <a:pt x="161" y="76"/>
                  </a:lnTo>
                  <a:lnTo>
                    <a:pt x="184" y="84"/>
                  </a:lnTo>
                  <a:lnTo>
                    <a:pt x="208" y="92"/>
                  </a:lnTo>
                  <a:lnTo>
                    <a:pt x="230" y="88"/>
                  </a:lnTo>
                  <a:lnTo>
                    <a:pt x="248" y="84"/>
                  </a:lnTo>
                  <a:lnTo>
                    <a:pt x="252" y="80"/>
                  </a:lnTo>
                  <a:lnTo>
                    <a:pt x="248" y="70"/>
                  </a:lnTo>
                  <a:lnTo>
                    <a:pt x="256" y="71"/>
                  </a:lnTo>
                  <a:lnTo>
                    <a:pt x="274" y="53"/>
                  </a:lnTo>
                  <a:lnTo>
                    <a:pt x="303" y="48"/>
                  </a:lnTo>
                  <a:lnTo>
                    <a:pt x="326" y="46"/>
                  </a:lnTo>
                  <a:lnTo>
                    <a:pt x="366" y="61"/>
                  </a:lnTo>
                  <a:lnTo>
                    <a:pt x="387" y="74"/>
                  </a:lnTo>
                  <a:lnTo>
                    <a:pt x="408" y="88"/>
                  </a:lnTo>
                  <a:lnTo>
                    <a:pt x="430" y="91"/>
                  </a:lnTo>
                  <a:lnTo>
                    <a:pt x="441" y="122"/>
                  </a:lnTo>
                  <a:lnTo>
                    <a:pt x="436" y="156"/>
                  </a:lnTo>
                  <a:lnTo>
                    <a:pt x="434" y="161"/>
                  </a:lnTo>
                  <a:lnTo>
                    <a:pt x="434" y="175"/>
                  </a:lnTo>
                  <a:lnTo>
                    <a:pt x="443" y="184"/>
                  </a:lnTo>
                  <a:lnTo>
                    <a:pt x="441" y="188"/>
                  </a:lnTo>
                  <a:lnTo>
                    <a:pt x="447" y="214"/>
                  </a:lnTo>
                  <a:lnTo>
                    <a:pt x="452" y="239"/>
                  </a:lnTo>
                  <a:lnTo>
                    <a:pt x="476" y="247"/>
                  </a:lnTo>
                  <a:lnTo>
                    <a:pt x="482" y="258"/>
                  </a:lnTo>
                  <a:lnTo>
                    <a:pt x="462" y="293"/>
                  </a:lnTo>
                  <a:lnTo>
                    <a:pt x="481" y="313"/>
                  </a:lnTo>
                  <a:lnTo>
                    <a:pt x="499" y="332"/>
                  </a:lnTo>
                  <a:lnTo>
                    <a:pt x="519" y="342"/>
                  </a:lnTo>
                  <a:lnTo>
                    <a:pt x="527" y="372"/>
                  </a:lnTo>
                  <a:lnTo>
                    <a:pt x="536" y="376"/>
                  </a:lnTo>
                  <a:lnTo>
                    <a:pt x="536" y="389"/>
                  </a:lnTo>
                  <a:lnTo>
                    <a:pt x="513" y="398"/>
                  </a:lnTo>
                  <a:lnTo>
                    <a:pt x="503" y="409"/>
                  </a:lnTo>
                  <a:lnTo>
                    <a:pt x="501" y="432"/>
                  </a:lnTo>
                  <a:lnTo>
                    <a:pt x="473" y="427"/>
                  </a:lnTo>
                  <a:lnTo>
                    <a:pt x="446" y="422"/>
                  </a:lnTo>
                  <a:lnTo>
                    <a:pt x="417" y="419"/>
                  </a:lnTo>
                  <a:lnTo>
                    <a:pt x="389" y="414"/>
                  </a:lnTo>
                  <a:lnTo>
                    <a:pt x="378" y="394"/>
                  </a:lnTo>
                  <a:lnTo>
                    <a:pt x="368" y="373"/>
                  </a:lnTo>
                  <a:lnTo>
                    <a:pt x="347" y="382"/>
                  </a:lnTo>
                  <a:lnTo>
                    <a:pt x="326" y="390"/>
                  </a:lnTo>
                  <a:lnTo>
                    <a:pt x="287" y="382"/>
                  </a:lnTo>
                  <a:lnTo>
                    <a:pt x="263" y="367"/>
                  </a:lnTo>
                  <a:lnTo>
                    <a:pt x="240" y="353"/>
                  </a:lnTo>
                  <a:lnTo>
                    <a:pt x="220" y="334"/>
                  </a:lnTo>
                  <a:lnTo>
                    <a:pt x="208" y="316"/>
                  </a:lnTo>
                  <a:lnTo>
                    <a:pt x="185" y="283"/>
                  </a:lnTo>
                  <a:lnTo>
                    <a:pt x="174" y="284"/>
                  </a:lnTo>
                  <a:lnTo>
                    <a:pt x="162" y="277"/>
                  </a:lnTo>
                  <a:lnTo>
                    <a:pt x="162" y="274"/>
                  </a:lnTo>
                  <a:lnTo>
                    <a:pt x="155" y="288"/>
                  </a:lnTo>
                  <a:lnTo>
                    <a:pt x="150" y="289"/>
                  </a:lnTo>
                  <a:lnTo>
                    <a:pt x="143" y="278"/>
                  </a:lnTo>
                  <a:lnTo>
                    <a:pt x="134" y="259"/>
                  </a:lnTo>
                  <a:lnTo>
                    <a:pt x="125" y="259"/>
                  </a:lnTo>
                  <a:lnTo>
                    <a:pt x="126" y="235"/>
                  </a:lnTo>
                  <a:lnTo>
                    <a:pt x="116" y="222"/>
                  </a:lnTo>
                  <a:lnTo>
                    <a:pt x="95" y="209"/>
                  </a:lnTo>
                  <a:lnTo>
                    <a:pt x="75" y="196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51" name="Freeform 203"/>
            <p:cNvSpPr>
              <a:spLocks/>
            </p:cNvSpPr>
            <p:nvPr/>
          </p:nvSpPr>
          <p:spPr bwMode="auto">
            <a:xfrm>
              <a:off x="4833505" y="5054203"/>
              <a:ext cx="74411" cy="71410"/>
            </a:xfrm>
            <a:custGeom>
              <a:avLst/>
              <a:gdLst>
                <a:gd name="T0" fmla="*/ 98152024 w 256"/>
                <a:gd name="T1" fmla="*/ 61741706 h 244"/>
                <a:gd name="T2" fmla="*/ 96969387 w 256"/>
                <a:gd name="T3" fmla="*/ 53349058 h 244"/>
                <a:gd name="T4" fmla="*/ 102881807 w 256"/>
                <a:gd name="T5" fmla="*/ 35966058 h 244"/>
                <a:gd name="T6" fmla="*/ 102881807 w 256"/>
                <a:gd name="T7" fmla="*/ 28173438 h 244"/>
                <a:gd name="T8" fmla="*/ 92238835 w 256"/>
                <a:gd name="T9" fmla="*/ 22778606 h 244"/>
                <a:gd name="T10" fmla="*/ 78048718 w 256"/>
                <a:gd name="T11" fmla="*/ 2397789 h 244"/>
                <a:gd name="T12" fmla="*/ 69179703 w 256"/>
                <a:gd name="T13" fmla="*/ 3596296 h 244"/>
                <a:gd name="T14" fmla="*/ 65040470 w 256"/>
                <a:gd name="T15" fmla="*/ 0 h 244"/>
                <a:gd name="T16" fmla="*/ 46119802 w 256"/>
                <a:gd name="T17" fmla="*/ 599254 h 244"/>
                <a:gd name="T18" fmla="*/ 42571888 w 256"/>
                <a:gd name="T19" fmla="*/ 3596296 h 244"/>
                <a:gd name="T20" fmla="*/ 28972321 w 256"/>
                <a:gd name="T21" fmla="*/ 16783747 h 244"/>
                <a:gd name="T22" fmla="*/ 29563640 w 256"/>
                <a:gd name="T23" fmla="*/ 33568269 h 244"/>
                <a:gd name="T24" fmla="*/ 29563640 w 256"/>
                <a:gd name="T25" fmla="*/ 50952044 h 244"/>
                <a:gd name="T26" fmla="*/ 14782205 w 256"/>
                <a:gd name="T27" fmla="*/ 60542425 h 244"/>
                <a:gd name="T28" fmla="*/ 0 w 256"/>
                <a:gd name="T29" fmla="*/ 69534326 h 244"/>
                <a:gd name="T30" fmla="*/ 8869015 w 256"/>
                <a:gd name="T31" fmla="*/ 89914370 h 244"/>
                <a:gd name="T32" fmla="*/ 23651220 w 256"/>
                <a:gd name="T33" fmla="*/ 97107736 h 244"/>
                <a:gd name="T34" fmla="*/ 37842106 w 256"/>
                <a:gd name="T35" fmla="*/ 103701849 h 244"/>
                <a:gd name="T36" fmla="*/ 53214860 w 256"/>
                <a:gd name="T37" fmla="*/ 110295187 h 244"/>
                <a:gd name="T38" fmla="*/ 67405746 w 256"/>
                <a:gd name="T39" fmla="*/ 116290046 h 244"/>
                <a:gd name="T40" fmla="*/ 80413994 w 256"/>
                <a:gd name="T41" fmla="*/ 130076751 h 244"/>
                <a:gd name="T42" fmla="*/ 96378068 w 256"/>
                <a:gd name="T43" fmla="*/ 143863456 h 244"/>
                <a:gd name="T44" fmla="*/ 124168520 w 256"/>
                <a:gd name="T45" fmla="*/ 146261245 h 244"/>
                <a:gd name="T46" fmla="*/ 131263579 w 256"/>
                <a:gd name="T47" fmla="*/ 130676005 h 244"/>
                <a:gd name="T48" fmla="*/ 143089188 w 256"/>
                <a:gd name="T49" fmla="*/ 129477498 h 244"/>
                <a:gd name="T50" fmla="*/ 151366885 w 256"/>
                <a:gd name="T51" fmla="*/ 130076751 h 244"/>
                <a:gd name="T52" fmla="*/ 147227652 w 256"/>
                <a:gd name="T53" fmla="*/ 123482638 h 244"/>
                <a:gd name="T54" fmla="*/ 141906551 w 256"/>
                <a:gd name="T55" fmla="*/ 112093722 h 244"/>
                <a:gd name="T56" fmla="*/ 136584680 w 256"/>
                <a:gd name="T57" fmla="*/ 112093722 h 244"/>
                <a:gd name="T58" fmla="*/ 137175999 w 256"/>
                <a:gd name="T59" fmla="*/ 97706990 h 244"/>
                <a:gd name="T60" fmla="*/ 131263579 w 256"/>
                <a:gd name="T61" fmla="*/ 89914370 h 244"/>
                <a:gd name="T62" fmla="*/ 118846650 w 256"/>
                <a:gd name="T63" fmla="*/ 82121750 h 244"/>
                <a:gd name="T64" fmla="*/ 107021040 w 256"/>
                <a:gd name="T65" fmla="*/ 74329130 h 244"/>
                <a:gd name="T66" fmla="*/ 98152024 w 256"/>
                <a:gd name="T67" fmla="*/ 61741706 h 24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56" h="244">
                  <a:moveTo>
                    <a:pt x="166" y="103"/>
                  </a:moveTo>
                  <a:lnTo>
                    <a:pt x="164" y="89"/>
                  </a:lnTo>
                  <a:lnTo>
                    <a:pt x="174" y="60"/>
                  </a:lnTo>
                  <a:lnTo>
                    <a:pt x="174" y="47"/>
                  </a:lnTo>
                  <a:lnTo>
                    <a:pt x="156" y="38"/>
                  </a:lnTo>
                  <a:lnTo>
                    <a:pt x="132" y="4"/>
                  </a:lnTo>
                  <a:lnTo>
                    <a:pt x="117" y="6"/>
                  </a:lnTo>
                  <a:lnTo>
                    <a:pt x="110" y="0"/>
                  </a:lnTo>
                  <a:lnTo>
                    <a:pt x="78" y="1"/>
                  </a:lnTo>
                  <a:lnTo>
                    <a:pt x="72" y="6"/>
                  </a:lnTo>
                  <a:lnTo>
                    <a:pt x="49" y="28"/>
                  </a:lnTo>
                  <a:lnTo>
                    <a:pt x="50" y="56"/>
                  </a:lnTo>
                  <a:lnTo>
                    <a:pt x="50" y="85"/>
                  </a:lnTo>
                  <a:lnTo>
                    <a:pt x="25" y="101"/>
                  </a:lnTo>
                  <a:lnTo>
                    <a:pt x="0" y="116"/>
                  </a:lnTo>
                  <a:lnTo>
                    <a:pt x="15" y="150"/>
                  </a:lnTo>
                  <a:lnTo>
                    <a:pt x="40" y="162"/>
                  </a:lnTo>
                  <a:lnTo>
                    <a:pt x="64" y="173"/>
                  </a:lnTo>
                  <a:lnTo>
                    <a:pt x="90" y="184"/>
                  </a:lnTo>
                  <a:lnTo>
                    <a:pt x="114" y="194"/>
                  </a:lnTo>
                  <a:lnTo>
                    <a:pt x="136" y="217"/>
                  </a:lnTo>
                  <a:lnTo>
                    <a:pt x="163" y="240"/>
                  </a:lnTo>
                  <a:lnTo>
                    <a:pt x="210" y="244"/>
                  </a:lnTo>
                  <a:lnTo>
                    <a:pt x="222" y="218"/>
                  </a:lnTo>
                  <a:lnTo>
                    <a:pt x="242" y="216"/>
                  </a:lnTo>
                  <a:lnTo>
                    <a:pt x="256" y="217"/>
                  </a:lnTo>
                  <a:lnTo>
                    <a:pt x="249" y="206"/>
                  </a:lnTo>
                  <a:lnTo>
                    <a:pt x="240" y="187"/>
                  </a:lnTo>
                  <a:lnTo>
                    <a:pt x="231" y="187"/>
                  </a:lnTo>
                  <a:lnTo>
                    <a:pt x="232" y="163"/>
                  </a:lnTo>
                  <a:lnTo>
                    <a:pt x="222" y="150"/>
                  </a:lnTo>
                  <a:lnTo>
                    <a:pt x="201" y="137"/>
                  </a:lnTo>
                  <a:lnTo>
                    <a:pt x="181" y="124"/>
                  </a:lnTo>
                  <a:lnTo>
                    <a:pt x="166" y="103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52" name="Freeform 204"/>
            <p:cNvSpPr>
              <a:spLocks/>
            </p:cNvSpPr>
            <p:nvPr/>
          </p:nvSpPr>
          <p:spPr bwMode="auto">
            <a:xfrm>
              <a:off x="4894714" y="5117212"/>
              <a:ext cx="14402" cy="12602"/>
            </a:xfrm>
            <a:custGeom>
              <a:avLst/>
              <a:gdLst>
                <a:gd name="T0" fmla="*/ 23578457 w 49"/>
                <a:gd name="T1" fmla="*/ 7463166 h 44"/>
                <a:gd name="T2" fmla="*/ 18742090 w 49"/>
                <a:gd name="T3" fmla="*/ 8037489 h 44"/>
                <a:gd name="T4" fmla="*/ 19347024 w 49"/>
                <a:gd name="T5" fmla="*/ 11481910 h 44"/>
                <a:gd name="T6" fmla="*/ 29624694 w 49"/>
                <a:gd name="T7" fmla="*/ 25259596 h 44"/>
                <a:gd name="T8" fmla="*/ 16323906 w 49"/>
                <a:gd name="T9" fmla="*/ 22963063 h 44"/>
                <a:gd name="T10" fmla="*/ 14509880 w 49"/>
                <a:gd name="T11" fmla="*/ 17222108 h 44"/>
                <a:gd name="T12" fmla="*/ 0 w 49"/>
                <a:gd name="T13" fmla="*/ 16074220 h 44"/>
                <a:gd name="T14" fmla="*/ 7255329 w 49"/>
                <a:gd name="T15" fmla="*/ 1147888 h 44"/>
                <a:gd name="T16" fmla="*/ 19347024 w 49"/>
                <a:gd name="T17" fmla="*/ 0 h 44"/>
                <a:gd name="T18" fmla="*/ 23578457 w 49"/>
                <a:gd name="T19" fmla="*/ 7463166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9" h="44">
                  <a:moveTo>
                    <a:pt x="39" y="13"/>
                  </a:moveTo>
                  <a:lnTo>
                    <a:pt x="31" y="14"/>
                  </a:lnTo>
                  <a:lnTo>
                    <a:pt x="32" y="20"/>
                  </a:lnTo>
                  <a:lnTo>
                    <a:pt x="49" y="44"/>
                  </a:lnTo>
                  <a:lnTo>
                    <a:pt x="27" y="40"/>
                  </a:lnTo>
                  <a:lnTo>
                    <a:pt x="24" y="30"/>
                  </a:lnTo>
                  <a:lnTo>
                    <a:pt x="0" y="28"/>
                  </a:lnTo>
                  <a:lnTo>
                    <a:pt x="12" y="2"/>
                  </a:lnTo>
                  <a:lnTo>
                    <a:pt x="32" y="0"/>
                  </a:lnTo>
                  <a:lnTo>
                    <a:pt x="39" y="13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53" name="Freeform 205"/>
            <p:cNvSpPr>
              <a:spLocks/>
            </p:cNvSpPr>
            <p:nvPr/>
          </p:nvSpPr>
          <p:spPr bwMode="auto">
            <a:xfrm>
              <a:off x="5141950" y="5113012"/>
              <a:ext cx="63009" cy="34805"/>
            </a:xfrm>
            <a:custGeom>
              <a:avLst/>
              <a:gdLst>
                <a:gd name="T0" fmla="*/ 72653153 w 216"/>
                <a:gd name="T1" fmla="*/ 56873722 h 119"/>
                <a:gd name="T2" fmla="*/ 53596816 w 216"/>
                <a:gd name="T3" fmla="*/ 53282023 h 119"/>
                <a:gd name="T4" fmla="*/ 38708426 w 216"/>
                <a:gd name="T5" fmla="*/ 50288425 h 119"/>
                <a:gd name="T6" fmla="*/ 19056337 w 216"/>
                <a:gd name="T7" fmla="*/ 40111429 h 119"/>
                <a:gd name="T8" fmla="*/ 595752 w 216"/>
                <a:gd name="T9" fmla="*/ 29933660 h 119"/>
                <a:gd name="T10" fmla="*/ 0 w 216"/>
                <a:gd name="T11" fmla="*/ 19157790 h 119"/>
                <a:gd name="T12" fmla="*/ 8337437 w 216"/>
                <a:gd name="T13" fmla="*/ 4789447 h 119"/>
                <a:gd name="T14" fmla="*/ 10123920 w 216"/>
                <a:gd name="T15" fmla="*/ 6585297 h 119"/>
                <a:gd name="T16" fmla="*/ 16079122 w 216"/>
                <a:gd name="T17" fmla="*/ 0 h 119"/>
                <a:gd name="T18" fmla="*/ 28585277 w 216"/>
                <a:gd name="T19" fmla="*/ 7783046 h 119"/>
                <a:gd name="T20" fmla="*/ 48237366 w 216"/>
                <a:gd name="T21" fmla="*/ 22749489 h 119"/>
                <a:gd name="T22" fmla="*/ 54787547 w 216"/>
                <a:gd name="T23" fmla="*/ 20953639 h 119"/>
                <a:gd name="T24" fmla="*/ 60147769 w 216"/>
                <a:gd name="T25" fmla="*/ 26341961 h 119"/>
                <a:gd name="T26" fmla="*/ 73248904 w 216"/>
                <a:gd name="T27" fmla="*/ 32927258 h 119"/>
                <a:gd name="T28" fmla="*/ 75631139 w 216"/>
                <a:gd name="T29" fmla="*/ 35920082 h 119"/>
                <a:gd name="T30" fmla="*/ 92305241 w 216"/>
                <a:gd name="T31" fmla="*/ 43104254 h 119"/>
                <a:gd name="T32" fmla="*/ 104811397 w 216"/>
                <a:gd name="T33" fmla="*/ 44302002 h 119"/>
                <a:gd name="T34" fmla="*/ 124463485 w 216"/>
                <a:gd name="T35" fmla="*/ 46696726 h 119"/>
                <a:gd name="T36" fmla="*/ 128632204 w 216"/>
                <a:gd name="T37" fmla="*/ 71242064 h 119"/>
                <a:gd name="T38" fmla="*/ 111362350 w 216"/>
                <a:gd name="T39" fmla="*/ 70045089 h 119"/>
                <a:gd name="T40" fmla="*/ 91114510 w 216"/>
                <a:gd name="T41" fmla="*/ 67650365 h 119"/>
                <a:gd name="T42" fmla="*/ 80394838 w 216"/>
                <a:gd name="T43" fmla="*/ 64656767 h 119"/>
                <a:gd name="T44" fmla="*/ 72653153 w 216"/>
                <a:gd name="T45" fmla="*/ 56873722 h 11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16" h="119">
                  <a:moveTo>
                    <a:pt x="122" y="95"/>
                  </a:moveTo>
                  <a:lnTo>
                    <a:pt x="90" y="89"/>
                  </a:lnTo>
                  <a:lnTo>
                    <a:pt x="65" y="84"/>
                  </a:lnTo>
                  <a:lnTo>
                    <a:pt x="32" y="67"/>
                  </a:lnTo>
                  <a:lnTo>
                    <a:pt x="1" y="50"/>
                  </a:lnTo>
                  <a:lnTo>
                    <a:pt x="0" y="32"/>
                  </a:lnTo>
                  <a:lnTo>
                    <a:pt x="14" y="8"/>
                  </a:lnTo>
                  <a:lnTo>
                    <a:pt x="17" y="11"/>
                  </a:lnTo>
                  <a:lnTo>
                    <a:pt x="27" y="0"/>
                  </a:lnTo>
                  <a:lnTo>
                    <a:pt x="48" y="13"/>
                  </a:lnTo>
                  <a:lnTo>
                    <a:pt x="81" y="38"/>
                  </a:lnTo>
                  <a:lnTo>
                    <a:pt x="92" y="35"/>
                  </a:lnTo>
                  <a:lnTo>
                    <a:pt x="101" y="44"/>
                  </a:lnTo>
                  <a:lnTo>
                    <a:pt x="123" y="55"/>
                  </a:lnTo>
                  <a:lnTo>
                    <a:pt x="127" y="60"/>
                  </a:lnTo>
                  <a:lnTo>
                    <a:pt x="155" y="72"/>
                  </a:lnTo>
                  <a:lnTo>
                    <a:pt x="176" y="74"/>
                  </a:lnTo>
                  <a:lnTo>
                    <a:pt x="209" y="78"/>
                  </a:lnTo>
                  <a:lnTo>
                    <a:pt x="216" y="119"/>
                  </a:lnTo>
                  <a:lnTo>
                    <a:pt x="187" y="117"/>
                  </a:lnTo>
                  <a:lnTo>
                    <a:pt x="153" y="113"/>
                  </a:lnTo>
                  <a:lnTo>
                    <a:pt x="135" y="108"/>
                  </a:lnTo>
                  <a:lnTo>
                    <a:pt x="122" y="95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54" name="Freeform 206"/>
            <p:cNvSpPr>
              <a:spLocks/>
            </p:cNvSpPr>
            <p:nvPr/>
          </p:nvSpPr>
          <p:spPr bwMode="auto">
            <a:xfrm>
              <a:off x="4998529" y="5056003"/>
              <a:ext cx="112816" cy="115817"/>
            </a:xfrm>
            <a:custGeom>
              <a:avLst/>
              <a:gdLst>
                <a:gd name="T0" fmla="*/ 100583804 w 388"/>
                <a:gd name="T1" fmla="*/ 216596924 h 395"/>
                <a:gd name="T2" fmla="*/ 114784024 w 388"/>
                <a:gd name="T3" fmla="*/ 233442835 h 395"/>
                <a:gd name="T4" fmla="*/ 133717138 w 388"/>
                <a:gd name="T5" fmla="*/ 234044751 h 395"/>
                <a:gd name="T6" fmla="*/ 146142811 w 388"/>
                <a:gd name="T7" fmla="*/ 228027912 h 395"/>
                <a:gd name="T8" fmla="*/ 166258957 w 388"/>
                <a:gd name="T9" fmla="*/ 226824854 h 395"/>
                <a:gd name="T10" fmla="*/ 153242537 w 388"/>
                <a:gd name="T11" fmla="*/ 202758270 h 395"/>
                <a:gd name="T12" fmla="*/ 139042317 w 388"/>
                <a:gd name="T13" fmla="*/ 184107386 h 395"/>
                <a:gd name="T14" fmla="*/ 153242537 w 388"/>
                <a:gd name="T15" fmla="*/ 164853809 h 395"/>
                <a:gd name="T16" fmla="*/ 176909314 w 388"/>
                <a:gd name="T17" fmla="*/ 148609039 h 395"/>
                <a:gd name="T18" fmla="*/ 194067882 w 388"/>
                <a:gd name="T19" fmla="*/ 120933283 h 395"/>
                <a:gd name="T20" fmla="*/ 197026229 w 388"/>
                <a:gd name="T21" fmla="*/ 95663642 h 395"/>
                <a:gd name="T22" fmla="*/ 200576092 w 388"/>
                <a:gd name="T23" fmla="*/ 82426904 h 395"/>
                <a:gd name="T24" fmla="*/ 187559672 w 388"/>
                <a:gd name="T25" fmla="*/ 71597058 h 395"/>
                <a:gd name="T26" fmla="*/ 184009809 w 388"/>
                <a:gd name="T27" fmla="*/ 56556122 h 395"/>
                <a:gd name="T28" fmla="*/ 176909314 w 388"/>
                <a:gd name="T29" fmla="*/ 42717468 h 395"/>
                <a:gd name="T30" fmla="*/ 215959343 w 388"/>
                <a:gd name="T31" fmla="*/ 40311353 h 395"/>
                <a:gd name="T32" fmla="*/ 210042649 w 388"/>
                <a:gd name="T33" fmla="*/ 21659692 h 395"/>
                <a:gd name="T34" fmla="*/ 192292566 w 388"/>
                <a:gd name="T35" fmla="*/ 5414923 h 395"/>
                <a:gd name="T36" fmla="*/ 157383915 w 388"/>
                <a:gd name="T37" fmla="*/ 4211865 h 395"/>
                <a:gd name="T38" fmla="*/ 132534107 w 388"/>
                <a:gd name="T39" fmla="*/ 19854718 h 395"/>
                <a:gd name="T40" fmla="*/ 136083970 w 388"/>
                <a:gd name="T41" fmla="*/ 47531250 h 395"/>
                <a:gd name="T42" fmla="*/ 120109203 w 388"/>
                <a:gd name="T43" fmla="*/ 56556122 h 395"/>
                <a:gd name="T44" fmla="*/ 117742371 w 388"/>
                <a:gd name="T45" fmla="*/ 76410840 h 395"/>
                <a:gd name="T46" fmla="*/ 101767604 w 388"/>
                <a:gd name="T47" fmla="*/ 95663642 h 395"/>
                <a:gd name="T48" fmla="*/ 83425236 w 388"/>
                <a:gd name="T49" fmla="*/ 107095404 h 395"/>
                <a:gd name="T50" fmla="*/ 81059174 w 388"/>
                <a:gd name="T51" fmla="*/ 128754321 h 395"/>
                <a:gd name="T52" fmla="*/ 48516586 w 388"/>
                <a:gd name="T53" fmla="*/ 136576135 h 395"/>
                <a:gd name="T54" fmla="*/ 13016420 w 388"/>
                <a:gd name="T55" fmla="*/ 132966187 h 395"/>
                <a:gd name="T56" fmla="*/ 11241873 w 388"/>
                <a:gd name="T57" fmla="*/ 140788001 h 395"/>
                <a:gd name="T58" fmla="*/ 33724850 w 388"/>
                <a:gd name="T59" fmla="*/ 158235828 h 395"/>
                <a:gd name="T60" fmla="*/ 43783692 w 388"/>
                <a:gd name="T61" fmla="*/ 178692463 h 395"/>
                <a:gd name="T62" fmla="*/ 30174987 w 388"/>
                <a:gd name="T63" fmla="*/ 191928424 h 395"/>
                <a:gd name="T64" fmla="*/ 23075262 w 388"/>
                <a:gd name="T65" fmla="*/ 212385059 h 395"/>
                <a:gd name="T66" fmla="*/ 51474933 w 388"/>
                <a:gd name="T67" fmla="*/ 211182001 h 395"/>
                <a:gd name="T68" fmla="*/ 79283858 w 388"/>
                <a:gd name="T69" fmla="*/ 208775110 h 39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88" h="395">
                  <a:moveTo>
                    <a:pt x="160" y="346"/>
                  </a:moveTo>
                  <a:lnTo>
                    <a:pt x="170" y="360"/>
                  </a:lnTo>
                  <a:lnTo>
                    <a:pt x="179" y="365"/>
                  </a:lnTo>
                  <a:lnTo>
                    <a:pt x="194" y="388"/>
                  </a:lnTo>
                  <a:lnTo>
                    <a:pt x="213" y="395"/>
                  </a:lnTo>
                  <a:lnTo>
                    <a:pt x="226" y="389"/>
                  </a:lnTo>
                  <a:lnTo>
                    <a:pt x="225" y="379"/>
                  </a:lnTo>
                  <a:lnTo>
                    <a:pt x="247" y="379"/>
                  </a:lnTo>
                  <a:lnTo>
                    <a:pt x="272" y="376"/>
                  </a:lnTo>
                  <a:lnTo>
                    <a:pt x="281" y="377"/>
                  </a:lnTo>
                  <a:lnTo>
                    <a:pt x="268" y="339"/>
                  </a:lnTo>
                  <a:lnTo>
                    <a:pt x="259" y="337"/>
                  </a:lnTo>
                  <a:lnTo>
                    <a:pt x="253" y="317"/>
                  </a:lnTo>
                  <a:lnTo>
                    <a:pt x="235" y="306"/>
                  </a:lnTo>
                  <a:lnTo>
                    <a:pt x="248" y="270"/>
                  </a:lnTo>
                  <a:lnTo>
                    <a:pt x="259" y="274"/>
                  </a:lnTo>
                  <a:lnTo>
                    <a:pt x="283" y="273"/>
                  </a:lnTo>
                  <a:lnTo>
                    <a:pt x="299" y="247"/>
                  </a:lnTo>
                  <a:lnTo>
                    <a:pt x="316" y="222"/>
                  </a:lnTo>
                  <a:lnTo>
                    <a:pt x="328" y="201"/>
                  </a:lnTo>
                  <a:lnTo>
                    <a:pt x="339" y="180"/>
                  </a:lnTo>
                  <a:lnTo>
                    <a:pt x="333" y="159"/>
                  </a:lnTo>
                  <a:lnTo>
                    <a:pt x="350" y="145"/>
                  </a:lnTo>
                  <a:lnTo>
                    <a:pt x="339" y="137"/>
                  </a:lnTo>
                  <a:lnTo>
                    <a:pt x="329" y="126"/>
                  </a:lnTo>
                  <a:lnTo>
                    <a:pt x="317" y="119"/>
                  </a:lnTo>
                  <a:lnTo>
                    <a:pt x="311" y="103"/>
                  </a:lnTo>
                  <a:lnTo>
                    <a:pt x="311" y="94"/>
                  </a:lnTo>
                  <a:lnTo>
                    <a:pt x="299" y="81"/>
                  </a:lnTo>
                  <a:lnTo>
                    <a:pt x="299" y="71"/>
                  </a:lnTo>
                  <a:lnTo>
                    <a:pt x="337" y="76"/>
                  </a:lnTo>
                  <a:lnTo>
                    <a:pt x="365" y="67"/>
                  </a:lnTo>
                  <a:lnTo>
                    <a:pt x="388" y="46"/>
                  </a:lnTo>
                  <a:lnTo>
                    <a:pt x="355" y="36"/>
                  </a:lnTo>
                  <a:lnTo>
                    <a:pt x="337" y="28"/>
                  </a:lnTo>
                  <a:lnTo>
                    <a:pt x="325" y="9"/>
                  </a:lnTo>
                  <a:lnTo>
                    <a:pt x="296" y="0"/>
                  </a:lnTo>
                  <a:lnTo>
                    <a:pt x="266" y="7"/>
                  </a:lnTo>
                  <a:lnTo>
                    <a:pt x="237" y="13"/>
                  </a:lnTo>
                  <a:lnTo>
                    <a:pt x="224" y="33"/>
                  </a:lnTo>
                  <a:lnTo>
                    <a:pt x="237" y="58"/>
                  </a:lnTo>
                  <a:lnTo>
                    <a:pt x="230" y="79"/>
                  </a:lnTo>
                  <a:lnTo>
                    <a:pt x="225" y="93"/>
                  </a:lnTo>
                  <a:lnTo>
                    <a:pt x="203" y="94"/>
                  </a:lnTo>
                  <a:lnTo>
                    <a:pt x="218" y="111"/>
                  </a:lnTo>
                  <a:lnTo>
                    <a:pt x="199" y="127"/>
                  </a:lnTo>
                  <a:lnTo>
                    <a:pt x="196" y="161"/>
                  </a:lnTo>
                  <a:lnTo>
                    <a:pt x="172" y="159"/>
                  </a:lnTo>
                  <a:lnTo>
                    <a:pt x="165" y="167"/>
                  </a:lnTo>
                  <a:lnTo>
                    <a:pt x="141" y="178"/>
                  </a:lnTo>
                  <a:lnTo>
                    <a:pt x="136" y="201"/>
                  </a:lnTo>
                  <a:lnTo>
                    <a:pt x="137" y="214"/>
                  </a:lnTo>
                  <a:lnTo>
                    <a:pt x="110" y="221"/>
                  </a:lnTo>
                  <a:lnTo>
                    <a:pt x="82" y="227"/>
                  </a:lnTo>
                  <a:lnTo>
                    <a:pt x="44" y="228"/>
                  </a:lnTo>
                  <a:lnTo>
                    <a:pt x="22" y="221"/>
                  </a:lnTo>
                  <a:lnTo>
                    <a:pt x="0" y="214"/>
                  </a:lnTo>
                  <a:lnTo>
                    <a:pt x="19" y="234"/>
                  </a:lnTo>
                  <a:lnTo>
                    <a:pt x="37" y="253"/>
                  </a:lnTo>
                  <a:lnTo>
                    <a:pt x="57" y="263"/>
                  </a:lnTo>
                  <a:lnTo>
                    <a:pt x="65" y="293"/>
                  </a:lnTo>
                  <a:lnTo>
                    <a:pt x="74" y="297"/>
                  </a:lnTo>
                  <a:lnTo>
                    <a:pt x="74" y="310"/>
                  </a:lnTo>
                  <a:lnTo>
                    <a:pt x="51" y="319"/>
                  </a:lnTo>
                  <a:lnTo>
                    <a:pt x="41" y="330"/>
                  </a:lnTo>
                  <a:lnTo>
                    <a:pt x="39" y="353"/>
                  </a:lnTo>
                  <a:lnTo>
                    <a:pt x="63" y="352"/>
                  </a:lnTo>
                  <a:lnTo>
                    <a:pt x="87" y="351"/>
                  </a:lnTo>
                  <a:lnTo>
                    <a:pt x="107" y="349"/>
                  </a:lnTo>
                  <a:lnTo>
                    <a:pt x="134" y="347"/>
                  </a:lnTo>
                  <a:lnTo>
                    <a:pt x="160" y="346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55" name="Freeform 207"/>
            <p:cNvSpPr>
              <a:spLocks/>
            </p:cNvSpPr>
            <p:nvPr/>
          </p:nvSpPr>
          <p:spPr bwMode="auto">
            <a:xfrm>
              <a:off x="5060938" y="5068605"/>
              <a:ext cx="208830" cy="238835"/>
            </a:xfrm>
            <a:custGeom>
              <a:avLst/>
              <a:gdLst>
                <a:gd name="T0" fmla="*/ 73003198 w 720"/>
                <a:gd name="T1" fmla="*/ 18029882 h 815"/>
                <a:gd name="T2" fmla="*/ 57696497 w 720"/>
                <a:gd name="T3" fmla="*/ 28848432 h 815"/>
                <a:gd name="T4" fmla="*/ 68293562 w 720"/>
                <a:gd name="T5" fmla="*/ 48080720 h 815"/>
                <a:gd name="T6" fmla="*/ 70648380 w 720"/>
                <a:gd name="T7" fmla="*/ 67913823 h 815"/>
                <a:gd name="T8" fmla="*/ 60639828 w 720"/>
                <a:gd name="T9" fmla="*/ 105776808 h 815"/>
                <a:gd name="T10" fmla="*/ 27081559 w 720"/>
                <a:gd name="T11" fmla="*/ 137029276 h 815"/>
                <a:gd name="T12" fmla="*/ 23549716 w 720"/>
                <a:gd name="T13" fmla="*/ 162872856 h 815"/>
                <a:gd name="T14" fmla="*/ 40034210 w 720"/>
                <a:gd name="T15" fmla="*/ 198932621 h 815"/>
                <a:gd name="T16" fmla="*/ 7065222 w 720"/>
                <a:gd name="T17" fmla="*/ 200135026 h 815"/>
                <a:gd name="T18" fmla="*/ 0 w 720"/>
                <a:gd name="T19" fmla="*/ 210952801 h 815"/>
                <a:gd name="T20" fmla="*/ 17073007 w 720"/>
                <a:gd name="T21" fmla="*/ 226579422 h 815"/>
                <a:gd name="T22" fmla="*/ 22371923 w 720"/>
                <a:gd name="T23" fmla="*/ 234993161 h 815"/>
                <a:gd name="T24" fmla="*/ 41800515 w 720"/>
                <a:gd name="T25" fmla="*/ 263240002 h 815"/>
                <a:gd name="T26" fmla="*/ 64760951 w 720"/>
                <a:gd name="T27" fmla="*/ 237397197 h 815"/>
                <a:gd name="T28" fmla="*/ 70059868 w 720"/>
                <a:gd name="T29" fmla="*/ 245810935 h 815"/>
                <a:gd name="T30" fmla="*/ 74769504 w 720"/>
                <a:gd name="T31" fmla="*/ 259634336 h 815"/>
                <a:gd name="T32" fmla="*/ 80656933 w 720"/>
                <a:gd name="T33" fmla="*/ 295093285 h 815"/>
                <a:gd name="T34" fmla="*/ 93020303 w 720"/>
                <a:gd name="T35" fmla="*/ 338365932 h 815"/>
                <a:gd name="T36" fmla="*/ 110682590 w 720"/>
                <a:gd name="T37" fmla="*/ 380436175 h 815"/>
                <a:gd name="T38" fmla="*/ 133054513 w 720"/>
                <a:gd name="T39" fmla="*/ 430320115 h 815"/>
                <a:gd name="T40" fmla="*/ 151305313 w 720"/>
                <a:gd name="T41" fmla="*/ 470587136 h 815"/>
                <a:gd name="T42" fmla="*/ 175443541 w 720"/>
                <a:gd name="T43" fmla="*/ 480203280 h 815"/>
                <a:gd name="T44" fmla="*/ 187218399 w 720"/>
                <a:gd name="T45" fmla="*/ 462774213 h 815"/>
                <a:gd name="T46" fmla="*/ 198993257 w 720"/>
                <a:gd name="T47" fmla="*/ 436329817 h 815"/>
                <a:gd name="T48" fmla="*/ 203702894 w 720"/>
                <a:gd name="T49" fmla="*/ 394259575 h 815"/>
                <a:gd name="T50" fmla="*/ 207235504 w 720"/>
                <a:gd name="T51" fmla="*/ 351588518 h 815"/>
                <a:gd name="T52" fmla="*/ 216066264 w 720"/>
                <a:gd name="T53" fmla="*/ 342573189 h 815"/>
                <a:gd name="T54" fmla="*/ 246091922 w 720"/>
                <a:gd name="T55" fmla="*/ 310719906 h 815"/>
                <a:gd name="T56" fmla="*/ 282005008 w 720"/>
                <a:gd name="T57" fmla="*/ 277063403 h 815"/>
                <a:gd name="T58" fmla="*/ 304376931 w 720"/>
                <a:gd name="T59" fmla="*/ 241002863 h 815"/>
                <a:gd name="T60" fmla="*/ 317328815 w 720"/>
                <a:gd name="T61" fmla="*/ 247013340 h 815"/>
                <a:gd name="T62" fmla="*/ 314973996 w 720"/>
                <a:gd name="T63" fmla="*/ 228982683 h 815"/>
                <a:gd name="T64" fmla="*/ 297900990 w 720"/>
                <a:gd name="T65" fmla="*/ 195326954 h 815"/>
                <a:gd name="T66" fmla="*/ 296723197 w 720"/>
                <a:gd name="T67" fmla="*/ 173089815 h 815"/>
                <a:gd name="T68" fmla="*/ 312030666 w 720"/>
                <a:gd name="T69" fmla="*/ 169483374 h 815"/>
                <a:gd name="T70" fmla="*/ 338523712 w 720"/>
                <a:gd name="T71" fmla="*/ 183306775 h 815"/>
                <a:gd name="T72" fmla="*/ 359717843 w 720"/>
                <a:gd name="T73" fmla="*/ 198331806 h 815"/>
                <a:gd name="T74" fmla="*/ 354419694 w 720"/>
                <a:gd name="T75" fmla="*/ 223573796 h 815"/>
                <a:gd name="T76" fmla="*/ 373259006 w 720"/>
                <a:gd name="T77" fmla="*/ 242205268 h 815"/>
                <a:gd name="T78" fmla="*/ 379146435 w 720"/>
                <a:gd name="T79" fmla="*/ 222972981 h 815"/>
                <a:gd name="T80" fmla="*/ 396808722 w 720"/>
                <a:gd name="T81" fmla="*/ 185109995 h 815"/>
                <a:gd name="T82" fmla="*/ 412115423 w 720"/>
                <a:gd name="T83" fmla="*/ 147246235 h 815"/>
                <a:gd name="T84" fmla="*/ 421535463 w 720"/>
                <a:gd name="T85" fmla="*/ 138230906 h 815"/>
                <a:gd name="T86" fmla="*/ 408582813 w 720"/>
                <a:gd name="T87" fmla="*/ 116595357 h 815"/>
                <a:gd name="T88" fmla="*/ 396808722 w 720"/>
                <a:gd name="T89" fmla="*/ 109383250 h 815"/>
                <a:gd name="T90" fmla="*/ 366193784 w 720"/>
                <a:gd name="T91" fmla="*/ 123205875 h 815"/>
                <a:gd name="T92" fmla="*/ 340290018 w 720"/>
                <a:gd name="T93" fmla="*/ 138230906 h 815"/>
                <a:gd name="T94" fmla="*/ 336168894 w 720"/>
                <a:gd name="T95" fmla="*/ 154458343 h 815"/>
                <a:gd name="T96" fmla="*/ 301432833 w 720"/>
                <a:gd name="T97" fmla="*/ 146044604 h 815"/>
                <a:gd name="T98" fmla="*/ 292602073 w 720"/>
                <a:gd name="T99" fmla="*/ 161670451 h 815"/>
                <a:gd name="T100" fmla="*/ 244914129 w 720"/>
                <a:gd name="T101" fmla="*/ 155059158 h 815"/>
                <a:gd name="T102" fmla="*/ 203702894 w 720"/>
                <a:gd name="T103" fmla="*/ 140634942 h 815"/>
                <a:gd name="T104" fmla="*/ 165434989 w 720"/>
                <a:gd name="T105" fmla="*/ 109383250 h 815"/>
                <a:gd name="T106" fmla="*/ 141296760 w 720"/>
                <a:gd name="T107" fmla="*/ 73923525 h 815"/>
                <a:gd name="T108" fmla="*/ 136587124 w 720"/>
                <a:gd name="T109" fmla="*/ 54090422 h 815"/>
                <a:gd name="T110" fmla="*/ 128344877 w 720"/>
                <a:gd name="T111" fmla="*/ 26444396 h 815"/>
                <a:gd name="T112" fmla="*/ 124812266 w 720"/>
                <a:gd name="T113" fmla="*/ 19232288 h 815"/>
                <a:gd name="T114" fmla="*/ 120102630 w 720"/>
                <a:gd name="T115" fmla="*/ 6611293 h 815"/>
                <a:gd name="T116" fmla="*/ 103617369 w 720"/>
                <a:gd name="T117" fmla="*/ 0 h 81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720" h="815">
                  <a:moveTo>
                    <a:pt x="175" y="0"/>
                  </a:moveTo>
                  <a:lnTo>
                    <a:pt x="152" y="21"/>
                  </a:lnTo>
                  <a:lnTo>
                    <a:pt x="124" y="30"/>
                  </a:lnTo>
                  <a:lnTo>
                    <a:pt x="86" y="25"/>
                  </a:lnTo>
                  <a:lnTo>
                    <a:pt x="86" y="35"/>
                  </a:lnTo>
                  <a:lnTo>
                    <a:pt x="98" y="48"/>
                  </a:lnTo>
                  <a:lnTo>
                    <a:pt x="98" y="57"/>
                  </a:lnTo>
                  <a:lnTo>
                    <a:pt x="104" y="73"/>
                  </a:lnTo>
                  <a:lnTo>
                    <a:pt x="116" y="80"/>
                  </a:lnTo>
                  <a:lnTo>
                    <a:pt x="126" y="91"/>
                  </a:lnTo>
                  <a:lnTo>
                    <a:pt x="137" y="99"/>
                  </a:lnTo>
                  <a:lnTo>
                    <a:pt x="120" y="113"/>
                  </a:lnTo>
                  <a:lnTo>
                    <a:pt x="126" y="134"/>
                  </a:lnTo>
                  <a:lnTo>
                    <a:pt x="115" y="155"/>
                  </a:lnTo>
                  <a:lnTo>
                    <a:pt x="103" y="176"/>
                  </a:lnTo>
                  <a:lnTo>
                    <a:pt x="86" y="201"/>
                  </a:lnTo>
                  <a:lnTo>
                    <a:pt x="70" y="227"/>
                  </a:lnTo>
                  <a:lnTo>
                    <a:pt x="46" y="228"/>
                  </a:lnTo>
                  <a:lnTo>
                    <a:pt x="35" y="224"/>
                  </a:lnTo>
                  <a:lnTo>
                    <a:pt x="22" y="260"/>
                  </a:lnTo>
                  <a:lnTo>
                    <a:pt x="40" y="271"/>
                  </a:lnTo>
                  <a:lnTo>
                    <a:pt x="46" y="291"/>
                  </a:lnTo>
                  <a:lnTo>
                    <a:pt x="55" y="293"/>
                  </a:lnTo>
                  <a:lnTo>
                    <a:pt x="68" y="331"/>
                  </a:lnTo>
                  <a:lnTo>
                    <a:pt x="59" y="330"/>
                  </a:lnTo>
                  <a:lnTo>
                    <a:pt x="34" y="333"/>
                  </a:lnTo>
                  <a:lnTo>
                    <a:pt x="12" y="333"/>
                  </a:lnTo>
                  <a:lnTo>
                    <a:pt x="13" y="343"/>
                  </a:lnTo>
                  <a:lnTo>
                    <a:pt x="0" y="349"/>
                  </a:lnTo>
                  <a:lnTo>
                    <a:pt x="0" y="351"/>
                  </a:lnTo>
                  <a:lnTo>
                    <a:pt x="11" y="348"/>
                  </a:lnTo>
                  <a:lnTo>
                    <a:pt x="6" y="354"/>
                  </a:lnTo>
                  <a:lnTo>
                    <a:pt x="29" y="377"/>
                  </a:lnTo>
                  <a:lnTo>
                    <a:pt x="60" y="372"/>
                  </a:lnTo>
                  <a:lnTo>
                    <a:pt x="58" y="378"/>
                  </a:lnTo>
                  <a:lnTo>
                    <a:pt x="38" y="391"/>
                  </a:lnTo>
                  <a:lnTo>
                    <a:pt x="25" y="389"/>
                  </a:lnTo>
                  <a:lnTo>
                    <a:pt x="48" y="414"/>
                  </a:lnTo>
                  <a:lnTo>
                    <a:pt x="71" y="438"/>
                  </a:lnTo>
                  <a:lnTo>
                    <a:pt x="107" y="428"/>
                  </a:lnTo>
                  <a:lnTo>
                    <a:pt x="109" y="408"/>
                  </a:lnTo>
                  <a:lnTo>
                    <a:pt x="110" y="395"/>
                  </a:lnTo>
                  <a:lnTo>
                    <a:pt x="124" y="395"/>
                  </a:lnTo>
                  <a:lnTo>
                    <a:pt x="120" y="403"/>
                  </a:lnTo>
                  <a:lnTo>
                    <a:pt x="119" y="409"/>
                  </a:lnTo>
                  <a:lnTo>
                    <a:pt x="133" y="409"/>
                  </a:lnTo>
                  <a:lnTo>
                    <a:pt x="124" y="419"/>
                  </a:lnTo>
                  <a:lnTo>
                    <a:pt x="127" y="432"/>
                  </a:lnTo>
                  <a:lnTo>
                    <a:pt x="128" y="452"/>
                  </a:lnTo>
                  <a:lnTo>
                    <a:pt x="136" y="483"/>
                  </a:lnTo>
                  <a:lnTo>
                    <a:pt x="137" y="491"/>
                  </a:lnTo>
                  <a:lnTo>
                    <a:pt x="140" y="498"/>
                  </a:lnTo>
                  <a:lnTo>
                    <a:pt x="148" y="534"/>
                  </a:lnTo>
                  <a:lnTo>
                    <a:pt x="158" y="563"/>
                  </a:lnTo>
                  <a:lnTo>
                    <a:pt x="168" y="593"/>
                  </a:lnTo>
                  <a:lnTo>
                    <a:pt x="174" y="599"/>
                  </a:lnTo>
                  <a:lnTo>
                    <a:pt x="188" y="633"/>
                  </a:lnTo>
                  <a:lnTo>
                    <a:pt x="202" y="667"/>
                  </a:lnTo>
                  <a:lnTo>
                    <a:pt x="214" y="692"/>
                  </a:lnTo>
                  <a:lnTo>
                    <a:pt x="226" y="716"/>
                  </a:lnTo>
                  <a:lnTo>
                    <a:pt x="238" y="740"/>
                  </a:lnTo>
                  <a:lnTo>
                    <a:pt x="246" y="761"/>
                  </a:lnTo>
                  <a:lnTo>
                    <a:pt x="257" y="783"/>
                  </a:lnTo>
                  <a:lnTo>
                    <a:pt x="268" y="807"/>
                  </a:lnTo>
                  <a:lnTo>
                    <a:pt x="284" y="815"/>
                  </a:lnTo>
                  <a:lnTo>
                    <a:pt x="298" y="799"/>
                  </a:lnTo>
                  <a:lnTo>
                    <a:pt x="313" y="783"/>
                  </a:lnTo>
                  <a:lnTo>
                    <a:pt x="329" y="781"/>
                  </a:lnTo>
                  <a:lnTo>
                    <a:pt x="318" y="770"/>
                  </a:lnTo>
                  <a:lnTo>
                    <a:pt x="332" y="750"/>
                  </a:lnTo>
                  <a:lnTo>
                    <a:pt x="341" y="747"/>
                  </a:lnTo>
                  <a:lnTo>
                    <a:pt x="338" y="726"/>
                  </a:lnTo>
                  <a:lnTo>
                    <a:pt x="336" y="704"/>
                  </a:lnTo>
                  <a:lnTo>
                    <a:pt x="341" y="681"/>
                  </a:lnTo>
                  <a:lnTo>
                    <a:pt x="346" y="656"/>
                  </a:lnTo>
                  <a:lnTo>
                    <a:pt x="340" y="630"/>
                  </a:lnTo>
                  <a:lnTo>
                    <a:pt x="337" y="595"/>
                  </a:lnTo>
                  <a:lnTo>
                    <a:pt x="352" y="585"/>
                  </a:lnTo>
                  <a:lnTo>
                    <a:pt x="354" y="583"/>
                  </a:lnTo>
                  <a:lnTo>
                    <a:pt x="360" y="582"/>
                  </a:lnTo>
                  <a:lnTo>
                    <a:pt x="367" y="570"/>
                  </a:lnTo>
                  <a:lnTo>
                    <a:pt x="389" y="563"/>
                  </a:lnTo>
                  <a:lnTo>
                    <a:pt x="392" y="543"/>
                  </a:lnTo>
                  <a:lnTo>
                    <a:pt x="418" y="517"/>
                  </a:lnTo>
                  <a:lnTo>
                    <a:pt x="443" y="492"/>
                  </a:lnTo>
                  <a:lnTo>
                    <a:pt x="463" y="471"/>
                  </a:lnTo>
                  <a:lnTo>
                    <a:pt x="479" y="461"/>
                  </a:lnTo>
                  <a:lnTo>
                    <a:pt x="493" y="439"/>
                  </a:lnTo>
                  <a:lnTo>
                    <a:pt x="493" y="417"/>
                  </a:lnTo>
                  <a:lnTo>
                    <a:pt x="517" y="401"/>
                  </a:lnTo>
                  <a:lnTo>
                    <a:pt x="524" y="411"/>
                  </a:lnTo>
                  <a:lnTo>
                    <a:pt x="533" y="414"/>
                  </a:lnTo>
                  <a:lnTo>
                    <a:pt x="539" y="411"/>
                  </a:lnTo>
                  <a:lnTo>
                    <a:pt x="545" y="411"/>
                  </a:lnTo>
                  <a:lnTo>
                    <a:pt x="544" y="404"/>
                  </a:lnTo>
                  <a:lnTo>
                    <a:pt x="535" y="381"/>
                  </a:lnTo>
                  <a:lnTo>
                    <a:pt x="528" y="359"/>
                  </a:lnTo>
                  <a:lnTo>
                    <a:pt x="526" y="342"/>
                  </a:lnTo>
                  <a:lnTo>
                    <a:pt x="506" y="325"/>
                  </a:lnTo>
                  <a:lnTo>
                    <a:pt x="514" y="313"/>
                  </a:lnTo>
                  <a:lnTo>
                    <a:pt x="524" y="307"/>
                  </a:lnTo>
                  <a:lnTo>
                    <a:pt x="504" y="288"/>
                  </a:lnTo>
                  <a:lnTo>
                    <a:pt x="504" y="266"/>
                  </a:lnTo>
                  <a:lnTo>
                    <a:pt x="521" y="273"/>
                  </a:lnTo>
                  <a:lnTo>
                    <a:pt x="530" y="282"/>
                  </a:lnTo>
                  <a:lnTo>
                    <a:pt x="536" y="277"/>
                  </a:lnTo>
                  <a:lnTo>
                    <a:pt x="547" y="302"/>
                  </a:lnTo>
                  <a:lnTo>
                    <a:pt x="575" y="305"/>
                  </a:lnTo>
                  <a:lnTo>
                    <a:pt x="602" y="307"/>
                  </a:lnTo>
                  <a:lnTo>
                    <a:pt x="616" y="317"/>
                  </a:lnTo>
                  <a:lnTo>
                    <a:pt x="611" y="330"/>
                  </a:lnTo>
                  <a:lnTo>
                    <a:pt x="592" y="343"/>
                  </a:lnTo>
                  <a:lnTo>
                    <a:pt x="598" y="366"/>
                  </a:lnTo>
                  <a:lnTo>
                    <a:pt x="602" y="372"/>
                  </a:lnTo>
                  <a:lnTo>
                    <a:pt x="614" y="350"/>
                  </a:lnTo>
                  <a:lnTo>
                    <a:pt x="624" y="377"/>
                  </a:lnTo>
                  <a:lnTo>
                    <a:pt x="634" y="403"/>
                  </a:lnTo>
                  <a:lnTo>
                    <a:pt x="635" y="402"/>
                  </a:lnTo>
                  <a:lnTo>
                    <a:pt x="644" y="402"/>
                  </a:lnTo>
                  <a:lnTo>
                    <a:pt x="644" y="371"/>
                  </a:lnTo>
                  <a:lnTo>
                    <a:pt x="646" y="345"/>
                  </a:lnTo>
                  <a:lnTo>
                    <a:pt x="662" y="345"/>
                  </a:lnTo>
                  <a:lnTo>
                    <a:pt x="674" y="308"/>
                  </a:lnTo>
                  <a:lnTo>
                    <a:pt x="674" y="296"/>
                  </a:lnTo>
                  <a:lnTo>
                    <a:pt x="676" y="271"/>
                  </a:lnTo>
                  <a:lnTo>
                    <a:pt x="700" y="245"/>
                  </a:lnTo>
                  <a:lnTo>
                    <a:pt x="719" y="249"/>
                  </a:lnTo>
                  <a:lnTo>
                    <a:pt x="714" y="240"/>
                  </a:lnTo>
                  <a:lnTo>
                    <a:pt x="716" y="230"/>
                  </a:lnTo>
                  <a:lnTo>
                    <a:pt x="720" y="217"/>
                  </a:lnTo>
                  <a:lnTo>
                    <a:pt x="692" y="207"/>
                  </a:lnTo>
                  <a:lnTo>
                    <a:pt x="694" y="194"/>
                  </a:lnTo>
                  <a:lnTo>
                    <a:pt x="684" y="191"/>
                  </a:lnTo>
                  <a:lnTo>
                    <a:pt x="685" y="186"/>
                  </a:lnTo>
                  <a:lnTo>
                    <a:pt x="674" y="182"/>
                  </a:lnTo>
                  <a:lnTo>
                    <a:pt x="661" y="191"/>
                  </a:lnTo>
                  <a:lnTo>
                    <a:pt x="640" y="187"/>
                  </a:lnTo>
                  <a:lnTo>
                    <a:pt x="622" y="205"/>
                  </a:lnTo>
                  <a:lnTo>
                    <a:pt x="602" y="222"/>
                  </a:lnTo>
                  <a:lnTo>
                    <a:pt x="580" y="230"/>
                  </a:lnTo>
                  <a:lnTo>
                    <a:pt x="578" y="230"/>
                  </a:lnTo>
                  <a:lnTo>
                    <a:pt x="587" y="240"/>
                  </a:lnTo>
                  <a:lnTo>
                    <a:pt x="596" y="255"/>
                  </a:lnTo>
                  <a:lnTo>
                    <a:pt x="571" y="257"/>
                  </a:lnTo>
                  <a:lnTo>
                    <a:pt x="547" y="259"/>
                  </a:lnTo>
                  <a:lnTo>
                    <a:pt x="516" y="255"/>
                  </a:lnTo>
                  <a:lnTo>
                    <a:pt x="512" y="243"/>
                  </a:lnTo>
                  <a:lnTo>
                    <a:pt x="500" y="219"/>
                  </a:lnTo>
                  <a:lnTo>
                    <a:pt x="490" y="228"/>
                  </a:lnTo>
                  <a:lnTo>
                    <a:pt x="497" y="269"/>
                  </a:lnTo>
                  <a:lnTo>
                    <a:pt x="468" y="267"/>
                  </a:lnTo>
                  <a:lnTo>
                    <a:pt x="434" y="263"/>
                  </a:lnTo>
                  <a:lnTo>
                    <a:pt x="416" y="258"/>
                  </a:lnTo>
                  <a:lnTo>
                    <a:pt x="403" y="245"/>
                  </a:lnTo>
                  <a:lnTo>
                    <a:pt x="371" y="239"/>
                  </a:lnTo>
                  <a:lnTo>
                    <a:pt x="346" y="234"/>
                  </a:lnTo>
                  <a:lnTo>
                    <a:pt x="313" y="217"/>
                  </a:lnTo>
                  <a:lnTo>
                    <a:pt x="282" y="200"/>
                  </a:lnTo>
                  <a:lnTo>
                    <a:pt x="281" y="182"/>
                  </a:lnTo>
                  <a:lnTo>
                    <a:pt x="295" y="158"/>
                  </a:lnTo>
                  <a:lnTo>
                    <a:pt x="270" y="141"/>
                  </a:lnTo>
                  <a:lnTo>
                    <a:pt x="240" y="123"/>
                  </a:lnTo>
                  <a:lnTo>
                    <a:pt x="228" y="120"/>
                  </a:lnTo>
                  <a:lnTo>
                    <a:pt x="216" y="87"/>
                  </a:lnTo>
                  <a:lnTo>
                    <a:pt x="232" y="90"/>
                  </a:lnTo>
                  <a:lnTo>
                    <a:pt x="236" y="78"/>
                  </a:lnTo>
                  <a:lnTo>
                    <a:pt x="220" y="56"/>
                  </a:lnTo>
                  <a:lnTo>
                    <a:pt x="218" y="44"/>
                  </a:lnTo>
                  <a:lnTo>
                    <a:pt x="218" y="42"/>
                  </a:lnTo>
                  <a:lnTo>
                    <a:pt x="217" y="37"/>
                  </a:lnTo>
                  <a:lnTo>
                    <a:pt x="212" y="32"/>
                  </a:lnTo>
                  <a:lnTo>
                    <a:pt x="208" y="25"/>
                  </a:lnTo>
                  <a:lnTo>
                    <a:pt x="206" y="19"/>
                  </a:lnTo>
                  <a:lnTo>
                    <a:pt x="204" y="11"/>
                  </a:lnTo>
                  <a:lnTo>
                    <a:pt x="196" y="8"/>
                  </a:lnTo>
                  <a:lnTo>
                    <a:pt x="184" y="3"/>
                  </a:lnTo>
                  <a:lnTo>
                    <a:pt x="176" y="0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56" name="Freeform 208"/>
            <p:cNvSpPr>
              <a:spLocks/>
            </p:cNvSpPr>
            <p:nvPr/>
          </p:nvSpPr>
          <p:spPr bwMode="auto">
            <a:xfrm>
              <a:off x="4802301" y="5088408"/>
              <a:ext cx="8401" cy="33005"/>
            </a:xfrm>
            <a:custGeom>
              <a:avLst/>
              <a:gdLst>
                <a:gd name="T0" fmla="*/ 11525885 w 30"/>
                <a:gd name="T1" fmla="*/ 68067500 h 112"/>
                <a:gd name="T2" fmla="*/ 5488093 w 30"/>
                <a:gd name="T3" fmla="*/ 51050820 h 112"/>
                <a:gd name="T4" fmla="*/ 0 w 30"/>
                <a:gd name="T5" fmla="*/ 35249505 h 112"/>
                <a:gd name="T6" fmla="*/ 4390919 w 30"/>
                <a:gd name="T7" fmla="*/ 18840118 h 112"/>
                <a:gd name="T8" fmla="*/ 8232881 w 30"/>
                <a:gd name="T9" fmla="*/ 3038804 h 112"/>
                <a:gd name="T10" fmla="*/ 15367106 w 30"/>
                <a:gd name="T11" fmla="*/ 0 h 112"/>
                <a:gd name="T12" fmla="*/ 16465021 w 30"/>
                <a:gd name="T13" fmla="*/ 8508340 h 112"/>
                <a:gd name="T14" fmla="*/ 15367106 w 30"/>
                <a:gd name="T15" fmla="*/ 23094289 h 112"/>
                <a:gd name="T16" fmla="*/ 14818889 w 30"/>
                <a:gd name="T17" fmla="*/ 37680237 h 112"/>
                <a:gd name="T18" fmla="*/ 13720974 w 30"/>
                <a:gd name="T19" fmla="*/ 52266185 h 112"/>
                <a:gd name="T20" fmla="*/ 13172017 w 30"/>
                <a:gd name="T21" fmla="*/ 66852134 h 112"/>
                <a:gd name="T22" fmla="*/ 11525885 w 30"/>
                <a:gd name="T23" fmla="*/ 68067500 h 11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" h="112">
                  <a:moveTo>
                    <a:pt x="21" y="112"/>
                  </a:moveTo>
                  <a:lnTo>
                    <a:pt x="10" y="84"/>
                  </a:lnTo>
                  <a:lnTo>
                    <a:pt x="0" y="58"/>
                  </a:lnTo>
                  <a:lnTo>
                    <a:pt x="8" y="31"/>
                  </a:lnTo>
                  <a:lnTo>
                    <a:pt x="15" y="5"/>
                  </a:lnTo>
                  <a:lnTo>
                    <a:pt x="28" y="0"/>
                  </a:lnTo>
                  <a:lnTo>
                    <a:pt x="30" y="14"/>
                  </a:lnTo>
                  <a:lnTo>
                    <a:pt x="28" y="38"/>
                  </a:lnTo>
                  <a:lnTo>
                    <a:pt x="27" y="62"/>
                  </a:lnTo>
                  <a:lnTo>
                    <a:pt x="25" y="86"/>
                  </a:lnTo>
                  <a:lnTo>
                    <a:pt x="24" y="110"/>
                  </a:lnTo>
                  <a:lnTo>
                    <a:pt x="21" y="112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57" name="Freeform 209"/>
            <p:cNvSpPr>
              <a:spLocks/>
            </p:cNvSpPr>
            <p:nvPr/>
          </p:nvSpPr>
          <p:spPr bwMode="auto">
            <a:xfrm>
              <a:off x="4808902" y="5088408"/>
              <a:ext cx="29404" cy="36005"/>
            </a:xfrm>
            <a:custGeom>
              <a:avLst/>
              <a:gdLst>
                <a:gd name="T0" fmla="*/ 23460547 w 99"/>
                <a:gd name="T1" fmla="*/ 18580608 h 125"/>
                <a:gd name="T2" fmla="*/ 3703966 w 99"/>
                <a:gd name="T3" fmla="*/ 10451592 h 125"/>
                <a:gd name="T4" fmla="*/ 2469573 w 99"/>
                <a:gd name="T5" fmla="*/ 24387048 h 125"/>
                <a:gd name="T6" fmla="*/ 1851983 w 99"/>
                <a:gd name="T7" fmla="*/ 38322504 h 125"/>
                <a:gd name="T8" fmla="*/ 617590 w 99"/>
                <a:gd name="T9" fmla="*/ 52257960 h 125"/>
                <a:gd name="T10" fmla="*/ 0 w 99"/>
                <a:gd name="T11" fmla="*/ 66193416 h 125"/>
                <a:gd name="T12" fmla="*/ 0 w 99"/>
                <a:gd name="T13" fmla="*/ 69096636 h 125"/>
                <a:gd name="T14" fmla="*/ 17287008 w 99"/>
                <a:gd name="T15" fmla="*/ 72580500 h 125"/>
                <a:gd name="T16" fmla="*/ 27164512 w 99"/>
                <a:gd name="T17" fmla="*/ 60967620 h 125"/>
                <a:gd name="T18" fmla="*/ 38277982 w 99"/>
                <a:gd name="T19" fmla="*/ 58645044 h 125"/>
                <a:gd name="T20" fmla="*/ 45069110 w 99"/>
                <a:gd name="T21" fmla="*/ 49935384 h 125"/>
                <a:gd name="T22" fmla="*/ 27164512 w 99"/>
                <a:gd name="T23" fmla="*/ 32516064 h 125"/>
                <a:gd name="T24" fmla="*/ 44451520 w 99"/>
                <a:gd name="T25" fmla="*/ 26128980 h 125"/>
                <a:gd name="T26" fmla="*/ 61120939 w 99"/>
                <a:gd name="T27" fmla="*/ 19741896 h 125"/>
                <a:gd name="T28" fmla="*/ 51860238 w 99"/>
                <a:gd name="T29" fmla="*/ 0 h 125"/>
                <a:gd name="T30" fmla="*/ 37660392 w 99"/>
                <a:gd name="T31" fmla="*/ 9290304 h 125"/>
                <a:gd name="T32" fmla="*/ 23460547 w 99"/>
                <a:gd name="T33" fmla="*/ 18580608 h 12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99" h="125">
                  <a:moveTo>
                    <a:pt x="38" y="32"/>
                  </a:moveTo>
                  <a:lnTo>
                    <a:pt x="6" y="18"/>
                  </a:lnTo>
                  <a:lnTo>
                    <a:pt x="4" y="42"/>
                  </a:lnTo>
                  <a:lnTo>
                    <a:pt x="3" y="66"/>
                  </a:lnTo>
                  <a:lnTo>
                    <a:pt x="1" y="90"/>
                  </a:lnTo>
                  <a:lnTo>
                    <a:pt x="0" y="114"/>
                  </a:lnTo>
                  <a:lnTo>
                    <a:pt x="0" y="119"/>
                  </a:lnTo>
                  <a:lnTo>
                    <a:pt x="28" y="125"/>
                  </a:lnTo>
                  <a:lnTo>
                    <a:pt x="44" y="105"/>
                  </a:lnTo>
                  <a:lnTo>
                    <a:pt x="62" y="101"/>
                  </a:lnTo>
                  <a:lnTo>
                    <a:pt x="73" y="86"/>
                  </a:lnTo>
                  <a:lnTo>
                    <a:pt x="44" y="56"/>
                  </a:lnTo>
                  <a:lnTo>
                    <a:pt x="72" y="45"/>
                  </a:lnTo>
                  <a:lnTo>
                    <a:pt x="99" y="34"/>
                  </a:lnTo>
                  <a:lnTo>
                    <a:pt x="84" y="0"/>
                  </a:lnTo>
                  <a:lnTo>
                    <a:pt x="61" y="16"/>
                  </a:lnTo>
                  <a:lnTo>
                    <a:pt x="38" y="32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58" name="Freeform 210"/>
            <p:cNvSpPr>
              <a:spLocks/>
            </p:cNvSpPr>
            <p:nvPr/>
          </p:nvSpPr>
          <p:spPr bwMode="auto">
            <a:xfrm>
              <a:off x="4942121" y="5160418"/>
              <a:ext cx="56408" cy="73211"/>
            </a:xfrm>
            <a:custGeom>
              <a:avLst/>
              <a:gdLst>
                <a:gd name="T0" fmla="*/ 113036044 w 197"/>
                <a:gd name="T1" fmla="*/ 46350801 h 248"/>
                <a:gd name="T2" fmla="*/ 100986693 w 197"/>
                <a:gd name="T3" fmla="*/ 35982941 h 248"/>
                <a:gd name="T4" fmla="*/ 90084936 w 197"/>
                <a:gd name="T5" fmla="*/ 25005161 h 248"/>
                <a:gd name="T6" fmla="*/ 78034828 w 197"/>
                <a:gd name="T7" fmla="*/ 18905960 h 248"/>
                <a:gd name="T8" fmla="*/ 65412059 w 197"/>
                <a:gd name="T9" fmla="*/ 14027380 h 248"/>
                <a:gd name="T10" fmla="*/ 57952324 w 197"/>
                <a:gd name="T11" fmla="*/ 609920 h 248"/>
                <a:gd name="T12" fmla="*/ 52788533 w 197"/>
                <a:gd name="T13" fmla="*/ 4269440 h 248"/>
                <a:gd name="T14" fmla="*/ 51066764 w 197"/>
                <a:gd name="T15" fmla="*/ 0 h 248"/>
                <a:gd name="T16" fmla="*/ 53936126 w 197"/>
                <a:gd name="T17" fmla="*/ 17076981 h 248"/>
                <a:gd name="T18" fmla="*/ 45902973 w 197"/>
                <a:gd name="T19" fmla="*/ 19515880 h 248"/>
                <a:gd name="T20" fmla="*/ 43607787 w 197"/>
                <a:gd name="T21" fmla="*/ 41471440 h 248"/>
                <a:gd name="T22" fmla="*/ 51640940 w 197"/>
                <a:gd name="T23" fmla="*/ 54278981 h 248"/>
                <a:gd name="T24" fmla="*/ 48198160 w 197"/>
                <a:gd name="T25" fmla="*/ 72575802 h 248"/>
                <a:gd name="T26" fmla="*/ 44755380 w 197"/>
                <a:gd name="T27" fmla="*/ 90871841 h 248"/>
                <a:gd name="T28" fmla="*/ 33853623 w 197"/>
                <a:gd name="T29" fmla="*/ 95141282 h 248"/>
                <a:gd name="T30" fmla="*/ 23525283 w 197"/>
                <a:gd name="T31" fmla="*/ 99409941 h 248"/>
                <a:gd name="T32" fmla="*/ 12623526 w 197"/>
                <a:gd name="T33" fmla="*/ 103679382 h 248"/>
                <a:gd name="T34" fmla="*/ 1147593 w 197"/>
                <a:gd name="T35" fmla="*/ 109168662 h 248"/>
                <a:gd name="T36" fmla="*/ 0 w 197"/>
                <a:gd name="T37" fmla="*/ 116486922 h 248"/>
                <a:gd name="T38" fmla="*/ 10328339 w 197"/>
                <a:gd name="T39" fmla="*/ 134173042 h 248"/>
                <a:gd name="T40" fmla="*/ 20656679 w 197"/>
                <a:gd name="T41" fmla="*/ 151250023 h 248"/>
                <a:gd name="T42" fmla="*/ 32131854 w 197"/>
                <a:gd name="T43" fmla="*/ 148810342 h 248"/>
                <a:gd name="T44" fmla="*/ 44755380 w 197"/>
                <a:gd name="T45" fmla="*/ 145760742 h 248"/>
                <a:gd name="T46" fmla="*/ 52788533 w 197"/>
                <a:gd name="T47" fmla="*/ 137832562 h 248"/>
                <a:gd name="T48" fmla="*/ 57378906 w 197"/>
                <a:gd name="T49" fmla="*/ 128684542 h 248"/>
                <a:gd name="T50" fmla="*/ 70001675 w 197"/>
                <a:gd name="T51" fmla="*/ 124415102 h 248"/>
                <a:gd name="T52" fmla="*/ 76313816 w 197"/>
                <a:gd name="T53" fmla="*/ 110997642 h 248"/>
                <a:gd name="T54" fmla="*/ 87215574 w 197"/>
                <a:gd name="T55" fmla="*/ 106119062 h 248"/>
                <a:gd name="T56" fmla="*/ 86642156 w 197"/>
                <a:gd name="T57" fmla="*/ 85383342 h 248"/>
                <a:gd name="T58" fmla="*/ 92379365 w 197"/>
                <a:gd name="T59" fmla="*/ 81723821 h 248"/>
                <a:gd name="T60" fmla="*/ 96396320 w 197"/>
                <a:gd name="T61" fmla="*/ 81113901 h 248"/>
                <a:gd name="T62" fmla="*/ 104429473 w 197"/>
                <a:gd name="T63" fmla="*/ 63427782 h 248"/>
                <a:gd name="T64" fmla="*/ 113036044 w 197"/>
                <a:gd name="T65" fmla="*/ 46350801 h 24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97" h="248">
                  <a:moveTo>
                    <a:pt x="197" y="76"/>
                  </a:moveTo>
                  <a:lnTo>
                    <a:pt x="176" y="59"/>
                  </a:lnTo>
                  <a:lnTo>
                    <a:pt x="157" y="41"/>
                  </a:lnTo>
                  <a:lnTo>
                    <a:pt x="136" y="31"/>
                  </a:lnTo>
                  <a:lnTo>
                    <a:pt x="114" y="23"/>
                  </a:lnTo>
                  <a:lnTo>
                    <a:pt x="101" y="1"/>
                  </a:lnTo>
                  <a:lnTo>
                    <a:pt x="92" y="7"/>
                  </a:lnTo>
                  <a:lnTo>
                    <a:pt x="89" y="0"/>
                  </a:lnTo>
                  <a:lnTo>
                    <a:pt x="94" y="28"/>
                  </a:lnTo>
                  <a:lnTo>
                    <a:pt x="80" y="32"/>
                  </a:lnTo>
                  <a:lnTo>
                    <a:pt x="76" y="68"/>
                  </a:lnTo>
                  <a:lnTo>
                    <a:pt x="90" y="89"/>
                  </a:lnTo>
                  <a:lnTo>
                    <a:pt x="84" y="119"/>
                  </a:lnTo>
                  <a:lnTo>
                    <a:pt x="78" y="149"/>
                  </a:lnTo>
                  <a:lnTo>
                    <a:pt x="59" y="156"/>
                  </a:lnTo>
                  <a:lnTo>
                    <a:pt x="41" y="163"/>
                  </a:lnTo>
                  <a:lnTo>
                    <a:pt x="22" y="170"/>
                  </a:lnTo>
                  <a:lnTo>
                    <a:pt x="2" y="179"/>
                  </a:lnTo>
                  <a:lnTo>
                    <a:pt x="0" y="191"/>
                  </a:lnTo>
                  <a:lnTo>
                    <a:pt x="18" y="220"/>
                  </a:lnTo>
                  <a:lnTo>
                    <a:pt x="36" y="248"/>
                  </a:lnTo>
                  <a:lnTo>
                    <a:pt x="56" y="244"/>
                  </a:lnTo>
                  <a:lnTo>
                    <a:pt x="78" y="239"/>
                  </a:lnTo>
                  <a:lnTo>
                    <a:pt x="92" y="226"/>
                  </a:lnTo>
                  <a:lnTo>
                    <a:pt x="100" y="211"/>
                  </a:lnTo>
                  <a:lnTo>
                    <a:pt x="122" y="204"/>
                  </a:lnTo>
                  <a:lnTo>
                    <a:pt x="133" y="182"/>
                  </a:lnTo>
                  <a:lnTo>
                    <a:pt x="152" y="174"/>
                  </a:lnTo>
                  <a:lnTo>
                    <a:pt x="151" y="140"/>
                  </a:lnTo>
                  <a:lnTo>
                    <a:pt x="161" y="134"/>
                  </a:lnTo>
                  <a:lnTo>
                    <a:pt x="168" y="133"/>
                  </a:lnTo>
                  <a:lnTo>
                    <a:pt x="182" y="104"/>
                  </a:lnTo>
                  <a:lnTo>
                    <a:pt x="197" y="76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59" name="Freeform 211"/>
            <p:cNvSpPr>
              <a:spLocks/>
            </p:cNvSpPr>
            <p:nvPr/>
          </p:nvSpPr>
          <p:spPr bwMode="auto">
            <a:xfrm>
              <a:off x="4967925" y="5149617"/>
              <a:ext cx="2400" cy="4801"/>
            </a:xfrm>
            <a:custGeom>
              <a:avLst/>
              <a:gdLst>
                <a:gd name="T0" fmla="*/ 5040313 w 8"/>
                <a:gd name="T1" fmla="*/ 0 h 14"/>
                <a:gd name="T2" fmla="*/ 0 w 8"/>
                <a:gd name="T3" fmla="*/ 9052379 h 14"/>
                <a:gd name="T4" fmla="*/ 4410075 w 8"/>
                <a:gd name="T5" fmla="*/ 11520714 h 14"/>
                <a:gd name="T6" fmla="*/ 5040313 w 8"/>
                <a:gd name="T7" fmla="*/ 0 h 1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" h="14">
                  <a:moveTo>
                    <a:pt x="8" y="0"/>
                  </a:moveTo>
                  <a:lnTo>
                    <a:pt x="0" y="11"/>
                  </a:lnTo>
                  <a:lnTo>
                    <a:pt x="7" y="1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60" name="Freeform 212"/>
            <p:cNvSpPr>
              <a:spLocks/>
            </p:cNvSpPr>
            <p:nvPr/>
          </p:nvSpPr>
          <p:spPr bwMode="auto">
            <a:xfrm>
              <a:off x="4807102" y="5097410"/>
              <a:ext cx="161423" cy="145221"/>
            </a:xfrm>
            <a:custGeom>
              <a:avLst/>
              <a:gdLst>
                <a:gd name="T0" fmla="*/ 74539965 w 553"/>
                <a:gd name="T1" fmla="*/ 179376420 h 496"/>
                <a:gd name="T2" fmla="*/ 63806123 w 553"/>
                <a:gd name="T3" fmla="*/ 151180608 h 496"/>
                <a:gd name="T4" fmla="*/ 42935366 w 553"/>
                <a:gd name="T5" fmla="*/ 133782747 h 496"/>
                <a:gd name="T6" fmla="*/ 19678452 w 553"/>
                <a:gd name="T7" fmla="*/ 94787436 h 496"/>
                <a:gd name="T8" fmla="*/ 0 w 553"/>
                <a:gd name="T9" fmla="*/ 72590486 h 496"/>
                <a:gd name="T10" fmla="*/ 19678452 w 553"/>
                <a:gd name="T11" fmla="*/ 54593126 h 496"/>
                <a:gd name="T12" fmla="*/ 39953829 w 553"/>
                <a:gd name="T13" fmla="*/ 40195084 h 496"/>
                <a:gd name="T14" fmla="*/ 29219987 w 553"/>
                <a:gd name="T15" fmla="*/ 13198270 h 496"/>
                <a:gd name="T16" fmla="*/ 62017665 w 553"/>
                <a:gd name="T17" fmla="*/ 0 h 496"/>
                <a:gd name="T18" fmla="*/ 91236880 w 553"/>
                <a:gd name="T19" fmla="*/ 13798544 h 496"/>
                <a:gd name="T20" fmla="*/ 121053020 w 553"/>
                <a:gd name="T21" fmla="*/ 26396540 h 496"/>
                <a:gd name="T22" fmla="*/ 150273008 w 553"/>
                <a:gd name="T23" fmla="*/ 53992853 h 496"/>
                <a:gd name="T24" fmla="*/ 192612220 w 553"/>
                <a:gd name="T25" fmla="*/ 57592170 h 496"/>
                <a:gd name="T26" fmla="*/ 207519904 w 553"/>
                <a:gd name="T27" fmla="*/ 65991351 h 496"/>
                <a:gd name="T28" fmla="*/ 223024514 w 553"/>
                <a:gd name="T29" fmla="*/ 85788756 h 496"/>
                <a:gd name="T30" fmla="*/ 237336045 w 553"/>
                <a:gd name="T31" fmla="*/ 109185478 h 496"/>
                <a:gd name="T32" fmla="*/ 251647576 w 553"/>
                <a:gd name="T33" fmla="*/ 133782747 h 496"/>
                <a:gd name="T34" fmla="*/ 257611422 w 553"/>
                <a:gd name="T35" fmla="*/ 136182292 h 496"/>
                <a:gd name="T36" fmla="*/ 260592958 w 553"/>
                <a:gd name="T37" fmla="*/ 141581655 h 496"/>
                <a:gd name="T38" fmla="*/ 261189111 w 553"/>
                <a:gd name="T39" fmla="*/ 145180972 h 496"/>
                <a:gd name="T40" fmla="*/ 271922953 w 553"/>
                <a:gd name="T41" fmla="*/ 164978377 h 496"/>
                <a:gd name="T42" fmla="*/ 319032161 w 553"/>
                <a:gd name="T43" fmla="*/ 173977057 h 496"/>
                <a:gd name="T44" fmla="*/ 329766002 w 553"/>
                <a:gd name="T45" fmla="*/ 182976511 h 496"/>
                <a:gd name="T46" fmla="*/ 322609851 w 553"/>
                <a:gd name="T47" fmla="*/ 218971230 h 496"/>
                <a:gd name="T48" fmla="*/ 300546015 w 553"/>
                <a:gd name="T49" fmla="*/ 227370411 h 496"/>
                <a:gd name="T50" fmla="*/ 277289873 w 553"/>
                <a:gd name="T51" fmla="*/ 236969364 h 496"/>
                <a:gd name="T52" fmla="*/ 253436807 w 553"/>
                <a:gd name="T53" fmla="*/ 243568499 h 496"/>
                <a:gd name="T54" fmla="*/ 228987587 w 553"/>
                <a:gd name="T55" fmla="*/ 249567361 h 496"/>
                <a:gd name="T56" fmla="*/ 211694519 w 553"/>
                <a:gd name="T57" fmla="*/ 273564356 h 496"/>
                <a:gd name="T58" fmla="*/ 194400679 w 553"/>
                <a:gd name="T59" fmla="*/ 297561352 h 496"/>
                <a:gd name="T60" fmla="*/ 178299917 w 553"/>
                <a:gd name="T61" fmla="*/ 271164812 h 496"/>
                <a:gd name="T62" fmla="*/ 146695318 w 553"/>
                <a:gd name="T63" fmla="*/ 263365904 h 496"/>
                <a:gd name="T64" fmla="*/ 138943013 w 553"/>
                <a:gd name="T65" fmla="*/ 283762808 h 496"/>
                <a:gd name="T66" fmla="*/ 122842251 w 553"/>
                <a:gd name="T67" fmla="*/ 257966542 h 496"/>
                <a:gd name="T68" fmla="*/ 97796879 w 553"/>
                <a:gd name="T69" fmla="*/ 217171959 h 49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53" h="496">
                  <a:moveTo>
                    <a:pt x="135" y="338"/>
                  </a:moveTo>
                  <a:lnTo>
                    <a:pt x="125" y="299"/>
                  </a:lnTo>
                  <a:lnTo>
                    <a:pt x="115" y="275"/>
                  </a:lnTo>
                  <a:lnTo>
                    <a:pt x="107" y="252"/>
                  </a:lnTo>
                  <a:lnTo>
                    <a:pt x="90" y="238"/>
                  </a:lnTo>
                  <a:lnTo>
                    <a:pt x="72" y="223"/>
                  </a:lnTo>
                  <a:lnTo>
                    <a:pt x="59" y="192"/>
                  </a:lnTo>
                  <a:lnTo>
                    <a:pt x="33" y="158"/>
                  </a:lnTo>
                  <a:lnTo>
                    <a:pt x="7" y="124"/>
                  </a:lnTo>
                  <a:lnTo>
                    <a:pt x="0" y="121"/>
                  </a:lnTo>
                  <a:lnTo>
                    <a:pt x="5" y="85"/>
                  </a:lnTo>
                  <a:lnTo>
                    <a:pt x="33" y="91"/>
                  </a:lnTo>
                  <a:lnTo>
                    <a:pt x="49" y="71"/>
                  </a:lnTo>
                  <a:lnTo>
                    <a:pt x="67" y="67"/>
                  </a:lnTo>
                  <a:lnTo>
                    <a:pt x="78" y="52"/>
                  </a:lnTo>
                  <a:lnTo>
                    <a:pt x="49" y="22"/>
                  </a:lnTo>
                  <a:lnTo>
                    <a:pt x="77" y="11"/>
                  </a:lnTo>
                  <a:lnTo>
                    <a:pt x="104" y="0"/>
                  </a:lnTo>
                  <a:lnTo>
                    <a:pt x="129" y="12"/>
                  </a:lnTo>
                  <a:lnTo>
                    <a:pt x="153" y="23"/>
                  </a:lnTo>
                  <a:lnTo>
                    <a:pt x="179" y="34"/>
                  </a:lnTo>
                  <a:lnTo>
                    <a:pt x="203" y="44"/>
                  </a:lnTo>
                  <a:lnTo>
                    <a:pt x="225" y="67"/>
                  </a:lnTo>
                  <a:lnTo>
                    <a:pt x="252" y="90"/>
                  </a:lnTo>
                  <a:lnTo>
                    <a:pt x="299" y="94"/>
                  </a:lnTo>
                  <a:lnTo>
                    <a:pt x="323" y="96"/>
                  </a:lnTo>
                  <a:lnTo>
                    <a:pt x="326" y="106"/>
                  </a:lnTo>
                  <a:lnTo>
                    <a:pt x="348" y="110"/>
                  </a:lnTo>
                  <a:lnTo>
                    <a:pt x="362" y="133"/>
                  </a:lnTo>
                  <a:lnTo>
                    <a:pt x="374" y="143"/>
                  </a:lnTo>
                  <a:lnTo>
                    <a:pt x="397" y="166"/>
                  </a:lnTo>
                  <a:lnTo>
                    <a:pt x="398" y="182"/>
                  </a:lnTo>
                  <a:lnTo>
                    <a:pt x="410" y="203"/>
                  </a:lnTo>
                  <a:lnTo>
                    <a:pt x="422" y="223"/>
                  </a:lnTo>
                  <a:lnTo>
                    <a:pt x="429" y="229"/>
                  </a:lnTo>
                  <a:lnTo>
                    <a:pt x="432" y="227"/>
                  </a:lnTo>
                  <a:lnTo>
                    <a:pt x="437" y="228"/>
                  </a:lnTo>
                  <a:lnTo>
                    <a:pt x="437" y="236"/>
                  </a:lnTo>
                  <a:lnTo>
                    <a:pt x="439" y="238"/>
                  </a:lnTo>
                  <a:lnTo>
                    <a:pt x="438" y="242"/>
                  </a:lnTo>
                  <a:lnTo>
                    <a:pt x="447" y="250"/>
                  </a:lnTo>
                  <a:lnTo>
                    <a:pt x="456" y="275"/>
                  </a:lnTo>
                  <a:lnTo>
                    <a:pt x="495" y="283"/>
                  </a:lnTo>
                  <a:lnTo>
                    <a:pt x="535" y="290"/>
                  </a:lnTo>
                  <a:lnTo>
                    <a:pt x="539" y="284"/>
                  </a:lnTo>
                  <a:lnTo>
                    <a:pt x="553" y="305"/>
                  </a:lnTo>
                  <a:lnTo>
                    <a:pt x="547" y="335"/>
                  </a:lnTo>
                  <a:lnTo>
                    <a:pt x="541" y="365"/>
                  </a:lnTo>
                  <a:lnTo>
                    <a:pt x="522" y="372"/>
                  </a:lnTo>
                  <a:lnTo>
                    <a:pt x="504" y="379"/>
                  </a:lnTo>
                  <a:lnTo>
                    <a:pt x="485" y="386"/>
                  </a:lnTo>
                  <a:lnTo>
                    <a:pt x="465" y="395"/>
                  </a:lnTo>
                  <a:lnTo>
                    <a:pt x="445" y="400"/>
                  </a:lnTo>
                  <a:lnTo>
                    <a:pt x="425" y="406"/>
                  </a:lnTo>
                  <a:lnTo>
                    <a:pt x="404" y="410"/>
                  </a:lnTo>
                  <a:lnTo>
                    <a:pt x="384" y="416"/>
                  </a:lnTo>
                  <a:lnTo>
                    <a:pt x="369" y="436"/>
                  </a:lnTo>
                  <a:lnTo>
                    <a:pt x="355" y="456"/>
                  </a:lnTo>
                  <a:lnTo>
                    <a:pt x="341" y="475"/>
                  </a:lnTo>
                  <a:lnTo>
                    <a:pt x="326" y="496"/>
                  </a:lnTo>
                  <a:lnTo>
                    <a:pt x="324" y="463"/>
                  </a:lnTo>
                  <a:lnTo>
                    <a:pt x="299" y="452"/>
                  </a:lnTo>
                  <a:lnTo>
                    <a:pt x="275" y="442"/>
                  </a:lnTo>
                  <a:lnTo>
                    <a:pt x="246" y="439"/>
                  </a:lnTo>
                  <a:lnTo>
                    <a:pt x="241" y="463"/>
                  </a:lnTo>
                  <a:lnTo>
                    <a:pt x="233" y="473"/>
                  </a:lnTo>
                  <a:lnTo>
                    <a:pt x="219" y="451"/>
                  </a:lnTo>
                  <a:lnTo>
                    <a:pt x="206" y="430"/>
                  </a:lnTo>
                  <a:lnTo>
                    <a:pt x="185" y="396"/>
                  </a:lnTo>
                  <a:lnTo>
                    <a:pt x="164" y="362"/>
                  </a:lnTo>
                  <a:lnTo>
                    <a:pt x="135" y="338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61" name="Freeform 213"/>
            <p:cNvSpPr>
              <a:spLocks/>
            </p:cNvSpPr>
            <p:nvPr/>
          </p:nvSpPr>
          <p:spPr bwMode="auto">
            <a:xfrm>
              <a:off x="4948122" y="5144216"/>
              <a:ext cx="36605" cy="28804"/>
            </a:xfrm>
            <a:custGeom>
              <a:avLst/>
              <a:gdLst>
                <a:gd name="T0" fmla="*/ 0 w 126"/>
                <a:gd name="T1" fmla="*/ 30193488 h 100"/>
                <a:gd name="T2" fmla="*/ 5316099 w 126"/>
                <a:gd name="T3" fmla="*/ 34838640 h 100"/>
                <a:gd name="T4" fmla="*/ 10632198 w 126"/>
                <a:gd name="T5" fmla="*/ 49354740 h 100"/>
                <a:gd name="T6" fmla="*/ 33668882 w 126"/>
                <a:gd name="T7" fmla="*/ 53999892 h 100"/>
                <a:gd name="T8" fmla="*/ 57295817 w 126"/>
                <a:gd name="T9" fmla="*/ 58064400 h 100"/>
                <a:gd name="T10" fmla="*/ 59658356 w 126"/>
                <a:gd name="T11" fmla="*/ 54580536 h 100"/>
                <a:gd name="T12" fmla="*/ 62020896 w 126"/>
                <a:gd name="T13" fmla="*/ 33677352 h 100"/>
                <a:gd name="T14" fmla="*/ 70290554 w 126"/>
                <a:gd name="T15" fmla="*/ 31354776 h 100"/>
                <a:gd name="T16" fmla="*/ 67336995 w 126"/>
                <a:gd name="T17" fmla="*/ 15096744 h 100"/>
                <a:gd name="T18" fmla="*/ 69109284 w 126"/>
                <a:gd name="T19" fmla="*/ 19161252 h 100"/>
                <a:gd name="T20" fmla="*/ 74425383 w 126"/>
                <a:gd name="T21" fmla="*/ 15677388 h 100"/>
                <a:gd name="T22" fmla="*/ 70881573 w 126"/>
                <a:gd name="T23" fmla="*/ 1741932 h 100"/>
                <a:gd name="T24" fmla="*/ 66746744 w 126"/>
                <a:gd name="T25" fmla="*/ 0 h 100"/>
                <a:gd name="T26" fmla="*/ 53160988 w 126"/>
                <a:gd name="T27" fmla="*/ 15096744 h 100"/>
                <a:gd name="T28" fmla="*/ 38984981 w 126"/>
                <a:gd name="T29" fmla="*/ 30193488 h 100"/>
                <a:gd name="T30" fmla="*/ 14767026 w 126"/>
                <a:gd name="T31" fmla="*/ 31935420 h 100"/>
                <a:gd name="T32" fmla="*/ 5316099 w 126"/>
                <a:gd name="T33" fmla="*/ 30193488 h 100"/>
                <a:gd name="T34" fmla="*/ 591019 w 126"/>
                <a:gd name="T35" fmla="*/ 27870912 h 100"/>
                <a:gd name="T36" fmla="*/ 0 w 126"/>
                <a:gd name="T37" fmla="*/ 30193488 h 10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6" h="100">
                  <a:moveTo>
                    <a:pt x="0" y="52"/>
                  </a:moveTo>
                  <a:lnTo>
                    <a:pt x="9" y="60"/>
                  </a:lnTo>
                  <a:lnTo>
                    <a:pt x="18" y="85"/>
                  </a:lnTo>
                  <a:lnTo>
                    <a:pt x="57" y="93"/>
                  </a:lnTo>
                  <a:lnTo>
                    <a:pt x="97" y="100"/>
                  </a:lnTo>
                  <a:lnTo>
                    <a:pt x="101" y="94"/>
                  </a:lnTo>
                  <a:lnTo>
                    <a:pt x="105" y="58"/>
                  </a:lnTo>
                  <a:lnTo>
                    <a:pt x="119" y="54"/>
                  </a:lnTo>
                  <a:lnTo>
                    <a:pt x="114" y="26"/>
                  </a:lnTo>
                  <a:lnTo>
                    <a:pt x="117" y="33"/>
                  </a:lnTo>
                  <a:lnTo>
                    <a:pt x="126" y="27"/>
                  </a:lnTo>
                  <a:lnTo>
                    <a:pt x="120" y="3"/>
                  </a:lnTo>
                  <a:lnTo>
                    <a:pt x="113" y="0"/>
                  </a:lnTo>
                  <a:lnTo>
                    <a:pt x="90" y="26"/>
                  </a:lnTo>
                  <a:lnTo>
                    <a:pt x="66" y="52"/>
                  </a:lnTo>
                  <a:lnTo>
                    <a:pt x="25" y="55"/>
                  </a:lnTo>
                  <a:lnTo>
                    <a:pt x="9" y="52"/>
                  </a:lnTo>
                  <a:lnTo>
                    <a:pt x="1" y="48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62" name="Freeform 214"/>
            <p:cNvSpPr>
              <a:spLocks/>
            </p:cNvSpPr>
            <p:nvPr/>
          </p:nvSpPr>
          <p:spPr bwMode="auto">
            <a:xfrm>
              <a:off x="4874312" y="5213226"/>
              <a:ext cx="78011" cy="54608"/>
            </a:xfrm>
            <a:custGeom>
              <a:avLst/>
              <a:gdLst>
                <a:gd name="T0" fmla="*/ 5930201 w 268"/>
                <a:gd name="T1" fmla="*/ 40582515 h 187"/>
                <a:gd name="T2" fmla="*/ 1185886 w 268"/>
                <a:gd name="T3" fmla="*/ 46550305 h 187"/>
                <a:gd name="T4" fmla="*/ 0 w 268"/>
                <a:gd name="T5" fmla="*/ 67438728 h 187"/>
                <a:gd name="T6" fmla="*/ 7116087 w 268"/>
                <a:gd name="T7" fmla="*/ 89519936 h 187"/>
                <a:gd name="T8" fmla="*/ 14231404 w 268"/>
                <a:gd name="T9" fmla="*/ 111601916 h 187"/>
                <a:gd name="T10" fmla="*/ 33800067 w 268"/>
                <a:gd name="T11" fmla="*/ 110408358 h 187"/>
                <a:gd name="T12" fmla="*/ 53368729 w 268"/>
                <a:gd name="T13" fmla="*/ 99665564 h 187"/>
                <a:gd name="T14" fmla="*/ 69972676 w 268"/>
                <a:gd name="T15" fmla="*/ 93697775 h 187"/>
                <a:gd name="T16" fmla="*/ 85389966 w 268"/>
                <a:gd name="T17" fmla="*/ 87729985 h 187"/>
                <a:gd name="T18" fmla="*/ 97842542 w 268"/>
                <a:gd name="T19" fmla="*/ 82955753 h 187"/>
                <a:gd name="T20" fmla="*/ 109702174 w 268"/>
                <a:gd name="T21" fmla="*/ 76987191 h 187"/>
                <a:gd name="T22" fmla="*/ 120968862 w 268"/>
                <a:gd name="T23" fmla="*/ 71616567 h 187"/>
                <a:gd name="T24" fmla="*/ 133422208 w 268"/>
                <a:gd name="T25" fmla="*/ 65648004 h 187"/>
                <a:gd name="T26" fmla="*/ 144688896 w 268"/>
                <a:gd name="T27" fmla="*/ 60276607 h 187"/>
                <a:gd name="T28" fmla="*/ 145281840 w 268"/>
                <a:gd name="T29" fmla="*/ 53115260 h 187"/>
                <a:gd name="T30" fmla="*/ 158920301 w 268"/>
                <a:gd name="T31" fmla="*/ 41179680 h 187"/>
                <a:gd name="T32" fmla="*/ 148246555 w 268"/>
                <a:gd name="T33" fmla="*/ 24469097 h 187"/>
                <a:gd name="T34" fmla="*/ 137572809 w 268"/>
                <a:gd name="T35" fmla="*/ 7161348 h 187"/>
                <a:gd name="T36" fmla="*/ 138758695 w 268"/>
                <a:gd name="T37" fmla="*/ 0 h 187"/>
                <a:gd name="T38" fmla="*/ 126899063 w 268"/>
                <a:gd name="T39" fmla="*/ 2984281 h 187"/>
                <a:gd name="T40" fmla="*/ 115039431 w 268"/>
                <a:gd name="T41" fmla="*/ 6564955 h 187"/>
                <a:gd name="T42" fmla="*/ 102586856 w 268"/>
                <a:gd name="T43" fmla="*/ 8952071 h 187"/>
                <a:gd name="T44" fmla="*/ 90727224 w 268"/>
                <a:gd name="T45" fmla="*/ 12532745 h 187"/>
                <a:gd name="T46" fmla="*/ 81832308 w 268"/>
                <a:gd name="T47" fmla="*/ 24469097 h 187"/>
                <a:gd name="T48" fmla="*/ 73530334 w 268"/>
                <a:gd name="T49" fmla="*/ 36404676 h 187"/>
                <a:gd name="T50" fmla="*/ 65228361 w 268"/>
                <a:gd name="T51" fmla="*/ 47743863 h 187"/>
                <a:gd name="T52" fmla="*/ 56333444 w 268"/>
                <a:gd name="T53" fmla="*/ 60276607 h 187"/>
                <a:gd name="T54" fmla="*/ 55147558 w 268"/>
                <a:gd name="T55" fmla="*/ 40582515 h 187"/>
                <a:gd name="T56" fmla="*/ 40323211 w 268"/>
                <a:gd name="T57" fmla="*/ 34017560 h 187"/>
                <a:gd name="T58" fmla="*/ 26091036 w 268"/>
                <a:gd name="T59" fmla="*/ 28049770 h 187"/>
                <a:gd name="T60" fmla="*/ 8894917 w 268"/>
                <a:gd name="T61" fmla="*/ 26259047 h 187"/>
                <a:gd name="T62" fmla="*/ 5930201 w 268"/>
                <a:gd name="T63" fmla="*/ 40582515 h 1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68" h="187">
                  <a:moveTo>
                    <a:pt x="10" y="68"/>
                  </a:moveTo>
                  <a:lnTo>
                    <a:pt x="2" y="78"/>
                  </a:lnTo>
                  <a:lnTo>
                    <a:pt x="0" y="113"/>
                  </a:lnTo>
                  <a:lnTo>
                    <a:pt x="12" y="150"/>
                  </a:lnTo>
                  <a:lnTo>
                    <a:pt x="24" y="187"/>
                  </a:lnTo>
                  <a:lnTo>
                    <a:pt x="57" y="185"/>
                  </a:lnTo>
                  <a:lnTo>
                    <a:pt x="90" y="167"/>
                  </a:lnTo>
                  <a:lnTo>
                    <a:pt x="118" y="157"/>
                  </a:lnTo>
                  <a:lnTo>
                    <a:pt x="144" y="147"/>
                  </a:lnTo>
                  <a:lnTo>
                    <a:pt x="165" y="139"/>
                  </a:lnTo>
                  <a:lnTo>
                    <a:pt x="185" y="129"/>
                  </a:lnTo>
                  <a:lnTo>
                    <a:pt x="204" y="120"/>
                  </a:lnTo>
                  <a:lnTo>
                    <a:pt x="225" y="110"/>
                  </a:lnTo>
                  <a:lnTo>
                    <a:pt x="244" y="101"/>
                  </a:lnTo>
                  <a:lnTo>
                    <a:pt x="245" y="89"/>
                  </a:lnTo>
                  <a:lnTo>
                    <a:pt x="268" y="69"/>
                  </a:lnTo>
                  <a:lnTo>
                    <a:pt x="250" y="41"/>
                  </a:lnTo>
                  <a:lnTo>
                    <a:pt x="232" y="12"/>
                  </a:lnTo>
                  <a:lnTo>
                    <a:pt x="234" y="0"/>
                  </a:lnTo>
                  <a:lnTo>
                    <a:pt x="214" y="5"/>
                  </a:lnTo>
                  <a:lnTo>
                    <a:pt x="194" y="11"/>
                  </a:lnTo>
                  <a:lnTo>
                    <a:pt x="173" y="15"/>
                  </a:lnTo>
                  <a:lnTo>
                    <a:pt x="153" y="21"/>
                  </a:lnTo>
                  <a:lnTo>
                    <a:pt x="138" y="41"/>
                  </a:lnTo>
                  <a:lnTo>
                    <a:pt x="124" y="61"/>
                  </a:lnTo>
                  <a:lnTo>
                    <a:pt x="110" y="80"/>
                  </a:lnTo>
                  <a:lnTo>
                    <a:pt x="95" y="101"/>
                  </a:lnTo>
                  <a:lnTo>
                    <a:pt x="93" y="68"/>
                  </a:lnTo>
                  <a:lnTo>
                    <a:pt x="68" y="57"/>
                  </a:lnTo>
                  <a:lnTo>
                    <a:pt x="44" y="47"/>
                  </a:lnTo>
                  <a:lnTo>
                    <a:pt x="15" y="44"/>
                  </a:lnTo>
                  <a:lnTo>
                    <a:pt x="10" y="68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63" name="Freeform 215"/>
            <p:cNvSpPr>
              <a:spLocks/>
            </p:cNvSpPr>
            <p:nvPr/>
          </p:nvSpPr>
          <p:spPr bwMode="auto">
            <a:xfrm>
              <a:off x="5159953" y="5293037"/>
              <a:ext cx="16802" cy="33605"/>
            </a:xfrm>
            <a:custGeom>
              <a:avLst/>
              <a:gdLst>
                <a:gd name="T0" fmla="*/ 7905861 w 57"/>
                <a:gd name="T1" fmla="*/ 2987813 h 115"/>
                <a:gd name="T2" fmla="*/ 14595196 w 57"/>
                <a:gd name="T3" fmla="*/ 12549588 h 115"/>
                <a:gd name="T4" fmla="*/ 22501058 w 57"/>
                <a:gd name="T5" fmla="*/ 23306488 h 115"/>
                <a:gd name="T6" fmla="*/ 28582130 w 57"/>
                <a:gd name="T7" fmla="*/ 36453638 h 115"/>
                <a:gd name="T8" fmla="*/ 34663202 w 57"/>
                <a:gd name="T9" fmla="*/ 50198351 h 115"/>
                <a:gd name="T10" fmla="*/ 26757340 w 57"/>
                <a:gd name="T11" fmla="*/ 64540627 h 115"/>
                <a:gd name="T12" fmla="*/ 10946397 w 57"/>
                <a:gd name="T13" fmla="*/ 68723565 h 115"/>
                <a:gd name="T14" fmla="*/ 1824010 w 57"/>
                <a:gd name="T15" fmla="*/ 46014640 h 115"/>
                <a:gd name="T16" fmla="*/ 0 w 57"/>
                <a:gd name="T17" fmla="*/ 29282114 h 115"/>
                <a:gd name="T18" fmla="*/ 1216526 w 57"/>
                <a:gd name="T19" fmla="*/ 30477239 h 115"/>
                <a:gd name="T20" fmla="*/ 3648799 w 57"/>
                <a:gd name="T21" fmla="*/ 17927651 h 115"/>
                <a:gd name="T22" fmla="*/ 5472809 w 57"/>
                <a:gd name="T23" fmla="*/ 5378063 h 115"/>
                <a:gd name="T24" fmla="*/ 6689335 w 57"/>
                <a:gd name="T25" fmla="*/ 4182938 h 115"/>
                <a:gd name="T26" fmla="*/ 1824010 w 57"/>
                <a:gd name="T27" fmla="*/ 0 h 115"/>
                <a:gd name="T28" fmla="*/ 7905861 w 57"/>
                <a:gd name="T29" fmla="*/ 2987813 h 11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7" h="115">
                  <a:moveTo>
                    <a:pt x="13" y="5"/>
                  </a:moveTo>
                  <a:lnTo>
                    <a:pt x="24" y="21"/>
                  </a:lnTo>
                  <a:lnTo>
                    <a:pt x="37" y="39"/>
                  </a:lnTo>
                  <a:lnTo>
                    <a:pt x="47" y="61"/>
                  </a:lnTo>
                  <a:lnTo>
                    <a:pt x="57" y="84"/>
                  </a:lnTo>
                  <a:lnTo>
                    <a:pt x="44" y="108"/>
                  </a:lnTo>
                  <a:lnTo>
                    <a:pt x="18" y="115"/>
                  </a:lnTo>
                  <a:lnTo>
                    <a:pt x="3" y="77"/>
                  </a:lnTo>
                  <a:lnTo>
                    <a:pt x="0" y="49"/>
                  </a:lnTo>
                  <a:lnTo>
                    <a:pt x="2" y="51"/>
                  </a:lnTo>
                  <a:lnTo>
                    <a:pt x="6" y="30"/>
                  </a:lnTo>
                  <a:lnTo>
                    <a:pt x="9" y="9"/>
                  </a:lnTo>
                  <a:lnTo>
                    <a:pt x="11" y="7"/>
                  </a:lnTo>
                  <a:lnTo>
                    <a:pt x="3" y="0"/>
                  </a:lnTo>
                  <a:lnTo>
                    <a:pt x="13" y="5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64" name="Freeform 216"/>
            <p:cNvSpPr>
              <a:spLocks/>
            </p:cNvSpPr>
            <p:nvPr/>
          </p:nvSpPr>
          <p:spPr bwMode="auto">
            <a:xfrm>
              <a:off x="5368783" y="5204225"/>
              <a:ext cx="17402" cy="15602"/>
            </a:xfrm>
            <a:custGeom>
              <a:avLst/>
              <a:gdLst>
                <a:gd name="T0" fmla="*/ 27721418 w 58"/>
                <a:gd name="T1" fmla="*/ 0 h 50"/>
                <a:gd name="T2" fmla="*/ 10710746 w 58"/>
                <a:gd name="T3" fmla="*/ 2044764 h 50"/>
                <a:gd name="T4" fmla="*/ 0 w 58"/>
                <a:gd name="T5" fmla="*/ 11585067 h 50"/>
                <a:gd name="T6" fmla="*/ 1259668 w 58"/>
                <a:gd name="T7" fmla="*/ 27939873 h 50"/>
                <a:gd name="T8" fmla="*/ 14490543 w 58"/>
                <a:gd name="T9" fmla="*/ 34072513 h 50"/>
                <a:gd name="T10" fmla="*/ 20790468 w 58"/>
                <a:gd name="T11" fmla="*/ 32709612 h 50"/>
                <a:gd name="T12" fmla="*/ 29611316 w 58"/>
                <a:gd name="T13" fmla="*/ 20443508 h 50"/>
                <a:gd name="T14" fmla="*/ 36541472 w 58"/>
                <a:gd name="T15" fmla="*/ 7496366 h 50"/>
                <a:gd name="T16" fmla="*/ 34021343 w 58"/>
                <a:gd name="T17" fmla="*/ 681863 h 50"/>
                <a:gd name="T18" fmla="*/ 27721418 w 58"/>
                <a:gd name="T19" fmla="*/ 0 h 5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8" h="50">
                  <a:moveTo>
                    <a:pt x="44" y="0"/>
                  </a:moveTo>
                  <a:lnTo>
                    <a:pt x="17" y="3"/>
                  </a:lnTo>
                  <a:lnTo>
                    <a:pt x="0" y="17"/>
                  </a:lnTo>
                  <a:lnTo>
                    <a:pt x="2" y="41"/>
                  </a:lnTo>
                  <a:lnTo>
                    <a:pt x="23" y="50"/>
                  </a:lnTo>
                  <a:lnTo>
                    <a:pt x="33" y="48"/>
                  </a:lnTo>
                  <a:lnTo>
                    <a:pt x="47" y="30"/>
                  </a:lnTo>
                  <a:lnTo>
                    <a:pt x="58" y="11"/>
                  </a:lnTo>
                  <a:lnTo>
                    <a:pt x="54" y="1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65" name="Freeform 217"/>
            <p:cNvSpPr>
              <a:spLocks/>
            </p:cNvSpPr>
            <p:nvPr/>
          </p:nvSpPr>
          <p:spPr bwMode="auto">
            <a:xfrm>
              <a:off x="5498402" y="5017597"/>
              <a:ext cx="64209" cy="69610"/>
            </a:xfrm>
            <a:custGeom>
              <a:avLst/>
              <a:gdLst>
                <a:gd name="T0" fmla="*/ 121263187 w 223"/>
                <a:gd name="T1" fmla="*/ 107162146 h 238"/>
                <a:gd name="T2" fmla="*/ 117201733 w 223"/>
                <a:gd name="T3" fmla="*/ 102971573 h 238"/>
                <a:gd name="T4" fmla="*/ 117782158 w 223"/>
                <a:gd name="T5" fmla="*/ 110754619 h 238"/>
                <a:gd name="T6" fmla="*/ 111399765 w 223"/>
                <a:gd name="T7" fmla="*/ 113748217 h 238"/>
                <a:gd name="T8" fmla="*/ 110238915 w 223"/>
                <a:gd name="T9" fmla="*/ 120931614 h 238"/>
                <a:gd name="T10" fmla="*/ 106757886 w 223"/>
                <a:gd name="T11" fmla="*/ 113149343 h 238"/>
                <a:gd name="T12" fmla="*/ 103276858 w 223"/>
                <a:gd name="T13" fmla="*/ 122129363 h 238"/>
                <a:gd name="T14" fmla="*/ 87031043 w 223"/>
                <a:gd name="T15" fmla="*/ 120931614 h 238"/>
                <a:gd name="T16" fmla="*/ 82389164 w 223"/>
                <a:gd name="T17" fmla="*/ 118536891 h 238"/>
                <a:gd name="T18" fmla="*/ 78327710 w 223"/>
                <a:gd name="T19" fmla="*/ 114346318 h 238"/>
                <a:gd name="T20" fmla="*/ 80648649 w 223"/>
                <a:gd name="T21" fmla="*/ 123326338 h 238"/>
                <a:gd name="T22" fmla="*/ 84129678 w 223"/>
                <a:gd name="T23" fmla="*/ 127517685 h 238"/>
                <a:gd name="T24" fmla="*/ 77167621 w 223"/>
                <a:gd name="T25" fmla="*/ 135299957 h 238"/>
                <a:gd name="T26" fmla="*/ 75427107 w 223"/>
                <a:gd name="T27" fmla="*/ 142484128 h 238"/>
                <a:gd name="T28" fmla="*/ 61502231 w 223"/>
                <a:gd name="T29" fmla="*/ 131708258 h 238"/>
                <a:gd name="T30" fmla="*/ 59760955 w 223"/>
                <a:gd name="T31" fmla="*/ 120333514 h 238"/>
                <a:gd name="T32" fmla="*/ 42355052 w 223"/>
                <a:gd name="T33" fmla="*/ 122129363 h 238"/>
                <a:gd name="T34" fmla="*/ 22628208 w 223"/>
                <a:gd name="T35" fmla="*/ 126918811 h 238"/>
                <a:gd name="T36" fmla="*/ 17405904 w 223"/>
                <a:gd name="T37" fmla="*/ 134102982 h 238"/>
                <a:gd name="T38" fmla="*/ 0 w 223"/>
                <a:gd name="T39" fmla="*/ 131109384 h 238"/>
                <a:gd name="T40" fmla="*/ 2901365 w 223"/>
                <a:gd name="T41" fmla="*/ 125122961 h 238"/>
                <a:gd name="T42" fmla="*/ 13344450 w 223"/>
                <a:gd name="T43" fmla="*/ 114945192 h 238"/>
                <a:gd name="T44" fmla="*/ 22628208 w 223"/>
                <a:gd name="T45" fmla="*/ 105366297 h 238"/>
                <a:gd name="T46" fmla="*/ 37133509 w 223"/>
                <a:gd name="T47" fmla="*/ 104169322 h 238"/>
                <a:gd name="T48" fmla="*/ 51638048 w 223"/>
                <a:gd name="T49" fmla="*/ 102971573 h 238"/>
                <a:gd name="T50" fmla="*/ 54539413 w 223"/>
                <a:gd name="T51" fmla="*/ 105366297 h 238"/>
                <a:gd name="T52" fmla="*/ 62081895 w 223"/>
                <a:gd name="T53" fmla="*/ 100576850 h 238"/>
                <a:gd name="T54" fmla="*/ 60921806 w 223"/>
                <a:gd name="T55" fmla="*/ 91596829 h 238"/>
                <a:gd name="T56" fmla="*/ 58600867 w 223"/>
                <a:gd name="T57" fmla="*/ 77228487 h 238"/>
                <a:gd name="T58" fmla="*/ 65563685 w 223"/>
                <a:gd name="T59" fmla="*/ 73037913 h 238"/>
                <a:gd name="T60" fmla="*/ 64983260 w 223"/>
                <a:gd name="T61" fmla="*/ 77827361 h 238"/>
                <a:gd name="T62" fmla="*/ 69625139 w 223"/>
                <a:gd name="T63" fmla="*/ 83814557 h 238"/>
                <a:gd name="T64" fmla="*/ 76587196 w 223"/>
                <a:gd name="T65" fmla="*/ 76630386 h 238"/>
                <a:gd name="T66" fmla="*/ 84129678 w 223"/>
                <a:gd name="T67" fmla="*/ 69446215 h 238"/>
                <a:gd name="T68" fmla="*/ 85870954 w 223"/>
                <a:gd name="T69" fmla="*/ 55676747 h 238"/>
                <a:gd name="T70" fmla="*/ 87031043 w 223"/>
                <a:gd name="T71" fmla="*/ 42506153 h 238"/>
                <a:gd name="T72" fmla="*/ 79488561 w 223"/>
                <a:gd name="T73" fmla="*/ 28735911 h 238"/>
                <a:gd name="T74" fmla="*/ 73686593 w 223"/>
                <a:gd name="T75" fmla="*/ 13170594 h 238"/>
                <a:gd name="T76" fmla="*/ 75427107 w 223"/>
                <a:gd name="T77" fmla="*/ 4789447 h 238"/>
                <a:gd name="T78" fmla="*/ 82389164 w 223"/>
                <a:gd name="T79" fmla="*/ 9578895 h 238"/>
                <a:gd name="T80" fmla="*/ 85870954 w 223"/>
                <a:gd name="T81" fmla="*/ 6585297 h 238"/>
                <a:gd name="T82" fmla="*/ 84129678 w 223"/>
                <a:gd name="T83" fmla="*/ 4789447 h 238"/>
                <a:gd name="T84" fmla="*/ 78327710 w 223"/>
                <a:gd name="T85" fmla="*/ 4789447 h 238"/>
                <a:gd name="T86" fmla="*/ 79488561 w 223"/>
                <a:gd name="T87" fmla="*/ 0 h 238"/>
                <a:gd name="T88" fmla="*/ 86450617 w 223"/>
                <a:gd name="T89" fmla="*/ 2993598 h 238"/>
                <a:gd name="T90" fmla="*/ 99215404 w 223"/>
                <a:gd name="T91" fmla="*/ 17960041 h 238"/>
                <a:gd name="T92" fmla="*/ 113720705 w 223"/>
                <a:gd name="T93" fmla="*/ 34124233 h 238"/>
                <a:gd name="T94" fmla="*/ 114880794 w 223"/>
                <a:gd name="T95" fmla="*/ 55077872 h 238"/>
                <a:gd name="T96" fmla="*/ 110819340 w 223"/>
                <a:gd name="T97" fmla="*/ 61064295 h 238"/>
                <a:gd name="T98" fmla="*/ 120103098 w 223"/>
                <a:gd name="T99" fmla="*/ 82616808 h 238"/>
                <a:gd name="T100" fmla="*/ 129386094 w 223"/>
                <a:gd name="T101" fmla="*/ 100576850 h 238"/>
                <a:gd name="T102" fmla="*/ 124164552 w 223"/>
                <a:gd name="T103" fmla="*/ 116741041 h 238"/>
                <a:gd name="T104" fmla="*/ 121263187 w 223"/>
                <a:gd name="T105" fmla="*/ 107162146 h 23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23" h="238">
                  <a:moveTo>
                    <a:pt x="209" y="179"/>
                  </a:moveTo>
                  <a:lnTo>
                    <a:pt x="202" y="172"/>
                  </a:lnTo>
                  <a:lnTo>
                    <a:pt x="203" y="185"/>
                  </a:lnTo>
                  <a:lnTo>
                    <a:pt x="192" y="190"/>
                  </a:lnTo>
                  <a:lnTo>
                    <a:pt x="190" y="202"/>
                  </a:lnTo>
                  <a:lnTo>
                    <a:pt x="184" y="189"/>
                  </a:lnTo>
                  <a:lnTo>
                    <a:pt x="178" y="204"/>
                  </a:lnTo>
                  <a:lnTo>
                    <a:pt x="150" y="202"/>
                  </a:lnTo>
                  <a:lnTo>
                    <a:pt x="142" y="198"/>
                  </a:lnTo>
                  <a:lnTo>
                    <a:pt x="135" y="191"/>
                  </a:lnTo>
                  <a:lnTo>
                    <a:pt x="139" y="206"/>
                  </a:lnTo>
                  <a:lnTo>
                    <a:pt x="145" y="213"/>
                  </a:lnTo>
                  <a:lnTo>
                    <a:pt x="133" y="226"/>
                  </a:lnTo>
                  <a:lnTo>
                    <a:pt x="130" y="238"/>
                  </a:lnTo>
                  <a:lnTo>
                    <a:pt x="106" y="220"/>
                  </a:lnTo>
                  <a:lnTo>
                    <a:pt x="103" y="201"/>
                  </a:lnTo>
                  <a:lnTo>
                    <a:pt x="73" y="204"/>
                  </a:lnTo>
                  <a:lnTo>
                    <a:pt x="39" y="212"/>
                  </a:lnTo>
                  <a:lnTo>
                    <a:pt x="30" y="224"/>
                  </a:lnTo>
                  <a:lnTo>
                    <a:pt x="0" y="219"/>
                  </a:lnTo>
                  <a:lnTo>
                    <a:pt x="5" y="209"/>
                  </a:lnTo>
                  <a:lnTo>
                    <a:pt x="23" y="192"/>
                  </a:lnTo>
                  <a:lnTo>
                    <a:pt x="39" y="176"/>
                  </a:lnTo>
                  <a:lnTo>
                    <a:pt x="64" y="174"/>
                  </a:lnTo>
                  <a:lnTo>
                    <a:pt x="89" y="172"/>
                  </a:lnTo>
                  <a:lnTo>
                    <a:pt x="94" y="176"/>
                  </a:lnTo>
                  <a:lnTo>
                    <a:pt x="107" y="168"/>
                  </a:lnTo>
                  <a:lnTo>
                    <a:pt x="105" y="153"/>
                  </a:lnTo>
                  <a:lnTo>
                    <a:pt x="101" y="129"/>
                  </a:lnTo>
                  <a:lnTo>
                    <a:pt x="113" y="122"/>
                  </a:lnTo>
                  <a:lnTo>
                    <a:pt x="112" y="130"/>
                  </a:lnTo>
                  <a:lnTo>
                    <a:pt x="120" y="140"/>
                  </a:lnTo>
                  <a:lnTo>
                    <a:pt x="132" y="128"/>
                  </a:lnTo>
                  <a:lnTo>
                    <a:pt x="145" y="116"/>
                  </a:lnTo>
                  <a:lnTo>
                    <a:pt x="148" y="93"/>
                  </a:lnTo>
                  <a:lnTo>
                    <a:pt x="150" y="71"/>
                  </a:lnTo>
                  <a:lnTo>
                    <a:pt x="137" y="48"/>
                  </a:lnTo>
                  <a:lnTo>
                    <a:pt x="127" y="22"/>
                  </a:lnTo>
                  <a:lnTo>
                    <a:pt x="130" y="8"/>
                  </a:lnTo>
                  <a:lnTo>
                    <a:pt x="142" y="16"/>
                  </a:lnTo>
                  <a:lnTo>
                    <a:pt x="148" y="11"/>
                  </a:lnTo>
                  <a:lnTo>
                    <a:pt x="145" y="8"/>
                  </a:lnTo>
                  <a:lnTo>
                    <a:pt x="135" y="8"/>
                  </a:lnTo>
                  <a:lnTo>
                    <a:pt x="137" y="0"/>
                  </a:lnTo>
                  <a:lnTo>
                    <a:pt x="149" y="5"/>
                  </a:lnTo>
                  <a:lnTo>
                    <a:pt x="171" y="30"/>
                  </a:lnTo>
                  <a:lnTo>
                    <a:pt x="196" y="57"/>
                  </a:lnTo>
                  <a:lnTo>
                    <a:pt x="198" y="92"/>
                  </a:lnTo>
                  <a:lnTo>
                    <a:pt x="191" y="102"/>
                  </a:lnTo>
                  <a:lnTo>
                    <a:pt x="207" y="138"/>
                  </a:lnTo>
                  <a:lnTo>
                    <a:pt x="223" y="168"/>
                  </a:lnTo>
                  <a:lnTo>
                    <a:pt x="214" y="195"/>
                  </a:lnTo>
                  <a:lnTo>
                    <a:pt x="209" y="179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66" name="Freeform 218"/>
            <p:cNvSpPr>
              <a:spLocks/>
            </p:cNvSpPr>
            <p:nvPr/>
          </p:nvSpPr>
          <p:spPr bwMode="auto">
            <a:xfrm>
              <a:off x="5520605" y="4982793"/>
              <a:ext cx="37205" cy="34805"/>
            </a:xfrm>
            <a:custGeom>
              <a:avLst/>
              <a:gdLst>
                <a:gd name="T0" fmla="*/ 58214191 w 129"/>
                <a:gd name="T1" fmla="*/ 27398555 h 118"/>
                <a:gd name="T2" fmla="*/ 44825339 w 129"/>
                <a:gd name="T3" fmla="*/ 24354618 h 118"/>
                <a:gd name="T4" fmla="*/ 22703367 w 129"/>
                <a:gd name="T5" fmla="*/ 12177309 h 118"/>
                <a:gd name="T6" fmla="*/ 0 w 129"/>
                <a:gd name="T7" fmla="*/ 0 h 118"/>
                <a:gd name="T8" fmla="*/ 3492943 w 129"/>
                <a:gd name="T9" fmla="*/ 9132592 h 118"/>
                <a:gd name="T10" fmla="*/ 11643143 w 129"/>
                <a:gd name="T11" fmla="*/ 24354618 h 118"/>
                <a:gd name="T12" fmla="*/ 18629029 w 129"/>
                <a:gd name="T13" fmla="*/ 38967232 h 118"/>
                <a:gd name="T14" fmla="*/ 8732358 w 129"/>
                <a:gd name="T15" fmla="*/ 40185275 h 118"/>
                <a:gd name="T16" fmla="*/ 5821572 w 129"/>
                <a:gd name="T17" fmla="*/ 42011169 h 118"/>
                <a:gd name="T18" fmla="*/ 6403729 w 129"/>
                <a:gd name="T19" fmla="*/ 48709236 h 118"/>
                <a:gd name="T20" fmla="*/ 9314515 w 129"/>
                <a:gd name="T21" fmla="*/ 59059870 h 118"/>
                <a:gd name="T22" fmla="*/ 19210424 w 129"/>
                <a:gd name="T23" fmla="*/ 71845810 h 118"/>
                <a:gd name="T24" fmla="*/ 22703367 w 129"/>
                <a:gd name="T25" fmla="*/ 69410505 h 118"/>
                <a:gd name="T26" fmla="*/ 30271410 w 129"/>
                <a:gd name="T27" fmla="*/ 67583830 h 118"/>
                <a:gd name="T28" fmla="*/ 12807458 w 129"/>
                <a:gd name="T29" fmla="*/ 55406521 h 118"/>
                <a:gd name="T30" fmla="*/ 20374738 w 129"/>
                <a:gd name="T31" fmla="*/ 54797890 h 118"/>
                <a:gd name="T32" fmla="*/ 26778467 w 129"/>
                <a:gd name="T33" fmla="*/ 52362584 h 118"/>
                <a:gd name="T34" fmla="*/ 55304168 w 129"/>
                <a:gd name="T35" fmla="*/ 62103807 h 118"/>
                <a:gd name="T36" fmla="*/ 55886325 w 129"/>
                <a:gd name="T37" fmla="*/ 57233196 h 118"/>
                <a:gd name="T38" fmla="*/ 62871448 w 129"/>
                <a:gd name="T39" fmla="*/ 45664518 h 118"/>
                <a:gd name="T40" fmla="*/ 75096749 w 129"/>
                <a:gd name="T41" fmla="*/ 40185275 h 118"/>
                <a:gd name="T42" fmla="*/ 68110863 w 129"/>
                <a:gd name="T43" fmla="*/ 34096621 h 118"/>
                <a:gd name="T44" fmla="*/ 62289291 w 129"/>
                <a:gd name="T45" fmla="*/ 21919312 h 118"/>
                <a:gd name="T46" fmla="*/ 58214191 w 129"/>
                <a:gd name="T47" fmla="*/ 27398555 h 11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29" h="118">
                  <a:moveTo>
                    <a:pt x="100" y="45"/>
                  </a:moveTo>
                  <a:lnTo>
                    <a:pt x="77" y="40"/>
                  </a:lnTo>
                  <a:lnTo>
                    <a:pt x="39" y="20"/>
                  </a:lnTo>
                  <a:lnTo>
                    <a:pt x="0" y="0"/>
                  </a:lnTo>
                  <a:lnTo>
                    <a:pt x="6" y="15"/>
                  </a:lnTo>
                  <a:lnTo>
                    <a:pt x="20" y="40"/>
                  </a:lnTo>
                  <a:lnTo>
                    <a:pt x="32" y="64"/>
                  </a:lnTo>
                  <a:lnTo>
                    <a:pt x="15" y="66"/>
                  </a:lnTo>
                  <a:lnTo>
                    <a:pt x="10" y="69"/>
                  </a:lnTo>
                  <a:lnTo>
                    <a:pt x="11" y="80"/>
                  </a:lnTo>
                  <a:lnTo>
                    <a:pt x="16" y="97"/>
                  </a:lnTo>
                  <a:lnTo>
                    <a:pt x="33" y="118"/>
                  </a:lnTo>
                  <a:lnTo>
                    <a:pt x="39" y="114"/>
                  </a:lnTo>
                  <a:lnTo>
                    <a:pt x="52" y="111"/>
                  </a:lnTo>
                  <a:lnTo>
                    <a:pt x="22" y="91"/>
                  </a:lnTo>
                  <a:lnTo>
                    <a:pt x="35" y="90"/>
                  </a:lnTo>
                  <a:lnTo>
                    <a:pt x="46" y="86"/>
                  </a:lnTo>
                  <a:lnTo>
                    <a:pt x="95" y="102"/>
                  </a:lnTo>
                  <a:lnTo>
                    <a:pt x="96" y="94"/>
                  </a:lnTo>
                  <a:lnTo>
                    <a:pt x="108" y="75"/>
                  </a:lnTo>
                  <a:lnTo>
                    <a:pt x="129" y="66"/>
                  </a:lnTo>
                  <a:lnTo>
                    <a:pt x="117" y="56"/>
                  </a:lnTo>
                  <a:lnTo>
                    <a:pt x="107" y="36"/>
                  </a:lnTo>
                  <a:lnTo>
                    <a:pt x="100" y="45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67" name="Freeform 219"/>
            <p:cNvSpPr>
              <a:spLocks/>
            </p:cNvSpPr>
            <p:nvPr/>
          </p:nvSpPr>
          <p:spPr bwMode="auto">
            <a:xfrm>
              <a:off x="5491201" y="5082407"/>
              <a:ext cx="19203" cy="25804"/>
            </a:xfrm>
            <a:custGeom>
              <a:avLst/>
              <a:gdLst>
                <a:gd name="T0" fmla="*/ 39100606 w 66"/>
                <a:gd name="T1" fmla="*/ 19616154 h 83"/>
                <a:gd name="T2" fmla="*/ 37323376 w 66"/>
                <a:gd name="T3" fmla="*/ 33820615 h 83"/>
                <a:gd name="T4" fmla="*/ 36138812 w 66"/>
                <a:gd name="T5" fmla="*/ 48701949 h 83"/>
                <a:gd name="T6" fmla="*/ 31991685 w 66"/>
                <a:gd name="T7" fmla="*/ 56142616 h 83"/>
                <a:gd name="T8" fmla="*/ 26067327 w 66"/>
                <a:gd name="T9" fmla="*/ 43967129 h 83"/>
                <a:gd name="T10" fmla="*/ 27251891 w 66"/>
                <a:gd name="T11" fmla="*/ 53436770 h 83"/>
                <a:gd name="T12" fmla="*/ 23104764 w 66"/>
                <a:gd name="T13" fmla="*/ 49378822 h 83"/>
                <a:gd name="T14" fmla="*/ 18957636 w 66"/>
                <a:gd name="T15" fmla="*/ 33820615 h 83"/>
                <a:gd name="T16" fmla="*/ 18957636 w 66"/>
                <a:gd name="T17" fmla="*/ 25027025 h 83"/>
                <a:gd name="T18" fmla="*/ 8886152 w 66"/>
                <a:gd name="T19" fmla="*/ 15557384 h 83"/>
                <a:gd name="T20" fmla="*/ 14218612 w 66"/>
                <a:gd name="T21" fmla="*/ 25703898 h 83"/>
                <a:gd name="T22" fmla="*/ 8294255 w 66"/>
                <a:gd name="T23" fmla="*/ 25703898 h 83"/>
                <a:gd name="T24" fmla="*/ 4739794 w 66"/>
                <a:gd name="T25" fmla="*/ 18263231 h 83"/>
                <a:gd name="T26" fmla="*/ 7108921 w 66"/>
                <a:gd name="T27" fmla="*/ 18263231 h 83"/>
                <a:gd name="T28" fmla="*/ 0 w 66"/>
                <a:gd name="T29" fmla="*/ 11499437 h 83"/>
                <a:gd name="T30" fmla="*/ 15995842 w 66"/>
                <a:gd name="T31" fmla="*/ 0 h 83"/>
                <a:gd name="T32" fmla="*/ 24881994 w 66"/>
                <a:gd name="T33" fmla="*/ 6087744 h 83"/>
                <a:gd name="T34" fmla="*/ 29621788 w 66"/>
                <a:gd name="T35" fmla="*/ 9469641 h 83"/>
                <a:gd name="T36" fmla="*/ 30806352 w 66"/>
                <a:gd name="T37" fmla="*/ 12851538 h 83"/>
                <a:gd name="T38" fmla="*/ 39100606 w 66"/>
                <a:gd name="T39" fmla="*/ 19616154 h 8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66" h="83">
                  <a:moveTo>
                    <a:pt x="66" y="29"/>
                  </a:moveTo>
                  <a:lnTo>
                    <a:pt x="63" y="50"/>
                  </a:lnTo>
                  <a:lnTo>
                    <a:pt x="61" y="72"/>
                  </a:lnTo>
                  <a:lnTo>
                    <a:pt x="54" y="83"/>
                  </a:lnTo>
                  <a:lnTo>
                    <a:pt x="44" y="65"/>
                  </a:lnTo>
                  <a:lnTo>
                    <a:pt x="46" y="79"/>
                  </a:lnTo>
                  <a:lnTo>
                    <a:pt x="39" y="73"/>
                  </a:lnTo>
                  <a:lnTo>
                    <a:pt x="32" y="50"/>
                  </a:lnTo>
                  <a:lnTo>
                    <a:pt x="32" y="37"/>
                  </a:lnTo>
                  <a:lnTo>
                    <a:pt x="15" y="23"/>
                  </a:lnTo>
                  <a:lnTo>
                    <a:pt x="24" y="38"/>
                  </a:lnTo>
                  <a:lnTo>
                    <a:pt x="14" y="38"/>
                  </a:lnTo>
                  <a:lnTo>
                    <a:pt x="8" y="27"/>
                  </a:lnTo>
                  <a:lnTo>
                    <a:pt x="12" y="27"/>
                  </a:lnTo>
                  <a:lnTo>
                    <a:pt x="0" y="17"/>
                  </a:lnTo>
                  <a:lnTo>
                    <a:pt x="27" y="0"/>
                  </a:lnTo>
                  <a:lnTo>
                    <a:pt x="42" y="9"/>
                  </a:lnTo>
                  <a:lnTo>
                    <a:pt x="50" y="14"/>
                  </a:lnTo>
                  <a:lnTo>
                    <a:pt x="52" y="19"/>
                  </a:lnTo>
                  <a:lnTo>
                    <a:pt x="66" y="29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68" name="Freeform 220"/>
            <p:cNvSpPr>
              <a:spLocks/>
            </p:cNvSpPr>
            <p:nvPr/>
          </p:nvSpPr>
          <p:spPr bwMode="auto">
            <a:xfrm>
              <a:off x="5509204" y="5079407"/>
              <a:ext cx="17402" cy="13802"/>
            </a:xfrm>
            <a:custGeom>
              <a:avLst/>
              <a:gdLst>
                <a:gd name="T0" fmla="*/ 28259045 w 60"/>
                <a:gd name="T1" fmla="*/ 19091719 h 45"/>
                <a:gd name="T2" fmla="*/ 17072821 w 60"/>
                <a:gd name="T3" fmla="*/ 17774853 h 45"/>
                <a:gd name="T4" fmla="*/ 14718029 w 60"/>
                <a:gd name="T5" fmla="*/ 29625025 h 45"/>
                <a:gd name="T6" fmla="*/ 6475871 w 60"/>
                <a:gd name="T7" fmla="*/ 21724640 h 45"/>
                <a:gd name="T8" fmla="*/ 1177780 w 60"/>
                <a:gd name="T9" fmla="*/ 16457987 h 45"/>
                <a:gd name="T10" fmla="*/ 0 w 60"/>
                <a:gd name="T11" fmla="*/ 17116826 h 45"/>
                <a:gd name="T12" fmla="*/ 8242158 w 60"/>
                <a:gd name="T13" fmla="*/ 5266653 h 45"/>
                <a:gd name="T14" fmla="*/ 17072821 w 60"/>
                <a:gd name="T15" fmla="*/ 3949787 h 45"/>
                <a:gd name="T16" fmla="*/ 24137966 w 60"/>
                <a:gd name="T17" fmla="*/ 0 h 45"/>
                <a:gd name="T18" fmla="*/ 31202344 w 60"/>
                <a:gd name="T19" fmla="*/ 4608626 h 45"/>
                <a:gd name="T20" fmla="*/ 35323423 w 60"/>
                <a:gd name="T21" fmla="*/ 9216440 h 45"/>
                <a:gd name="T22" fmla="*/ 28259045 w 60"/>
                <a:gd name="T23" fmla="*/ 19091719 h 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" h="45">
                  <a:moveTo>
                    <a:pt x="48" y="29"/>
                  </a:moveTo>
                  <a:lnTo>
                    <a:pt x="29" y="27"/>
                  </a:lnTo>
                  <a:lnTo>
                    <a:pt x="25" y="45"/>
                  </a:lnTo>
                  <a:lnTo>
                    <a:pt x="11" y="33"/>
                  </a:lnTo>
                  <a:lnTo>
                    <a:pt x="2" y="25"/>
                  </a:lnTo>
                  <a:lnTo>
                    <a:pt x="0" y="26"/>
                  </a:lnTo>
                  <a:lnTo>
                    <a:pt x="14" y="8"/>
                  </a:lnTo>
                  <a:lnTo>
                    <a:pt x="29" y="6"/>
                  </a:lnTo>
                  <a:lnTo>
                    <a:pt x="41" y="0"/>
                  </a:lnTo>
                  <a:lnTo>
                    <a:pt x="53" y="7"/>
                  </a:lnTo>
                  <a:lnTo>
                    <a:pt x="60" y="14"/>
                  </a:lnTo>
                  <a:lnTo>
                    <a:pt x="48" y="29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69" name="Freeform 221"/>
            <p:cNvSpPr>
              <a:spLocks/>
            </p:cNvSpPr>
            <p:nvPr/>
          </p:nvSpPr>
          <p:spPr bwMode="auto">
            <a:xfrm>
              <a:off x="5497201" y="5095009"/>
              <a:ext cx="1800" cy="1800"/>
            </a:xfrm>
            <a:custGeom>
              <a:avLst/>
              <a:gdLst>
                <a:gd name="T0" fmla="*/ 2519892 w 6"/>
                <a:gd name="T1" fmla="*/ 0 h 5"/>
                <a:gd name="T2" fmla="*/ 3779441 w 6"/>
                <a:gd name="T3" fmla="*/ 4535329 h 5"/>
                <a:gd name="T4" fmla="*/ 0 w 6"/>
                <a:gd name="T5" fmla="*/ 2721007 h 5"/>
                <a:gd name="T6" fmla="*/ 2519892 w 6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lnTo>
                    <a:pt x="6" y="5"/>
                  </a:lnTo>
                  <a:lnTo>
                    <a:pt x="0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70" name="Freeform 222"/>
            <p:cNvSpPr>
              <a:spLocks/>
            </p:cNvSpPr>
            <p:nvPr/>
          </p:nvSpPr>
          <p:spPr bwMode="auto">
            <a:xfrm>
              <a:off x="5426991" y="5004396"/>
              <a:ext cx="34805" cy="44406"/>
            </a:xfrm>
            <a:custGeom>
              <a:avLst/>
              <a:gdLst>
                <a:gd name="T0" fmla="*/ 18558916 w 119"/>
                <a:gd name="T1" fmla="*/ 60926245 h 152"/>
                <a:gd name="T2" fmla="*/ 8381146 w 119"/>
                <a:gd name="T3" fmla="*/ 58536556 h 152"/>
                <a:gd name="T4" fmla="*/ 0 w 119"/>
                <a:gd name="T5" fmla="*/ 50174191 h 152"/>
                <a:gd name="T6" fmla="*/ 8381146 w 119"/>
                <a:gd name="T7" fmla="*/ 40617754 h 152"/>
                <a:gd name="T8" fmla="*/ 17361167 w 119"/>
                <a:gd name="T9" fmla="*/ 25684518 h 152"/>
                <a:gd name="T10" fmla="*/ 22749489 w 119"/>
                <a:gd name="T11" fmla="*/ 22698179 h 152"/>
                <a:gd name="T12" fmla="*/ 40709530 w 119"/>
                <a:gd name="T13" fmla="*/ 28074206 h 152"/>
                <a:gd name="T14" fmla="*/ 35321982 w 119"/>
                <a:gd name="T15" fmla="*/ 18516997 h 152"/>
                <a:gd name="T16" fmla="*/ 40111429 w 119"/>
                <a:gd name="T17" fmla="*/ 17322152 h 152"/>
                <a:gd name="T18" fmla="*/ 49689550 w 119"/>
                <a:gd name="T19" fmla="*/ 9557210 h 152"/>
                <a:gd name="T20" fmla="*/ 49689550 w 119"/>
                <a:gd name="T21" fmla="*/ 0 h 152"/>
                <a:gd name="T22" fmla="*/ 65853742 w 119"/>
                <a:gd name="T23" fmla="*/ 10154632 h 152"/>
                <a:gd name="T24" fmla="*/ 68847340 w 119"/>
                <a:gd name="T25" fmla="*/ 11946125 h 152"/>
                <a:gd name="T26" fmla="*/ 61663169 w 119"/>
                <a:gd name="T27" fmla="*/ 21503335 h 152"/>
                <a:gd name="T28" fmla="*/ 66452617 w 119"/>
                <a:gd name="T29" fmla="*/ 38825488 h 152"/>
                <a:gd name="T30" fmla="*/ 59268445 w 119"/>
                <a:gd name="T31" fmla="*/ 48980119 h 152"/>
                <a:gd name="T32" fmla="*/ 50887299 w 119"/>
                <a:gd name="T33" fmla="*/ 59731400 h 152"/>
                <a:gd name="T34" fmla="*/ 54478998 w 119"/>
                <a:gd name="T35" fmla="*/ 67496343 h 152"/>
                <a:gd name="T36" fmla="*/ 71242064 w 119"/>
                <a:gd name="T37" fmla="*/ 76456131 h 152"/>
                <a:gd name="T38" fmla="*/ 64656767 w 119"/>
                <a:gd name="T39" fmla="*/ 81832158 h 152"/>
                <a:gd name="T40" fmla="*/ 53282023 w 119"/>
                <a:gd name="T41" fmla="*/ 87208185 h 152"/>
                <a:gd name="T42" fmla="*/ 53282023 w 119"/>
                <a:gd name="T43" fmla="*/ 90194523 h 152"/>
                <a:gd name="T44" fmla="*/ 38913680 w 119"/>
                <a:gd name="T45" fmla="*/ 88999678 h 152"/>
                <a:gd name="T46" fmla="*/ 34124233 w 119"/>
                <a:gd name="T47" fmla="*/ 90791945 h 152"/>
                <a:gd name="T48" fmla="*/ 28137811 w 119"/>
                <a:gd name="T49" fmla="*/ 87208185 h 152"/>
                <a:gd name="T50" fmla="*/ 22150614 w 119"/>
                <a:gd name="T51" fmla="*/ 84818496 h 152"/>
                <a:gd name="T52" fmla="*/ 25743087 w 119"/>
                <a:gd name="T53" fmla="*/ 75858708 h 152"/>
                <a:gd name="T54" fmla="*/ 28137811 w 119"/>
                <a:gd name="T55" fmla="*/ 75262059 h 152"/>
                <a:gd name="T56" fmla="*/ 21552514 w 119"/>
                <a:gd name="T57" fmla="*/ 71080876 h 152"/>
                <a:gd name="T58" fmla="*/ 18558916 w 119"/>
                <a:gd name="T59" fmla="*/ 60926245 h 15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19" h="152">
                  <a:moveTo>
                    <a:pt x="31" y="102"/>
                  </a:moveTo>
                  <a:lnTo>
                    <a:pt x="14" y="98"/>
                  </a:lnTo>
                  <a:lnTo>
                    <a:pt x="0" y="84"/>
                  </a:lnTo>
                  <a:lnTo>
                    <a:pt x="14" y="68"/>
                  </a:lnTo>
                  <a:lnTo>
                    <a:pt x="29" y="43"/>
                  </a:lnTo>
                  <a:lnTo>
                    <a:pt x="38" y="38"/>
                  </a:lnTo>
                  <a:lnTo>
                    <a:pt x="68" y="47"/>
                  </a:lnTo>
                  <a:lnTo>
                    <a:pt x="59" y="31"/>
                  </a:lnTo>
                  <a:lnTo>
                    <a:pt x="67" y="29"/>
                  </a:lnTo>
                  <a:lnTo>
                    <a:pt x="83" y="16"/>
                  </a:lnTo>
                  <a:lnTo>
                    <a:pt x="83" y="0"/>
                  </a:lnTo>
                  <a:lnTo>
                    <a:pt x="110" y="17"/>
                  </a:lnTo>
                  <a:lnTo>
                    <a:pt x="115" y="20"/>
                  </a:lnTo>
                  <a:lnTo>
                    <a:pt x="103" y="36"/>
                  </a:lnTo>
                  <a:lnTo>
                    <a:pt x="111" y="65"/>
                  </a:lnTo>
                  <a:lnTo>
                    <a:pt x="99" y="82"/>
                  </a:lnTo>
                  <a:lnTo>
                    <a:pt x="85" y="100"/>
                  </a:lnTo>
                  <a:lnTo>
                    <a:pt x="91" y="113"/>
                  </a:lnTo>
                  <a:lnTo>
                    <a:pt x="119" y="128"/>
                  </a:lnTo>
                  <a:lnTo>
                    <a:pt x="108" y="137"/>
                  </a:lnTo>
                  <a:lnTo>
                    <a:pt x="89" y="146"/>
                  </a:lnTo>
                  <a:lnTo>
                    <a:pt x="89" y="151"/>
                  </a:lnTo>
                  <a:lnTo>
                    <a:pt x="65" y="149"/>
                  </a:lnTo>
                  <a:lnTo>
                    <a:pt x="57" y="152"/>
                  </a:lnTo>
                  <a:lnTo>
                    <a:pt x="47" y="146"/>
                  </a:lnTo>
                  <a:lnTo>
                    <a:pt x="37" y="142"/>
                  </a:lnTo>
                  <a:lnTo>
                    <a:pt x="43" y="127"/>
                  </a:lnTo>
                  <a:lnTo>
                    <a:pt x="47" y="126"/>
                  </a:lnTo>
                  <a:lnTo>
                    <a:pt x="36" y="119"/>
                  </a:lnTo>
                  <a:lnTo>
                    <a:pt x="31" y="102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71" name="Freeform 223"/>
            <p:cNvSpPr>
              <a:spLocks/>
            </p:cNvSpPr>
            <p:nvPr/>
          </p:nvSpPr>
          <p:spPr bwMode="auto">
            <a:xfrm>
              <a:off x="5453395" y="5042202"/>
              <a:ext cx="28804" cy="36605"/>
            </a:xfrm>
            <a:custGeom>
              <a:avLst/>
              <a:gdLst>
                <a:gd name="T0" fmla="*/ 33176248 w 99"/>
                <a:gd name="T1" fmla="*/ 73819232 h 125"/>
                <a:gd name="T2" fmla="*/ 32583582 w 99"/>
                <a:gd name="T3" fmla="*/ 70217671 h 125"/>
                <a:gd name="T4" fmla="*/ 27251891 w 99"/>
                <a:gd name="T5" fmla="*/ 72018839 h 125"/>
                <a:gd name="T6" fmla="*/ 23697430 w 99"/>
                <a:gd name="T7" fmla="*/ 75019237 h 125"/>
                <a:gd name="T8" fmla="*/ 21327533 w 99"/>
                <a:gd name="T9" fmla="*/ 71418450 h 125"/>
                <a:gd name="T10" fmla="*/ 22512097 w 99"/>
                <a:gd name="T11" fmla="*/ 70217671 h 125"/>
                <a:gd name="T12" fmla="*/ 21327533 w 99"/>
                <a:gd name="T13" fmla="*/ 67817663 h 125"/>
                <a:gd name="T14" fmla="*/ 18957636 w 99"/>
                <a:gd name="T15" fmla="*/ 64216101 h 125"/>
                <a:gd name="T16" fmla="*/ 15403176 w 99"/>
                <a:gd name="T17" fmla="*/ 54014129 h 125"/>
                <a:gd name="T18" fmla="*/ 15403176 w 99"/>
                <a:gd name="T19" fmla="*/ 48612174 h 125"/>
                <a:gd name="T20" fmla="*/ 14810509 w 99"/>
                <a:gd name="T21" fmla="*/ 46811780 h 125"/>
                <a:gd name="T22" fmla="*/ 4739794 w 99"/>
                <a:gd name="T23" fmla="*/ 36009419 h 125"/>
                <a:gd name="T24" fmla="*/ 1777230 w 99"/>
                <a:gd name="T25" fmla="*/ 32408632 h 125"/>
                <a:gd name="T26" fmla="*/ 4147127 w 99"/>
                <a:gd name="T27" fmla="*/ 31207854 h 125"/>
                <a:gd name="T28" fmla="*/ 10664152 w 99"/>
                <a:gd name="T29" fmla="*/ 33608637 h 125"/>
                <a:gd name="T30" fmla="*/ 10664152 w 99"/>
                <a:gd name="T31" fmla="*/ 30607464 h 125"/>
                <a:gd name="T32" fmla="*/ 592667 w 99"/>
                <a:gd name="T33" fmla="*/ 17404320 h 125"/>
                <a:gd name="T34" fmla="*/ 0 w 99"/>
                <a:gd name="T35" fmla="*/ 13803533 h 125"/>
                <a:gd name="T36" fmla="*/ 0 w 99"/>
                <a:gd name="T37" fmla="*/ 10803136 h 125"/>
                <a:gd name="T38" fmla="*/ 11256048 w 99"/>
                <a:gd name="T39" fmla="*/ 5401181 h 125"/>
                <a:gd name="T40" fmla="*/ 17773073 w 99"/>
                <a:gd name="T41" fmla="*/ 0 h 125"/>
                <a:gd name="T42" fmla="*/ 33176248 w 99"/>
                <a:gd name="T43" fmla="*/ 17404320 h 125"/>
                <a:gd name="T44" fmla="*/ 49764758 w 99"/>
                <a:gd name="T45" fmla="*/ 34808641 h 125"/>
                <a:gd name="T46" fmla="*/ 58650909 w 99"/>
                <a:gd name="T47" fmla="*/ 59415310 h 125"/>
                <a:gd name="T48" fmla="*/ 51541988 w 99"/>
                <a:gd name="T49" fmla="*/ 63016097 h 125"/>
                <a:gd name="T50" fmla="*/ 45024964 w 99"/>
                <a:gd name="T51" fmla="*/ 66616884 h 125"/>
                <a:gd name="T52" fmla="*/ 41470503 w 99"/>
                <a:gd name="T53" fmla="*/ 64816490 h 125"/>
                <a:gd name="T54" fmla="*/ 39693273 w 99"/>
                <a:gd name="T55" fmla="*/ 67817663 h 125"/>
                <a:gd name="T56" fmla="*/ 37916042 w 99"/>
                <a:gd name="T57" fmla="*/ 69618056 h 125"/>
                <a:gd name="T58" fmla="*/ 35546145 w 99"/>
                <a:gd name="T59" fmla="*/ 70217671 h 125"/>
                <a:gd name="T60" fmla="*/ 33176248 w 99"/>
                <a:gd name="T61" fmla="*/ 73819232 h 12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99" h="125">
                  <a:moveTo>
                    <a:pt x="56" y="123"/>
                  </a:moveTo>
                  <a:lnTo>
                    <a:pt x="55" y="117"/>
                  </a:lnTo>
                  <a:lnTo>
                    <a:pt x="46" y="120"/>
                  </a:lnTo>
                  <a:lnTo>
                    <a:pt x="40" y="125"/>
                  </a:lnTo>
                  <a:lnTo>
                    <a:pt x="36" y="119"/>
                  </a:lnTo>
                  <a:lnTo>
                    <a:pt x="38" y="117"/>
                  </a:lnTo>
                  <a:lnTo>
                    <a:pt x="36" y="113"/>
                  </a:lnTo>
                  <a:lnTo>
                    <a:pt x="32" y="107"/>
                  </a:lnTo>
                  <a:lnTo>
                    <a:pt x="26" y="90"/>
                  </a:lnTo>
                  <a:lnTo>
                    <a:pt x="26" y="81"/>
                  </a:lnTo>
                  <a:lnTo>
                    <a:pt x="25" y="78"/>
                  </a:lnTo>
                  <a:lnTo>
                    <a:pt x="8" y="60"/>
                  </a:lnTo>
                  <a:lnTo>
                    <a:pt x="3" y="54"/>
                  </a:lnTo>
                  <a:lnTo>
                    <a:pt x="7" y="52"/>
                  </a:lnTo>
                  <a:lnTo>
                    <a:pt x="18" y="56"/>
                  </a:lnTo>
                  <a:lnTo>
                    <a:pt x="18" y="51"/>
                  </a:lnTo>
                  <a:lnTo>
                    <a:pt x="1" y="29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9" y="9"/>
                  </a:lnTo>
                  <a:lnTo>
                    <a:pt x="30" y="0"/>
                  </a:lnTo>
                  <a:lnTo>
                    <a:pt x="56" y="29"/>
                  </a:lnTo>
                  <a:lnTo>
                    <a:pt x="84" y="58"/>
                  </a:lnTo>
                  <a:lnTo>
                    <a:pt x="99" y="99"/>
                  </a:lnTo>
                  <a:lnTo>
                    <a:pt x="87" y="105"/>
                  </a:lnTo>
                  <a:lnTo>
                    <a:pt x="76" y="111"/>
                  </a:lnTo>
                  <a:lnTo>
                    <a:pt x="70" y="108"/>
                  </a:lnTo>
                  <a:lnTo>
                    <a:pt x="67" y="113"/>
                  </a:lnTo>
                  <a:lnTo>
                    <a:pt x="64" y="116"/>
                  </a:lnTo>
                  <a:lnTo>
                    <a:pt x="60" y="117"/>
                  </a:lnTo>
                  <a:lnTo>
                    <a:pt x="56" y="123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72" name="Freeform 224"/>
            <p:cNvSpPr>
              <a:spLocks/>
            </p:cNvSpPr>
            <p:nvPr/>
          </p:nvSpPr>
          <p:spPr bwMode="auto">
            <a:xfrm>
              <a:off x="5447994" y="5159218"/>
              <a:ext cx="11401" cy="28204"/>
            </a:xfrm>
            <a:custGeom>
              <a:avLst/>
              <a:gdLst>
                <a:gd name="T0" fmla="*/ 16613556 w 37"/>
                <a:gd name="T1" fmla="*/ 57990623 h 96"/>
                <a:gd name="T2" fmla="*/ 1993953 w 37"/>
                <a:gd name="T3" fmla="*/ 43493161 h 96"/>
                <a:gd name="T4" fmla="*/ 0 w 37"/>
                <a:gd name="T5" fmla="*/ 22954379 h 96"/>
                <a:gd name="T6" fmla="*/ 7309801 w 37"/>
                <a:gd name="T7" fmla="*/ 11477189 h 96"/>
                <a:gd name="T8" fmla="*/ 13290845 w 37"/>
                <a:gd name="T9" fmla="*/ 0 h 96"/>
                <a:gd name="T10" fmla="*/ 24587736 w 37"/>
                <a:gd name="T11" fmla="*/ 3624171 h 96"/>
                <a:gd name="T12" fmla="*/ 21929404 w 37"/>
                <a:gd name="T13" fmla="*/ 16913834 h 96"/>
                <a:gd name="T14" fmla="*/ 20600646 w 37"/>
                <a:gd name="T15" fmla="*/ 30203498 h 96"/>
                <a:gd name="T16" fmla="*/ 17942314 w 37"/>
                <a:gd name="T17" fmla="*/ 44097060 h 96"/>
                <a:gd name="T18" fmla="*/ 16613556 w 37"/>
                <a:gd name="T19" fmla="*/ 57990623 h 9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7" h="96">
                  <a:moveTo>
                    <a:pt x="25" y="96"/>
                  </a:moveTo>
                  <a:lnTo>
                    <a:pt x="3" y="72"/>
                  </a:lnTo>
                  <a:lnTo>
                    <a:pt x="0" y="38"/>
                  </a:lnTo>
                  <a:lnTo>
                    <a:pt x="11" y="19"/>
                  </a:lnTo>
                  <a:lnTo>
                    <a:pt x="20" y="0"/>
                  </a:lnTo>
                  <a:lnTo>
                    <a:pt x="37" y="6"/>
                  </a:lnTo>
                  <a:lnTo>
                    <a:pt x="33" y="28"/>
                  </a:lnTo>
                  <a:lnTo>
                    <a:pt x="31" y="50"/>
                  </a:lnTo>
                  <a:lnTo>
                    <a:pt x="27" y="73"/>
                  </a:lnTo>
                  <a:lnTo>
                    <a:pt x="25" y="96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73" name="Freeform 225"/>
            <p:cNvSpPr>
              <a:spLocks/>
            </p:cNvSpPr>
            <p:nvPr/>
          </p:nvSpPr>
          <p:spPr bwMode="auto">
            <a:xfrm>
              <a:off x="5138949" y="4928185"/>
              <a:ext cx="223833" cy="88213"/>
            </a:xfrm>
            <a:custGeom>
              <a:avLst/>
              <a:gdLst>
                <a:gd name="T0" fmla="*/ 266573364 w 777"/>
                <a:gd name="T1" fmla="*/ 170939578 h 305"/>
                <a:gd name="T2" fmla="*/ 243342807 w 777"/>
                <a:gd name="T3" fmla="*/ 162159046 h 305"/>
                <a:gd name="T4" fmla="*/ 204430881 w 777"/>
                <a:gd name="T5" fmla="*/ 160402327 h 305"/>
                <a:gd name="T6" fmla="*/ 166100425 w 777"/>
                <a:gd name="T7" fmla="*/ 158061056 h 305"/>
                <a:gd name="T8" fmla="*/ 141126985 w 777"/>
                <a:gd name="T9" fmla="*/ 131717164 h 305"/>
                <a:gd name="T10" fmla="*/ 101053646 w 777"/>
                <a:gd name="T11" fmla="*/ 118838642 h 305"/>
                <a:gd name="T12" fmla="*/ 68531019 w 777"/>
                <a:gd name="T13" fmla="*/ 114155335 h 305"/>
                <a:gd name="T14" fmla="*/ 58657480 w 777"/>
                <a:gd name="T15" fmla="*/ 86055489 h 305"/>
                <a:gd name="T16" fmla="*/ 27296266 w 777"/>
                <a:gd name="T17" fmla="*/ 69078212 h 305"/>
                <a:gd name="T18" fmla="*/ 1742120 w 777"/>
                <a:gd name="T19" fmla="*/ 50931065 h 305"/>
                <a:gd name="T20" fmla="*/ 8130657 w 777"/>
                <a:gd name="T21" fmla="*/ 42735086 h 305"/>
                <a:gd name="T22" fmla="*/ 33104096 w 777"/>
                <a:gd name="T23" fmla="*/ 29855799 h 305"/>
                <a:gd name="T24" fmla="*/ 74338849 w 777"/>
                <a:gd name="T25" fmla="*/ 24587173 h 305"/>
                <a:gd name="T26" fmla="*/ 99311526 w 777"/>
                <a:gd name="T27" fmla="*/ 33953788 h 305"/>
                <a:gd name="T28" fmla="*/ 130092033 w 777"/>
                <a:gd name="T29" fmla="*/ 28685163 h 305"/>
                <a:gd name="T30" fmla="*/ 120219256 w 777"/>
                <a:gd name="T31" fmla="*/ 0 h 305"/>
                <a:gd name="T32" fmla="*/ 166100425 w 777"/>
                <a:gd name="T33" fmla="*/ 10537251 h 305"/>
                <a:gd name="T34" fmla="*/ 197461638 w 777"/>
                <a:gd name="T35" fmla="*/ 30441116 h 305"/>
                <a:gd name="T36" fmla="*/ 239277098 w 777"/>
                <a:gd name="T37" fmla="*/ 30441116 h 305"/>
                <a:gd name="T38" fmla="*/ 264831244 w 777"/>
                <a:gd name="T39" fmla="*/ 40393049 h 305"/>
                <a:gd name="T40" fmla="*/ 309550237 w 777"/>
                <a:gd name="T41" fmla="*/ 45076357 h 305"/>
                <a:gd name="T42" fmla="*/ 340330744 w 777"/>
                <a:gd name="T43" fmla="*/ 29855799 h 305"/>
                <a:gd name="T44" fmla="*/ 378661963 w 777"/>
                <a:gd name="T45" fmla="*/ 36881143 h 305"/>
                <a:gd name="T46" fmla="*/ 382726910 w 777"/>
                <a:gd name="T47" fmla="*/ 63224269 h 305"/>
                <a:gd name="T48" fmla="*/ 390857567 w 777"/>
                <a:gd name="T49" fmla="*/ 72005567 h 305"/>
                <a:gd name="T50" fmla="*/ 410023176 w 777"/>
                <a:gd name="T51" fmla="*/ 73761520 h 305"/>
                <a:gd name="T52" fmla="*/ 447192220 w 777"/>
                <a:gd name="T53" fmla="*/ 83128135 h 305"/>
                <a:gd name="T54" fmla="*/ 426865959 w 777"/>
                <a:gd name="T55" fmla="*/ 91324115 h 305"/>
                <a:gd name="T56" fmla="*/ 408861763 w 777"/>
                <a:gd name="T57" fmla="*/ 111227980 h 305"/>
                <a:gd name="T58" fmla="*/ 381565497 w 777"/>
                <a:gd name="T59" fmla="*/ 122935867 h 305"/>
                <a:gd name="T60" fmla="*/ 364142770 w 777"/>
                <a:gd name="T61" fmla="*/ 132888565 h 305"/>
                <a:gd name="T62" fmla="*/ 360657767 w 777"/>
                <a:gd name="T63" fmla="*/ 152792431 h 305"/>
                <a:gd name="T64" fmla="*/ 331619380 w 777"/>
                <a:gd name="T65" fmla="*/ 164500317 h 305"/>
                <a:gd name="T66" fmla="*/ 304323114 w 777"/>
                <a:gd name="T67" fmla="*/ 172110979 h 305"/>
                <a:gd name="T68" fmla="*/ 283415384 w 777"/>
                <a:gd name="T69" fmla="*/ 173866932 h 30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777" h="305">
                  <a:moveTo>
                    <a:pt x="488" y="297"/>
                  </a:moveTo>
                  <a:lnTo>
                    <a:pt x="459" y="292"/>
                  </a:lnTo>
                  <a:lnTo>
                    <a:pt x="429" y="286"/>
                  </a:lnTo>
                  <a:lnTo>
                    <a:pt x="419" y="277"/>
                  </a:lnTo>
                  <a:lnTo>
                    <a:pt x="386" y="276"/>
                  </a:lnTo>
                  <a:lnTo>
                    <a:pt x="352" y="274"/>
                  </a:lnTo>
                  <a:lnTo>
                    <a:pt x="320" y="271"/>
                  </a:lnTo>
                  <a:lnTo>
                    <a:pt x="286" y="270"/>
                  </a:lnTo>
                  <a:lnTo>
                    <a:pt x="264" y="247"/>
                  </a:lnTo>
                  <a:lnTo>
                    <a:pt x="243" y="225"/>
                  </a:lnTo>
                  <a:lnTo>
                    <a:pt x="208" y="214"/>
                  </a:lnTo>
                  <a:lnTo>
                    <a:pt x="174" y="203"/>
                  </a:lnTo>
                  <a:lnTo>
                    <a:pt x="147" y="198"/>
                  </a:lnTo>
                  <a:lnTo>
                    <a:pt x="118" y="195"/>
                  </a:lnTo>
                  <a:lnTo>
                    <a:pt x="110" y="171"/>
                  </a:lnTo>
                  <a:lnTo>
                    <a:pt x="101" y="147"/>
                  </a:lnTo>
                  <a:lnTo>
                    <a:pt x="65" y="121"/>
                  </a:lnTo>
                  <a:lnTo>
                    <a:pt x="47" y="118"/>
                  </a:lnTo>
                  <a:lnTo>
                    <a:pt x="12" y="97"/>
                  </a:lnTo>
                  <a:lnTo>
                    <a:pt x="3" y="87"/>
                  </a:lnTo>
                  <a:lnTo>
                    <a:pt x="0" y="82"/>
                  </a:lnTo>
                  <a:lnTo>
                    <a:pt x="14" y="73"/>
                  </a:lnTo>
                  <a:lnTo>
                    <a:pt x="34" y="64"/>
                  </a:lnTo>
                  <a:lnTo>
                    <a:pt x="57" y="51"/>
                  </a:lnTo>
                  <a:lnTo>
                    <a:pt x="80" y="36"/>
                  </a:lnTo>
                  <a:lnTo>
                    <a:pt x="128" y="42"/>
                  </a:lnTo>
                  <a:lnTo>
                    <a:pt x="136" y="52"/>
                  </a:lnTo>
                  <a:lnTo>
                    <a:pt x="171" y="58"/>
                  </a:lnTo>
                  <a:lnTo>
                    <a:pt x="206" y="64"/>
                  </a:lnTo>
                  <a:lnTo>
                    <a:pt x="224" y="49"/>
                  </a:lnTo>
                  <a:lnTo>
                    <a:pt x="201" y="29"/>
                  </a:lnTo>
                  <a:lnTo>
                    <a:pt x="207" y="0"/>
                  </a:lnTo>
                  <a:lnTo>
                    <a:pt x="246" y="9"/>
                  </a:lnTo>
                  <a:lnTo>
                    <a:pt x="286" y="18"/>
                  </a:lnTo>
                  <a:lnTo>
                    <a:pt x="304" y="34"/>
                  </a:lnTo>
                  <a:lnTo>
                    <a:pt x="340" y="52"/>
                  </a:lnTo>
                  <a:lnTo>
                    <a:pt x="380" y="45"/>
                  </a:lnTo>
                  <a:lnTo>
                    <a:pt x="412" y="52"/>
                  </a:lnTo>
                  <a:lnTo>
                    <a:pt x="444" y="59"/>
                  </a:lnTo>
                  <a:lnTo>
                    <a:pt x="456" y="69"/>
                  </a:lnTo>
                  <a:lnTo>
                    <a:pt x="506" y="82"/>
                  </a:lnTo>
                  <a:lnTo>
                    <a:pt x="533" y="77"/>
                  </a:lnTo>
                  <a:lnTo>
                    <a:pt x="560" y="71"/>
                  </a:lnTo>
                  <a:lnTo>
                    <a:pt x="586" y="51"/>
                  </a:lnTo>
                  <a:lnTo>
                    <a:pt x="629" y="61"/>
                  </a:lnTo>
                  <a:lnTo>
                    <a:pt x="652" y="63"/>
                  </a:lnTo>
                  <a:lnTo>
                    <a:pt x="656" y="85"/>
                  </a:lnTo>
                  <a:lnTo>
                    <a:pt x="659" y="108"/>
                  </a:lnTo>
                  <a:lnTo>
                    <a:pt x="652" y="111"/>
                  </a:lnTo>
                  <a:lnTo>
                    <a:pt x="673" y="123"/>
                  </a:lnTo>
                  <a:lnTo>
                    <a:pt x="697" y="121"/>
                  </a:lnTo>
                  <a:lnTo>
                    <a:pt x="706" y="126"/>
                  </a:lnTo>
                  <a:lnTo>
                    <a:pt x="718" y="115"/>
                  </a:lnTo>
                  <a:lnTo>
                    <a:pt x="770" y="142"/>
                  </a:lnTo>
                  <a:lnTo>
                    <a:pt x="777" y="157"/>
                  </a:lnTo>
                  <a:lnTo>
                    <a:pt x="735" y="156"/>
                  </a:lnTo>
                  <a:lnTo>
                    <a:pt x="709" y="171"/>
                  </a:lnTo>
                  <a:lnTo>
                    <a:pt x="704" y="190"/>
                  </a:lnTo>
                  <a:lnTo>
                    <a:pt x="680" y="197"/>
                  </a:lnTo>
                  <a:lnTo>
                    <a:pt x="657" y="210"/>
                  </a:lnTo>
                  <a:lnTo>
                    <a:pt x="623" y="201"/>
                  </a:lnTo>
                  <a:lnTo>
                    <a:pt x="627" y="227"/>
                  </a:lnTo>
                  <a:lnTo>
                    <a:pt x="643" y="243"/>
                  </a:lnTo>
                  <a:lnTo>
                    <a:pt x="621" y="261"/>
                  </a:lnTo>
                  <a:lnTo>
                    <a:pt x="599" y="279"/>
                  </a:lnTo>
                  <a:lnTo>
                    <a:pt x="571" y="281"/>
                  </a:lnTo>
                  <a:lnTo>
                    <a:pt x="542" y="283"/>
                  </a:lnTo>
                  <a:lnTo>
                    <a:pt x="524" y="294"/>
                  </a:lnTo>
                  <a:lnTo>
                    <a:pt x="507" y="305"/>
                  </a:lnTo>
                  <a:lnTo>
                    <a:pt x="488" y="297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74" name="Freeform 226"/>
            <p:cNvSpPr>
              <a:spLocks/>
            </p:cNvSpPr>
            <p:nvPr/>
          </p:nvSpPr>
          <p:spPr bwMode="auto">
            <a:xfrm>
              <a:off x="4864710" y="4899380"/>
              <a:ext cx="268239" cy="120017"/>
            </a:xfrm>
            <a:custGeom>
              <a:avLst/>
              <a:gdLst>
                <a:gd name="T0" fmla="*/ 62925865 w 921"/>
                <a:gd name="T1" fmla="*/ 145943388 h 408"/>
                <a:gd name="T2" fmla="*/ 43929683 w 921"/>
                <a:gd name="T3" fmla="*/ 155632586 h 408"/>
                <a:gd name="T4" fmla="*/ 16028294 w 921"/>
                <a:gd name="T5" fmla="*/ 125354136 h 408"/>
                <a:gd name="T6" fmla="*/ 2374619 w 921"/>
                <a:gd name="T7" fmla="*/ 92652414 h 408"/>
                <a:gd name="T8" fmla="*/ 21370801 w 921"/>
                <a:gd name="T9" fmla="*/ 79936072 h 408"/>
                <a:gd name="T10" fmla="*/ 33837166 w 921"/>
                <a:gd name="T11" fmla="*/ 64796458 h 408"/>
                <a:gd name="T12" fmla="*/ 64113175 w 921"/>
                <a:gd name="T13" fmla="*/ 56924326 h 408"/>
                <a:gd name="T14" fmla="*/ 100919000 w 921"/>
                <a:gd name="T15" fmla="*/ 73274798 h 408"/>
                <a:gd name="T16" fmla="*/ 147815801 w 921"/>
                <a:gd name="T17" fmla="*/ 72063162 h 408"/>
                <a:gd name="T18" fmla="*/ 176904499 w 921"/>
                <a:gd name="T19" fmla="*/ 71457733 h 408"/>
                <a:gd name="T20" fmla="*/ 168593333 w 921"/>
                <a:gd name="T21" fmla="*/ 34518009 h 408"/>
                <a:gd name="T22" fmla="*/ 164438135 w 921"/>
                <a:gd name="T23" fmla="*/ 26039669 h 408"/>
                <a:gd name="T24" fmla="*/ 200056650 w 921"/>
                <a:gd name="T25" fmla="*/ 20589252 h 408"/>
                <a:gd name="T26" fmla="*/ 232706507 w 921"/>
                <a:gd name="T27" fmla="*/ 10294626 h 408"/>
                <a:gd name="T28" fmla="*/ 265357134 w 921"/>
                <a:gd name="T29" fmla="*/ 605429 h 408"/>
                <a:gd name="T30" fmla="*/ 287915245 w 921"/>
                <a:gd name="T31" fmla="*/ 10900055 h 408"/>
                <a:gd name="T32" fmla="*/ 324127031 w 921"/>
                <a:gd name="T33" fmla="*/ 25434240 h 408"/>
                <a:gd name="T34" fmla="*/ 352621689 w 921"/>
                <a:gd name="T35" fmla="*/ 20589252 h 408"/>
                <a:gd name="T36" fmla="*/ 373399221 w 921"/>
                <a:gd name="T37" fmla="*/ 16955901 h 408"/>
                <a:gd name="T38" fmla="*/ 388833475 w 921"/>
                <a:gd name="T39" fmla="*/ 38151360 h 408"/>
                <a:gd name="T40" fmla="*/ 425639300 w 921"/>
                <a:gd name="T41" fmla="*/ 63585600 h 408"/>
                <a:gd name="T42" fmla="*/ 448197411 w 921"/>
                <a:gd name="T43" fmla="*/ 72063162 h 408"/>
                <a:gd name="T44" fmla="*/ 475504760 w 921"/>
                <a:gd name="T45" fmla="*/ 73274798 h 408"/>
                <a:gd name="T46" fmla="*/ 513497895 w 921"/>
                <a:gd name="T47" fmla="*/ 96891973 h 408"/>
                <a:gd name="T48" fmla="*/ 546741792 w 921"/>
                <a:gd name="T49" fmla="*/ 109003664 h 408"/>
                <a:gd name="T50" fmla="*/ 534868697 w 921"/>
                <a:gd name="T51" fmla="*/ 125959565 h 408"/>
                <a:gd name="T52" fmla="*/ 528932919 w 921"/>
                <a:gd name="T53" fmla="*/ 145943388 h 408"/>
                <a:gd name="T54" fmla="*/ 508748657 w 921"/>
                <a:gd name="T55" fmla="*/ 156843444 h 408"/>
                <a:gd name="T56" fmla="*/ 515872514 w 921"/>
                <a:gd name="T57" fmla="*/ 178644332 h 408"/>
                <a:gd name="T58" fmla="*/ 479066689 w 921"/>
                <a:gd name="T59" fmla="*/ 184094749 h 408"/>
                <a:gd name="T60" fmla="*/ 495094983 w 921"/>
                <a:gd name="T61" fmla="*/ 201656078 h 408"/>
                <a:gd name="T62" fmla="*/ 501625570 w 921"/>
                <a:gd name="T63" fmla="*/ 218006550 h 408"/>
                <a:gd name="T64" fmla="*/ 480253998 w 921"/>
                <a:gd name="T65" fmla="*/ 210134418 h 408"/>
                <a:gd name="T66" fmla="*/ 442854904 w 921"/>
                <a:gd name="T67" fmla="*/ 214373199 h 408"/>
                <a:gd name="T68" fmla="*/ 409017737 w 921"/>
                <a:gd name="T69" fmla="*/ 213162341 h 408"/>
                <a:gd name="T70" fmla="*/ 386458856 w 921"/>
                <a:gd name="T71" fmla="*/ 221034473 h 408"/>
                <a:gd name="T72" fmla="*/ 362713435 w 921"/>
                <a:gd name="T73" fmla="*/ 227090319 h 408"/>
                <a:gd name="T74" fmla="*/ 335406086 w 921"/>
                <a:gd name="T75" fmla="*/ 247074142 h 408"/>
                <a:gd name="T76" fmla="*/ 307505468 w 921"/>
                <a:gd name="T77" fmla="*/ 232540735 h 408"/>
                <a:gd name="T78" fmla="*/ 291477174 w 921"/>
                <a:gd name="T79" fmla="*/ 206501066 h 408"/>
                <a:gd name="T80" fmla="*/ 261201166 w 921"/>
                <a:gd name="T81" fmla="*/ 205289430 h 408"/>
                <a:gd name="T82" fmla="*/ 231519198 w 921"/>
                <a:gd name="T83" fmla="*/ 202866936 h 408"/>
                <a:gd name="T84" fmla="*/ 197682031 w 921"/>
                <a:gd name="T85" fmla="*/ 175010980 h 408"/>
                <a:gd name="T86" fmla="*/ 162063515 w 921"/>
                <a:gd name="T87" fmla="*/ 172588487 h 408"/>
                <a:gd name="T88" fmla="*/ 148409841 w 921"/>
                <a:gd name="T89" fmla="*/ 194994804 h 408"/>
                <a:gd name="T90" fmla="*/ 156721008 w 921"/>
                <a:gd name="T91" fmla="*/ 227090319 h 408"/>
                <a:gd name="T92" fmla="*/ 143660603 w 921"/>
                <a:gd name="T93" fmla="*/ 237990374 h 408"/>
                <a:gd name="T94" fmla="*/ 128819619 w 921"/>
                <a:gd name="T95" fmla="*/ 219823615 h 408"/>
                <a:gd name="T96" fmla="*/ 91420524 w 921"/>
                <a:gd name="T97" fmla="*/ 214978627 h 408"/>
                <a:gd name="T98" fmla="*/ 73017611 w 921"/>
                <a:gd name="T99" fmla="*/ 194389375 h 408"/>
                <a:gd name="T100" fmla="*/ 81922047 w 921"/>
                <a:gd name="T101" fmla="*/ 188333529 h 408"/>
                <a:gd name="T102" fmla="*/ 83703397 w 921"/>
                <a:gd name="T103" fmla="*/ 174405551 h 408"/>
                <a:gd name="T104" fmla="*/ 97357071 w 921"/>
                <a:gd name="T105" fmla="*/ 167744277 h 408"/>
                <a:gd name="T106" fmla="*/ 75392230 w 921"/>
                <a:gd name="T107" fmla="*/ 147154246 h 40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21" h="408">
                  <a:moveTo>
                    <a:pt x="127" y="243"/>
                  </a:moveTo>
                  <a:lnTo>
                    <a:pt x="106" y="241"/>
                  </a:lnTo>
                  <a:lnTo>
                    <a:pt x="76" y="255"/>
                  </a:lnTo>
                  <a:lnTo>
                    <a:pt x="74" y="257"/>
                  </a:lnTo>
                  <a:lnTo>
                    <a:pt x="56" y="228"/>
                  </a:lnTo>
                  <a:lnTo>
                    <a:pt x="27" y="207"/>
                  </a:lnTo>
                  <a:lnTo>
                    <a:pt x="0" y="184"/>
                  </a:lnTo>
                  <a:lnTo>
                    <a:pt x="4" y="153"/>
                  </a:lnTo>
                  <a:lnTo>
                    <a:pt x="7" y="120"/>
                  </a:lnTo>
                  <a:lnTo>
                    <a:pt x="36" y="132"/>
                  </a:lnTo>
                  <a:lnTo>
                    <a:pt x="39" y="120"/>
                  </a:lnTo>
                  <a:lnTo>
                    <a:pt x="57" y="107"/>
                  </a:lnTo>
                  <a:lnTo>
                    <a:pt x="74" y="94"/>
                  </a:lnTo>
                  <a:lnTo>
                    <a:pt x="108" y="94"/>
                  </a:lnTo>
                  <a:lnTo>
                    <a:pt x="139" y="107"/>
                  </a:lnTo>
                  <a:lnTo>
                    <a:pt x="170" y="121"/>
                  </a:lnTo>
                  <a:lnTo>
                    <a:pt x="204" y="119"/>
                  </a:lnTo>
                  <a:lnTo>
                    <a:pt x="249" y="119"/>
                  </a:lnTo>
                  <a:lnTo>
                    <a:pt x="295" y="126"/>
                  </a:lnTo>
                  <a:lnTo>
                    <a:pt x="298" y="118"/>
                  </a:lnTo>
                  <a:lnTo>
                    <a:pt x="273" y="89"/>
                  </a:lnTo>
                  <a:lnTo>
                    <a:pt x="284" y="57"/>
                  </a:lnTo>
                  <a:lnTo>
                    <a:pt x="306" y="57"/>
                  </a:lnTo>
                  <a:lnTo>
                    <a:pt x="277" y="43"/>
                  </a:lnTo>
                  <a:lnTo>
                    <a:pt x="307" y="39"/>
                  </a:lnTo>
                  <a:lnTo>
                    <a:pt x="337" y="34"/>
                  </a:lnTo>
                  <a:lnTo>
                    <a:pt x="364" y="25"/>
                  </a:lnTo>
                  <a:lnTo>
                    <a:pt x="392" y="17"/>
                  </a:lnTo>
                  <a:lnTo>
                    <a:pt x="420" y="10"/>
                  </a:lnTo>
                  <a:lnTo>
                    <a:pt x="447" y="1"/>
                  </a:lnTo>
                  <a:lnTo>
                    <a:pt x="468" y="0"/>
                  </a:lnTo>
                  <a:lnTo>
                    <a:pt x="485" y="18"/>
                  </a:lnTo>
                  <a:lnTo>
                    <a:pt x="529" y="33"/>
                  </a:lnTo>
                  <a:lnTo>
                    <a:pt x="546" y="42"/>
                  </a:lnTo>
                  <a:lnTo>
                    <a:pt x="564" y="45"/>
                  </a:lnTo>
                  <a:lnTo>
                    <a:pt x="594" y="34"/>
                  </a:lnTo>
                  <a:lnTo>
                    <a:pt x="623" y="23"/>
                  </a:lnTo>
                  <a:lnTo>
                    <a:pt x="629" y="28"/>
                  </a:lnTo>
                  <a:lnTo>
                    <a:pt x="624" y="41"/>
                  </a:lnTo>
                  <a:lnTo>
                    <a:pt x="655" y="63"/>
                  </a:lnTo>
                  <a:lnTo>
                    <a:pt x="686" y="84"/>
                  </a:lnTo>
                  <a:lnTo>
                    <a:pt x="717" y="105"/>
                  </a:lnTo>
                  <a:lnTo>
                    <a:pt x="750" y="126"/>
                  </a:lnTo>
                  <a:lnTo>
                    <a:pt x="755" y="119"/>
                  </a:lnTo>
                  <a:lnTo>
                    <a:pt x="773" y="125"/>
                  </a:lnTo>
                  <a:lnTo>
                    <a:pt x="801" y="121"/>
                  </a:lnTo>
                  <a:lnTo>
                    <a:pt x="833" y="141"/>
                  </a:lnTo>
                  <a:lnTo>
                    <a:pt x="865" y="160"/>
                  </a:lnTo>
                  <a:lnTo>
                    <a:pt x="895" y="153"/>
                  </a:lnTo>
                  <a:lnTo>
                    <a:pt x="921" y="180"/>
                  </a:lnTo>
                  <a:lnTo>
                    <a:pt x="912" y="201"/>
                  </a:lnTo>
                  <a:lnTo>
                    <a:pt x="901" y="208"/>
                  </a:lnTo>
                  <a:lnTo>
                    <a:pt x="913" y="239"/>
                  </a:lnTo>
                  <a:lnTo>
                    <a:pt x="891" y="241"/>
                  </a:lnTo>
                  <a:lnTo>
                    <a:pt x="853" y="235"/>
                  </a:lnTo>
                  <a:lnTo>
                    <a:pt x="857" y="259"/>
                  </a:lnTo>
                  <a:lnTo>
                    <a:pt x="859" y="285"/>
                  </a:lnTo>
                  <a:lnTo>
                    <a:pt x="869" y="295"/>
                  </a:lnTo>
                  <a:lnTo>
                    <a:pt x="835" y="293"/>
                  </a:lnTo>
                  <a:lnTo>
                    <a:pt x="807" y="304"/>
                  </a:lnTo>
                  <a:lnTo>
                    <a:pt x="823" y="311"/>
                  </a:lnTo>
                  <a:lnTo>
                    <a:pt x="834" y="333"/>
                  </a:lnTo>
                  <a:lnTo>
                    <a:pt x="845" y="354"/>
                  </a:lnTo>
                  <a:lnTo>
                    <a:pt x="845" y="360"/>
                  </a:lnTo>
                  <a:lnTo>
                    <a:pt x="839" y="366"/>
                  </a:lnTo>
                  <a:lnTo>
                    <a:pt x="809" y="347"/>
                  </a:lnTo>
                  <a:lnTo>
                    <a:pt x="777" y="351"/>
                  </a:lnTo>
                  <a:lnTo>
                    <a:pt x="746" y="354"/>
                  </a:lnTo>
                  <a:lnTo>
                    <a:pt x="711" y="354"/>
                  </a:lnTo>
                  <a:lnTo>
                    <a:pt x="689" y="352"/>
                  </a:lnTo>
                  <a:lnTo>
                    <a:pt x="677" y="369"/>
                  </a:lnTo>
                  <a:lnTo>
                    <a:pt x="651" y="365"/>
                  </a:lnTo>
                  <a:lnTo>
                    <a:pt x="626" y="361"/>
                  </a:lnTo>
                  <a:lnTo>
                    <a:pt x="611" y="375"/>
                  </a:lnTo>
                  <a:lnTo>
                    <a:pt x="588" y="391"/>
                  </a:lnTo>
                  <a:lnTo>
                    <a:pt x="565" y="408"/>
                  </a:lnTo>
                  <a:lnTo>
                    <a:pt x="542" y="396"/>
                  </a:lnTo>
                  <a:lnTo>
                    <a:pt x="518" y="384"/>
                  </a:lnTo>
                  <a:lnTo>
                    <a:pt x="517" y="360"/>
                  </a:lnTo>
                  <a:lnTo>
                    <a:pt x="491" y="341"/>
                  </a:lnTo>
                  <a:lnTo>
                    <a:pt x="465" y="340"/>
                  </a:lnTo>
                  <a:lnTo>
                    <a:pt x="440" y="339"/>
                  </a:lnTo>
                  <a:lnTo>
                    <a:pt x="415" y="336"/>
                  </a:lnTo>
                  <a:lnTo>
                    <a:pt x="390" y="335"/>
                  </a:lnTo>
                  <a:lnTo>
                    <a:pt x="364" y="305"/>
                  </a:lnTo>
                  <a:lnTo>
                    <a:pt x="333" y="289"/>
                  </a:lnTo>
                  <a:lnTo>
                    <a:pt x="302" y="273"/>
                  </a:lnTo>
                  <a:lnTo>
                    <a:pt x="273" y="285"/>
                  </a:lnTo>
                  <a:lnTo>
                    <a:pt x="243" y="295"/>
                  </a:lnTo>
                  <a:lnTo>
                    <a:pt x="250" y="322"/>
                  </a:lnTo>
                  <a:lnTo>
                    <a:pt x="256" y="348"/>
                  </a:lnTo>
                  <a:lnTo>
                    <a:pt x="264" y="375"/>
                  </a:lnTo>
                  <a:lnTo>
                    <a:pt x="270" y="401"/>
                  </a:lnTo>
                  <a:lnTo>
                    <a:pt x="242" y="393"/>
                  </a:lnTo>
                  <a:lnTo>
                    <a:pt x="213" y="383"/>
                  </a:lnTo>
                  <a:lnTo>
                    <a:pt x="217" y="363"/>
                  </a:lnTo>
                  <a:lnTo>
                    <a:pt x="175" y="363"/>
                  </a:lnTo>
                  <a:lnTo>
                    <a:pt x="154" y="355"/>
                  </a:lnTo>
                  <a:lnTo>
                    <a:pt x="145" y="349"/>
                  </a:lnTo>
                  <a:lnTo>
                    <a:pt x="123" y="321"/>
                  </a:lnTo>
                  <a:lnTo>
                    <a:pt x="111" y="312"/>
                  </a:lnTo>
                  <a:lnTo>
                    <a:pt x="138" y="311"/>
                  </a:lnTo>
                  <a:lnTo>
                    <a:pt x="127" y="300"/>
                  </a:lnTo>
                  <a:lnTo>
                    <a:pt x="141" y="288"/>
                  </a:lnTo>
                  <a:lnTo>
                    <a:pt x="171" y="288"/>
                  </a:lnTo>
                  <a:lnTo>
                    <a:pt x="164" y="277"/>
                  </a:lnTo>
                  <a:lnTo>
                    <a:pt x="158" y="244"/>
                  </a:lnTo>
                  <a:lnTo>
                    <a:pt x="127" y="243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75" name="Freeform 227"/>
            <p:cNvSpPr>
              <a:spLocks/>
            </p:cNvSpPr>
            <p:nvPr/>
          </p:nvSpPr>
          <p:spPr bwMode="auto">
            <a:xfrm>
              <a:off x="4822704" y="4995395"/>
              <a:ext cx="57608" cy="22803"/>
            </a:xfrm>
            <a:custGeom>
              <a:avLst/>
              <a:gdLst>
                <a:gd name="T0" fmla="*/ 22873019 w 199"/>
                <a:gd name="T1" fmla="*/ 16381413 h 76"/>
                <a:gd name="T2" fmla="*/ 0 w 199"/>
                <a:gd name="T3" fmla="*/ 1260475 h 76"/>
                <a:gd name="T4" fmla="*/ 1173250 w 199"/>
                <a:gd name="T5" fmla="*/ 0 h 76"/>
                <a:gd name="T6" fmla="*/ 16421674 w 199"/>
                <a:gd name="T7" fmla="*/ 630238 h 76"/>
                <a:gd name="T8" fmla="*/ 32257489 w 199"/>
                <a:gd name="T9" fmla="*/ 2520156 h 76"/>
                <a:gd name="T10" fmla="*/ 53370633 w 199"/>
                <a:gd name="T11" fmla="*/ 11341100 h 76"/>
                <a:gd name="T12" fmla="*/ 74484543 w 199"/>
                <a:gd name="T13" fmla="*/ 20161250 h 76"/>
                <a:gd name="T14" fmla="*/ 95598452 w 199"/>
                <a:gd name="T15" fmla="*/ 29611638 h 76"/>
                <a:gd name="T16" fmla="*/ 116712362 w 199"/>
                <a:gd name="T17" fmla="*/ 38432581 h 76"/>
                <a:gd name="T18" fmla="*/ 111434267 w 199"/>
                <a:gd name="T19" fmla="*/ 47882969 h 76"/>
                <a:gd name="T20" fmla="*/ 98530812 w 199"/>
                <a:gd name="T21" fmla="*/ 45362813 h 76"/>
                <a:gd name="T22" fmla="*/ 77416903 w 199"/>
                <a:gd name="T23" fmla="*/ 44732575 h 76"/>
                <a:gd name="T24" fmla="*/ 56889618 w 199"/>
                <a:gd name="T25" fmla="*/ 44732575 h 76"/>
                <a:gd name="T26" fmla="*/ 38708834 w 199"/>
                <a:gd name="T27" fmla="*/ 45993050 h 76"/>
                <a:gd name="T28" fmla="*/ 37535584 w 199"/>
                <a:gd name="T29" fmla="*/ 31502350 h 76"/>
                <a:gd name="T30" fmla="*/ 22873019 w 199"/>
                <a:gd name="T31" fmla="*/ 16381413 h 7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99" h="76">
                  <a:moveTo>
                    <a:pt x="39" y="26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8" y="1"/>
                  </a:lnTo>
                  <a:lnTo>
                    <a:pt x="55" y="4"/>
                  </a:lnTo>
                  <a:lnTo>
                    <a:pt x="91" y="18"/>
                  </a:lnTo>
                  <a:lnTo>
                    <a:pt x="127" y="32"/>
                  </a:lnTo>
                  <a:lnTo>
                    <a:pt x="163" y="47"/>
                  </a:lnTo>
                  <a:lnTo>
                    <a:pt x="199" y="61"/>
                  </a:lnTo>
                  <a:lnTo>
                    <a:pt x="190" y="76"/>
                  </a:lnTo>
                  <a:lnTo>
                    <a:pt x="168" y="72"/>
                  </a:lnTo>
                  <a:lnTo>
                    <a:pt x="132" y="71"/>
                  </a:lnTo>
                  <a:lnTo>
                    <a:pt x="97" y="71"/>
                  </a:lnTo>
                  <a:lnTo>
                    <a:pt x="66" y="73"/>
                  </a:lnTo>
                  <a:lnTo>
                    <a:pt x="64" y="50"/>
                  </a:lnTo>
                  <a:lnTo>
                    <a:pt x="39" y="26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76" name="Freeform 228"/>
            <p:cNvSpPr>
              <a:spLocks/>
            </p:cNvSpPr>
            <p:nvPr/>
          </p:nvSpPr>
          <p:spPr bwMode="auto">
            <a:xfrm>
              <a:off x="5041736" y="5001396"/>
              <a:ext cx="69010" cy="34205"/>
            </a:xfrm>
            <a:custGeom>
              <a:avLst/>
              <a:gdLst>
                <a:gd name="T0" fmla="*/ 47074064 w 235"/>
                <a:gd name="T1" fmla="*/ 39317742 h 119"/>
                <a:gd name="T2" fmla="*/ 30175722 w 235"/>
                <a:gd name="T3" fmla="*/ 30066777 h 119"/>
                <a:gd name="T4" fmla="*/ 9656417 w 235"/>
                <a:gd name="T5" fmla="*/ 28331556 h 119"/>
                <a:gd name="T6" fmla="*/ 0 w 235"/>
                <a:gd name="T7" fmla="*/ 16189569 h 119"/>
                <a:gd name="T8" fmla="*/ 9052794 w 235"/>
                <a:gd name="T9" fmla="*/ 8095165 h 119"/>
                <a:gd name="T10" fmla="*/ 24141044 w 235"/>
                <a:gd name="T11" fmla="*/ 10407526 h 119"/>
                <a:gd name="T12" fmla="*/ 39832139 w 235"/>
                <a:gd name="T13" fmla="*/ 12720647 h 119"/>
                <a:gd name="T14" fmla="*/ 47074064 w 235"/>
                <a:gd name="T15" fmla="*/ 2891022 h 119"/>
                <a:gd name="T16" fmla="*/ 60351443 w 235"/>
                <a:gd name="T17" fmla="*/ 4047582 h 119"/>
                <a:gd name="T18" fmla="*/ 81475148 w 235"/>
                <a:gd name="T19" fmla="*/ 4047582 h 119"/>
                <a:gd name="T20" fmla="*/ 100183583 w 235"/>
                <a:gd name="T21" fmla="*/ 2313121 h 119"/>
                <a:gd name="T22" fmla="*/ 119496417 w 235"/>
                <a:gd name="T23" fmla="*/ 0 h 119"/>
                <a:gd name="T24" fmla="*/ 137602006 w 235"/>
                <a:gd name="T25" fmla="*/ 10986186 h 119"/>
                <a:gd name="T26" fmla="*/ 141826591 w 235"/>
                <a:gd name="T27" fmla="*/ 19658491 h 119"/>
                <a:gd name="T28" fmla="*/ 130360081 w 235"/>
                <a:gd name="T29" fmla="*/ 27753656 h 119"/>
                <a:gd name="T30" fmla="*/ 119496417 w 235"/>
                <a:gd name="T31" fmla="*/ 37004621 h 119"/>
                <a:gd name="T32" fmla="*/ 103201699 w 235"/>
                <a:gd name="T33" fmla="*/ 40474303 h 119"/>
                <a:gd name="T34" fmla="*/ 94148904 w 235"/>
                <a:gd name="T35" fmla="*/ 51459729 h 119"/>
                <a:gd name="T36" fmla="*/ 85096110 w 235"/>
                <a:gd name="T37" fmla="*/ 49147368 h 119"/>
                <a:gd name="T38" fmla="*/ 78457032 w 235"/>
                <a:gd name="T39" fmla="*/ 49147368 h 119"/>
                <a:gd name="T40" fmla="*/ 67594145 w 235"/>
                <a:gd name="T41" fmla="*/ 55507311 h 119"/>
                <a:gd name="T42" fmla="*/ 62765936 w 235"/>
                <a:gd name="T43" fmla="*/ 68805859 h 119"/>
                <a:gd name="T44" fmla="*/ 36814800 w 235"/>
                <a:gd name="T45" fmla="*/ 65914837 h 119"/>
                <a:gd name="T46" fmla="*/ 11466510 w 235"/>
                <a:gd name="T47" fmla="*/ 62445915 h 119"/>
                <a:gd name="T48" fmla="*/ 9656417 w 235"/>
                <a:gd name="T49" fmla="*/ 51459729 h 119"/>
                <a:gd name="T50" fmla="*/ 27762006 w 235"/>
                <a:gd name="T51" fmla="*/ 45677686 h 119"/>
                <a:gd name="T52" fmla="*/ 47074064 w 235"/>
                <a:gd name="T53" fmla="*/ 39317742 h 11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35" h="119">
                  <a:moveTo>
                    <a:pt x="78" y="68"/>
                  </a:moveTo>
                  <a:lnTo>
                    <a:pt x="50" y="52"/>
                  </a:lnTo>
                  <a:lnTo>
                    <a:pt x="16" y="49"/>
                  </a:lnTo>
                  <a:lnTo>
                    <a:pt x="0" y="28"/>
                  </a:lnTo>
                  <a:lnTo>
                    <a:pt x="15" y="14"/>
                  </a:lnTo>
                  <a:lnTo>
                    <a:pt x="40" y="18"/>
                  </a:lnTo>
                  <a:lnTo>
                    <a:pt x="66" y="22"/>
                  </a:lnTo>
                  <a:lnTo>
                    <a:pt x="78" y="5"/>
                  </a:lnTo>
                  <a:lnTo>
                    <a:pt x="100" y="7"/>
                  </a:lnTo>
                  <a:lnTo>
                    <a:pt x="135" y="7"/>
                  </a:lnTo>
                  <a:lnTo>
                    <a:pt x="166" y="4"/>
                  </a:lnTo>
                  <a:lnTo>
                    <a:pt x="198" y="0"/>
                  </a:lnTo>
                  <a:lnTo>
                    <a:pt x="228" y="19"/>
                  </a:lnTo>
                  <a:lnTo>
                    <a:pt x="235" y="34"/>
                  </a:lnTo>
                  <a:lnTo>
                    <a:pt x="216" y="48"/>
                  </a:lnTo>
                  <a:lnTo>
                    <a:pt x="198" y="64"/>
                  </a:lnTo>
                  <a:lnTo>
                    <a:pt x="171" y="70"/>
                  </a:lnTo>
                  <a:lnTo>
                    <a:pt x="156" y="89"/>
                  </a:lnTo>
                  <a:lnTo>
                    <a:pt x="141" y="85"/>
                  </a:lnTo>
                  <a:lnTo>
                    <a:pt x="130" y="85"/>
                  </a:lnTo>
                  <a:lnTo>
                    <a:pt x="112" y="96"/>
                  </a:lnTo>
                  <a:lnTo>
                    <a:pt x="104" y="119"/>
                  </a:lnTo>
                  <a:lnTo>
                    <a:pt x="61" y="114"/>
                  </a:lnTo>
                  <a:lnTo>
                    <a:pt x="19" y="108"/>
                  </a:lnTo>
                  <a:lnTo>
                    <a:pt x="16" y="89"/>
                  </a:lnTo>
                  <a:lnTo>
                    <a:pt x="46" y="79"/>
                  </a:lnTo>
                  <a:lnTo>
                    <a:pt x="78" y="68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77" name="Freeform 229"/>
            <p:cNvSpPr>
              <a:spLocks/>
            </p:cNvSpPr>
            <p:nvPr/>
          </p:nvSpPr>
          <p:spPr bwMode="auto">
            <a:xfrm>
              <a:off x="4915718" y="5006196"/>
              <a:ext cx="104415" cy="65409"/>
            </a:xfrm>
            <a:custGeom>
              <a:avLst/>
              <a:gdLst>
                <a:gd name="T0" fmla="*/ 201878926 w 359"/>
                <a:gd name="T1" fmla="*/ 104428602 h 224"/>
                <a:gd name="T2" fmla="*/ 195958939 w 359"/>
                <a:gd name="T3" fmla="*/ 118153372 h 224"/>
                <a:gd name="T4" fmla="*/ 182342355 w 359"/>
                <a:gd name="T5" fmla="*/ 125314322 h 224"/>
                <a:gd name="T6" fmla="*/ 178790671 w 359"/>
                <a:gd name="T7" fmla="*/ 133668765 h 224"/>
                <a:gd name="T8" fmla="*/ 169909922 w 359"/>
                <a:gd name="T9" fmla="*/ 132475273 h 224"/>
                <a:gd name="T10" fmla="*/ 156293337 w 359"/>
                <a:gd name="T11" fmla="*/ 127701306 h 224"/>
                <a:gd name="T12" fmla="*/ 149781660 w 359"/>
                <a:gd name="T13" fmla="*/ 109202569 h 224"/>
                <a:gd name="T14" fmla="*/ 136756766 w 359"/>
                <a:gd name="T15" fmla="*/ 107412718 h 224"/>
                <a:gd name="T16" fmla="*/ 124324333 w 359"/>
                <a:gd name="T17" fmla="*/ 99058275 h 224"/>
                <a:gd name="T18" fmla="*/ 111891900 w 359"/>
                <a:gd name="T19" fmla="*/ 91300192 h 224"/>
                <a:gd name="T20" fmla="*/ 88211184 w 359"/>
                <a:gd name="T21" fmla="*/ 82349390 h 224"/>
                <a:gd name="T22" fmla="*/ 74594600 w 359"/>
                <a:gd name="T23" fmla="*/ 83542882 h 224"/>
                <a:gd name="T24" fmla="*/ 57426331 w 359"/>
                <a:gd name="T25" fmla="*/ 86526997 h 224"/>
                <a:gd name="T26" fmla="*/ 46769740 w 359"/>
                <a:gd name="T27" fmla="*/ 97267651 h 224"/>
                <a:gd name="T28" fmla="*/ 42033135 w 359"/>
                <a:gd name="T29" fmla="*/ 96671291 h 224"/>
                <a:gd name="T30" fmla="*/ 37297300 w 359"/>
                <a:gd name="T31" fmla="*/ 82349390 h 224"/>
                <a:gd name="T32" fmla="*/ 33744846 w 359"/>
                <a:gd name="T33" fmla="*/ 66834769 h 224"/>
                <a:gd name="T34" fmla="*/ 25456557 w 359"/>
                <a:gd name="T35" fmla="*/ 61463669 h 224"/>
                <a:gd name="T36" fmla="*/ 24273176 w 359"/>
                <a:gd name="T37" fmla="*/ 62060802 h 224"/>
                <a:gd name="T38" fmla="*/ 26640709 w 359"/>
                <a:gd name="T39" fmla="*/ 57883194 h 224"/>
                <a:gd name="T40" fmla="*/ 29009011 w 359"/>
                <a:gd name="T41" fmla="*/ 56093342 h 224"/>
                <a:gd name="T42" fmla="*/ 24864867 w 359"/>
                <a:gd name="T43" fmla="*/ 50125883 h 224"/>
                <a:gd name="T44" fmla="*/ 18352420 w 359"/>
                <a:gd name="T45" fmla="*/ 51319375 h 224"/>
                <a:gd name="T46" fmla="*/ 18352420 w 359"/>
                <a:gd name="T47" fmla="*/ 51915735 h 224"/>
                <a:gd name="T48" fmla="*/ 14208275 w 359"/>
                <a:gd name="T49" fmla="*/ 34610490 h 224"/>
                <a:gd name="T50" fmla="*/ 15392427 w 359"/>
                <a:gd name="T51" fmla="*/ 33416998 h 224"/>
                <a:gd name="T52" fmla="*/ 24273176 w 359"/>
                <a:gd name="T53" fmla="*/ 34014130 h 224"/>
                <a:gd name="T54" fmla="*/ 31969004 w 359"/>
                <a:gd name="T55" fmla="*/ 38190965 h 224"/>
                <a:gd name="T56" fmla="*/ 35521458 w 359"/>
                <a:gd name="T57" fmla="*/ 36997474 h 224"/>
                <a:gd name="T58" fmla="*/ 36705609 w 359"/>
                <a:gd name="T59" fmla="*/ 35803982 h 224"/>
                <a:gd name="T60" fmla="*/ 38481451 w 359"/>
                <a:gd name="T61" fmla="*/ 29836523 h 224"/>
                <a:gd name="T62" fmla="*/ 24273176 w 359"/>
                <a:gd name="T63" fmla="*/ 15515394 h 224"/>
                <a:gd name="T64" fmla="*/ 11840742 w 359"/>
                <a:gd name="T65" fmla="*/ 14321902 h 224"/>
                <a:gd name="T66" fmla="*/ 11840742 w 359"/>
                <a:gd name="T67" fmla="*/ 28643031 h 224"/>
                <a:gd name="T68" fmla="*/ 12432433 w 359"/>
                <a:gd name="T69" fmla="*/ 29836523 h 224"/>
                <a:gd name="T70" fmla="*/ 2959993 w 359"/>
                <a:gd name="T71" fmla="*/ 11337786 h 224"/>
                <a:gd name="T72" fmla="*/ 3552454 w 359"/>
                <a:gd name="T73" fmla="*/ 3580475 h 224"/>
                <a:gd name="T74" fmla="*/ 0 w 359"/>
                <a:gd name="T75" fmla="*/ 0 h 224"/>
                <a:gd name="T76" fmla="*/ 24864867 w 359"/>
                <a:gd name="T77" fmla="*/ 0 h 224"/>
                <a:gd name="T78" fmla="*/ 22496564 w 359"/>
                <a:gd name="T79" fmla="*/ 11934918 h 224"/>
                <a:gd name="T80" fmla="*/ 39665602 w 359"/>
                <a:gd name="T81" fmla="*/ 17902377 h 224"/>
                <a:gd name="T82" fmla="*/ 56242180 w 359"/>
                <a:gd name="T83" fmla="*/ 22675572 h 224"/>
                <a:gd name="T84" fmla="*/ 76370442 w 359"/>
                <a:gd name="T85" fmla="*/ 26853179 h 224"/>
                <a:gd name="T86" fmla="*/ 72818758 w 359"/>
                <a:gd name="T87" fmla="*/ 16708885 h 224"/>
                <a:gd name="T88" fmla="*/ 79922895 w 359"/>
                <a:gd name="T89" fmla="*/ 13128410 h 224"/>
                <a:gd name="T90" fmla="*/ 92355329 w 359"/>
                <a:gd name="T91" fmla="*/ 596360 h 224"/>
                <a:gd name="T92" fmla="*/ 110707748 w 359"/>
                <a:gd name="T93" fmla="*/ 13128410 h 224"/>
                <a:gd name="T94" fmla="*/ 121956031 w 359"/>
                <a:gd name="T95" fmla="*/ 31030015 h 224"/>
                <a:gd name="T96" fmla="*/ 141493371 w 359"/>
                <a:gd name="T97" fmla="*/ 39384457 h 224"/>
                <a:gd name="T98" fmla="*/ 153925804 w 359"/>
                <a:gd name="T99" fmla="*/ 44754784 h 224"/>
                <a:gd name="T100" fmla="*/ 178198210 w 359"/>
                <a:gd name="T101" fmla="*/ 60867310 h 224"/>
                <a:gd name="T102" fmla="*/ 203063077 w 359"/>
                <a:gd name="T103" fmla="*/ 76381931 h 224"/>
                <a:gd name="T104" fmla="*/ 212535517 w 359"/>
                <a:gd name="T105" fmla="*/ 93687176 h 224"/>
                <a:gd name="T106" fmla="*/ 207207221 w 359"/>
                <a:gd name="T107" fmla="*/ 98461143 h 224"/>
                <a:gd name="T108" fmla="*/ 201878926 w 359"/>
                <a:gd name="T109" fmla="*/ 104428602 h 22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9" h="224">
                  <a:moveTo>
                    <a:pt x="341" y="175"/>
                  </a:moveTo>
                  <a:lnTo>
                    <a:pt x="331" y="198"/>
                  </a:lnTo>
                  <a:lnTo>
                    <a:pt x="308" y="210"/>
                  </a:lnTo>
                  <a:lnTo>
                    <a:pt x="302" y="224"/>
                  </a:lnTo>
                  <a:lnTo>
                    <a:pt x="287" y="222"/>
                  </a:lnTo>
                  <a:lnTo>
                    <a:pt x="264" y="214"/>
                  </a:lnTo>
                  <a:lnTo>
                    <a:pt x="253" y="183"/>
                  </a:lnTo>
                  <a:lnTo>
                    <a:pt x="231" y="180"/>
                  </a:lnTo>
                  <a:lnTo>
                    <a:pt x="210" y="166"/>
                  </a:lnTo>
                  <a:lnTo>
                    <a:pt x="189" y="153"/>
                  </a:lnTo>
                  <a:lnTo>
                    <a:pt x="149" y="138"/>
                  </a:lnTo>
                  <a:lnTo>
                    <a:pt x="126" y="140"/>
                  </a:lnTo>
                  <a:lnTo>
                    <a:pt x="97" y="145"/>
                  </a:lnTo>
                  <a:lnTo>
                    <a:pt x="79" y="163"/>
                  </a:lnTo>
                  <a:lnTo>
                    <a:pt x="71" y="162"/>
                  </a:lnTo>
                  <a:lnTo>
                    <a:pt x="63" y="138"/>
                  </a:lnTo>
                  <a:lnTo>
                    <a:pt x="57" y="112"/>
                  </a:lnTo>
                  <a:lnTo>
                    <a:pt x="43" y="103"/>
                  </a:lnTo>
                  <a:lnTo>
                    <a:pt x="41" y="104"/>
                  </a:lnTo>
                  <a:lnTo>
                    <a:pt x="45" y="97"/>
                  </a:lnTo>
                  <a:lnTo>
                    <a:pt x="49" y="94"/>
                  </a:lnTo>
                  <a:lnTo>
                    <a:pt x="42" y="84"/>
                  </a:lnTo>
                  <a:lnTo>
                    <a:pt x="31" y="86"/>
                  </a:lnTo>
                  <a:lnTo>
                    <a:pt x="31" y="87"/>
                  </a:lnTo>
                  <a:lnTo>
                    <a:pt x="24" y="58"/>
                  </a:lnTo>
                  <a:lnTo>
                    <a:pt x="26" y="56"/>
                  </a:lnTo>
                  <a:lnTo>
                    <a:pt x="41" y="57"/>
                  </a:lnTo>
                  <a:lnTo>
                    <a:pt x="54" y="64"/>
                  </a:lnTo>
                  <a:lnTo>
                    <a:pt x="60" y="62"/>
                  </a:lnTo>
                  <a:lnTo>
                    <a:pt x="62" y="60"/>
                  </a:lnTo>
                  <a:lnTo>
                    <a:pt x="65" y="50"/>
                  </a:lnTo>
                  <a:lnTo>
                    <a:pt x="41" y="26"/>
                  </a:lnTo>
                  <a:lnTo>
                    <a:pt x="20" y="24"/>
                  </a:lnTo>
                  <a:lnTo>
                    <a:pt x="20" y="48"/>
                  </a:lnTo>
                  <a:lnTo>
                    <a:pt x="21" y="50"/>
                  </a:lnTo>
                  <a:lnTo>
                    <a:pt x="5" y="19"/>
                  </a:lnTo>
                  <a:lnTo>
                    <a:pt x="6" y="6"/>
                  </a:lnTo>
                  <a:lnTo>
                    <a:pt x="0" y="0"/>
                  </a:lnTo>
                  <a:lnTo>
                    <a:pt x="42" y="0"/>
                  </a:lnTo>
                  <a:lnTo>
                    <a:pt x="38" y="20"/>
                  </a:lnTo>
                  <a:lnTo>
                    <a:pt x="67" y="30"/>
                  </a:lnTo>
                  <a:lnTo>
                    <a:pt x="95" y="38"/>
                  </a:lnTo>
                  <a:lnTo>
                    <a:pt x="129" y="45"/>
                  </a:lnTo>
                  <a:lnTo>
                    <a:pt x="123" y="28"/>
                  </a:lnTo>
                  <a:lnTo>
                    <a:pt x="135" y="22"/>
                  </a:lnTo>
                  <a:lnTo>
                    <a:pt x="156" y="1"/>
                  </a:lnTo>
                  <a:lnTo>
                    <a:pt x="187" y="22"/>
                  </a:lnTo>
                  <a:lnTo>
                    <a:pt x="206" y="52"/>
                  </a:lnTo>
                  <a:lnTo>
                    <a:pt x="239" y="66"/>
                  </a:lnTo>
                  <a:lnTo>
                    <a:pt x="260" y="75"/>
                  </a:lnTo>
                  <a:lnTo>
                    <a:pt x="301" y="102"/>
                  </a:lnTo>
                  <a:lnTo>
                    <a:pt x="343" y="128"/>
                  </a:lnTo>
                  <a:lnTo>
                    <a:pt x="359" y="157"/>
                  </a:lnTo>
                  <a:lnTo>
                    <a:pt x="350" y="165"/>
                  </a:lnTo>
                  <a:lnTo>
                    <a:pt x="341" y="175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78" name="Freeform 230"/>
            <p:cNvSpPr>
              <a:spLocks/>
            </p:cNvSpPr>
            <p:nvPr/>
          </p:nvSpPr>
          <p:spPr bwMode="auto">
            <a:xfrm>
              <a:off x="4990128" y="5043401"/>
              <a:ext cx="96014" cy="79211"/>
            </a:xfrm>
            <a:custGeom>
              <a:avLst/>
              <a:gdLst>
                <a:gd name="T0" fmla="*/ 1177915 w 331"/>
                <a:gd name="T1" fmla="*/ 71606896 h 269"/>
                <a:gd name="T2" fmla="*/ 0 w 331"/>
                <a:gd name="T3" fmla="*/ 74641087 h 269"/>
                <a:gd name="T4" fmla="*/ 0 w 331"/>
                <a:gd name="T5" fmla="*/ 83136041 h 269"/>
                <a:gd name="T6" fmla="*/ 5299468 w 331"/>
                <a:gd name="T7" fmla="*/ 88597584 h 269"/>
                <a:gd name="T8" fmla="*/ 4122320 w 331"/>
                <a:gd name="T9" fmla="*/ 91024937 h 269"/>
                <a:gd name="T10" fmla="*/ 7655299 w 331"/>
                <a:gd name="T11" fmla="*/ 106802727 h 269"/>
                <a:gd name="T12" fmla="*/ 10599704 w 331"/>
                <a:gd name="T13" fmla="*/ 121973680 h 269"/>
                <a:gd name="T14" fmla="*/ 24732387 w 331"/>
                <a:gd name="T15" fmla="*/ 126828385 h 269"/>
                <a:gd name="T16" fmla="*/ 28265366 w 331"/>
                <a:gd name="T17" fmla="*/ 133503604 h 269"/>
                <a:gd name="T18" fmla="*/ 16487746 w 331"/>
                <a:gd name="T19" fmla="*/ 154742938 h 269"/>
                <a:gd name="T20" fmla="*/ 29443281 w 331"/>
                <a:gd name="T21" fmla="*/ 158990804 h 269"/>
                <a:gd name="T22" fmla="*/ 42398048 w 331"/>
                <a:gd name="T23" fmla="*/ 163238671 h 269"/>
                <a:gd name="T24" fmla="*/ 64774604 w 331"/>
                <a:gd name="T25" fmla="*/ 162631833 h 269"/>
                <a:gd name="T26" fmla="*/ 81262350 w 331"/>
                <a:gd name="T27" fmla="*/ 158990804 h 269"/>
                <a:gd name="T28" fmla="*/ 97161523 w 331"/>
                <a:gd name="T29" fmla="*/ 154742938 h 269"/>
                <a:gd name="T30" fmla="*/ 96572949 w 331"/>
                <a:gd name="T31" fmla="*/ 146854042 h 269"/>
                <a:gd name="T32" fmla="*/ 99517353 w 331"/>
                <a:gd name="T33" fmla="*/ 132896766 h 269"/>
                <a:gd name="T34" fmla="*/ 113650036 w 331"/>
                <a:gd name="T35" fmla="*/ 126221547 h 269"/>
                <a:gd name="T36" fmla="*/ 117771589 w 331"/>
                <a:gd name="T37" fmla="*/ 121366842 h 269"/>
                <a:gd name="T38" fmla="*/ 131904272 w 331"/>
                <a:gd name="T39" fmla="*/ 122580518 h 269"/>
                <a:gd name="T40" fmla="*/ 133670761 w 331"/>
                <a:gd name="T41" fmla="*/ 101948022 h 269"/>
                <a:gd name="T42" fmla="*/ 144859039 w 331"/>
                <a:gd name="T43" fmla="*/ 92238613 h 269"/>
                <a:gd name="T44" fmla="*/ 136026592 w 331"/>
                <a:gd name="T45" fmla="*/ 81922365 h 269"/>
                <a:gd name="T46" fmla="*/ 148981360 w 331"/>
                <a:gd name="T47" fmla="*/ 81316306 h 269"/>
                <a:gd name="T48" fmla="*/ 151925764 w 331"/>
                <a:gd name="T49" fmla="*/ 72820572 h 269"/>
                <a:gd name="T50" fmla="*/ 156047317 w 331"/>
                <a:gd name="T51" fmla="*/ 60076972 h 269"/>
                <a:gd name="T52" fmla="*/ 148392785 w 331"/>
                <a:gd name="T53" fmla="*/ 44906020 h 269"/>
                <a:gd name="T54" fmla="*/ 156047317 w 331"/>
                <a:gd name="T55" fmla="*/ 32769258 h 269"/>
                <a:gd name="T56" fmla="*/ 173124405 w 331"/>
                <a:gd name="T57" fmla="*/ 29128229 h 269"/>
                <a:gd name="T58" fmla="*/ 190790066 w 331"/>
                <a:gd name="T59" fmla="*/ 24880362 h 269"/>
                <a:gd name="T60" fmla="*/ 190201492 w 331"/>
                <a:gd name="T61" fmla="*/ 21239334 h 269"/>
                <a:gd name="T62" fmla="*/ 194323813 w 331"/>
                <a:gd name="T63" fmla="*/ 21239334 h 269"/>
                <a:gd name="T64" fmla="*/ 194912387 w 331"/>
                <a:gd name="T65" fmla="*/ 21239334 h 269"/>
                <a:gd name="T66" fmla="*/ 181957619 w 331"/>
                <a:gd name="T67" fmla="*/ 20025657 h 269"/>
                <a:gd name="T68" fmla="*/ 177246725 w 331"/>
                <a:gd name="T69" fmla="*/ 20025657 h 269"/>
                <a:gd name="T70" fmla="*/ 166647021 w 331"/>
                <a:gd name="T71" fmla="*/ 20632496 h 269"/>
                <a:gd name="T72" fmla="*/ 148392785 w 331"/>
                <a:gd name="T73" fmla="*/ 30341905 h 269"/>
                <a:gd name="T74" fmla="*/ 141915402 w 331"/>
                <a:gd name="T75" fmla="*/ 9102572 h 269"/>
                <a:gd name="T76" fmla="*/ 138381656 w 331"/>
                <a:gd name="T77" fmla="*/ 8495733 h 269"/>
                <a:gd name="T78" fmla="*/ 134260103 w 331"/>
                <a:gd name="T79" fmla="*/ 0 h 269"/>
                <a:gd name="T80" fmla="*/ 127193378 w 331"/>
                <a:gd name="T81" fmla="*/ 3034191 h 269"/>
                <a:gd name="T82" fmla="*/ 124838314 w 331"/>
                <a:gd name="T83" fmla="*/ 13957276 h 269"/>
                <a:gd name="T84" fmla="*/ 114238610 w 331"/>
                <a:gd name="T85" fmla="*/ 19418819 h 269"/>
                <a:gd name="T86" fmla="*/ 110705631 w 331"/>
                <a:gd name="T87" fmla="*/ 23059848 h 269"/>
                <a:gd name="T88" fmla="*/ 100695269 w 331"/>
                <a:gd name="T89" fmla="*/ 23059848 h 269"/>
                <a:gd name="T90" fmla="*/ 93628544 w 331"/>
                <a:gd name="T91" fmla="*/ 24273524 h 269"/>
                <a:gd name="T92" fmla="*/ 88917650 w 331"/>
                <a:gd name="T93" fmla="*/ 21239334 h 269"/>
                <a:gd name="T94" fmla="*/ 74196393 w 331"/>
                <a:gd name="T95" fmla="*/ 19418819 h 269"/>
                <a:gd name="T96" fmla="*/ 60063710 w 331"/>
                <a:gd name="T97" fmla="*/ 16384629 h 269"/>
                <a:gd name="T98" fmla="*/ 54764242 w 331"/>
                <a:gd name="T99" fmla="*/ 21239334 h 269"/>
                <a:gd name="T100" fmla="*/ 49464006 w 331"/>
                <a:gd name="T101" fmla="*/ 27307715 h 269"/>
                <a:gd name="T102" fmla="*/ 43575196 w 331"/>
                <a:gd name="T103" fmla="*/ 41264991 h 269"/>
                <a:gd name="T104" fmla="*/ 30031855 w 331"/>
                <a:gd name="T105" fmla="*/ 48547048 h 269"/>
                <a:gd name="T106" fmla="*/ 26498876 w 331"/>
                <a:gd name="T107" fmla="*/ 57042782 h 269"/>
                <a:gd name="T108" fmla="*/ 17665662 w 331"/>
                <a:gd name="T109" fmla="*/ 55829106 h 269"/>
                <a:gd name="T110" fmla="*/ 4122320 w 331"/>
                <a:gd name="T111" fmla="*/ 50974401 h 269"/>
                <a:gd name="T112" fmla="*/ 1177915 w 331"/>
                <a:gd name="T113" fmla="*/ 71606896 h 26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31" h="269">
                  <a:moveTo>
                    <a:pt x="2" y="118"/>
                  </a:moveTo>
                  <a:lnTo>
                    <a:pt x="0" y="123"/>
                  </a:lnTo>
                  <a:lnTo>
                    <a:pt x="0" y="137"/>
                  </a:lnTo>
                  <a:lnTo>
                    <a:pt x="9" y="146"/>
                  </a:lnTo>
                  <a:lnTo>
                    <a:pt x="7" y="150"/>
                  </a:lnTo>
                  <a:lnTo>
                    <a:pt x="13" y="176"/>
                  </a:lnTo>
                  <a:lnTo>
                    <a:pt x="18" y="201"/>
                  </a:lnTo>
                  <a:lnTo>
                    <a:pt x="42" y="209"/>
                  </a:lnTo>
                  <a:lnTo>
                    <a:pt x="48" y="220"/>
                  </a:lnTo>
                  <a:lnTo>
                    <a:pt x="28" y="255"/>
                  </a:lnTo>
                  <a:lnTo>
                    <a:pt x="50" y="262"/>
                  </a:lnTo>
                  <a:lnTo>
                    <a:pt x="72" y="269"/>
                  </a:lnTo>
                  <a:lnTo>
                    <a:pt x="110" y="268"/>
                  </a:lnTo>
                  <a:lnTo>
                    <a:pt x="138" y="262"/>
                  </a:lnTo>
                  <a:lnTo>
                    <a:pt x="165" y="255"/>
                  </a:lnTo>
                  <a:lnTo>
                    <a:pt x="164" y="242"/>
                  </a:lnTo>
                  <a:lnTo>
                    <a:pt x="169" y="219"/>
                  </a:lnTo>
                  <a:lnTo>
                    <a:pt x="193" y="208"/>
                  </a:lnTo>
                  <a:lnTo>
                    <a:pt x="200" y="200"/>
                  </a:lnTo>
                  <a:lnTo>
                    <a:pt x="224" y="202"/>
                  </a:lnTo>
                  <a:lnTo>
                    <a:pt x="227" y="168"/>
                  </a:lnTo>
                  <a:lnTo>
                    <a:pt x="246" y="152"/>
                  </a:lnTo>
                  <a:lnTo>
                    <a:pt x="231" y="135"/>
                  </a:lnTo>
                  <a:lnTo>
                    <a:pt x="253" y="134"/>
                  </a:lnTo>
                  <a:lnTo>
                    <a:pt x="258" y="120"/>
                  </a:lnTo>
                  <a:lnTo>
                    <a:pt x="265" y="99"/>
                  </a:lnTo>
                  <a:lnTo>
                    <a:pt x="252" y="74"/>
                  </a:lnTo>
                  <a:lnTo>
                    <a:pt x="265" y="54"/>
                  </a:lnTo>
                  <a:lnTo>
                    <a:pt x="294" y="48"/>
                  </a:lnTo>
                  <a:lnTo>
                    <a:pt x="324" y="41"/>
                  </a:lnTo>
                  <a:lnTo>
                    <a:pt x="323" y="35"/>
                  </a:lnTo>
                  <a:lnTo>
                    <a:pt x="330" y="35"/>
                  </a:lnTo>
                  <a:lnTo>
                    <a:pt x="331" y="35"/>
                  </a:lnTo>
                  <a:lnTo>
                    <a:pt x="309" y="33"/>
                  </a:lnTo>
                  <a:lnTo>
                    <a:pt x="301" y="33"/>
                  </a:lnTo>
                  <a:lnTo>
                    <a:pt x="283" y="34"/>
                  </a:lnTo>
                  <a:lnTo>
                    <a:pt x="252" y="50"/>
                  </a:lnTo>
                  <a:lnTo>
                    <a:pt x="241" y="15"/>
                  </a:lnTo>
                  <a:lnTo>
                    <a:pt x="235" y="14"/>
                  </a:lnTo>
                  <a:lnTo>
                    <a:pt x="228" y="0"/>
                  </a:lnTo>
                  <a:lnTo>
                    <a:pt x="216" y="5"/>
                  </a:lnTo>
                  <a:lnTo>
                    <a:pt x="212" y="23"/>
                  </a:lnTo>
                  <a:lnTo>
                    <a:pt x="194" y="32"/>
                  </a:lnTo>
                  <a:lnTo>
                    <a:pt x="188" y="38"/>
                  </a:lnTo>
                  <a:lnTo>
                    <a:pt x="171" y="38"/>
                  </a:lnTo>
                  <a:lnTo>
                    <a:pt x="159" y="40"/>
                  </a:lnTo>
                  <a:lnTo>
                    <a:pt x="151" y="35"/>
                  </a:lnTo>
                  <a:lnTo>
                    <a:pt x="126" y="32"/>
                  </a:lnTo>
                  <a:lnTo>
                    <a:pt x="102" y="27"/>
                  </a:lnTo>
                  <a:lnTo>
                    <a:pt x="93" y="35"/>
                  </a:lnTo>
                  <a:lnTo>
                    <a:pt x="84" y="45"/>
                  </a:lnTo>
                  <a:lnTo>
                    <a:pt x="74" y="68"/>
                  </a:lnTo>
                  <a:lnTo>
                    <a:pt x="51" y="80"/>
                  </a:lnTo>
                  <a:lnTo>
                    <a:pt x="45" y="94"/>
                  </a:lnTo>
                  <a:lnTo>
                    <a:pt x="30" y="92"/>
                  </a:lnTo>
                  <a:lnTo>
                    <a:pt x="7" y="84"/>
                  </a:lnTo>
                  <a:lnTo>
                    <a:pt x="2" y="118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79" name="Freeform 231"/>
            <p:cNvSpPr>
              <a:spLocks/>
            </p:cNvSpPr>
            <p:nvPr/>
          </p:nvSpPr>
          <p:spPr bwMode="auto">
            <a:xfrm>
              <a:off x="4785499" y="5068005"/>
              <a:ext cx="15002" cy="9001"/>
            </a:xfrm>
            <a:custGeom>
              <a:avLst/>
              <a:gdLst>
                <a:gd name="T0" fmla="*/ 30289576 w 52"/>
                <a:gd name="T1" fmla="*/ 0 h 31"/>
                <a:gd name="T2" fmla="*/ 11067331 w 52"/>
                <a:gd name="T3" fmla="*/ 5901015 h 31"/>
                <a:gd name="T4" fmla="*/ 0 w 52"/>
                <a:gd name="T5" fmla="*/ 10621366 h 31"/>
                <a:gd name="T6" fmla="*/ 5242500 w 52"/>
                <a:gd name="T7" fmla="*/ 18292225 h 31"/>
                <a:gd name="T8" fmla="*/ 21552331 w 52"/>
                <a:gd name="T9" fmla="*/ 11801262 h 31"/>
                <a:gd name="T10" fmla="*/ 20970000 w 52"/>
                <a:gd name="T11" fmla="*/ 8260807 h 31"/>
                <a:gd name="T12" fmla="*/ 30289576 w 52"/>
                <a:gd name="T13" fmla="*/ 0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2" h="31">
                  <a:moveTo>
                    <a:pt x="52" y="0"/>
                  </a:moveTo>
                  <a:lnTo>
                    <a:pt x="19" y="10"/>
                  </a:lnTo>
                  <a:lnTo>
                    <a:pt x="0" y="18"/>
                  </a:lnTo>
                  <a:lnTo>
                    <a:pt x="9" y="31"/>
                  </a:lnTo>
                  <a:lnTo>
                    <a:pt x="37" y="20"/>
                  </a:lnTo>
                  <a:lnTo>
                    <a:pt x="36" y="14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80" name="Freeform 232"/>
            <p:cNvSpPr>
              <a:spLocks/>
            </p:cNvSpPr>
            <p:nvPr/>
          </p:nvSpPr>
          <p:spPr bwMode="auto">
            <a:xfrm>
              <a:off x="4807102" y="5076406"/>
              <a:ext cx="9001" cy="13802"/>
            </a:xfrm>
            <a:custGeom>
              <a:avLst/>
              <a:gdLst>
                <a:gd name="T0" fmla="*/ 15099694 w 33"/>
                <a:gd name="T1" fmla="*/ 15088415 h 47"/>
                <a:gd name="T2" fmla="*/ 6768381 w 33"/>
                <a:gd name="T3" fmla="*/ 25348568 h 47"/>
                <a:gd name="T4" fmla="*/ 0 w 33"/>
                <a:gd name="T5" fmla="*/ 28365940 h 47"/>
                <a:gd name="T6" fmla="*/ 4685913 w 33"/>
                <a:gd name="T7" fmla="*/ 13881155 h 47"/>
                <a:gd name="T8" fmla="*/ 8851570 w 33"/>
                <a:gd name="T9" fmla="*/ 0 h 47"/>
                <a:gd name="T10" fmla="*/ 17182162 w 33"/>
                <a:gd name="T11" fmla="*/ 4224632 h 47"/>
                <a:gd name="T12" fmla="*/ 15099694 w 33"/>
                <a:gd name="T13" fmla="*/ 15088415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3" h="47">
                  <a:moveTo>
                    <a:pt x="29" y="25"/>
                  </a:moveTo>
                  <a:lnTo>
                    <a:pt x="13" y="42"/>
                  </a:lnTo>
                  <a:lnTo>
                    <a:pt x="0" y="47"/>
                  </a:lnTo>
                  <a:lnTo>
                    <a:pt x="9" y="23"/>
                  </a:lnTo>
                  <a:lnTo>
                    <a:pt x="17" y="0"/>
                  </a:lnTo>
                  <a:lnTo>
                    <a:pt x="33" y="7"/>
                  </a:lnTo>
                  <a:lnTo>
                    <a:pt x="29" y="25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81" name="Freeform 233"/>
            <p:cNvSpPr>
              <a:spLocks/>
            </p:cNvSpPr>
            <p:nvPr/>
          </p:nvSpPr>
          <p:spPr bwMode="auto">
            <a:xfrm>
              <a:off x="4810102" y="5054803"/>
              <a:ext cx="44406" cy="42006"/>
            </a:xfrm>
            <a:custGeom>
              <a:avLst/>
              <a:gdLst>
                <a:gd name="T0" fmla="*/ 56444449 w 154"/>
                <a:gd name="T1" fmla="*/ 5955220 h 144"/>
                <a:gd name="T2" fmla="*/ 34913723 w 154"/>
                <a:gd name="T3" fmla="*/ 5359466 h 144"/>
                <a:gd name="T4" fmla="*/ 13383759 w 154"/>
                <a:gd name="T5" fmla="*/ 7145955 h 144"/>
                <a:gd name="T6" fmla="*/ 7564932 w 154"/>
                <a:gd name="T7" fmla="*/ 8933215 h 144"/>
                <a:gd name="T8" fmla="*/ 6982897 w 154"/>
                <a:gd name="T9" fmla="*/ 16674924 h 144"/>
                <a:gd name="T10" fmla="*/ 1164070 w 154"/>
                <a:gd name="T11" fmla="*/ 22630143 h 144"/>
                <a:gd name="T12" fmla="*/ 0 w 154"/>
                <a:gd name="T13" fmla="*/ 21438636 h 144"/>
                <a:gd name="T14" fmla="*/ 3491449 w 154"/>
                <a:gd name="T15" fmla="*/ 44068780 h 144"/>
                <a:gd name="T16" fmla="*/ 12801724 w 154"/>
                <a:gd name="T17" fmla="*/ 48237510 h 144"/>
                <a:gd name="T18" fmla="*/ 10474346 w 154"/>
                <a:gd name="T19" fmla="*/ 58956443 h 144"/>
                <a:gd name="T20" fmla="*/ 1164070 w 154"/>
                <a:gd name="T21" fmla="*/ 69080393 h 144"/>
                <a:gd name="T22" fmla="*/ 2327378 w 154"/>
                <a:gd name="T23" fmla="*/ 77417855 h 144"/>
                <a:gd name="T24" fmla="*/ 20948691 w 154"/>
                <a:gd name="T25" fmla="*/ 85755317 h 144"/>
                <a:gd name="T26" fmla="*/ 34332450 w 154"/>
                <a:gd name="T27" fmla="*/ 76227120 h 144"/>
                <a:gd name="T28" fmla="*/ 47716209 w 154"/>
                <a:gd name="T29" fmla="*/ 66698923 h 144"/>
                <a:gd name="T30" fmla="*/ 62263276 w 154"/>
                <a:gd name="T31" fmla="*/ 57765707 h 144"/>
                <a:gd name="T32" fmla="*/ 76811105 w 154"/>
                <a:gd name="T33" fmla="*/ 48237510 h 144"/>
                <a:gd name="T34" fmla="*/ 76811105 w 154"/>
                <a:gd name="T35" fmla="*/ 30966833 h 144"/>
                <a:gd name="T36" fmla="*/ 76229070 w 154"/>
                <a:gd name="T37" fmla="*/ 14292681 h 144"/>
                <a:gd name="T38" fmla="*/ 89612829 w 154"/>
                <a:gd name="T39" fmla="*/ 1190735 h 144"/>
                <a:gd name="T40" fmla="*/ 84376037 w 154"/>
                <a:gd name="T41" fmla="*/ 0 h 144"/>
                <a:gd name="T42" fmla="*/ 70410243 w 154"/>
                <a:gd name="T43" fmla="*/ 2382242 h 144"/>
                <a:gd name="T44" fmla="*/ 56444449 w 154"/>
                <a:gd name="T45" fmla="*/ 5955220 h 14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54" h="144">
                  <a:moveTo>
                    <a:pt x="97" y="10"/>
                  </a:moveTo>
                  <a:lnTo>
                    <a:pt x="60" y="9"/>
                  </a:lnTo>
                  <a:lnTo>
                    <a:pt x="23" y="12"/>
                  </a:lnTo>
                  <a:lnTo>
                    <a:pt x="13" y="15"/>
                  </a:lnTo>
                  <a:lnTo>
                    <a:pt x="12" y="28"/>
                  </a:lnTo>
                  <a:lnTo>
                    <a:pt x="2" y="38"/>
                  </a:lnTo>
                  <a:lnTo>
                    <a:pt x="0" y="36"/>
                  </a:lnTo>
                  <a:lnTo>
                    <a:pt x="6" y="74"/>
                  </a:lnTo>
                  <a:lnTo>
                    <a:pt x="22" y="81"/>
                  </a:lnTo>
                  <a:lnTo>
                    <a:pt x="18" y="99"/>
                  </a:lnTo>
                  <a:lnTo>
                    <a:pt x="2" y="116"/>
                  </a:lnTo>
                  <a:lnTo>
                    <a:pt x="4" y="130"/>
                  </a:lnTo>
                  <a:lnTo>
                    <a:pt x="36" y="144"/>
                  </a:lnTo>
                  <a:lnTo>
                    <a:pt x="59" y="128"/>
                  </a:lnTo>
                  <a:lnTo>
                    <a:pt x="82" y="112"/>
                  </a:lnTo>
                  <a:lnTo>
                    <a:pt x="107" y="97"/>
                  </a:lnTo>
                  <a:lnTo>
                    <a:pt x="132" y="81"/>
                  </a:lnTo>
                  <a:lnTo>
                    <a:pt x="132" y="52"/>
                  </a:lnTo>
                  <a:lnTo>
                    <a:pt x="131" y="24"/>
                  </a:lnTo>
                  <a:lnTo>
                    <a:pt x="154" y="2"/>
                  </a:lnTo>
                  <a:lnTo>
                    <a:pt x="145" y="0"/>
                  </a:lnTo>
                  <a:lnTo>
                    <a:pt x="121" y="4"/>
                  </a:lnTo>
                  <a:lnTo>
                    <a:pt x="97" y="10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82" name="Freeform 234"/>
            <p:cNvSpPr>
              <a:spLocks/>
            </p:cNvSpPr>
            <p:nvPr/>
          </p:nvSpPr>
          <p:spPr bwMode="auto">
            <a:xfrm>
              <a:off x="5027934" y="5015797"/>
              <a:ext cx="59408" cy="42606"/>
            </a:xfrm>
            <a:custGeom>
              <a:avLst/>
              <a:gdLst>
                <a:gd name="T0" fmla="*/ 99724224 w 207"/>
                <a:gd name="T1" fmla="*/ 76427170 h 147"/>
                <a:gd name="T2" fmla="*/ 89348495 w 207"/>
                <a:gd name="T3" fmla="*/ 77015266 h 147"/>
                <a:gd name="T4" fmla="*/ 71478341 w 207"/>
                <a:gd name="T5" fmla="*/ 86421734 h 147"/>
                <a:gd name="T6" fmla="*/ 65137955 w 207"/>
                <a:gd name="T7" fmla="*/ 65845277 h 147"/>
                <a:gd name="T8" fmla="*/ 61678872 w 207"/>
                <a:gd name="T9" fmla="*/ 65257181 h 147"/>
                <a:gd name="T10" fmla="*/ 57644288 w 207"/>
                <a:gd name="T11" fmla="*/ 57026905 h 147"/>
                <a:gd name="T12" fmla="*/ 50726883 w 207"/>
                <a:gd name="T13" fmla="*/ 59965851 h 147"/>
                <a:gd name="T14" fmla="*/ 48421081 w 207"/>
                <a:gd name="T15" fmla="*/ 70548511 h 147"/>
                <a:gd name="T16" fmla="*/ 38045352 w 207"/>
                <a:gd name="T17" fmla="*/ 75839841 h 147"/>
                <a:gd name="T18" fmla="*/ 34586269 w 207"/>
                <a:gd name="T19" fmla="*/ 79366883 h 147"/>
                <a:gd name="T20" fmla="*/ 24786801 w 207"/>
                <a:gd name="T21" fmla="*/ 79366883 h 147"/>
                <a:gd name="T22" fmla="*/ 17869395 w 207"/>
                <a:gd name="T23" fmla="*/ 80543075 h 147"/>
                <a:gd name="T24" fmla="*/ 13257792 w 207"/>
                <a:gd name="T25" fmla="*/ 77603362 h 147"/>
                <a:gd name="T26" fmla="*/ 16716874 w 207"/>
                <a:gd name="T27" fmla="*/ 66433373 h 147"/>
                <a:gd name="T28" fmla="*/ 20175197 w 207"/>
                <a:gd name="T29" fmla="*/ 55262617 h 147"/>
                <a:gd name="T30" fmla="*/ 16140613 w 207"/>
                <a:gd name="T31" fmla="*/ 48795862 h 147"/>
                <a:gd name="T32" fmla="*/ 6341145 w 207"/>
                <a:gd name="T33" fmla="*/ 42329107 h 147"/>
                <a:gd name="T34" fmla="*/ 0 w 207"/>
                <a:gd name="T35" fmla="*/ 35274256 h 147"/>
                <a:gd name="T36" fmla="*/ 14411072 w 207"/>
                <a:gd name="T37" fmla="*/ 22928074 h 147"/>
                <a:gd name="T38" fmla="*/ 28245884 w 207"/>
                <a:gd name="T39" fmla="*/ 9406468 h 147"/>
                <a:gd name="T40" fmla="*/ 38621612 w 207"/>
                <a:gd name="T41" fmla="*/ 0 h 147"/>
                <a:gd name="T42" fmla="*/ 58220549 w 207"/>
                <a:gd name="T43" fmla="*/ 1763521 h 147"/>
                <a:gd name="T44" fmla="*/ 74361162 w 207"/>
                <a:gd name="T45" fmla="*/ 11169989 h 147"/>
                <a:gd name="T46" fmla="*/ 55914747 w 207"/>
                <a:gd name="T47" fmla="*/ 17636744 h 147"/>
                <a:gd name="T48" fmla="*/ 38621612 w 207"/>
                <a:gd name="T49" fmla="*/ 23516170 h 147"/>
                <a:gd name="T50" fmla="*/ 40351154 w 207"/>
                <a:gd name="T51" fmla="*/ 34686160 h 147"/>
                <a:gd name="T52" fmla="*/ 64561694 w 207"/>
                <a:gd name="T53" fmla="*/ 38213968 h 147"/>
                <a:gd name="T54" fmla="*/ 89348495 w 207"/>
                <a:gd name="T55" fmla="*/ 41152915 h 147"/>
                <a:gd name="T56" fmla="*/ 96842161 w 207"/>
                <a:gd name="T57" fmla="*/ 55262617 h 147"/>
                <a:gd name="T58" fmla="*/ 110099953 w 207"/>
                <a:gd name="T59" fmla="*/ 56438809 h 147"/>
                <a:gd name="T60" fmla="*/ 119323161 w 207"/>
                <a:gd name="T61" fmla="*/ 76427170 h 147"/>
                <a:gd name="T62" fmla="*/ 117017359 w 207"/>
                <a:gd name="T63" fmla="*/ 77603362 h 147"/>
                <a:gd name="T64" fmla="*/ 104335828 w 207"/>
                <a:gd name="T65" fmla="*/ 76427170 h 147"/>
                <a:gd name="T66" fmla="*/ 99724224 w 207"/>
                <a:gd name="T67" fmla="*/ 76427170 h 14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07" h="147">
                  <a:moveTo>
                    <a:pt x="173" y="130"/>
                  </a:moveTo>
                  <a:lnTo>
                    <a:pt x="155" y="131"/>
                  </a:lnTo>
                  <a:lnTo>
                    <a:pt x="124" y="147"/>
                  </a:lnTo>
                  <a:lnTo>
                    <a:pt x="113" y="112"/>
                  </a:lnTo>
                  <a:lnTo>
                    <a:pt x="107" y="111"/>
                  </a:lnTo>
                  <a:lnTo>
                    <a:pt x="100" y="97"/>
                  </a:lnTo>
                  <a:lnTo>
                    <a:pt x="88" y="102"/>
                  </a:lnTo>
                  <a:lnTo>
                    <a:pt x="84" y="120"/>
                  </a:lnTo>
                  <a:lnTo>
                    <a:pt x="66" y="129"/>
                  </a:lnTo>
                  <a:lnTo>
                    <a:pt x="60" y="135"/>
                  </a:lnTo>
                  <a:lnTo>
                    <a:pt x="43" y="135"/>
                  </a:lnTo>
                  <a:lnTo>
                    <a:pt x="31" y="137"/>
                  </a:lnTo>
                  <a:lnTo>
                    <a:pt x="23" y="132"/>
                  </a:lnTo>
                  <a:lnTo>
                    <a:pt x="29" y="113"/>
                  </a:lnTo>
                  <a:lnTo>
                    <a:pt x="35" y="94"/>
                  </a:lnTo>
                  <a:lnTo>
                    <a:pt x="28" y="83"/>
                  </a:lnTo>
                  <a:lnTo>
                    <a:pt x="11" y="72"/>
                  </a:lnTo>
                  <a:lnTo>
                    <a:pt x="0" y="60"/>
                  </a:lnTo>
                  <a:lnTo>
                    <a:pt x="25" y="39"/>
                  </a:lnTo>
                  <a:lnTo>
                    <a:pt x="49" y="16"/>
                  </a:lnTo>
                  <a:lnTo>
                    <a:pt x="67" y="0"/>
                  </a:lnTo>
                  <a:lnTo>
                    <a:pt x="101" y="3"/>
                  </a:lnTo>
                  <a:lnTo>
                    <a:pt x="129" y="19"/>
                  </a:lnTo>
                  <a:lnTo>
                    <a:pt x="97" y="30"/>
                  </a:lnTo>
                  <a:lnTo>
                    <a:pt x="67" y="40"/>
                  </a:lnTo>
                  <a:lnTo>
                    <a:pt x="70" y="59"/>
                  </a:lnTo>
                  <a:lnTo>
                    <a:pt x="112" y="65"/>
                  </a:lnTo>
                  <a:lnTo>
                    <a:pt x="155" y="70"/>
                  </a:lnTo>
                  <a:lnTo>
                    <a:pt x="168" y="94"/>
                  </a:lnTo>
                  <a:lnTo>
                    <a:pt x="191" y="96"/>
                  </a:lnTo>
                  <a:lnTo>
                    <a:pt x="207" y="130"/>
                  </a:lnTo>
                  <a:lnTo>
                    <a:pt x="203" y="132"/>
                  </a:lnTo>
                  <a:lnTo>
                    <a:pt x="181" y="130"/>
                  </a:lnTo>
                  <a:lnTo>
                    <a:pt x="173" y="130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83" name="Freeform 235"/>
            <p:cNvSpPr>
              <a:spLocks/>
            </p:cNvSpPr>
            <p:nvPr/>
          </p:nvSpPr>
          <p:spPr bwMode="auto">
            <a:xfrm>
              <a:off x="4936120" y="4979192"/>
              <a:ext cx="111016" cy="75611"/>
            </a:xfrm>
            <a:custGeom>
              <a:avLst/>
              <a:gdLst>
                <a:gd name="T0" fmla="*/ 160857659 w 384"/>
                <a:gd name="T1" fmla="*/ 134135981 h 255"/>
                <a:gd name="T2" fmla="*/ 136290352 w 384"/>
                <a:gd name="T3" fmla="*/ 118137903 h 255"/>
                <a:gd name="T4" fmla="*/ 112308127 w 384"/>
                <a:gd name="T5" fmla="*/ 101524846 h 255"/>
                <a:gd name="T6" fmla="*/ 100024473 w 384"/>
                <a:gd name="T7" fmla="*/ 95986899 h 255"/>
                <a:gd name="T8" fmla="*/ 80721371 w 384"/>
                <a:gd name="T9" fmla="*/ 87372489 h 255"/>
                <a:gd name="T10" fmla="*/ 69607880 w 384"/>
                <a:gd name="T11" fmla="*/ 68913711 h 255"/>
                <a:gd name="T12" fmla="*/ 51474941 w 384"/>
                <a:gd name="T13" fmla="*/ 55992096 h 255"/>
                <a:gd name="T14" fmla="*/ 39190522 w 384"/>
                <a:gd name="T15" fmla="*/ 68913711 h 255"/>
                <a:gd name="T16" fmla="*/ 32171838 w 384"/>
                <a:gd name="T17" fmla="*/ 72605937 h 255"/>
                <a:gd name="T18" fmla="*/ 35681562 w 384"/>
                <a:gd name="T19" fmla="*/ 83066068 h 255"/>
                <a:gd name="T20" fmla="*/ 15793378 w 384"/>
                <a:gd name="T21" fmla="*/ 78758863 h 255"/>
                <a:gd name="T22" fmla="*/ 12283654 w 384"/>
                <a:gd name="T23" fmla="*/ 62760785 h 255"/>
                <a:gd name="T24" fmla="*/ 7604531 w 384"/>
                <a:gd name="T25" fmla="*/ 46147729 h 255"/>
                <a:gd name="T26" fmla="*/ 4094806 w 384"/>
                <a:gd name="T27" fmla="*/ 30149651 h 255"/>
                <a:gd name="T28" fmla="*/ 0 w 384"/>
                <a:gd name="T29" fmla="*/ 13536594 h 255"/>
                <a:gd name="T30" fmla="*/ 17547858 w 384"/>
                <a:gd name="T31" fmla="*/ 7383668 h 255"/>
                <a:gd name="T32" fmla="*/ 34511399 w 384"/>
                <a:gd name="T33" fmla="*/ 0 h 255"/>
                <a:gd name="T34" fmla="*/ 52644339 w 384"/>
                <a:gd name="T35" fmla="*/ 9845152 h 255"/>
                <a:gd name="T36" fmla="*/ 70777278 w 384"/>
                <a:gd name="T37" fmla="*/ 19689520 h 255"/>
                <a:gd name="T38" fmla="*/ 85985575 w 384"/>
                <a:gd name="T39" fmla="*/ 38149082 h 255"/>
                <a:gd name="T40" fmla="*/ 100609555 w 384"/>
                <a:gd name="T41" fmla="*/ 38764061 h 255"/>
                <a:gd name="T42" fmla="*/ 115232770 w 384"/>
                <a:gd name="T43" fmla="*/ 40609781 h 255"/>
                <a:gd name="T44" fmla="*/ 129855985 w 384"/>
                <a:gd name="T45" fmla="*/ 41225545 h 255"/>
                <a:gd name="T46" fmla="*/ 145065046 w 384"/>
                <a:gd name="T47" fmla="*/ 41840524 h 255"/>
                <a:gd name="T48" fmla="*/ 160273343 w 384"/>
                <a:gd name="T49" fmla="*/ 53531396 h 255"/>
                <a:gd name="T50" fmla="*/ 160857659 w 384"/>
                <a:gd name="T51" fmla="*/ 68298732 h 255"/>
                <a:gd name="T52" fmla="*/ 174896558 w 384"/>
                <a:gd name="T53" fmla="*/ 75682400 h 255"/>
                <a:gd name="T54" fmla="*/ 188350374 w 384"/>
                <a:gd name="T55" fmla="*/ 83066068 h 255"/>
                <a:gd name="T56" fmla="*/ 201803426 w 384"/>
                <a:gd name="T57" fmla="*/ 72605937 h 255"/>
                <a:gd name="T58" fmla="*/ 215257243 w 384"/>
                <a:gd name="T59" fmla="*/ 62760785 h 255"/>
                <a:gd name="T60" fmla="*/ 224616254 w 384"/>
                <a:gd name="T61" fmla="*/ 75682400 h 255"/>
                <a:gd name="T62" fmla="*/ 214087080 w 384"/>
                <a:gd name="T63" fmla="*/ 85526768 h 255"/>
                <a:gd name="T64" fmla="*/ 200048946 w 384"/>
                <a:gd name="T65" fmla="*/ 99679125 h 255"/>
                <a:gd name="T66" fmla="*/ 185425731 w 384"/>
                <a:gd name="T67" fmla="*/ 112599956 h 255"/>
                <a:gd name="T68" fmla="*/ 191860099 w 384"/>
                <a:gd name="T69" fmla="*/ 119983624 h 255"/>
                <a:gd name="T70" fmla="*/ 201803426 w 384"/>
                <a:gd name="T71" fmla="*/ 126752313 h 255"/>
                <a:gd name="T72" fmla="*/ 205898232 w 384"/>
                <a:gd name="T73" fmla="*/ 133520217 h 255"/>
                <a:gd name="T74" fmla="*/ 202388508 w 384"/>
                <a:gd name="T75" fmla="*/ 145211090 h 255"/>
                <a:gd name="T76" fmla="*/ 198878783 w 384"/>
                <a:gd name="T77" fmla="*/ 156901963 h 255"/>
                <a:gd name="T78" fmla="*/ 184255568 w 384"/>
                <a:gd name="T79" fmla="*/ 155056242 h 255"/>
                <a:gd name="T80" fmla="*/ 170216670 w 384"/>
                <a:gd name="T81" fmla="*/ 151979779 h 255"/>
                <a:gd name="T82" fmla="*/ 160857659 w 384"/>
                <a:gd name="T83" fmla="*/ 134135981 h 25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84" h="255">
                  <a:moveTo>
                    <a:pt x="275" y="218"/>
                  </a:moveTo>
                  <a:lnTo>
                    <a:pt x="233" y="192"/>
                  </a:lnTo>
                  <a:lnTo>
                    <a:pt x="192" y="165"/>
                  </a:lnTo>
                  <a:lnTo>
                    <a:pt x="171" y="156"/>
                  </a:lnTo>
                  <a:lnTo>
                    <a:pt x="138" y="142"/>
                  </a:lnTo>
                  <a:lnTo>
                    <a:pt x="119" y="112"/>
                  </a:lnTo>
                  <a:lnTo>
                    <a:pt x="88" y="91"/>
                  </a:lnTo>
                  <a:lnTo>
                    <a:pt x="67" y="112"/>
                  </a:lnTo>
                  <a:lnTo>
                    <a:pt x="55" y="118"/>
                  </a:lnTo>
                  <a:lnTo>
                    <a:pt x="61" y="135"/>
                  </a:lnTo>
                  <a:lnTo>
                    <a:pt x="27" y="128"/>
                  </a:lnTo>
                  <a:lnTo>
                    <a:pt x="21" y="102"/>
                  </a:lnTo>
                  <a:lnTo>
                    <a:pt x="13" y="75"/>
                  </a:lnTo>
                  <a:lnTo>
                    <a:pt x="7" y="49"/>
                  </a:lnTo>
                  <a:lnTo>
                    <a:pt x="0" y="22"/>
                  </a:lnTo>
                  <a:lnTo>
                    <a:pt x="30" y="12"/>
                  </a:lnTo>
                  <a:lnTo>
                    <a:pt x="59" y="0"/>
                  </a:lnTo>
                  <a:lnTo>
                    <a:pt x="90" y="16"/>
                  </a:lnTo>
                  <a:lnTo>
                    <a:pt x="121" y="32"/>
                  </a:lnTo>
                  <a:lnTo>
                    <a:pt x="147" y="62"/>
                  </a:lnTo>
                  <a:lnTo>
                    <a:pt x="172" y="63"/>
                  </a:lnTo>
                  <a:lnTo>
                    <a:pt x="197" y="66"/>
                  </a:lnTo>
                  <a:lnTo>
                    <a:pt x="222" y="67"/>
                  </a:lnTo>
                  <a:lnTo>
                    <a:pt x="248" y="68"/>
                  </a:lnTo>
                  <a:lnTo>
                    <a:pt x="274" y="87"/>
                  </a:lnTo>
                  <a:lnTo>
                    <a:pt x="275" y="111"/>
                  </a:lnTo>
                  <a:lnTo>
                    <a:pt x="299" y="123"/>
                  </a:lnTo>
                  <a:lnTo>
                    <a:pt x="322" y="135"/>
                  </a:lnTo>
                  <a:lnTo>
                    <a:pt x="345" y="118"/>
                  </a:lnTo>
                  <a:lnTo>
                    <a:pt x="368" y="102"/>
                  </a:lnTo>
                  <a:lnTo>
                    <a:pt x="384" y="123"/>
                  </a:lnTo>
                  <a:lnTo>
                    <a:pt x="366" y="139"/>
                  </a:lnTo>
                  <a:lnTo>
                    <a:pt x="342" y="162"/>
                  </a:lnTo>
                  <a:lnTo>
                    <a:pt x="317" y="183"/>
                  </a:lnTo>
                  <a:lnTo>
                    <a:pt x="328" y="195"/>
                  </a:lnTo>
                  <a:lnTo>
                    <a:pt x="345" y="206"/>
                  </a:lnTo>
                  <a:lnTo>
                    <a:pt x="352" y="217"/>
                  </a:lnTo>
                  <a:lnTo>
                    <a:pt x="346" y="236"/>
                  </a:lnTo>
                  <a:lnTo>
                    <a:pt x="340" y="255"/>
                  </a:lnTo>
                  <a:lnTo>
                    <a:pt x="315" y="252"/>
                  </a:lnTo>
                  <a:lnTo>
                    <a:pt x="291" y="247"/>
                  </a:lnTo>
                  <a:lnTo>
                    <a:pt x="275" y="218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84" name="Freeform 236"/>
            <p:cNvSpPr>
              <a:spLocks/>
            </p:cNvSpPr>
            <p:nvPr/>
          </p:nvSpPr>
          <p:spPr bwMode="auto">
            <a:xfrm>
              <a:off x="4850908" y="5016397"/>
              <a:ext cx="32405" cy="22203"/>
            </a:xfrm>
            <a:custGeom>
              <a:avLst/>
              <a:gdLst>
                <a:gd name="T0" fmla="*/ 8350078 w 111"/>
                <a:gd name="T1" fmla="*/ 6747038 h 75"/>
                <a:gd name="T2" fmla="*/ 0 w 111"/>
                <a:gd name="T3" fmla="*/ 0 h 75"/>
                <a:gd name="T4" fmla="*/ 20875196 w 111"/>
                <a:gd name="T5" fmla="*/ 0 h 75"/>
                <a:gd name="T6" fmla="*/ 42347378 w 111"/>
                <a:gd name="T7" fmla="*/ 613225 h 75"/>
                <a:gd name="T8" fmla="*/ 55469481 w 111"/>
                <a:gd name="T9" fmla="*/ 3066907 h 75"/>
                <a:gd name="T10" fmla="*/ 54872495 w 111"/>
                <a:gd name="T11" fmla="*/ 19013882 h 75"/>
                <a:gd name="T12" fmla="*/ 61433933 w 111"/>
                <a:gd name="T13" fmla="*/ 22080789 h 75"/>
                <a:gd name="T14" fmla="*/ 55469481 w 111"/>
                <a:gd name="T15" fmla="*/ 28827827 h 75"/>
                <a:gd name="T16" fmla="*/ 66205186 w 111"/>
                <a:gd name="T17" fmla="*/ 44161578 h 75"/>
                <a:gd name="T18" fmla="*/ 60836947 w 111"/>
                <a:gd name="T19" fmla="*/ 46002035 h 75"/>
                <a:gd name="T20" fmla="*/ 55469481 w 111"/>
                <a:gd name="T21" fmla="*/ 43548353 h 75"/>
                <a:gd name="T22" fmla="*/ 54276282 w 111"/>
                <a:gd name="T23" fmla="*/ 40481446 h 75"/>
                <a:gd name="T24" fmla="*/ 51294442 w 111"/>
                <a:gd name="T25" fmla="*/ 37415323 h 75"/>
                <a:gd name="T26" fmla="*/ 47715616 w 111"/>
                <a:gd name="T27" fmla="*/ 37415323 h 75"/>
                <a:gd name="T28" fmla="*/ 43540577 w 111"/>
                <a:gd name="T29" fmla="*/ 36801315 h 75"/>
                <a:gd name="T30" fmla="*/ 39365538 w 111"/>
                <a:gd name="T31" fmla="*/ 34348416 h 75"/>
                <a:gd name="T32" fmla="*/ 33401086 w 111"/>
                <a:gd name="T33" fmla="*/ 34348416 h 75"/>
                <a:gd name="T34" fmla="*/ 33401086 w 111"/>
                <a:gd name="T35" fmla="*/ 33735191 h 75"/>
                <a:gd name="T36" fmla="*/ 20875196 w 111"/>
                <a:gd name="T37" fmla="*/ 27601378 h 75"/>
                <a:gd name="T38" fmla="*/ 14910744 w 111"/>
                <a:gd name="T39" fmla="*/ 18400657 h 75"/>
                <a:gd name="T40" fmla="*/ 8350078 w 111"/>
                <a:gd name="T41" fmla="*/ 6747038 h 7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11" h="75">
                  <a:moveTo>
                    <a:pt x="14" y="11"/>
                  </a:moveTo>
                  <a:lnTo>
                    <a:pt x="0" y="0"/>
                  </a:lnTo>
                  <a:lnTo>
                    <a:pt x="35" y="0"/>
                  </a:lnTo>
                  <a:lnTo>
                    <a:pt x="71" y="1"/>
                  </a:lnTo>
                  <a:lnTo>
                    <a:pt x="93" y="5"/>
                  </a:lnTo>
                  <a:lnTo>
                    <a:pt x="92" y="31"/>
                  </a:lnTo>
                  <a:lnTo>
                    <a:pt x="103" y="36"/>
                  </a:lnTo>
                  <a:lnTo>
                    <a:pt x="93" y="47"/>
                  </a:lnTo>
                  <a:lnTo>
                    <a:pt x="111" y="72"/>
                  </a:lnTo>
                  <a:lnTo>
                    <a:pt x="102" y="75"/>
                  </a:lnTo>
                  <a:lnTo>
                    <a:pt x="93" y="71"/>
                  </a:lnTo>
                  <a:lnTo>
                    <a:pt x="91" y="66"/>
                  </a:lnTo>
                  <a:lnTo>
                    <a:pt x="86" y="61"/>
                  </a:lnTo>
                  <a:lnTo>
                    <a:pt x="80" y="61"/>
                  </a:lnTo>
                  <a:lnTo>
                    <a:pt x="73" y="60"/>
                  </a:lnTo>
                  <a:lnTo>
                    <a:pt x="66" y="56"/>
                  </a:lnTo>
                  <a:lnTo>
                    <a:pt x="56" y="56"/>
                  </a:lnTo>
                  <a:lnTo>
                    <a:pt x="56" y="55"/>
                  </a:lnTo>
                  <a:lnTo>
                    <a:pt x="35" y="45"/>
                  </a:lnTo>
                  <a:lnTo>
                    <a:pt x="25" y="30"/>
                  </a:lnTo>
                  <a:lnTo>
                    <a:pt x="14" y="11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85" name="Freeform 237"/>
            <p:cNvSpPr>
              <a:spLocks/>
            </p:cNvSpPr>
            <p:nvPr/>
          </p:nvSpPr>
          <p:spPr bwMode="auto">
            <a:xfrm>
              <a:off x="4878512" y="5013997"/>
              <a:ext cx="27604" cy="29404"/>
            </a:xfrm>
            <a:custGeom>
              <a:avLst/>
              <a:gdLst>
                <a:gd name="T0" fmla="*/ 10994066 w 96"/>
                <a:gd name="T1" fmla="*/ 47690908 h 102"/>
                <a:gd name="T2" fmla="*/ 578875 w 96"/>
                <a:gd name="T3" fmla="*/ 33151415 h 102"/>
                <a:gd name="T4" fmla="*/ 6364585 w 96"/>
                <a:gd name="T5" fmla="*/ 26753734 h 102"/>
                <a:gd name="T6" fmla="*/ 0 w 96"/>
                <a:gd name="T7" fmla="*/ 23845835 h 102"/>
                <a:gd name="T8" fmla="*/ 578875 w 96"/>
                <a:gd name="T9" fmla="*/ 8723695 h 102"/>
                <a:gd name="T10" fmla="*/ 5786471 w 96"/>
                <a:gd name="T11" fmla="*/ 0 h 102"/>
                <a:gd name="T12" fmla="*/ 28352717 w 96"/>
                <a:gd name="T13" fmla="*/ 4070905 h 102"/>
                <a:gd name="T14" fmla="*/ 37610918 w 96"/>
                <a:gd name="T15" fmla="*/ 15703262 h 102"/>
                <a:gd name="T16" fmla="*/ 55548444 w 96"/>
                <a:gd name="T17" fmla="*/ 26753734 h 102"/>
                <a:gd name="T18" fmla="*/ 47447994 w 96"/>
                <a:gd name="T19" fmla="*/ 27916740 h 102"/>
                <a:gd name="T20" fmla="*/ 43397388 w 96"/>
                <a:gd name="T21" fmla="*/ 48272792 h 102"/>
                <a:gd name="T22" fmla="*/ 41082648 w 96"/>
                <a:gd name="T23" fmla="*/ 59323264 h 102"/>
                <a:gd name="T24" fmla="*/ 28352717 w 96"/>
                <a:gd name="T25" fmla="*/ 51180691 h 102"/>
                <a:gd name="T26" fmla="*/ 30088582 w 96"/>
                <a:gd name="T27" fmla="*/ 47690908 h 102"/>
                <a:gd name="T28" fmla="*/ 26037977 w 96"/>
                <a:gd name="T29" fmla="*/ 38385327 h 102"/>
                <a:gd name="T30" fmla="*/ 10994066 w 96"/>
                <a:gd name="T31" fmla="*/ 47690908 h 10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6" h="102">
                  <a:moveTo>
                    <a:pt x="19" y="82"/>
                  </a:moveTo>
                  <a:lnTo>
                    <a:pt x="1" y="57"/>
                  </a:lnTo>
                  <a:lnTo>
                    <a:pt x="11" y="46"/>
                  </a:lnTo>
                  <a:lnTo>
                    <a:pt x="0" y="41"/>
                  </a:lnTo>
                  <a:lnTo>
                    <a:pt x="1" y="15"/>
                  </a:lnTo>
                  <a:lnTo>
                    <a:pt x="10" y="0"/>
                  </a:lnTo>
                  <a:lnTo>
                    <a:pt x="49" y="7"/>
                  </a:lnTo>
                  <a:lnTo>
                    <a:pt x="65" y="27"/>
                  </a:lnTo>
                  <a:lnTo>
                    <a:pt x="96" y="46"/>
                  </a:lnTo>
                  <a:lnTo>
                    <a:pt x="82" y="48"/>
                  </a:lnTo>
                  <a:lnTo>
                    <a:pt x="75" y="83"/>
                  </a:lnTo>
                  <a:lnTo>
                    <a:pt x="71" y="102"/>
                  </a:lnTo>
                  <a:lnTo>
                    <a:pt x="49" y="88"/>
                  </a:lnTo>
                  <a:lnTo>
                    <a:pt x="52" y="82"/>
                  </a:lnTo>
                  <a:lnTo>
                    <a:pt x="45" y="66"/>
                  </a:lnTo>
                  <a:lnTo>
                    <a:pt x="19" y="82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86" name="Freeform 238"/>
            <p:cNvSpPr>
              <a:spLocks/>
            </p:cNvSpPr>
            <p:nvPr/>
          </p:nvSpPr>
          <p:spPr bwMode="auto">
            <a:xfrm>
              <a:off x="4867710" y="5033200"/>
              <a:ext cx="12602" cy="6601"/>
            </a:xfrm>
            <a:custGeom>
              <a:avLst/>
              <a:gdLst>
                <a:gd name="T0" fmla="*/ 24161353 w 46"/>
                <a:gd name="T1" fmla="*/ 10953097 h 23"/>
                <a:gd name="T2" fmla="*/ 18909169 w 46"/>
                <a:gd name="T3" fmla="*/ 13258973 h 23"/>
                <a:gd name="T4" fmla="*/ 3151166 w 46"/>
                <a:gd name="T5" fmla="*/ 4035472 h 23"/>
                <a:gd name="T6" fmla="*/ 1575583 w 46"/>
                <a:gd name="T7" fmla="*/ 576279 h 23"/>
                <a:gd name="T8" fmla="*/ 0 w 46"/>
                <a:gd name="T9" fmla="*/ 0 h 23"/>
                <a:gd name="T10" fmla="*/ 5252184 w 46"/>
                <a:gd name="T11" fmla="*/ 0 h 23"/>
                <a:gd name="T12" fmla="*/ 8929511 w 46"/>
                <a:gd name="T13" fmla="*/ 2305875 h 23"/>
                <a:gd name="T14" fmla="*/ 12606112 w 46"/>
                <a:gd name="T15" fmla="*/ 2882154 h 23"/>
                <a:gd name="T16" fmla="*/ 15757278 w 46"/>
                <a:gd name="T17" fmla="*/ 2882154 h 23"/>
                <a:gd name="T18" fmla="*/ 18383733 w 46"/>
                <a:gd name="T19" fmla="*/ 5765068 h 23"/>
                <a:gd name="T20" fmla="*/ 19433880 w 46"/>
                <a:gd name="T21" fmla="*/ 8647222 h 23"/>
                <a:gd name="T22" fmla="*/ 24161353 w 46"/>
                <a:gd name="T23" fmla="*/ 10953097 h 2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6" h="23">
                  <a:moveTo>
                    <a:pt x="46" y="19"/>
                  </a:moveTo>
                  <a:lnTo>
                    <a:pt x="36" y="23"/>
                  </a:lnTo>
                  <a:lnTo>
                    <a:pt x="6" y="7"/>
                  </a:lnTo>
                  <a:lnTo>
                    <a:pt x="3" y="1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7" y="4"/>
                  </a:lnTo>
                  <a:lnTo>
                    <a:pt x="24" y="5"/>
                  </a:lnTo>
                  <a:lnTo>
                    <a:pt x="30" y="5"/>
                  </a:lnTo>
                  <a:lnTo>
                    <a:pt x="35" y="10"/>
                  </a:lnTo>
                  <a:lnTo>
                    <a:pt x="37" y="15"/>
                  </a:lnTo>
                  <a:lnTo>
                    <a:pt x="46" y="19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87" name="Freeform 239"/>
            <p:cNvSpPr>
              <a:spLocks/>
            </p:cNvSpPr>
            <p:nvPr/>
          </p:nvSpPr>
          <p:spPr bwMode="auto">
            <a:xfrm>
              <a:off x="4737492" y="5013397"/>
              <a:ext cx="133819" cy="52808"/>
            </a:xfrm>
            <a:custGeom>
              <a:avLst/>
              <a:gdLst>
                <a:gd name="T0" fmla="*/ 180843429 w 462"/>
                <a:gd name="T1" fmla="*/ 90954789 h 180"/>
                <a:gd name="T2" fmla="*/ 153247350 w 462"/>
                <a:gd name="T3" fmla="*/ 94568363 h 180"/>
                <a:gd name="T4" fmla="*/ 146788547 w 462"/>
                <a:gd name="T5" fmla="*/ 108422722 h 180"/>
                <a:gd name="T6" fmla="*/ 145613871 w 462"/>
                <a:gd name="T7" fmla="*/ 104206111 h 180"/>
                <a:gd name="T8" fmla="*/ 139742789 w 462"/>
                <a:gd name="T9" fmla="*/ 93966101 h 180"/>
                <a:gd name="T10" fmla="*/ 118604748 w 462"/>
                <a:gd name="T11" fmla="*/ 97580450 h 180"/>
                <a:gd name="T12" fmla="*/ 92183346 w 462"/>
                <a:gd name="T13" fmla="*/ 101194799 h 180"/>
                <a:gd name="T14" fmla="*/ 65761177 w 462"/>
                <a:gd name="T15" fmla="*/ 98182712 h 180"/>
                <a:gd name="T16" fmla="*/ 45797812 w 462"/>
                <a:gd name="T17" fmla="*/ 97580450 h 180"/>
                <a:gd name="T18" fmla="*/ 30532386 w 462"/>
                <a:gd name="T19" fmla="*/ 93966101 h 180"/>
                <a:gd name="T20" fmla="*/ 32293250 w 462"/>
                <a:gd name="T21" fmla="*/ 89147227 h 180"/>
                <a:gd name="T22" fmla="*/ 22311951 w 462"/>
                <a:gd name="T23" fmla="*/ 83726091 h 180"/>
                <a:gd name="T24" fmla="*/ 16440103 w 462"/>
                <a:gd name="T25" fmla="*/ 73486857 h 180"/>
                <a:gd name="T26" fmla="*/ 2348586 w 462"/>
                <a:gd name="T27" fmla="*/ 61439284 h 180"/>
                <a:gd name="T28" fmla="*/ 11742931 w 462"/>
                <a:gd name="T29" fmla="*/ 63849109 h 180"/>
                <a:gd name="T30" fmla="*/ 8807389 w 462"/>
                <a:gd name="T31" fmla="*/ 54211361 h 180"/>
                <a:gd name="T32" fmla="*/ 0 w 462"/>
                <a:gd name="T33" fmla="*/ 43971351 h 180"/>
                <a:gd name="T34" fmla="*/ 14678472 w 462"/>
                <a:gd name="T35" fmla="*/ 28912467 h 180"/>
                <a:gd name="T36" fmla="*/ 36403468 w 462"/>
                <a:gd name="T37" fmla="*/ 25901156 h 180"/>
                <a:gd name="T38" fmla="*/ 43449226 w 462"/>
                <a:gd name="T39" fmla="*/ 21082282 h 180"/>
                <a:gd name="T40" fmla="*/ 63412591 w 462"/>
                <a:gd name="T41" fmla="*/ 15661146 h 180"/>
                <a:gd name="T42" fmla="*/ 96293563 w 462"/>
                <a:gd name="T43" fmla="*/ 1204524 h 180"/>
                <a:gd name="T44" fmla="*/ 119779424 w 462"/>
                <a:gd name="T45" fmla="*/ 602262 h 180"/>
                <a:gd name="T46" fmla="*/ 135045617 w 462"/>
                <a:gd name="T47" fmla="*/ 8433223 h 180"/>
                <a:gd name="T48" fmla="*/ 171449084 w 462"/>
                <a:gd name="T49" fmla="*/ 17467933 h 180"/>
                <a:gd name="T50" fmla="*/ 211375814 w 462"/>
                <a:gd name="T51" fmla="*/ 7830185 h 180"/>
                <a:gd name="T52" fmla="*/ 237797216 w 462"/>
                <a:gd name="T53" fmla="*/ 13251321 h 180"/>
                <a:gd name="T54" fmla="*/ 250127868 w 462"/>
                <a:gd name="T55" fmla="*/ 33731341 h 180"/>
                <a:gd name="T56" fmla="*/ 255998950 w 462"/>
                <a:gd name="T57" fmla="*/ 44573613 h 180"/>
                <a:gd name="T58" fmla="*/ 261283844 w 462"/>
                <a:gd name="T59" fmla="*/ 72883818 h 180"/>
                <a:gd name="T60" fmla="*/ 262457754 w 462"/>
                <a:gd name="T61" fmla="*/ 86738178 h 180"/>
                <a:gd name="T62" fmla="*/ 239558848 w 462"/>
                <a:gd name="T63" fmla="*/ 83726091 h 180"/>
                <a:gd name="T64" fmla="*/ 230751458 w 462"/>
                <a:gd name="T65" fmla="*/ 85533653 h 180"/>
                <a:gd name="T66" fmla="*/ 202568425 w 462"/>
                <a:gd name="T67" fmla="*/ 91557052 h 18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62" h="180">
                  <a:moveTo>
                    <a:pt x="345" y="152"/>
                  </a:moveTo>
                  <a:lnTo>
                    <a:pt x="308" y="151"/>
                  </a:lnTo>
                  <a:lnTo>
                    <a:pt x="271" y="154"/>
                  </a:lnTo>
                  <a:lnTo>
                    <a:pt x="261" y="157"/>
                  </a:lnTo>
                  <a:lnTo>
                    <a:pt x="260" y="170"/>
                  </a:lnTo>
                  <a:lnTo>
                    <a:pt x="250" y="180"/>
                  </a:lnTo>
                  <a:lnTo>
                    <a:pt x="248" y="178"/>
                  </a:lnTo>
                  <a:lnTo>
                    <a:pt x="248" y="173"/>
                  </a:lnTo>
                  <a:lnTo>
                    <a:pt x="249" y="150"/>
                  </a:lnTo>
                  <a:lnTo>
                    <a:pt x="238" y="156"/>
                  </a:lnTo>
                  <a:lnTo>
                    <a:pt x="222" y="155"/>
                  </a:lnTo>
                  <a:lnTo>
                    <a:pt x="202" y="162"/>
                  </a:lnTo>
                  <a:lnTo>
                    <a:pt x="177" y="174"/>
                  </a:lnTo>
                  <a:lnTo>
                    <a:pt x="157" y="168"/>
                  </a:lnTo>
                  <a:lnTo>
                    <a:pt x="117" y="151"/>
                  </a:lnTo>
                  <a:lnTo>
                    <a:pt x="112" y="163"/>
                  </a:lnTo>
                  <a:lnTo>
                    <a:pt x="100" y="170"/>
                  </a:lnTo>
                  <a:lnTo>
                    <a:pt x="78" y="162"/>
                  </a:lnTo>
                  <a:lnTo>
                    <a:pt x="64" y="155"/>
                  </a:lnTo>
                  <a:lnTo>
                    <a:pt x="52" y="156"/>
                  </a:lnTo>
                  <a:lnTo>
                    <a:pt x="39" y="156"/>
                  </a:lnTo>
                  <a:lnTo>
                    <a:pt x="55" y="148"/>
                  </a:lnTo>
                  <a:lnTo>
                    <a:pt x="34" y="145"/>
                  </a:lnTo>
                  <a:lnTo>
                    <a:pt x="38" y="139"/>
                  </a:lnTo>
                  <a:lnTo>
                    <a:pt x="26" y="127"/>
                  </a:lnTo>
                  <a:lnTo>
                    <a:pt x="28" y="122"/>
                  </a:lnTo>
                  <a:lnTo>
                    <a:pt x="9" y="112"/>
                  </a:lnTo>
                  <a:lnTo>
                    <a:pt x="4" y="102"/>
                  </a:lnTo>
                  <a:lnTo>
                    <a:pt x="12" y="103"/>
                  </a:lnTo>
                  <a:lnTo>
                    <a:pt x="20" y="106"/>
                  </a:lnTo>
                  <a:lnTo>
                    <a:pt x="15" y="95"/>
                  </a:lnTo>
                  <a:lnTo>
                    <a:pt x="15" y="90"/>
                  </a:lnTo>
                  <a:lnTo>
                    <a:pt x="13" y="74"/>
                  </a:lnTo>
                  <a:lnTo>
                    <a:pt x="0" y="73"/>
                  </a:lnTo>
                  <a:lnTo>
                    <a:pt x="1" y="52"/>
                  </a:lnTo>
                  <a:lnTo>
                    <a:pt x="25" y="48"/>
                  </a:lnTo>
                  <a:lnTo>
                    <a:pt x="33" y="43"/>
                  </a:lnTo>
                  <a:lnTo>
                    <a:pt x="62" y="43"/>
                  </a:lnTo>
                  <a:lnTo>
                    <a:pt x="81" y="36"/>
                  </a:lnTo>
                  <a:lnTo>
                    <a:pt x="74" y="35"/>
                  </a:lnTo>
                  <a:lnTo>
                    <a:pt x="62" y="25"/>
                  </a:lnTo>
                  <a:lnTo>
                    <a:pt x="108" y="26"/>
                  </a:lnTo>
                  <a:lnTo>
                    <a:pt x="140" y="6"/>
                  </a:lnTo>
                  <a:lnTo>
                    <a:pt x="164" y="2"/>
                  </a:lnTo>
                  <a:lnTo>
                    <a:pt x="188" y="0"/>
                  </a:lnTo>
                  <a:lnTo>
                    <a:pt x="204" y="1"/>
                  </a:lnTo>
                  <a:lnTo>
                    <a:pt x="220" y="8"/>
                  </a:lnTo>
                  <a:lnTo>
                    <a:pt x="230" y="14"/>
                  </a:lnTo>
                  <a:lnTo>
                    <a:pt x="261" y="22"/>
                  </a:lnTo>
                  <a:lnTo>
                    <a:pt x="292" y="29"/>
                  </a:lnTo>
                  <a:lnTo>
                    <a:pt x="322" y="30"/>
                  </a:lnTo>
                  <a:lnTo>
                    <a:pt x="360" y="13"/>
                  </a:lnTo>
                  <a:lnTo>
                    <a:pt x="391" y="11"/>
                  </a:lnTo>
                  <a:lnTo>
                    <a:pt x="405" y="22"/>
                  </a:lnTo>
                  <a:lnTo>
                    <a:pt x="416" y="41"/>
                  </a:lnTo>
                  <a:lnTo>
                    <a:pt x="426" y="56"/>
                  </a:lnTo>
                  <a:lnTo>
                    <a:pt x="447" y="66"/>
                  </a:lnTo>
                  <a:lnTo>
                    <a:pt x="436" y="74"/>
                  </a:lnTo>
                  <a:lnTo>
                    <a:pt x="440" y="91"/>
                  </a:lnTo>
                  <a:lnTo>
                    <a:pt x="445" y="121"/>
                  </a:lnTo>
                  <a:lnTo>
                    <a:pt x="462" y="142"/>
                  </a:lnTo>
                  <a:lnTo>
                    <a:pt x="447" y="144"/>
                  </a:lnTo>
                  <a:lnTo>
                    <a:pt x="440" y="138"/>
                  </a:lnTo>
                  <a:lnTo>
                    <a:pt x="408" y="139"/>
                  </a:lnTo>
                  <a:lnTo>
                    <a:pt x="402" y="144"/>
                  </a:lnTo>
                  <a:lnTo>
                    <a:pt x="393" y="142"/>
                  </a:lnTo>
                  <a:lnTo>
                    <a:pt x="369" y="146"/>
                  </a:lnTo>
                  <a:lnTo>
                    <a:pt x="345" y="152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88" name="Freeform 240"/>
            <p:cNvSpPr>
              <a:spLocks/>
            </p:cNvSpPr>
            <p:nvPr/>
          </p:nvSpPr>
          <p:spPr bwMode="auto">
            <a:xfrm>
              <a:off x="4734491" y="5012797"/>
              <a:ext cx="20403" cy="15602"/>
            </a:xfrm>
            <a:custGeom>
              <a:avLst/>
              <a:gdLst>
                <a:gd name="T0" fmla="*/ 4623605 w 71"/>
                <a:gd name="T1" fmla="*/ 606665 h 53"/>
                <a:gd name="T2" fmla="*/ 2311802 w 71"/>
                <a:gd name="T3" fmla="*/ 4851759 h 53"/>
                <a:gd name="T4" fmla="*/ 5779126 w 71"/>
                <a:gd name="T5" fmla="*/ 11523513 h 53"/>
                <a:gd name="T6" fmla="*/ 0 w 71"/>
                <a:gd name="T7" fmla="*/ 22440361 h 53"/>
                <a:gd name="T8" fmla="*/ 9246450 w 71"/>
                <a:gd name="T9" fmla="*/ 23652911 h 53"/>
                <a:gd name="T10" fmla="*/ 4045084 w 71"/>
                <a:gd name="T11" fmla="*/ 32143880 h 53"/>
                <a:gd name="T12" fmla="*/ 19649181 w 71"/>
                <a:gd name="T13" fmla="*/ 20014481 h 53"/>
                <a:gd name="T14" fmla="*/ 41032403 w 71"/>
                <a:gd name="T15" fmla="*/ 16375272 h 53"/>
                <a:gd name="T16" fmla="*/ 34675517 w 71"/>
                <a:gd name="T17" fmla="*/ 11523513 h 53"/>
                <a:gd name="T18" fmla="*/ 24850546 w 71"/>
                <a:gd name="T19" fmla="*/ 0 h 53"/>
                <a:gd name="T20" fmla="*/ 4623605 w 71"/>
                <a:gd name="T21" fmla="*/ 606665 h 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71" h="53">
                  <a:moveTo>
                    <a:pt x="8" y="1"/>
                  </a:moveTo>
                  <a:lnTo>
                    <a:pt x="4" y="8"/>
                  </a:lnTo>
                  <a:lnTo>
                    <a:pt x="10" y="19"/>
                  </a:lnTo>
                  <a:lnTo>
                    <a:pt x="0" y="37"/>
                  </a:lnTo>
                  <a:lnTo>
                    <a:pt x="16" y="39"/>
                  </a:lnTo>
                  <a:lnTo>
                    <a:pt x="7" y="53"/>
                  </a:lnTo>
                  <a:lnTo>
                    <a:pt x="34" y="33"/>
                  </a:lnTo>
                  <a:lnTo>
                    <a:pt x="71" y="27"/>
                  </a:lnTo>
                  <a:lnTo>
                    <a:pt x="60" y="19"/>
                  </a:lnTo>
                  <a:lnTo>
                    <a:pt x="43" y="0"/>
                  </a:lnTo>
                  <a:lnTo>
                    <a:pt x="8" y="1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89" name="Freeform 241"/>
            <p:cNvSpPr>
              <a:spLocks/>
            </p:cNvSpPr>
            <p:nvPr/>
          </p:nvSpPr>
          <p:spPr bwMode="auto">
            <a:xfrm>
              <a:off x="4702687" y="4895180"/>
              <a:ext cx="58208" cy="37205"/>
            </a:xfrm>
            <a:custGeom>
              <a:avLst/>
              <a:gdLst>
                <a:gd name="T0" fmla="*/ 116807863 w 203"/>
                <a:gd name="T1" fmla="*/ 40797931 h 128"/>
                <a:gd name="T2" fmla="*/ 112204941 w 203"/>
                <a:gd name="T3" fmla="*/ 46119802 h 128"/>
                <a:gd name="T4" fmla="*/ 115657132 w 203"/>
                <a:gd name="T5" fmla="*/ 60901238 h 128"/>
                <a:gd name="T6" fmla="*/ 99545389 w 203"/>
                <a:gd name="T7" fmla="*/ 69179703 h 128"/>
                <a:gd name="T8" fmla="*/ 100121134 w 203"/>
                <a:gd name="T9" fmla="*/ 75683442 h 128"/>
                <a:gd name="T10" fmla="*/ 77679994 w 203"/>
                <a:gd name="T11" fmla="*/ 71544210 h 128"/>
                <a:gd name="T12" fmla="*/ 55238854 w 203"/>
                <a:gd name="T13" fmla="*/ 67405746 h 128"/>
                <a:gd name="T14" fmla="*/ 31647742 w 203"/>
                <a:gd name="T15" fmla="*/ 66223108 h 128"/>
                <a:gd name="T16" fmla="*/ 9206602 w 203"/>
                <a:gd name="T17" fmla="*/ 66223108 h 128"/>
                <a:gd name="T18" fmla="*/ 2301461 w 203"/>
                <a:gd name="T19" fmla="*/ 61492557 h 128"/>
                <a:gd name="T20" fmla="*/ 10357333 w 203"/>
                <a:gd name="T21" fmla="*/ 50258266 h 128"/>
                <a:gd name="T22" fmla="*/ 0 w 203"/>
                <a:gd name="T23" fmla="*/ 28381003 h 128"/>
                <a:gd name="T24" fmla="*/ 19563935 w 203"/>
                <a:gd name="T25" fmla="*/ 14782205 h 128"/>
                <a:gd name="T26" fmla="*/ 38552125 w 203"/>
                <a:gd name="T27" fmla="*/ 1182638 h 128"/>
                <a:gd name="T28" fmla="*/ 56965329 w 203"/>
                <a:gd name="T29" fmla="*/ 0 h 128"/>
                <a:gd name="T30" fmla="*/ 76529263 w 203"/>
                <a:gd name="T31" fmla="*/ 3547914 h 128"/>
                <a:gd name="T32" fmla="*/ 96668942 w 203"/>
                <a:gd name="T33" fmla="*/ 7095058 h 128"/>
                <a:gd name="T34" fmla="*/ 99545389 w 203"/>
                <a:gd name="T35" fmla="*/ 26016496 h 128"/>
                <a:gd name="T36" fmla="*/ 116807863 w 203"/>
                <a:gd name="T37" fmla="*/ 40797931 h 12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03" h="128">
                  <a:moveTo>
                    <a:pt x="203" y="69"/>
                  </a:moveTo>
                  <a:lnTo>
                    <a:pt x="195" y="78"/>
                  </a:lnTo>
                  <a:lnTo>
                    <a:pt x="201" y="103"/>
                  </a:lnTo>
                  <a:lnTo>
                    <a:pt x="173" y="117"/>
                  </a:lnTo>
                  <a:lnTo>
                    <a:pt x="174" y="128"/>
                  </a:lnTo>
                  <a:lnTo>
                    <a:pt x="135" y="121"/>
                  </a:lnTo>
                  <a:lnTo>
                    <a:pt x="96" y="114"/>
                  </a:lnTo>
                  <a:lnTo>
                    <a:pt x="55" y="112"/>
                  </a:lnTo>
                  <a:lnTo>
                    <a:pt x="16" y="112"/>
                  </a:lnTo>
                  <a:lnTo>
                    <a:pt x="4" y="104"/>
                  </a:lnTo>
                  <a:lnTo>
                    <a:pt x="18" y="85"/>
                  </a:lnTo>
                  <a:lnTo>
                    <a:pt x="0" y="48"/>
                  </a:lnTo>
                  <a:lnTo>
                    <a:pt x="34" y="25"/>
                  </a:lnTo>
                  <a:lnTo>
                    <a:pt x="67" y="2"/>
                  </a:lnTo>
                  <a:lnTo>
                    <a:pt x="99" y="0"/>
                  </a:lnTo>
                  <a:lnTo>
                    <a:pt x="133" y="6"/>
                  </a:lnTo>
                  <a:lnTo>
                    <a:pt x="168" y="12"/>
                  </a:lnTo>
                  <a:lnTo>
                    <a:pt x="173" y="44"/>
                  </a:lnTo>
                  <a:lnTo>
                    <a:pt x="203" y="69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90" name="Freeform 242"/>
            <p:cNvSpPr>
              <a:spLocks/>
            </p:cNvSpPr>
            <p:nvPr/>
          </p:nvSpPr>
          <p:spPr bwMode="auto">
            <a:xfrm>
              <a:off x="4690085" y="4959390"/>
              <a:ext cx="64809" cy="39005"/>
            </a:xfrm>
            <a:custGeom>
              <a:avLst/>
              <a:gdLst>
                <a:gd name="T0" fmla="*/ 120193308 w 225"/>
                <a:gd name="T1" fmla="*/ 64042164 h 134"/>
                <a:gd name="T2" fmla="*/ 119032020 w 225"/>
                <a:gd name="T3" fmla="*/ 77680560 h 134"/>
                <a:gd name="T4" fmla="*/ 92322396 w 225"/>
                <a:gd name="T5" fmla="*/ 72343328 h 134"/>
                <a:gd name="T6" fmla="*/ 70257924 w 225"/>
                <a:gd name="T7" fmla="*/ 79459380 h 134"/>
                <a:gd name="T8" fmla="*/ 55161180 w 225"/>
                <a:gd name="T9" fmla="*/ 76494679 h 134"/>
                <a:gd name="T10" fmla="*/ 40064436 w 225"/>
                <a:gd name="T11" fmla="*/ 73529208 h 134"/>
                <a:gd name="T12" fmla="*/ 37161216 w 225"/>
                <a:gd name="T13" fmla="*/ 69378627 h 134"/>
                <a:gd name="T14" fmla="*/ 35419284 w 225"/>
                <a:gd name="T15" fmla="*/ 63449224 h 134"/>
                <a:gd name="T16" fmla="*/ 30774132 w 225"/>
                <a:gd name="T17" fmla="*/ 61669634 h 134"/>
                <a:gd name="T18" fmla="*/ 26709624 w 225"/>
                <a:gd name="T19" fmla="*/ 61669634 h 134"/>
                <a:gd name="T20" fmla="*/ 20322540 w 225"/>
                <a:gd name="T21" fmla="*/ 58111992 h 134"/>
                <a:gd name="T22" fmla="*/ 0 w 225"/>
                <a:gd name="T23" fmla="*/ 36764604 h 134"/>
                <a:gd name="T24" fmla="*/ 8129016 w 225"/>
                <a:gd name="T25" fmla="*/ 34392843 h 134"/>
                <a:gd name="T26" fmla="*/ 18580608 w 225"/>
                <a:gd name="T27" fmla="*/ 18975627 h 134"/>
                <a:gd name="T28" fmla="*/ 31935420 w 225"/>
                <a:gd name="T29" fmla="*/ 5336462 h 134"/>
                <a:gd name="T30" fmla="*/ 33096708 w 225"/>
                <a:gd name="T31" fmla="*/ 4743522 h 134"/>
                <a:gd name="T32" fmla="*/ 58645044 w 225"/>
                <a:gd name="T33" fmla="*/ 7116053 h 134"/>
                <a:gd name="T34" fmla="*/ 81870804 w 225"/>
                <a:gd name="T35" fmla="*/ 0 h 134"/>
                <a:gd name="T36" fmla="*/ 82451448 w 225"/>
                <a:gd name="T37" fmla="*/ 0 h 134"/>
                <a:gd name="T38" fmla="*/ 92903040 w 225"/>
                <a:gd name="T39" fmla="*/ 10080754 h 134"/>
                <a:gd name="T40" fmla="*/ 102773988 w 225"/>
                <a:gd name="T41" fmla="*/ 20161508 h 134"/>
                <a:gd name="T42" fmla="*/ 106838496 w 225"/>
                <a:gd name="T43" fmla="*/ 34985783 h 134"/>
                <a:gd name="T44" fmla="*/ 110903004 w 225"/>
                <a:gd name="T45" fmla="*/ 49217119 h 134"/>
                <a:gd name="T46" fmla="*/ 121935240 w 225"/>
                <a:gd name="T47" fmla="*/ 49217119 h 134"/>
                <a:gd name="T48" fmla="*/ 130644900 w 225"/>
                <a:gd name="T49" fmla="*/ 52182590 h 134"/>
                <a:gd name="T50" fmla="*/ 130644900 w 225"/>
                <a:gd name="T51" fmla="*/ 55740231 h 134"/>
                <a:gd name="T52" fmla="*/ 124838460 w 225"/>
                <a:gd name="T53" fmla="*/ 59890813 h 134"/>
                <a:gd name="T54" fmla="*/ 122515884 w 225"/>
                <a:gd name="T55" fmla="*/ 58704932 h 134"/>
                <a:gd name="T56" fmla="*/ 120193308 w 225"/>
                <a:gd name="T57" fmla="*/ 64042164 h 13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225" h="134">
                  <a:moveTo>
                    <a:pt x="207" y="108"/>
                  </a:moveTo>
                  <a:lnTo>
                    <a:pt x="205" y="131"/>
                  </a:lnTo>
                  <a:lnTo>
                    <a:pt x="159" y="122"/>
                  </a:lnTo>
                  <a:lnTo>
                    <a:pt x="121" y="134"/>
                  </a:lnTo>
                  <a:lnTo>
                    <a:pt x="95" y="129"/>
                  </a:lnTo>
                  <a:lnTo>
                    <a:pt x="69" y="124"/>
                  </a:lnTo>
                  <a:lnTo>
                    <a:pt x="64" y="117"/>
                  </a:lnTo>
                  <a:lnTo>
                    <a:pt x="61" y="107"/>
                  </a:lnTo>
                  <a:lnTo>
                    <a:pt x="53" y="104"/>
                  </a:lnTo>
                  <a:lnTo>
                    <a:pt x="46" y="104"/>
                  </a:lnTo>
                  <a:lnTo>
                    <a:pt x="35" y="98"/>
                  </a:lnTo>
                  <a:lnTo>
                    <a:pt x="0" y="62"/>
                  </a:lnTo>
                  <a:lnTo>
                    <a:pt x="14" y="58"/>
                  </a:lnTo>
                  <a:lnTo>
                    <a:pt x="32" y="32"/>
                  </a:lnTo>
                  <a:lnTo>
                    <a:pt x="55" y="9"/>
                  </a:lnTo>
                  <a:lnTo>
                    <a:pt x="57" y="8"/>
                  </a:lnTo>
                  <a:lnTo>
                    <a:pt x="101" y="12"/>
                  </a:lnTo>
                  <a:lnTo>
                    <a:pt x="141" y="0"/>
                  </a:lnTo>
                  <a:lnTo>
                    <a:pt x="142" y="0"/>
                  </a:lnTo>
                  <a:lnTo>
                    <a:pt x="160" y="17"/>
                  </a:lnTo>
                  <a:lnTo>
                    <a:pt x="177" y="34"/>
                  </a:lnTo>
                  <a:lnTo>
                    <a:pt x="184" y="59"/>
                  </a:lnTo>
                  <a:lnTo>
                    <a:pt x="191" y="83"/>
                  </a:lnTo>
                  <a:lnTo>
                    <a:pt x="210" y="83"/>
                  </a:lnTo>
                  <a:lnTo>
                    <a:pt x="225" y="88"/>
                  </a:lnTo>
                  <a:lnTo>
                    <a:pt x="225" y="94"/>
                  </a:lnTo>
                  <a:lnTo>
                    <a:pt x="215" y="101"/>
                  </a:lnTo>
                  <a:lnTo>
                    <a:pt x="211" y="99"/>
                  </a:lnTo>
                  <a:lnTo>
                    <a:pt x="207" y="108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91" name="Freeform 243"/>
            <p:cNvSpPr>
              <a:spLocks/>
            </p:cNvSpPr>
            <p:nvPr/>
          </p:nvSpPr>
          <p:spPr bwMode="auto">
            <a:xfrm>
              <a:off x="4730890" y="4955189"/>
              <a:ext cx="29404" cy="30004"/>
            </a:xfrm>
            <a:custGeom>
              <a:avLst/>
              <a:gdLst>
                <a:gd name="T0" fmla="*/ 11632357 w 102"/>
                <a:gd name="T1" fmla="*/ 0 h 104"/>
                <a:gd name="T2" fmla="*/ 0 w 102"/>
                <a:gd name="T3" fmla="*/ 9320457 h 104"/>
                <a:gd name="T4" fmla="*/ 581885 w 102"/>
                <a:gd name="T5" fmla="*/ 9320457 h 104"/>
                <a:gd name="T6" fmla="*/ 11050472 w 102"/>
                <a:gd name="T7" fmla="*/ 19222488 h 104"/>
                <a:gd name="T8" fmla="*/ 20937937 w 102"/>
                <a:gd name="T9" fmla="*/ 29125282 h 104"/>
                <a:gd name="T10" fmla="*/ 25008842 w 102"/>
                <a:gd name="T11" fmla="*/ 43688305 h 104"/>
                <a:gd name="T12" fmla="*/ 29079747 w 102"/>
                <a:gd name="T13" fmla="*/ 57668227 h 104"/>
                <a:gd name="T14" fmla="*/ 40130219 w 102"/>
                <a:gd name="T15" fmla="*/ 57668227 h 104"/>
                <a:gd name="T16" fmla="*/ 48854677 w 102"/>
                <a:gd name="T17" fmla="*/ 60580679 h 104"/>
                <a:gd name="T18" fmla="*/ 47690908 w 102"/>
                <a:gd name="T19" fmla="*/ 52425661 h 104"/>
                <a:gd name="T20" fmla="*/ 59323264 w 102"/>
                <a:gd name="T21" fmla="*/ 41940529 h 104"/>
                <a:gd name="T22" fmla="*/ 47690908 w 102"/>
                <a:gd name="T23" fmla="*/ 31455397 h 104"/>
                <a:gd name="T24" fmla="*/ 37222321 w 102"/>
                <a:gd name="T25" fmla="*/ 21552602 h 104"/>
                <a:gd name="T26" fmla="*/ 26171849 w 102"/>
                <a:gd name="T27" fmla="*/ 11649808 h 104"/>
                <a:gd name="T28" fmla="*/ 15703262 w 102"/>
                <a:gd name="T29" fmla="*/ 1164675 h 104"/>
                <a:gd name="T30" fmla="*/ 11632357 w 102"/>
                <a:gd name="T31" fmla="*/ 0 h 10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2" h="104">
                  <a:moveTo>
                    <a:pt x="20" y="0"/>
                  </a:moveTo>
                  <a:lnTo>
                    <a:pt x="0" y="16"/>
                  </a:lnTo>
                  <a:lnTo>
                    <a:pt x="1" y="16"/>
                  </a:lnTo>
                  <a:lnTo>
                    <a:pt x="19" y="33"/>
                  </a:lnTo>
                  <a:lnTo>
                    <a:pt x="36" y="50"/>
                  </a:lnTo>
                  <a:lnTo>
                    <a:pt x="43" y="75"/>
                  </a:lnTo>
                  <a:lnTo>
                    <a:pt x="50" y="99"/>
                  </a:lnTo>
                  <a:lnTo>
                    <a:pt x="69" y="99"/>
                  </a:lnTo>
                  <a:lnTo>
                    <a:pt x="84" y="104"/>
                  </a:lnTo>
                  <a:lnTo>
                    <a:pt x="82" y="90"/>
                  </a:lnTo>
                  <a:lnTo>
                    <a:pt x="102" y="72"/>
                  </a:lnTo>
                  <a:lnTo>
                    <a:pt x="82" y="54"/>
                  </a:lnTo>
                  <a:lnTo>
                    <a:pt x="64" y="37"/>
                  </a:lnTo>
                  <a:lnTo>
                    <a:pt x="45" y="20"/>
                  </a:lnTo>
                  <a:lnTo>
                    <a:pt x="27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92" name="Freeform 244"/>
            <p:cNvSpPr>
              <a:spLocks/>
            </p:cNvSpPr>
            <p:nvPr/>
          </p:nvSpPr>
          <p:spPr bwMode="auto">
            <a:xfrm>
              <a:off x="4639077" y="4715754"/>
              <a:ext cx="43206" cy="7201"/>
            </a:xfrm>
            <a:custGeom>
              <a:avLst/>
              <a:gdLst>
                <a:gd name="T0" fmla="*/ 38172339 w 148"/>
                <a:gd name="T1" fmla="*/ 4802257 h 23"/>
                <a:gd name="T2" fmla="*/ 14910744 w 148"/>
                <a:gd name="T3" fmla="*/ 685800 h 23"/>
                <a:gd name="T4" fmla="*/ 8946292 w 148"/>
                <a:gd name="T5" fmla="*/ 2058228 h 23"/>
                <a:gd name="T6" fmla="*/ 0 w 148"/>
                <a:gd name="T7" fmla="*/ 4802257 h 23"/>
                <a:gd name="T8" fmla="*/ 596214 w 148"/>
                <a:gd name="T9" fmla="*/ 6173857 h 23"/>
                <a:gd name="T10" fmla="*/ 36382926 w 148"/>
                <a:gd name="T11" fmla="*/ 9604513 h 23"/>
                <a:gd name="T12" fmla="*/ 19086555 w 148"/>
                <a:gd name="T13" fmla="*/ 12348541 h 23"/>
                <a:gd name="T14" fmla="*/ 45329990 w 148"/>
                <a:gd name="T15" fmla="*/ 15778370 h 23"/>
                <a:gd name="T16" fmla="*/ 75748464 w 148"/>
                <a:gd name="T17" fmla="*/ 13720141 h 23"/>
                <a:gd name="T18" fmla="*/ 88273581 w 148"/>
                <a:gd name="T19" fmla="*/ 6173857 h 23"/>
                <a:gd name="T20" fmla="*/ 81115930 w 148"/>
                <a:gd name="T21" fmla="*/ 3429828 h 23"/>
                <a:gd name="T22" fmla="*/ 52486869 w 148"/>
                <a:gd name="T23" fmla="*/ 2058228 h 23"/>
                <a:gd name="T24" fmla="*/ 48311830 w 148"/>
                <a:gd name="T25" fmla="*/ 1372428 h 23"/>
                <a:gd name="T26" fmla="*/ 43540577 w 148"/>
                <a:gd name="T27" fmla="*/ 0 h 23"/>
                <a:gd name="T28" fmla="*/ 39961751 w 148"/>
                <a:gd name="T29" fmla="*/ 1372428 h 23"/>
                <a:gd name="T30" fmla="*/ 38172339 w 148"/>
                <a:gd name="T31" fmla="*/ 4802257 h 2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48" h="23">
                  <a:moveTo>
                    <a:pt x="64" y="7"/>
                  </a:moveTo>
                  <a:lnTo>
                    <a:pt x="25" y="1"/>
                  </a:lnTo>
                  <a:lnTo>
                    <a:pt x="15" y="3"/>
                  </a:lnTo>
                  <a:lnTo>
                    <a:pt x="0" y="7"/>
                  </a:lnTo>
                  <a:lnTo>
                    <a:pt x="1" y="9"/>
                  </a:lnTo>
                  <a:lnTo>
                    <a:pt x="61" y="14"/>
                  </a:lnTo>
                  <a:lnTo>
                    <a:pt x="32" y="18"/>
                  </a:lnTo>
                  <a:lnTo>
                    <a:pt x="76" y="23"/>
                  </a:lnTo>
                  <a:lnTo>
                    <a:pt x="127" y="20"/>
                  </a:lnTo>
                  <a:lnTo>
                    <a:pt x="148" y="9"/>
                  </a:lnTo>
                  <a:lnTo>
                    <a:pt x="136" y="5"/>
                  </a:lnTo>
                  <a:lnTo>
                    <a:pt x="88" y="3"/>
                  </a:lnTo>
                  <a:lnTo>
                    <a:pt x="81" y="2"/>
                  </a:lnTo>
                  <a:lnTo>
                    <a:pt x="73" y="0"/>
                  </a:lnTo>
                  <a:lnTo>
                    <a:pt x="67" y="2"/>
                  </a:lnTo>
                  <a:lnTo>
                    <a:pt x="64" y="7"/>
                  </a:lnTo>
                  <a:close/>
                </a:path>
              </a:pathLst>
            </a:custGeom>
            <a:solidFill>
              <a:srgbClr val="9DA0A3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93" name="Freeform 245"/>
            <p:cNvSpPr>
              <a:spLocks/>
            </p:cNvSpPr>
            <p:nvPr/>
          </p:nvSpPr>
          <p:spPr bwMode="auto">
            <a:xfrm>
              <a:off x="4654080" y="4730156"/>
              <a:ext cx="21003" cy="5401"/>
            </a:xfrm>
            <a:custGeom>
              <a:avLst/>
              <a:gdLst>
                <a:gd name="T0" fmla="*/ 32762326 w 70"/>
                <a:gd name="T1" fmla="*/ 11162612 h 16"/>
                <a:gd name="T2" fmla="*/ 18901739 w 70"/>
                <a:gd name="T3" fmla="*/ 12757398 h 16"/>
                <a:gd name="T4" fmla="*/ 5040358 w 70"/>
                <a:gd name="T5" fmla="*/ 11162612 h 16"/>
                <a:gd name="T6" fmla="*/ 8190780 w 70"/>
                <a:gd name="T7" fmla="*/ 4784359 h 16"/>
                <a:gd name="T8" fmla="*/ 0 w 70"/>
                <a:gd name="T9" fmla="*/ 0 h 16"/>
                <a:gd name="T10" fmla="*/ 26462276 w 70"/>
                <a:gd name="T11" fmla="*/ 0 h 16"/>
                <a:gd name="T12" fmla="*/ 44103528 w 70"/>
                <a:gd name="T13" fmla="*/ 5581752 h 16"/>
                <a:gd name="T14" fmla="*/ 32762326 w 70"/>
                <a:gd name="T15" fmla="*/ 11162612 h 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0" h="16">
                  <a:moveTo>
                    <a:pt x="52" y="14"/>
                  </a:moveTo>
                  <a:lnTo>
                    <a:pt x="30" y="16"/>
                  </a:lnTo>
                  <a:lnTo>
                    <a:pt x="8" y="14"/>
                  </a:lnTo>
                  <a:lnTo>
                    <a:pt x="13" y="6"/>
                  </a:lnTo>
                  <a:lnTo>
                    <a:pt x="0" y="0"/>
                  </a:lnTo>
                  <a:lnTo>
                    <a:pt x="42" y="0"/>
                  </a:lnTo>
                  <a:lnTo>
                    <a:pt x="70" y="7"/>
                  </a:lnTo>
                  <a:lnTo>
                    <a:pt x="52" y="14"/>
                  </a:lnTo>
                  <a:close/>
                </a:path>
              </a:pathLst>
            </a:custGeom>
            <a:solidFill>
              <a:srgbClr val="9DA0A3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94" name="Freeform 246"/>
            <p:cNvSpPr>
              <a:spLocks/>
            </p:cNvSpPr>
            <p:nvPr/>
          </p:nvSpPr>
          <p:spPr bwMode="auto">
            <a:xfrm>
              <a:off x="4712888" y="4733757"/>
              <a:ext cx="906731" cy="282041"/>
            </a:xfrm>
            <a:custGeom>
              <a:avLst/>
              <a:gdLst>
                <a:gd name="T0" fmla="*/ 1588887835 w 3124"/>
                <a:gd name="T1" fmla="*/ 124262741 h 963"/>
                <a:gd name="T2" fmla="*/ 1439137196 w 3124"/>
                <a:gd name="T3" fmla="*/ 97248832 h 963"/>
                <a:gd name="T4" fmla="*/ 1299999556 w 3124"/>
                <a:gd name="T5" fmla="*/ 81040952 h 963"/>
                <a:gd name="T6" fmla="*/ 1195645559 w 3124"/>
                <a:gd name="T7" fmla="*/ 69034770 h 963"/>
                <a:gd name="T8" fmla="*/ 1157913435 w 3124"/>
                <a:gd name="T9" fmla="*/ 82841569 h 963"/>
                <a:gd name="T10" fmla="*/ 1048253706 w 3124"/>
                <a:gd name="T11" fmla="*/ 73237244 h 963"/>
                <a:gd name="T12" fmla="*/ 871972103 w 3124"/>
                <a:gd name="T13" fmla="*/ 50425808 h 963"/>
                <a:gd name="T14" fmla="*/ 854285050 w 3124"/>
                <a:gd name="T15" fmla="*/ 29414990 h 963"/>
                <a:gd name="T16" fmla="*/ 760544052 w 3124"/>
                <a:gd name="T17" fmla="*/ 13806799 h 963"/>
                <a:gd name="T18" fmla="*/ 687437054 w 3124"/>
                <a:gd name="T19" fmla="*/ 16207880 h 963"/>
                <a:gd name="T20" fmla="*/ 584262449 w 3124"/>
                <a:gd name="T21" fmla="*/ 40220244 h 963"/>
                <a:gd name="T22" fmla="*/ 552425754 w 3124"/>
                <a:gd name="T23" fmla="*/ 72636780 h 963"/>
                <a:gd name="T24" fmla="*/ 583083824 w 3124"/>
                <a:gd name="T25" fmla="*/ 82241880 h 963"/>
                <a:gd name="T26" fmla="*/ 499364594 w 3124"/>
                <a:gd name="T27" fmla="*/ 85843115 h 963"/>
                <a:gd name="T28" fmla="*/ 537097486 w 3124"/>
                <a:gd name="T29" fmla="*/ 119460578 h 963"/>
                <a:gd name="T30" fmla="*/ 529432969 w 3124"/>
                <a:gd name="T31" fmla="*/ 141671550 h 963"/>
                <a:gd name="T32" fmla="*/ 500543987 w 3124"/>
                <a:gd name="T33" fmla="*/ 153077267 h 963"/>
                <a:gd name="T34" fmla="*/ 419183543 w 3124"/>
                <a:gd name="T35" fmla="*/ 66033225 h 963"/>
                <a:gd name="T36" fmla="*/ 455147346 w 3124"/>
                <a:gd name="T37" fmla="*/ 123662277 h 963"/>
                <a:gd name="T38" fmla="*/ 352562437 w 3124"/>
                <a:gd name="T39" fmla="*/ 132666913 h 963"/>
                <a:gd name="T40" fmla="*/ 289477975 w 3124"/>
                <a:gd name="T41" fmla="*/ 121861660 h 963"/>
                <a:gd name="T42" fmla="*/ 189841549 w 3124"/>
                <a:gd name="T43" fmla="*/ 145273559 h 963"/>
                <a:gd name="T44" fmla="*/ 176870531 w 3124"/>
                <a:gd name="T45" fmla="*/ 161481440 h 963"/>
                <a:gd name="T46" fmla="*/ 127936479 w 3124"/>
                <a:gd name="T47" fmla="*/ 199300602 h 963"/>
                <a:gd name="T48" fmla="*/ 53061159 w 3124"/>
                <a:gd name="T49" fmla="*/ 152476803 h 963"/>
                <a:gd name="T50" fmla="*/ 46576035 w 3124"/>
                <a:gd name="T51" fmla="*/ 120660732 h 963"/>
                <a:gd name="T52" fmla="*/ 12381321 w 3124"/>
                <a:gd name="T53" fmla="*/ 114657641 h 963"/>
                <a:gd name="T54" fmla="*/ 38321820 w 3124"/>
                <a:gd name="T55" fmla="*/ 199300602 h 963"/>
                <a:gd name="T56" fmla="*/ 27709589 w 3124"/>
                <a:gd name="T57" fmla="*/ 257530119 h 963"/>
                <a:gd name="T58" fmla="*/ 57188266 w 3124"/>
                <a:gd name="T59" fmla="*/ 334368597 h 963"/>
                <a:gd name="T60" fmla="*/ 149160943 w 3124"/>
                <a:gd name="T61" fmla="*/ 412408003 h 963"/>
                <a:gd name="T62" fmla="*/ 202222102 w 3124"/>
                <a:gd name="T63" fmla="*/ 489247256 h 963"/>
                <a:gd name="T64" fmla="*/ 203401495 w 3124"/>
                <a:gd name="T65" fmla="*/ 527066419 h 963"/>
                <a:gd name="T66" fmla="*/ 364942991 w 3124"/>
                <a:gd name="T67" fmla="*/ 578091917 h 963"/>
                <a:gd name="T68" fmla="*/ 354330759 w 3124"/>
                <a:gd name="T69" fmla="*/ 497651429 h 963"/>
                <a:gd name="T70" fmla="*/ 343128831 w 3124"/>
                <a:gd name="T71" fmla="*/ 404003831 h 963"/>
                <a:gd name="T72" fmla="*/ 470475613 w 3124"/>
                <a:gd name="T73" fmla="*/ 393198577 h 963"/>
                <a:gd name="T74" fmla="*/ 573061289 w 3124"/>
                <a:gd name="T75" fmla="*/ 340371688 h 963"/>
                <a:gd name="T76" fmla="*/ 677414519 w 3124"/>
                <a:gd name="T77" fmla="*/ 364384051 h 963"/>
                <a:gd name="T78" fmla="*/ 819500640 w 3124"/>
                <a:gd name="T79" fmla="*/ 435819903 h 963"/>
                <a:gd name="T80" fmla="*/ 943310012 w 3124"/>
                <a:gd name="T81" fmla="*/ 428616659 h 963"/>
                <a:gd name="T82" fmla="*/ 1063581973 w 3124"/>
                <a:gd name="T83" fmla="*/ 428616659 h 963"/>
                <a:gd name="T84" fmla="*/ 1233967379 w 3124"/>
                <a:gd name="T85" fmla="*/ 434019285 h 963"/>
                <a:gd name="T86" fmla="*/ 1283491128 w 3124"/>
                <a:gd name="T87" fmla="*/ 374588841 h 963"/>
                <a:gd name="T88" fmla="*/ 1447391410 w 3124"/>
                <a:gd name="T89" fmla="*/ 453228711 h 963"/>
                <a:gd name="T90" fmla="*/ 1509296480 w 3124"/>
                <a:gd name="T91" fmla="*/ 540272754 h 963"/>
                <a:gd name="T92" fmla="*/ 1536416372 w 3124"/>
                <a:gd name="T93" fmla="*/ 557681563 h 963"/>
                <a:gd name="T94" fmla="*/ 1572380174 w 3124"/>
                <a:gd name="T95" fmla="*/ 447225620 h 963"/>
                <a:gd name="T96" fmla="*/ 1480997195 w 3124"/>
                <a:gd name="T97" fmla="*/ 358380960 h 963"/>
                <a:gd name="T98" fmla="*/ 1440906285 w 3124"/>
                <a:gd name="T99" fmla="*/ 321762726 h 963"/>
                <a:gd name="T100" fmla="*/ 1497504855 w 3124"/>
                <a:gd name="T101" fmla="*/ 273737999 h 963"/>
                <a:gd name="T102" fmla="*/ 1592425245 w 3124"/>
                <a:gd name="T103" fmla="*/ 277340009 h 963"/>
                <a:gd name="T104" fmla="*/ 1636053566 w 3124"/>
                <a:gd name="T105" fmla="*/ 248525482 h 963"/>
                <a:gd name="T106" fmla="*/ 1664352851 w 3124"/>
                <a:gd name="T107" fmla="*/ 225113583 h 963"/>
                <a:gd name="T108" fmla="*/ 1664942547 w 3124"/>
                <a:gd name="T109" fmla="*/ 316360099 h 963"/>
                <a:gd name="T110" fmla="*/ 1766937759 w 3124"/>
                <a:gd name="T111" fmla="*/ 378190850 h 963"/>
                <a:gd name="T112" fmla="*/ 1766937759 w 3124"/>
                <a:gd name="T113" fmla="*/ 329566434 h 963"/>
                <a:gd name="T114" fmla="*/ 1720361724 w 3124"/>
                <a:gd name="T115" fmla="*/ 267135219 h 963"/>
                <a:gd name="T116" fmla="*/ 1788162222 w 3124"/>
                <a:gd name="T117" fmla="*/ 246124401 h 963"/>
                <a:gd name="T118" fmla="*/ 1830021454 w 3124"/>
                <a:gd name="T119" fmla="*/ 215508483 h 963"/>
                <a:gd name="T120" fmla="*/ 1748661009 w 3124"/>
                <a:gd name="T121" fmla="*/ 154278195 h 96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24" h="963">
                  <a:moveTo>
                    <a:pt x="2889" y="203"/>
                  </a:moveTo>
                  <a:lnTo>
                    <a:pt x="2829" y="192"/>
                  </a:lnTo>
                  <a:lnTo>
                    <a:pt x="2770" y="181"/>
                  </a:lnTo>
                  <a:lnTo>
                    <a:pt x="2720" y="180"/>
                  </a:lnTo>
                  <a:lnTo>
                    <a:pt x="2669" y="176"/>
                  </a:lnTo>
                  <a:lnTo>
                    <a:pt x="2687" y="188"/>
                  </a:lnTo>
                  <a:lnTo>
                    <a:pt x="2716" y="204"/>
                  </a:lnTo>
                  <a:lnTo>
                    <a:pt x="2713" y="207"/>
                  </a:lnTo>
                  <a:lnTo>
                    <a:pt x="2695" y="207"/>
                  </a:lnTo>
                  <a:lnTo>
                    <a:pt x="2667" y="198"/>
                  </a:lnTo>
                  <a:lnTo>
                    <a:pt x="2657" y="197"/>
                  </a:lnTo>
                  <a:lnTo>
                    <a:pt x="2627" y="183"/>
                  </a:lnTo>
                  <a:lnTo>
                    <a:pt x="2606" y="189"/>
                  </a:lnTo>
                  <a:lnTo>
                    <a:pt x="2528" y="186"/>
                  </a:lnTo>
                  <a:lnTo>
                    <a:pt x="2527" y="198"/>
                  </a:lnTo>
                  <a:lnTo>
                    <a:pt x="2500" y="187"/>
                  </a:lnTo>
                  <a:lnTo>
                    <a:pt x="2470" y="180"/>
                  </a:lnTo>
                  <a:lnTo>
                    <a:pt x="2441" y="162"/>
                  </a:lnTo>
                  <a:lnTo>
                    <a:pt x="2395" y="152"/>
                  </a:lnTo>
                  <a:lnTo>
                    <a:pt x="2348" y="155"/>
                  </a:lnTo>
                  <a:lnTo>
                    <a:pt x="2301" y="157"/>
                  </a:lnTo>
                  <a:lnTo>
                    <a:pt x="2289" y="153"/>
                  </a:lnTo>
                  <a:lnTo>
                    <a:pt x="2253" y="144"/>
                  </a:lnTo>
                  <a:lnTo>
                    <a:pt x="2241" y="149"/>
                  </a:lnTo>
                  <a:lnTo>
                    <a:pt x="2242" y="141"/>
                  </a:lnTo>
                  <a:lnTo>
                    <a:pt x="2229" y="139"/>
                  </a:lnTo>
                  <a:lnTo>
                    <a:pt x="2205" y="135"/>
                  </a:lnTo>
                  <a:lnTo>
                    <a:pt x="2218" y="132"/>
                  </a:lnTo>
                  <a:lnTo>
                    <a:pt x="2174" y="122"/>
                  </a:lnTo>
                  <a:lnTo>
                    <a:pt x="2147" y="127"/>
                  </a:lnTo>
                  <a:lnTo>
                    <a:pt x="2140" y="128"/>
                  </a:lnTo>
                  <a:lnTo>
                    <a:pt x="2145" y="122"/>
                  </a:lnTo>
                  <a:lnTo>
                    <a:pt x="2141" y="121"/>
                  </a:lnTo>
                  <a:lnTo>
                    <a:pt x="2078" y="116"/>
                  </a:lnTo>
                  <a:lnTo>
                    <a:pt x="2013" y="110"/>
                  </a:lnTo>
                  <a:lnTo>
                    <a:pt x="2028" y="115"/>
                  </a:lnTo>
                  <a:lnTo>
                    <a:pt x="2001" y="121"/>
                  </a:lnTo>
                  <a:lnTo>
                    <a:pt x="2012" y="123"/>
                  </a:lnTo>
                  <a:lnTo>
                    <a:pt x="2020" y="126"/>
                  </a:lnTo>
                  <a:lnTo>
                    <a:pt x="2028" y="133"/>
                  </a:lnTo>
                  <a:lnTo>
                    <a:pt x="2039" y="143"/>
                  </a:lnTo>
                  <a:lnTo>
                    <a:pt x="2007" y="140"/>
                  </a:lnTo>
                  <a:lnTo>
                    <a:pt x="2013" y="145"/>
                  </a:lnTo>
                  <a:lnTo>
                    <a:pt x="2016" y="151"/>
                  </a:lnTo>
                  <a:lnTo>
                    <a:pt x="1964" y="138"/>
                  </a:lnTo>
                  <a:lnTo>
                    <a:pt x="1946" y="145"/>
                  </a:lnTo>
                  <a:lnTo>
                    <a:pt x="1901" y="135"/>
                  </a:lnTo>
                  <a:lnTo>
                    <a:pt x="1894" y="132"/>
                  </a:lnTo>
                  <a:lnTo>
                    <a:pt x="1905" y="147"/>
                  </a:lnTo>
                  <a:lnTo>
                    <a:pt x="1900" y="159"/>
                  </a:lnTo>
                  <a:lnTo>
                    <a:pt x="1869" y="151"/>
                  </a:lnTo>
                  <a:lnTo>
                    <a:pt x="1833" y="135"/>
                  </a:lnTo>
                  <a:lnTo>
                    <a:pt x="1790" y="121"/>
                  </a:lnTo>
                  <a:lnTo>
                    <a:pt x="1778" y="122"/>
                  </a:lnTo>
                  <a:lnTo>
                    <a:pt x="1810" y="144"/>
                  </a:lnTo>
                  <a:lnTo>
                    <a:pt x="1766" y="121"/>
                  </a:lnTo>
                  <a:lnTo>
                    <a:pt x="1696" y="113"/>
                  </a:lnTo>
                  <a:lnTo>
                    <a:pt x="1626" y="105"/>
                  </a:lnTo>
                  <a:lnTo>
                    <a:pt x="1589" y="96"/>
                  </a:lnTo>
                  <a:lnTo>
                    <a:pt x="1594" y="92"/>
                  </a:lnTo>
                  <a:lnTo>
                    <a:pt x="1564" y="91"/>
                  </a:lnTo>
                  <a:lnTo>
                    <a:pt x="1498" y="93"/>
                  </a:lnTo>
                  <a:lnTo>
                    <a:pt x="1479" y="84"/>
                  </a:lnTo>
                  <a:lnTo>
                    <a:pt x="1450" y="85"/>
                  </a:lnTo>
                  <a:lnTo>
                    <a:pt x="1450" y="80"/>
                  </a:lnTo>
                  <a:lnTo>
                    <a:pt x="1419" y="86"/>
                  </a:lnTo>
                  <a:lnTo>
                    <a:pt x="1446" y="89"/>
                  </a:lnTo>
                  <a:lnTo>
                    <a:pt x="1413" y="99"/>
                  </a:lnTo>
                  <a:lnTo>
                    <a:pt x="1377" y="103"/>
                  </a:lnTo>
                  <a:lnTo>
                    <a:pt x="1378" y="98"/>
                  </a:lnTo>
                  <a:lnTo>
                    <a:pt x="1414" y="74"/>
                  </a:lnTo>
                  <a:lnTo>
                    <a:pt x="1449" y="49"/>
                  </a:lnTo>
                  <a:lnTo>
                    <a:pt x="1433" y="45"/>
                  </a:lnTo>
                  <a:lnTo>
                    <a:pt x="1416" y="39"/>
                  </a:lnTo>
                  <a:lnTo>
                    <a:pt x="1444" y="44"/>
                  </a:lnTo>
                  <a:lnTo>
                    <a:pt x="1420" y="31"/>
                  </a:lnTo>
                  <a:lnTo>
                    <a:pt x="1415" y="32"/>
                  </a:lnTo>
                  <a:lnTo>
                    <a:pt x="1403" y="30"/>
                  </a:lnTo>
                  <a:lnTo>
                    <a:pt x="1373" y="21"/>
                  </a:lnTo>
                  <a:lnTo>
                    <a:pt x="1313" y="21"/>
                  </a:lnTo>
                  <a:lnTo>
                    <a:pt x="1290" y="23"/>
                  </a:lnTo>
                  <a:lnTo>
                    <a:pt x="1289" y="13"/>
                  </a:lnTo>
                  <a:lnTo>
                    <a:pt x="1263" y="12"/>
                  </a:lnTo>
                  <a:lnTo>
                    <a:pt x="1233" y="12"/>
                  </a:lnTo>
                  <a:lnTo>
                    <a:pt x="1256" y="5"/>
                  </a:lnTo>
                  <a:lnTo>
                    <a:pt x="1209" y="0"/>
                  </a:lnTo>
                  <a:lnTo>
                    <a:pt x="1181" y="14"/>
                  </a:lnTo>
                  <a:lnTo>
                    <a:pt x="1192" y="23"/>
                  </a:lnTo>
                  <a:lnTo>
                    <a:pt x="1209" y="25"/>
                  </a:lnTo>
                  <a:lnTo>
                    <a:pt x="1166" y="27"/>
                  </a:lnTo>
                  <a:lnTo>
                    <a:pt x="1180" y="32"/>
                  </a:lnTo>
                  <a:lnTo>
                    <a:pt x="1151" y="35"/>
                  </a:lnTo>
                  <a:lnTo>
                    <a:pt x="1122" y="36"/>
                  </a:lnTo>
                  <a:lnTo>
                    <a:pt x="1068" y="36"/>
                  </a:lnTo>
                  <a:lnTo>
                    <a:pt x="1091" y="36"/>
                  </a:lnTo>
                  <a:lnTo>
                    <a:pt x="1049" y="44"/>
                  </a:lnTo>
                  <a:lnTo>
                    <a:pt x="1007" y="53"/>
                  </a:lnTo>
                  <a:lnTo>
                    <a:pt x="991" y="56"/>
                  </a:lnTo>
                  <a:lnTo>
                    <a:pt x="991" y="67"/>
                  </a:lnTo>
                  <a:lnTo>
                    <a:pt x="976" y="66"/>
                  </a:lnTo>
                  <a:lnTo>
                    <a:pt x="1002" y="73"/>
                  </a:lnTo>
                  <a:lnTo>
                    <a:pt x="985" y="74"/>
                  </a:lnTo>
                  <a:lnTo>
                    <a:pt x="1008" y="80"/>
                  </a:lnTo>
                  <a:lnTo>
                    <a:pt x="1008" y="84"/>
                  </a:lnTo>
                  <a:lnTo>
                    <a:pt x="957" y="89"/>
                  </a:lnTo>
                  <a:lnTo>
                    <a:pt x="906" y="93"/>
                  </a:lnTo>
                  <a:lnTo>
                    <a:pt x="915" y="104"/>
                  </a:lnTo>
                  <a:lnTo>
                    <a:pt x="937" y="121"/>
                  </a:lnTo>
                  <a:lnTo>
                    <a:pt x="961" y="126"/>
                  </a:lnTo>
                  <a:lnTo>
                    <a:pt x="996" y="139"/>
                  </a:lnTo>
                  <a:lnTo>
                    <a:pt x="1014" y="161"/>
                  </a:lnTo>
                  <a:lnTo>
                    <a:pt x="1020" y="169"/>
                  </a:lnTo>
                  <a:lnTo>
                    <a:pt x="1010" y="170"/>
                  </a:lnTo>
                  <a:lnTo>
                    <a:pt x="994" y="155"/>
                  </a:lnTo>
                  <a:lnTo>
                    <a:pt x="990" y="163"/>
                  </a:lnTo>
                  <a:lnTo>
                    <a:pt x="978" y="147"/>
                  </a:lnTo>
                  <a:lnTo>
                    <a:pt x="989" y="137"/>
                  </a:lnTo>
                  <a:lnTo>
                    <a:pt x="948" y="133"/>
                  </a:lnTo>
                  <a:lnTo>
                    <a:pt x="906" y="121"/>
                  </a:lnTo>
                  <a:lnTo>
                    <a:pt x="873" y="126"/>
                  </a:lnTo>
                  <a:lnTo>
                    <a:pt x="889" y="132"/>
                  </a:lnTo>
                  <a:lnTo>
                    <a:pt x="850" y="132"/>
                  </a:lnTo>
                  <a:lnTo>
                    <a:pt x="861" y="139"/>
                  </a:lnTo>
                  <a:lnTo>
                    <a:pt x="906" y="149"/>
                  </a:lnTo>
                  <a:lnTo>
                    <a:pt x="916" y="155"/>
                  </a:lnTo>
                  <a:lnTo>
                    <a:pt x="847" y="143"/>
                  </a:lnTo>
                  <a:lnTo>
                    <a:pt x="826" y="111"/>
                  </a:lnTo>
                  <a:lnTo>
                    <a:pt x="810" y="110"/>
                  </a:lnTo>
                  <a:lnTo>
                    <a:pt x="827" y="127"/>
                  </a:lnTo>
                  <a:lnTo>
                    <a:pt x="808" y="138"/>
                  </a:lnTo>
                  <a:lnTo>
                    <a:pt x="816" y="147"/>
                  </a:lnTo>
                  <a:lnTo>
                    <a:pt x="844" y="164"/>
                  </a:lnTo>
                  <a:lnTo>
                    <a:pt x="841" y="183"/>
                  </a:lnTo>
                  <a:lnTo>
                    <a:pt x="861" y="201"/>
                  </a:lnTo>
                  <a:lnTo>
                    <a:pt x="911" y="199"/>
                  </a:lnTo>
                  <a:lnTo>
                    <a:pt x="936" y="206"/>
                  </a:lnTo>
                  <a:lnTo>
                    <a:pt x="947" y="223"/>
                  </a:lnTo>
                  <a:lnTo>
                    <a:pt x="955" y="234"/>
                  </a:lnTo>
                  <a:lnTo>
                    <a:pt x="984" y="240"/>
                  </a:lnTo>
                  <a:lnTo>
                    <a:pt x="942" y="234"/>
                  </a:lnTo>
                  <a:lnTo>
                    <a:pt x="927" y="212"/>
                  </a:lnTo>
                  <a:lnTo>
                    <a:pt x="912" y="204"/>
                  </a:lnTo>
                  <a:lnTo>
                    <a:pt x="876" y="210"/>
                  </a:lnTo>
                  <a:lnTo>
                    <a:pt x="898" y="236"/>
                  </a:lnTo>
                  <a:lnTo>
                    <a:pt x="880" y="263"/>
                  </a:lnTo>
                  <a:lnTo>
                    <a:pt x="871" y="267"/>
                  </a:lnTo>
                  <a:lnTo>
                    <a:pt x="861" y="272"/>
                  </a:lnTo>
                  <a:lnTo>
                    <a:pt x="805" y="265"/>
                  </a:lnTo>
                  <a:lnTo>
                    <a:pt x="799" y="259"/>
                  </a:lnTo>
                  <a:lnTo>
                    <a:pt x="835" y="261"/>
                  </a:lnTo>
                  <a:lnTo>
                    <a:pt x="828" y="264"/>
                  </a:lnTo>
                  <a:lnTo>
                    <a:pt x="852" y="261"/>
                  </a:lnTo>
                  <a:lnTo>
                    <a:pt x="849" y="255"/>
                  </a:lnTo>
                  <a:lnTo>
                    <a:pt x="864" y="230"/>
                  </a:lnTo>
                  <a:lnTo>
                    <a:pt x="864" y="218"/>
                  </a:lnTo>
                  <a:lnTo>
                    <a:pt x="831" y="198"/>
                  </a:lnTo>
                  <a:lnTo>
                    <a:pt x="817" y="174"/>
                  </a:lnTo>
                  <a:lnTo>
                    <a:pt x="802" y="150"/>
                  </a:lnTo>
                  <a:lnTo>
                    <a:pt x="781" y="139"/>
                  </a:lnTo>
                  <a:lnTo>
                    <a:pt x="781" y="117"/>
                  </a:lnTo>
                  <a:lnTo>
                    <a:pt x="750" y="108"/>
                  </a:lnTo>
                  <a:lnTo>
                    <a:pt x="711" y="110"/>
                  </a:lnTo>
                  <a:lnTo>
                    <a:pt x="706" y="141"/>
                  </a:lnTo>
                  <a:lnTo>
                    <a:pt x="691" y="153"/>
                  </a:lnTo>
                  <a:lnTo>
                    <a:pt x="696" y="159"/>
                  </a:lnTo>
                  <a:lnTo>
                    <a:pt x="709" y="159"/>
                  </a:lnTo>
                  <a:lnTo>
                    <a:pt x="713" y="176"/>
                  </a:lnTo>
                  <a:lnTo>
                    <a:pt x="720" y="187"/>
                  </a:lnTo>
                  <a:lnTo>
                    <a:pt x="745" y="193"/>
                  </a:lnTo>
                  <a:lnTo>
                    <a:pt x="762" y="205"/>
                  </a:lnTo>
                  <a:lnTo>
                    <a:pt x="772" y="206"/>
                  </a:lnTo>
                  <a:lnTo>
                    <a:pt x="763" y="223"/>
                  </a:lnTo>
                  <a:lnTo>
                    <a:pt x="733" y="207"/>
                  </a:lnTo>
                  <a:lnTo>
                    <a:pt x="687" y="195"/>
                  </a:lnTo>
                  <a:lnTo>
                    <a:pt x="642" y="188"/>
                  </a:lnTo>
                  <a:lnTo>
                    <a:pt x="599" y="181"/>
                  </a:lnTo>
                  <a:lnTo>
                    <a:pt x="591" y="188"/>
                  </a:lnTo>
                  <a:lnTo>
                    <a:pt x="612" y="206"/>
                  </a:lnTo>
                  <a:lnTo>
                    <a:pt x="598" y="213"/>
                  </a:lnTo>
                  <a:lnTo>
                    <a:pt x="598" y="221"/>
                  </a:lnTo>
                  <a:lnTo>
                    <a:pt x="585" y="218"/>
                  </a:lnTo>
                  <a:lnTo>
                    <a:pt x="580" y="206"/>
                  </a:lnTo>
                  <a:lnTo>
                    <a:pt x="552" y="210"/>
                  </a:lnTo>
                  <a:lnTo>
                    <a:pt x="531" y="213"/>
                  </a:lnTo>
                  <a:lnTo>
                    <a:pt x="507" y="222"/>
                  </a:lnTo>
                  <a:lnTo>
                    <a:pt x="475" y="219"/>
                  </a:lnTo>
                  <a:lnTo>
                    <a:pt x="485" y="216"/>
                  </a:lnTo>
                  <a:lnTo>
                    <a:pt x="477" y="207"/>
                  </a:lnTo>
                  <a:lnTo>
                    <a:pt x="491" y="203"/>
                  </a:lnTo>
                  <a:lnTo>
                    <a:pt x="456" y="213"/>
                  </a:lnTo>
                  <a:lnTo>
                    <a:pt x="454" y="217"/>
                  </a:lnTo>
                  <a:lnTo>
                    <a:pt x="415" y="225"/>
                  </a:lnTo>
                  <a:lnTo>
                    <a:pt x="394" y="233"/>
                  </a:lnTo>
                  <a:lnTo>
                    <a:pt x="395" y="236"/>
                  </a:lnTo>
                  <a:lnTo>
                    <a:pt x="377" y="240"/>
                  </a:lnTo>
                  <a:lnTo>
                    <a:pt x="376" y="257"/>
                  </a:lnTo>
                  <a:lnTo>
                    <a:pt x="345" y="257"/>
                  </a:lnTo>
                  <a:lnTo>
                    <a:pt x="322" y="242"/>
                  </a:lnTo>
                  <a:lnTo>
                    <a:pt x="352" y="231"/>
                  </a:lnTo>
                  <a:lnTo>
                    <a:pt x="318" y="215"/>
                  </a:lnTo>
                  <a:lnTo>
                    <a:pt x="279" y="212"/>
                  </a:lnTo>
                  <a:lnTo>
                    <a:pt x="300" y="222"/>
                  </a:lnTo>
                  <a:lnTo>
                    <a:pt x="310" y="249"/>
                  </a:lnTo>
                  <a:lnTo>
                    <a:pt x="318" y="267"/>
                  </a:lnTo>
                  <a:lnTo>
                    <a:pt x="318" y="279"/>
                  </a:lnTo>
                  <a:lnTo>
                    <a:pt x="309" y="279"/>
                  </a:lnTo>
                  <a:lnTo>
                    <a:pt x="300" y="269"/>
                  </a:lnTo>
                  <a:lnTo>
                    <a:pt x="277" y="266"/>
                  </a:lnTo>
                  <a:lnTo>
                    <a:pt x="258" y="281"/>
                  </a:lnTo>
                  <a:lnTo>
                    <a:pt x="239" y="295"/>
                  </a:lnTo>
                  <a:lnTo>
                    <a:pt x="258" y="317"/>
                  </a:lnTo>
                  <a:lnTo>
                    <a:pt x="213" y="311"/>
                  </a:lnTo>
                  <a:lnTo>
                    <a:pt x="183" y="301"/>
                  </a:lnTo>
                  <a:lnTo>
                    <a:pt x="184" y="313"/>
                  </a:lnTo>
                  <a:lnTo>
                    <a:pt x="205" y="323"/>
                  </a:lnTo>
                  <a:lnTo>
                    <a:pt x="217" y="332"/>
                  </a:lnTo>
                  <a:lnTo>
                    <a:pt x="190" y="335"/>
                  </a:lnTo>
                  <a:lnTo>
                    <a:pt x="149" y="315"/>
                  </a:lnTo>
                  <a:lnTo>
                    <a:pt x="137" y="293"/>
                  </a:lnTo>
                  <a:lnTo>
                    <a:pt x="136" y="285"/>
                  </a:lnTo>
                  <a:lnTo>
                    <a:pt x="138" y="284"/>
                  </a:lnTo>
                  <a:lnTo>
                    <a:pt x="111" y="272"/>
                  </a:lnTo>
                  <a:lnTo>
                    <a:pt x="100" y="265"/>
                  </a:lnTo>
                  <a:lnTo>
                    <a:pt x="75" y="251"/>
                  </a:lnTo>
                  <a:lnTo>
                    <a:pt x="90" y="254"/>
                  </a:lnTo>
                  <a:lnTo>
                    <a:pt x="144" y="266"/>
                  </a:lnTo>
                  <a:lnTo>
                    <a:pt x="198" y="278"/>
                  </a:lnTo>
                  <a:lnTo>
                    <a:pt x="249" y="266"/>
                  </a:lnTo>
                  <a:lnTo>
                    <a:pt x="253" y="248"/>
                  </a:lnTo>
                  <a:lnTo>
                    <a:pt x="234" y="234"/>
                  </a:lnTo>
                  <a:lnTo>
                    <a:pt x="177" y="216"/>
                  </a:lnTo>
                  <a:lnTo>
                    <a:pt x="120" y="198"/>
                  </a:lnTo>
                  <a:lnTo>
                    <a:pt x="88" y="199"/>
                  </a:lnTo>
                  <a:lnTo>
                    <a:pt x="79" y="201"/>
                  </a:lnTo>
                  <a:lnTo>
                    <a:pt x="85" y="193"/>
                  </a:lnTo>
                  <a:lnTo>
                    <a:pt x="73" y="194"/>
                  </a:lnTo>
                  <a:lnTo>
                    <a:pt x="58" y="186"/>
                  </a:lnTo>
                  <a:lnTo>
                    <a:pt x="76" y="183"/>
                  </a:lnTo>
                  <a:lnTo>
                    <a:pt x="52" y="180"/>
                  </a:lnTo>
                  <a:lnTo>
                    <a:pt x="43" y="185"/>
                  </a:lnTo>
                  <a:lnTo>
                    <a:pt x="34" y="182"/>
                  </a:lnTo>
                  <a:lnTo>
                    <a:pt x="34" y="189"/>
                  </a:lnTo>
                  <a:lnTo>
                    <a:pt x="21" y="191"/>
                  </a:lnTo>
                  <a:lnTo>
                    <a:pt x="1" y="201"/>
                  </a:lnTo>
                  <a:lnTo>
                    <a:pt x="0" y="207"/>
                  </a:lnTo>
                  <a:lnTo>
                    <a:pt x="1" y="223"/>
                  </a:lnTo>
                  <a:lnTo>
                    <a:pt x="30" y="240"/>
                  </a:lnTo>
                  <a:lnTo>
                    <a:pt x="18" y="259"/>
                  </a:lnTo>
                  <a:lnTo>
                    <a:pt x="43" y="288"/>
                  </a:lnTo>
                  <a:lnTo>
                    <a:pt x="45" y="311"/>
                  </a:lnTo>
                  <a:lnTo>
                    <a:pt x="53" y="319"/>
                  </a:lnTo>
                  <a:lnTo>
                    <a:pt x="65" y="332"/>
                  </a:lnTo>
                  <a:lnTo>
                    <a:pt x="55" y="339"/>
                  </a:lnTo>
                  <a:lnTo>
                    <a:pt x="93" y="361"/>
                  </a:lnTo>
                  <a:lnTo>
                    <a:pt x="77" y="377"/>
                  </a:lnTo>
                  <a:lnTo>
                    <a:pt x="63" y="392"/>
                  </a:lnTo>
                  <a:lnTo>
                    <a:pt x="46" y="408"/>
                  </a:lnTo>
                  <a:lnTo>
                    <a:pt x="30" y="423"/>
                  </a:lnTo>
                  <a:lnTo>
                    <a:pt x="46" y="423"/>
                  </a:lnTo>
                  <a:lnTo>
                    <a:pt x="42" y="423"/>
                  </a:lnTo>
                  <a:lnTo>
                    <a:pt x="47" y="429"/>
                  </a:lnTo>
                  <a:lnTo>
                    <a:pt x="84" y="440"/>
                  </a:lnTo>
                  <a:lnTo>
                    <a:pt x="61" y="439"/>
                  </a:lnTo>
                  <a:lnTo>
                    <a:pt x="42" y="447"/>
                  </a:lnTo>
                  <a:lnTo>
                    <a:pt x="36" y="456"/>
                  </a:lnTo>
                  <a:lnTo>
                    <a:pt x="43" y="481"/>
                  </a:lnTo>
                  <a:lnTo>
                    <a:pt x="34" y="498"/>
                  </a:lnTo>
                  <a:lnTo>
                    <a:pt x="47" y="518"/>
                  </a:lnTo>
                  <a:lnTo>
                    <a:pt x="63" y="551"/>
                  </a:lnTo>
                  <a:lnTo>
                    <a:pt x="97" y="557"/>
                  </a:lnTo>
                  <a:lnTo>
                    <a:pt x="132" y="563"/>
                  </a:lnTo>
                  <a:lnTo>
                    <a:pt x="137" y="595"/>
                  </a:lnTo>
                  <a:lnTo>
                    <a:pt x="167" y="620"/>
                  </a:lnTo>
                  <a:lnTo>
                    <a:pt x="159" y="629"/>
                  </a:lnTo>
                  <a:lnTo>
                    <a:pt x="165" y="654"/>
                  </a:lnTo>
                  <a:lnTo>
                    <a:pt x="183" y="648"/>
                  </a:lnTo>
                  <a:lnTo>
                    <a:pt x="220" y="653"/>
                  </a:lnTo>
                  <a:lnTo>
                    <a:pt x="223" y="662"/>
                  </a:lnTo>
                  <a:lnTo>
                    <a:pt x="253" y="687"/>
                  </a:lnTo>
                  <a:lnTo>
                    <a:pt x="283" y="714"/>
                  </a:lnTo>
                  <a:lnTo>
                    <a:pt x="299" y="710"/>
                  </a:lnTo>
                  <a:lnTo>
                    <a:pt x="334" y="721"/>
                  </a:lnTo>
                  <a:lnTo>
                    <a:pt x="369" y="732"/>
                  </a:lnTo>
                  <a:lnTo>
                    <a:pt x="383" y="774"/>
                  </a:lnTo>
                  <a:lnTo>
                    <a:pt x="365" y="782"/>
                  </a:lnTo>
                  <a:lnTo>
                    <a:pt x="357" y="799"/>
                  </a:lnTo>
                  <a:lnTo>
                    <a:pt x="361" y="805"/>
                  </a:lnTo>
                  <a:lnTo>
                    <a:pt x="343" y="815"/>
                  </a:lnTo>
                  <a:lnTo>
                    <a:pt x="331" y="818"/>
                  </a:lnTo>
                  <a:lnTo>
                    <a:pt x="351" y="834"/>
                  </a:lnTo>
                  <a:lnTo>
                    <a:pt x="343" y="833"/>
                  </a:lnTo>
                  <a:lnTo>
                    <a:pt x="341" y="841"/>
                  </a:lnTo>
                  <a:lnTo>
                    <a:pt x="336" y="835"/>
                  </a:lnTo>
                  <a:lnTo>
                    <a:pt x="335" y="852"/>
                  </a:lnTo>
                  <a:lnTo>
                    <a:pt x="315" y="854"/>
                  </a:lnTo>
                  <a:lnTo>
                    <a:pt x="310" y="860"/>
                  </a:lnTo>
                  <a:lnTo>
                    <a:pt x="345" y="878"/>
                  </a:lnTo>
                  <a:lnTo>
                    <a:pt x="381" y="897"/>
                  </a:lnTo>
                  <a:lnTo>
                    <a:pt x="383" y="895"/>
                  </a:lnTo>
                  <a:lnTo>
                    <a:pt x="409" y="896"/>
                  </a:lnTo>
                  <a:lnTo>
                    <a:pt x="436" y="899"/>
                  </a:lnTo>
                  <a:lnTo>
                    <a:pt x="472" y="913"/>
                  </a:lnTo>
                  <a:lnTo>
                    <a:pt x="508" y="927"/>
                  </a:lnTo>
                  <a:lnTo>
                    <a:pt x="544" y="942"/>
                  </a:lnTo>
                  <a:lnTo>
                    <a:pt x="580" y="956"/>
                  </a:lnTo>
                  <a:lnTo>
                    <a:pt x="619" y="963"/>
                  </a:lnTo>
                  <a:lnTo>
                    <a:pt x="599" y="941"/>
                  </a:lnTo>
                  <a:lnTo>
                    <a:pt x="579" y="918"/>
                  </a:lnTo>
                  <a:lnTo>
                    <a:pt x="576" y="899"/>
                  </a:lnTo>
                  <a:lnTo>
                    <a:pt x="574" y="907"/>
                  </a:lnTo>
                  <a:lnTo>
                    <a:pt x="561" y="884"/>
                  </a:lnTo>
                  <a:lnTo>
                    <a:pt x="552" y="876"/>
                  </a:lnTo>
                  <a:lnTo>
                    <a:pt x="564" y="847"/>
                  </a:lnTo>
                  <a:lnTo>
                    <a:pt x="589" y="836"/>
                  </a:lnTo>
                  <a:lnTo>
                    <a:pt x="601" y="829"/>
                  </a:lnTo>
                  <a:lnTo>
                    <a:pt x="599" y="823"/>
                  </a:lnTo>
                  <a:lnTo>
                    <a:pt x="581" y="794"/>
                  </a:lnTo>
                  <a:lnTo>
                    <a:pt x="552" y="773"/>
                  </a:lnTo>
                  <a:lnTo>
                    <a:pt x="525" y="750"/>
                  </a:lnTo>
                  <a:lnTo>
                    <a:pt x="529" y="719"/>
                  </a:lnTo>
                  <a:lnTo>
                    <a:pt x="532" y="686"/>
                  </a:lnTo>
                  <a:lnTo>
                    <a:pt x="561" y="698"/>
                  </a:lnTo>
                  <a:lnTo>
                    <a:pt x="564" y="686"/>
                  </a:lnTo>
                  <a:lnTo>
                    <a:pt x="582" y="673"/>
                  </a:lnTo>
                  <a:lnTo>
                    <a:pt x="599" y="660"/>
                  </a:lnTo>
                  <a:lnTo>
                    <a:pt x="633" y="660"/>
                  </a:lnTo>
                  <a:lnTo>
                    <a:pt x="664" y="673"/>
                  </a:lnTo>
                  <a:lnTo>
                    <a:pt x="695" y="687"/>
                  </a:lnTo>
                  <a:lnTo>
                    <a:pt x="729" y="685"/>
                  </a:lnTo>
                  <a:lnTo>
                    <a:pt x="774" y="685"/>
                  </a:lnTo>
                  <a:lnTo>
                    <a:pt x="820" y="692"/>
                  </a:lnTo>
                  <a:lnTo>
                    <a:pt x="823" y="684"/>
                  </a:lnTo>
                  <a:lnTo>
                    <a:pt x="798" y="655"/>
                  </a:lnTo>
                  <a:lnTo>
                    <a:pt x="809" y="623"/>
                  </a:lnTo>
                  <a:lnTo>
                    <a:pt x="831" y="623"/>
                  </a:lnTo>
                  <a:lnTo>
                    <a:pt x="802" y="609"/>
                  </a:lnTo>
                  <a:lnTo>
                    <a:pt x="832" y="605"/>
                  </a:lnTo>
                  <a:lnTo>
                    <a:pt x="862" y="600"/>
                  </a:lnTo>
                  <a:lnTo>
                    <a:pt x="889" y="591"/>
                  </a:lnTo>
                  <a:lnTo>
                    <a:pt x="917" y="583"/>
                  </a:lnTo>
                  <a:lnTo>
                    <a:pt x="945" y="576"/>
                  </a:lnTo>
                  <a:lnTo>
                    <a:pt x="972" y="567"/>
                  </a:lnTo>
                  <a:lnTo>
                    <a:pt x="993" y="566"/>
                  </a:lnTo>
                  <a:lnTo>
                    <a:pt x="1010" y="584"/>
                  </a:lnTo>
                  <a:lnTo>
                    <a:pt x="1054" y="599"/>
                  </a:lnTo>
                  <a:lnTo>
                    <a:pt x="1071" y="608"/>
                  </a:lnTo>
                  <a:lnTo>
                    <a:pt x="1089" y="611"/>
                  </a:lnTo>
                  <a:lnTo>
                    <a:pt x="1119" y="600"/>
                  </a:lnTo>
                  <a:lnTo>
                    <a:pt x="1148" y="589"/>
                  </a:lnTo>
                  <a:lnTo>
                    <a:pt x="1154" y="594"/>
                  </a:lnTo>
                  <a:lnTo>
                    <a:pt x="1149" y="607"/>
                  </a:lnTo>
                  <a:lnTo>
                    <a:pt x="1180" y="629"/>
                  </a:lnTo>
                  <a:lnTo>
                    <a:pt x="1211" y="650"/>
                  </a:lnTo>
                  <a:lnTo>
                    <a:pt x="1242" y="671"/>
                  </a:lnTo>
                  <a:lnTo>
                    <a:pt x="1275" y="692"/>
                  </a:lnTo>
                  <a:lnTo>
                    <a:pt x="1280" y="685"/>
                  </a:lnTo>
                  <a:lnTo>
                    <a:pt x="1298" y="691"/>
                  </a:lnTo>
                  <a:lnTo>
                    <a:pt x="1326" y="687"/>
                  </a:lnTo>
                  <a:lnTo>
                    <a:pt x="1358" y="707"/>
                  </a:lnTo>
                  <a:lnTo>
                    <a:pt x="1390" y="726"/>
                  </a:lnTo>
                  <a:lnTo>
                    <a:pt x="1420" y="719"/>
                  </a:lnTo>
                  <a:lnTo>
                    <a:pt x="1446" y="746"/>
                  </a:lnTo>
                  <a:lnTo>
                    <a:pt x="1464" y="744"/>
                  </a:lnTo>
                  <a:lnTo>
                    <a:pt x="1478" y="735"/>
                  </a:lnTo>
                  <a:lnTo>
                    <a:pt x="1498" y="726"/>
                  </a:lnTo>
                  <a:lnTo>
                    <a:pt x="1521" y="713"/>
                  </a:lnTo>
                  <a:lnTo>
                    <a:pt x="1544" y="698"/>
                  </a:lnTo>
                  <a:lnTo>
                    <a:pt x="1592" y="704"/>
                  </a:lnTo>
                  <a:lnTo>
                    <a:pt x="1600" y="714"/>
                  </a:lnTo>
                  <a:lnTo>
                    <a:pt x="1635" y="720"/>
                  </a:lnTo>
                  <a:lnTo>
                    <a:pt x="1670" y="726"/>
                  </a:lnTo>
                  <a:lnTo>
                    <a:pt x="1688" y="711"/>
                  </a:lnTo>
                  <a:lnTo>
                    <a:pt x="1665" y="691"/>
                  </a:lnTo>
                  <a:lnTo>
                    <a:pt x="1671" y="662"/>
                  </a:lnTo>
                  <a:lnTo>
                    <a:pt x="1710" y="671"/>
                  </a:lnTo>
                  <a:lnTo>
                    <a:pt x="1750" y="680"/>
                  </a:lnTo>
                  <a:lnTo>
                    <a:pt x="1768" y="696"/>
                  </a:lnTo>
                  <a:lnTo>
                    <a:pt x="1804" y="714"/>
                  </a:lnTo>
                  <a:lnTo>
                    <a:pt x="1844" y="707"/>
                  </a:lnTo>
                  <a:lnTo>
                    <a:pt x="1876" y="714"/>
                  </a:lnTo>
                  <a:lnTo>
                    <a:pt x="1908" y="721"/>
                  </a:lnTo>
                  <a:lnTo>
                    <a:pt x="1920" y="731"/>
                  </a:lnTo>
                  <a:lnTo>
                    <a:pt x="1970" y="744"/>
                  </a:lnTo>
                  <a:lnTo>
                    <a:pt x="1997" y="739"/>
                  </a:lnTo>
                  <a:lnTo>
                    <a:pt x="2024" y="733"/>
                  </a:lnTo>
                  <a:lnTo>
                    <a:pt x="2050" y="713"/>
                  </a:lnTo>
                  <a:lnTo>
                    <a:pt x="2093" y="723"/>
                  </a:lnTo>
                  <a:lnTo>
                    <a:pt x="2116" y="725"/>
                  </a:lnTo>
                  <a:lnTo>
                    <a:pt x="2150" y="732"/>
                  </a:lnTo>
                  <a:lnTo>
                    <a:pt x="2168" y="713"/>
                  </a:lnTo>
                  <a:lnTo>
                    <a:pt x="2159" y="691"/>
                  </a:lnTo>
                  <a:lnTo>
                    <a:pt x="2159" y="656"/>
                  </a:lnTo>
                  <a:lnTo>
                    <a:pt x="2143" y="645"/>
                  </a:lnTo>
                  <a:lnTo>
                    <a:pt x="2132" y="642"/>
                  </a:lnTo>
                  <a:lnTo>
                    <a:pt x="2149" y="625"/>
                  </a:lnTo>
                  <a:lnTo>
                    <a:pt x="2177" y="624"/>
                  </a:lnTo>
                  <a:lnTo>
                    <a:pt x="2206" y="623"/>
                  </a:lnTo>
                  <a:lnTo>
                    <a:pt x="2266" y="642"/>
                  </a:lnTo>
                  <a:lnTo>
                    <a:pt x="2290" y="662"/>
                  </a:lnTo>
                  <a:lnTo>
                    <a:pt x="2314" y="683"/>
                  </a:lnTo>
                  <a:lnTo>
                    <a:pt x="2338" y="702"/>
                  </a:lnTo>
                  <a:lnTo>
                    <a:pt x="2362" y="722"/>
                  </a:lnTo>
                  <a:lnTo>
                    <a:pt x="2387" y="733"/>
                  </a:lnTo>
                  <a:lnTo>
                    <a:pt x="2429" y="745"/>
                  </a:lnTo>
                  <a:lnTo>
                    <a:pt x="2455" y="755"/>
                  </a:lnTo>
                  <a:lnTo>
                    <a:pt x="2483" y="787"/>
                  </a:lnTo>
                  <a:lnTo>
                    <a:pt x="2519" y="782"/>
                  </a:lnTo>
                  <a:lnTo>
                    <a:pt x="2555" y="769"/>
                  </a:lnTo>
                  <a:lnTo>
                    <a:pt x="2570" y="794"/>
                  </a:lnTo>
                  <a:lnTo>
                    <a:pt x="2575" y="829"/>
                  </a:lnTo>
                  <a:lnTo>
                    <a:pt x="2579" y="864"/>
                  </a:lnTo>
                  <a:lnTo>
                    <a:pt x="2548" y="859"/>
                  </a:lnTo>
                  <a:lnTo>
                    <a:pt x="2543" y="875"/>
                  </a:lnTo>
                  <a:lnTo>
                    <a:pt x="2560" y="900"/>
                  </a:lnTo>
                  <a:lnTo>
                    <a:pt x="2576" y="926"/>
                  </a:lnTo>
                  <a:lnTo>
                    <a:pt x="2566" y="933"/>
                  </a:lnTo>
                  <a:lnTo>
                    <a:pt x="2572" y="942"/>
                  </a:lnTo>
                  <a:lnTo>
                    <a:pt x="2577" y="945"/>
                  </a:lnTo>
                  <a:lnTo>
                    <a:pt x="2573" y="936"/>
                  </a:lnTo>
                  <a:lnTo>
                    <a:pt x="2577" y="936"/>
                  </a:lnTo>
                  <a:lnTo>
                    <a:pt x="2590" y="918"/>
                  </a:lnTo>
                  <a:lnTo>
                    <a:pt x="2597" y="915"/>
                  </a:lnTo>
                  <a:lnTo>
                    <a:pt x="2606" y="929"/>
                  </a:lnTo>
                  <a:lnTo>
                    <a:pt x="2623" y="930"/>
                  </a:lnTo>
                  <a:lnTo>
                    <a:pt x="2650" y="920"/>
                  </a:lnTo>
                  <a:lnTo>
                    <a:pt x="2660" y="900"/>
                  </a:lnTo>
                  <a:lnTo>
                    <a:pt x="2668" y="879"/>
                  </a:lnTo>
                  <a:lnTo>
                    <a:pt x="2672" y="852"/>
                  </a:lnTo>
                  <a:lnTo>
                    <a:pt x="2674" y="824"/>
                  </a:lnTo>
                  <a:lnTo>
                    <a:pt x="2677" y="797"/>
                  </a:lnTo>
                  <a:lnTo>
                    <a:pt x="2679" y="769"/>
                  </a:lnTo>
                  <a:lnTo>
                    <a:pt x="2667" y="745"/>
                  </a:lnTo>
                  <a:lnTo>
                    <a:pt x="2656" y="721"/>
                  </a:lnTo>
                  <a:lnTo>
                    <a:pt x="2642" y="705"/>
                  </a:lnTo>
                  <a:lnTo>
                    <a:pt x="2635" y="686"/>
                  </a:lnTo>
                  <a:lnTo>
                    <a:pt x="2627" y="666"/>
                  </a:lnTo>
                  <a:lnTo>
                    <a:pt x="2611" y="647"/>
                  </a:lnTo>
                  <a:lnTo>
                    <a:pt x="2584" y="631"/>
                  </a:lnTo>
                  <a:lnTo>
                    <a:pt x="2601" y="632"/>
                  </a:lnTo>
                  <a:lnTo>
                    <a:pt x="2541" y="601"/>
                  </a:lnTo>
                  <a:lnTo>
                    <a:pt x="2512" y="597"/>
                  </a:lnTo>
                  <a:lnTo>
                    <a:pt x="2519" y="609"/>
                  </a:lnTo>
                  <a:lnTo>
                    <a:pt x="2499" y="619"/>
                  </a:lnTo>
                  <a:lnTo>
                    <a:pt x="2500" y="609"/>
                  </a:lnTo>
                  <a:lnTo>
                    <a:pt x="2487" y="605"/>
                  </a:lnTo>
                  <a:lnTo>
                    <a:pt x="2483" y="611"/>
                  </a:lnTo>
                  <a:lnTo>
                    <a:pt x="2465" y="591"/>
                  </a:lnTo>
                  <a:lnTo>
                    <a:pt x="2426" y="587"/>
                  </a:lnTo>
                  <a:lnTo>
                    <a:pt x="2435" y="561"/>
                  </a:lnTo>
                  <a:lnTo>
                    <a:pt x="2444" y="536"/>
                  </a:lnTo>
                  <a:lnTo>
                    <a:pt x="2450" y="518"/>
                  </a:lnTo>
                  <a:lnTo>
                    <a:pt x="2457" y="501"/>
                  </a:lnTo>
                  <a:lnTo>
                    <a:pt x="2451" y="488"/>
                  </a:lnTo>
                  <a:lnTo>
                    <a:pt x="2461" y="463"/>
                  </a:lnTo>
                  <a:lnTo>
                    <a:pt x="2488" y="459"/>
                  </a:lnTo>
                  <a:lnTo>
                    <a:pt x="2517" y="456"/>
                  </a:lnTo>
                  <a:lnTo>
                    <a:pt x="2524" y="456"/>
                  </a:lnTo>
                  <a:lnTo>
                    <a:pt x="2536" y="461"/>
                  </a:lnTo>
                  <a:lnTo>
                    <a:pt x="2540" y="456"/>
                  </a:lnTo>
                  <a:lnTo>
                    <a:pt x="2593" y="459"/>
                  </a:lnTo>
                  <a:lnTo>
                    <a:pt x="2594" y="455"/>
                  </a:lnTo>
                  <a:lnTo>
                    <a:pt x="2590" y="450"/>
                  </a:lnTo>
                  <a:lnTo>
                    <a:pt x="2631" y="451"/>
                  </a:lnTo>
                  <a:lnTo>
                    <a:pt x="2665" y="459"/>
                  </a:lnTo>
                  <a:lnTo>
                    <a:pt x="2653" y="463"/>
                  </a:lnTo>
                  <a:lnTo>
                    <a:pt x="2661" y="471"/>
                  </a:lnTo>
                  <a:lnTo>
                    <a:pt x="2684" y="468"/>
                  </a:lnTo>
                  <a:lnTo>
                    <a:pt x="2701" y="462"/>
                  </a:lnTo>
                  <a:lnTo>
                    <a:pt x="2733" y="462"/>
                  </a:lnTo>
                  <a:lnTo>
                    <a:pt x="2727" y="457"/>
                  </a:lnTo>
                  <a:lnTo>
                    <a:pt x="2705" y="455"/>
                  </a:lnTo>
                  <a:lnTo>
                    <a:pt x="2697" y="447"/>
                  </a:lnTo>
                  <a:lnTo>
                    <a:pt x="2697" y="420"/>
                  </a:lnTo>
                  <a:lnTo>
                    <a:pt x="2695" y="393"/>
                  </a:lnTo>
                  <a:lnTo>
                    <a:pt x="2740" y="392"/>
                  </a:lnTo>
                  <a:lnTo>
                    <a:pt x="2751" y="389"/>
                  </a:lnTo>
                  <a:lnTo>
                    <a:pt x="2775" y="414"/>
                  </a:lnTo>
                  <a:lnTo>
                    <a:pt x="2779" y="411"/>
                  </a:lnTo>
                  <a:lnTo>
                    <a:pt x="2793" y="423"/>
                  </a:lnTo>
                  <a:lnTo>
                    <a:pt x="2805" y="397"/>
                  </a:lnTo>
                  <a:lnTo>
                    <a:pt x="2818" y="397"/>
                  </a:lnTo>
                  <a:lnTo>
                    <a:pt x="2794" y="373"/>
                  </a:lnTo>
                  <a:lnTo>
                    <a:pt x="2800" y="369"/>
                  </a:lnTo>
                  <a:lnTo>
                    <a:pt x="2837" y="373"/>
                  </a:lnTo>
                  <a:lnTo>
                    <a:pt x="2843" y="377"/>
                  </a:lnTo>
                  <a:lnTo>
                    <a:pt x="2823" y="375"/>
                  </a:lnTo>
                  <a:lnTo>
                    <a:pt x="2840" y="395"/>
                  </a:lnTo>
                  <a:lnTo>
                    <a:pt x="2857" y="414"/>
                  </a:lnTo>
                  <a:lnTo>
                    <a:pt x="2845" y="423"/>
                  </a:lnTo>
                  <a:lnTo>
                    <a:pt x="2840" y="444"/>
                  </a:lnTo>
                  <a:lnTo>
                    <a:pt x="2834" y="467"/>
                  </a:lnTo>
                  <a:lnTo>
                    <a:pt x="2833" y="493"/>
                  </a:lnTo>
                  <a:lnTo>
                    <a:pt x="2811" y="499"/>
                  </a:lnTo>
                  <a:lnTo>
                    <a:pt x="2821" y="507"/>
                  </a:lnTo>
                  <a:lnTo>
                    <a:pt x="2824" y="527"/>
                  </a:lnTo>
                  <a:lnTo>
                    <a:pt x="2842" y="551"/>
                  </a:lnTo>
                  <a:lnTo>
                    <a:pt x="2861" y="573"/>
                  </a:lnTo>
                  <a:lnTo>
                    <a:pt x="2896" y="603"/>
                  </a:lnTo>
                  <a:lnTo>
                    <a:pt x="2931" y="633"/>
                  </a:lnTo>
                  <a:lnTo>
                    <a:pt x="2966" y="662"/>
                  </a:lnTo>
                  <a:lnTo>
                    <a:pt x="3001" y="692"/>
                  </a:lnTo>
                  <a:lnTo>
                    <a:pt x="3009" y="673"/>
                  </a:lnTo>
                  <a:lnTo>
                    <a:pt x="2990" y="635"/>
                  </a:lnTo>
                  <a:lnTo>
                    <a:pt x="2997" y="630"/>
                  </a:lnTo>
                  <a:lnTo>
                    <a:pt x="3015" y="632"/>
                  </a:lnTo>
                  <a:lnTo>
                    <a:pt x="3010" y="627"/>
                  </a:lnTo>
                  <a:lnTo>
                    <a:pt x="2989" y="599"/>
                  </a:lnTo>
                  <a:lnTo>
                    <a:pt x="3016" y="588"/>
                  </a:lnTo>
                  <a:lnTo>
                    <a:pt x="2980" y="558"/>
                  </a:lnTo>
                  <a:lnTo>
                    <a:pt x="2980" y="542"/>
                  </a:lnTo>
                  <a:lnTo>
                    <a:pt x="2981" y="537"/>
                  </a:lnTo>
                  <a:lnTo>
                    <a:pt x="2981" y="543"/>
                  </a:lnTo>
                  <a:lnTo>
                    <a:pt x="2997" y="549"/>
                  </a:lnTo>
                  <a:lnTo>
                    <a:pt x="2979" y="529"/>
                  </a:lnTo>
                  <a:lnTo>
                    <a:pt x="2968" y="528"/>
                  </a:lnTo>
                  <a:lnTo>
                    <a:pt x="2944" y="499"/>
                  </a:lnTo>
                  <a:lnTo>
                    <a:pt x="2931" y="501"/>
                  </a:lnTo>
                  <a:lnTo>
                    <a:pt x="2911" y="493"/>
                  </a:lnTo>
                  <a:lnTo>
                    <a:pt x="2899" y="462"/>
                  </a:lnTo>
                  <a:lnTo>
                    <a:pt x="2887" y="444"/>
                  </a:lnTo>
                  <a:lnTo>
                    <a:pt x="2901" y="439"/>
                  </a:lnTo>
                  <a:lnTo>
                    <a:pt x="2918" y="445"/>
                  </a:lnTo>
                  <a:lnTo>
                    <a:pt x="2913" y="437"/>
                  </a:lnTo>
                  <a:lnTo>
                    <a:pt x="2924" y="426"/>
                  </a:lnTo>
                  <a:lnTo>
                    <a:pt x="2944" y="444"/>
                  </a:lnTo>
                  <a:lnTo>
                    <a:pt x="2945" y="432"/>
                  </a:lnTo>
                  <a:lnTo>
                    <a:pt x="2983" y="423"/>
                  </a:lnTo>
                  <a:lnTo>
                    <a:pt x="3021" y="439"/>
                  </a:lnTo>
                  <a:lnTo>
                    <a:pt x="3021" y="432"/>
                  </a:lnTo>
                  <a:lnTo>
                    <a:pt x="3032" y="414"/>
                  </a:lnTo>
                  <a:lnTo>
                    <a:pt x="3033" y="410"/>
                  </a:lnTo>
                  <a:lnTo>
                    <a:pt x="3032" y="403"/>
                  </a:lnTo>
                  <a:lnTo>
                    <a:pt x="3035" y="398"/>
                  </a:lnTo>
                  <a:lnTo>
                    <a:pt x="3057" y="385"/>
                  </a:lnTo>
                  <a:lnTo>
                    <a:pt x="3079" y="371"/>
                  </a:lnTo>
                  <a:lnTo>
                    <a:pt x="3068" y="367"/>
                  </a:lnTo>
                  <a:lnTo>
                    <a:pt x="3074" y="366"/>
                  </a:lnTo>
                  <a:lnTo>
                    <a:pt x="3122" y="377"/>
                  </a:lnTo>
                  <a:lnTo>
                    <a:pt x="3124" y="372"/>
                  </a:lnTo>
                  <a:lnTo>
                    <a:pt x="3104" y="359"/>
                  </a:lnTo>
                  <a:lnTo>
                    <a:pt x="3080" y="348"/>
                  </a:lnTo>
                  <a:lnTo>
                    <a:pt x="3068" y="343"/>
                  </a:lnTo>
                  <a:lnTo>
                    <a:pt x="3032" y="321"/>
                  </a:lnTo>
                  <a:lnTo>
                    <a:pt x="3029" y="325"/>
                  </a:lnTo>
                  <a:lnTo>
                    <a:pt x="3004" y="312"/>
                  </a:lnTo>
                  <a:lnTo>
                    <a:pt x="3019" y="314"/>
                  </a:lnTo>
                  <a:lnTo>
                    <a:pt x="3041" y="311"/>
                  </a:lnTo>
                  <a:lnTo>
                    <a:pt x="3004" y="283"/>
                  </a:lnTo>
                  <a:lnTo>
                    <a:pt x="2966" y="257"/>
                  </a:lnTo>
                  <a:lnTo>
                    <a:pt x="2927" y="230"/>
                  </a:lnTo>
                  <a:lnTo>
                    <a:pt x="2889" y="203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95" name="Freeform 247"/>
            <p:cNvSpPr>
              <a:spLocks/>
            </p:cNvSpPr>
            <p:nvPr/>
          </p:nvSpPr>
          <p:spPr bwMode="auto">
            <a:xfrm>
              <a:off x="5465397" y="4907182"/>
              <a:ext cx="62409" cy="71411"/>
            </a:xfrm>
            <a:custGeom>
              <a:avLst/>
              <a:gdLst>
                <a:gd name="T0" fmla="*/ 109550666 w 218"/>
                <a:gd name="T1" fmla="*/ 100548554 h 242"/>
                <a:gd name="T2" fmla="*/ 94064589 w 218"/>
                <a:gd name="T3" fmla="*/ 85314516 h 242"/>
                <a:gd name="T4" fmla="*/ 77431143 w 218"/>
                <a:gd name="T5" fmla="*/ 70079697 h 242"/>
                <a:gd name="T6" fmla="*/ 59650327 w 218"/>
                <a:gd name="T7" fmla="*/ 55454552 h 242"/>
                <a:gd name="T8" fmla="*/ 42443575 w 218"/>
                <a:gd name="T9" fmla="*/ 40219734 h 242"/>
                <a:gd name="T10" fmla="*/ 37854855 w 218"/>
                <a:gd name="T11" fmla="*/ 34125338 h 242"/>
                <a:gd name="T12" fmla="*/ 20648103 w 218"/>
                <a:gd name="T13" fmla="*/ 17671952 h 242"/>
                <a:gd name="T14" fmla="*/ 3441350 w 218"/>
                <a:gd name="T15" fmla="*/ 0 h 242"/>
                <a:gd name="T16" fmla="*/ 0 w 218"/>
                <a:gd name="T17" fmla="*/ 1828241 h 242"/>
                <a:gd name="T18" fmla="*/ 13192096 w 218"/>
                <a:gd name="T19" fmla="*/ 12188011 h 242"/>
                <a:gd name="T20" fmla="*/ 12618033 w 218"/>
                <a:gd name="T21" fmla="*/ 18281626 h 242"/>
                <a:gd name="T22" fmla="*/ 6309395 w 218"/>
                <a:gd name="T23" fmla="*/ 18281626 h 242"/>
                <a:gd name="T24" fmla="*/ 20074797 w 218"/>
                <a:gd name="T25" fmla="*/ 34125338 h 242"/>
                <a:gd name="T26" fmla="*/ 33840199 w 218"/>
                <a:gd name="T27" fmla="*/ 49360157 h 242"/>
                <a:gd name="T28" fmla="*/ 47605600 w 218"/>
                <a:gd name="T29" fmla="*/ 63376408 h 242"/>
                <a:gd name="T30" fmla="*/ 59650327 w 218"/>
                <a:gd name="T31" fmla="*/ 81048361 h 242"/>
                <a:gd name="T32" fmla="*/ 70548442 w 218"/>
                <a:gd name="T33" fmla="*/ 98720313 h 242"/>
                <a:gd name="T34" fmla="*/ 81445799 w 218"/>
                <a:gd name="T35" fmla="*/ 113955132 h 242"/>
                <a:gd name="T36" fmla="*/ 92917220 w 218"/>
                <a:gd name="T37" fmla="*/ 128580277 h 242"/>
                <a:gd name="T38" fmla="*/ 104388640 w 218"/>
                <a:gd name="T39" fmla="*/ 146861903 h 242"/>
                <a:gd name="T40" fmla="*/ 107829991 w 218"/>
                <a:gd name="T41" fmla="*/ 146861903 h 242"/>
                <a:gd name="T42" fmla="*/ 106109316 w 218"/>
                <a:gd name="T43" fmla="*/ 134674673 h 242"/>
                <a:gd name="T44" fmla="*/ 118727348 w 218"/>
                <a:gd name="T45" fmla="*/ 140768288 h 242"/>
                <a:gd name="T46" fmla="*/ 125036743 w 218"/>
                <a:gd name="T47" fmla="*/ 147471577 h 242"/>
                <a:gd name="T48" fmla="*/ 114712692 w 218"/>
                <a:gd name="T49" fmla="*/ 133455325 h 242"/>
                <a:gd name="T50" fmla="*/ 88328500 w 218"/>
                <a:gd name="T51" fmla="*/ 112736565 h 242"/>
                <a:gd name="T52" fmla="*/ 82593168 w 218"/>
                <a:gd name="T53" fmla="*/ 89579890 h 242"/>
                <a:gd name="T54" fmla="*/ 87755194 w 218"/>
                <a:gd name="T55" fmla="*/ 88970217 h 242"/>
                <a:gd name="T56" fmla="*/ 103241271 w 218"/>
                <a:gd name="T57" fmla="*/ 95673506 h 242"/>
                <a:gd name="T58" fmla="*/ 109550666 w 218"/>
                <a:gd name="T59" fmla="*/ 100548554 h 24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8" h="242">
                  <a:moveTo>
                    <a:pt x="191" y="165"/>
                  </a:moveTo>
                  <a:lnTo>
                    <a:pt x="164" y="140"/>
                  </a:lnTo>
                  <a:lnTo>
                    <a:pt x="135" y="115"/>
                  </a:lnTo>
                  <a:lnTo>
                    <a:pt x="104" y="91"/>
                  </a:lnTo>
                  <a:lnTo>
                    <a:pt x="74" y="66"/>
                  </a:lnTo>
                  <a:lnTo>
                    <a:pt x="66" y="56"/>
                  </a:lnTo>
                  <a:lnTo>
                    <a:pt x="36" y="29"/>
                  </a:lnTo>
                  <a:lnTo>
                    <a:pt x="6" y="0"/>
                  </a:lnTo>
                  <a:lnTo>
                    <a:pt x="0" y="3"/>
                  </a:lnTo>
                  <a:lnTo>
                    <a:pt x="23" y="20"/>
                  </a:lnTo>
                  <a:lnTo>
                    <a:pt x="22" y="30"/>
                  </a:lnTo>
                  <a:lnTo>
                    <a:pt x="11" y="30"/>
                  </a:lnTo>
                  <a:lnTo>
                    <a:pt x="35" y="56"/>
                  </a:lnTo>
                  <a:lnTo>
                    <a:pt x="59" y="81"/>
                  </a:lnTo>
                  <a:lnTo>
                    <a:pt x="83" y="104"/>
                  </a:lnTo>
                  <a:lnTo>
                    <a:pt x="104" y="133"/>
                  </a:lnTo>
                  <a:lnTo>
                    <a:pt x="123" y="162"/>
                  </a:lnTo>
                  <a:lnTo>
                    <a:pt x="142" y="187"/>
                  </a:lnTo>
                  <a:lnTo>
                    <a:pt x="162" y="211"/>
                  </a:lnTo>
                  <a:lnTo>
                    <a:pt x="182" y="241"/>
                  </a:lnTo>
                  <a:lnTo>
                    <a:pt x="188" y="241"/>
                  </a:lnTo>
                  <a:lnTo>
                    <a:pt x="185" y="221"/>
                  </a:lnTo>
                  <a:lnTo>
                    <a:pt x="207" y="231"/>
                  </a:lnTo>
                  <a:lnTo>
                    <a:pt x="218" y="242"/>
                  </a:lnTo>
                  <a:lnTo>
                    <a:pt x="200" y="219"/>
                  </a:lnTo>
                  <a:lnTo>
                    <a:pt x="154" y="185"/>
                  </a:lnTo>
                  <a:lnTo>
                    <a:pt x="144" y="147"/>
                  </a:lnTo>
                  <a:lnTo>
                    <a:pt x="153" y="146"/>
                  </a:lnTo>
                  <a:lnTo>
                    <a:pt x="180" y="157"/>
                  </a:lnTo>
                  <a:lnTo>
                    <a:pt x="191" y="165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96" name="Freeform 248"/>
            <p:cNvSpPr>
              <a:spLocks/>
            </p:cNvSpPr>
            <p:nvPr/>
          </p:nvSpPr>
          <p:spPr bwMode="auto">
            <a:xfrm>
              <a:off x="4832306" y="4737957"/>
              <a:ext cx="65409" cy="25204"/>
            </a:xfrm>
            <a:custGeom>
              <a:avLst/>
              <a:gdLst>
                <a:gd name="T0" fmla="*/ 133074682 w 225"/>
                <a:gd name="T1" fmla="*/ 3780631 h 84"/>
                <a:gd name="T2" fmla="*/ 122428676 w 225"/>
                <a:gd name="T3" fmla="*/ 10710863 h 84"/>
                <a:gd name="T4" fmla="*/ 94039073 w 225"/>
                <a:gd name="T5" fmla="*/ 18271331 h 84"/>
                <a:gd name="T6" fmla="*/ 63876032 w 225"/>
                <a:gd name="T7" fmla="*/ 25831800 h 84"/>
                <a:gd name="T8" fmla="*/ 56187037 w 225"/>
                <a:gd name="T9" fmla="*/ 27091481 h 84"/>
                <a:gd name="T10" fmla="*/ 60326851 w 225"/>
                <a:gd name="T11" fmla="*/ 29611638 h 84"/>
                <a:gd name="T12" fmla="*/ 58552645 w 225"/>
                <a:gd name="T13" fmla="*/ 32131794 h 84"/>
                <a:gd name="T14" fmla="*/ 52047222 w 225"/>
                <a:gd name="T15" fmla="*/ 33392269 h 84"/>
                <a:gd name="T16" fmla="*/ 52638624 w 225"/>
                <a:gd name="T17" fmla="*/ 35912425 h 84"/>
                <a:gd name="T18" fmla="*/ 41992619 w 225"/>
                <a:gd name="T19" fmla="*/ 34022506 h 84"/>
                <a:gd name="T20" fmla="*/ 45541031 w 225"/>
                <a:gd name="T21" fmla="*/ 39692263 h 84"/>
                <a:gd name="T22" fmla="*/ 40809815 w 225"/>
                <a:gd name="T23" fmla="*/ 41582975 h 84"/>
                <a:gd name="T24" fmla="*/ 43175423 w 225"/>
                <a:gd name="T25" fmla="*/ 47252731 h 84"/>
                <a:gd name="T26" fmla="*/ 30163810 w 225"/>
                <a:gd name="T27" fmla="*/ 44103131 h 84"/>
                <a:gd name="T28" fmla="*/ 43175423 w 225"/>
                <a:gd name="T29" fmla="*/ 48513206 h 84"/>
                <a:gd name="T30" fmla="*/ 36077830 w 225"/>
                <a:gd name="T31" fmla="*/ 48513206 h 84"/>
                <a:gd name="T32" fmla="*/ 37852036 w 225"/>
                <a:gd name="T33" fmla="*/ 52923281 h 84"/>
                <a:gd name="T34" fmla="*/ 7688995 w 225"/>
                <a:gd name="T35" fmla="*/ 49772888 h 84"/>
                <a:gd name="T36" fmla="*/ 13011613 w 225"/>
                <a:gd name="T37" fmla="*/ 45993050 h 84"/>
                <a:gd name="T38" fmla="*/ 0 w 225"/>
                <a:gd name="T39" fmla="*/ 45993050 h 84"/>
                <a:gd name="T40" fmla="*/ 13011613 w 225"/>
                <a:gd name="T41" fmla="*/ 39692263 h 84"/>
                <a:gd name="T42" fmla="*/ 17152196 w 225"/>
                <a:gd name="T43" fmla="*/ 39692263 h 84"/>
                <a:gd name="T44" fmla="*/ 12420211 w 225"/>
                <a:gd name="T45" fmla="*/ 37172106 h 84"/>
                <a:gd name="T46" fmla="*/ 14785819 w 225"/>
                <a:gd name="T47" fmla="*/ 34022506 h 84"/>
                <a:gd name="T48" fmla="*/ 21883413 w 225"/>
                <a:gd name="T49" fmla="*/ 30241875 h 84"/>
                <a:gd name="T50" fmla="*/ 17152196 w 225"/>
                <a:gd name="T51" fmla="*/ 29611638 h 84"/>
                <a:gd name="T52" fmla="*/ 19517805 w 225"/>
                <a:gd name="T53" fmla="*/ 26462038 h 84"/>
                <a:gd name="T54" fmla="*/ 11237407 w 225"/>
                <a:gd name="T55" fmla="*/ 25831800 h 84"/>
                <a:gd name="T56" fmla="*/ 20700609 w 225"/>
                <a:gd name="T57" fmla="*/ 23311644 h 84"/>
                <a:gd name="T58" fmla="*/ 27798202 w 225"/>
                <a:gd name="T59" fmla="*/ 21421725 h 84"/>
                <a:gd name="T60" fmla="*/ 52047222 w 225"/>
                <a:gd name="T61" fmla="*/ 13231019 h 84"/>
                <a:gd name="T62" fmla="*/ 55595635 w 225"/>
                <a:gd name="T63" fmla="*/ 10710863 h 84"/>
                <a:gd name="T64" fmla="*/ 101728068 w 225"/>
                <a:gd name="T65" fmla="*/ 4410075 h 84"/>
                <a:gd name="T66" fmla="*/ 120654470 w 225"/>
                <a:gd name="T67" fmla="*/ 0 h 84"/>
                <a:gd name="T68" fmla="*/ 133074682 w 225"/>
                <a:gd name="T69" fmla="*/ 3780631 h 8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225" h="84">
                  <a:moveTo>
                    <a:pt x="225" y="6"/>
                  </a:moveTo>
                  <a:lnTo>
                    <a:pt x="207" y="17"/>
                  </a:lnTo>
                  <a:lnTo>
                    <a:pt x="159" y="29"/>
                  </a:lnTo>
                  <a:lnTo>
                    <a:pt x="108" y="41"/>
                  </a:lnTo>
                  <a:lnTo>
                    <a:pt x="95" y="43"/>
                  </a:lnTo>
                  <a:lnTo>
                    <a:pt x="102" y="47"/>
                  </a:lnTo>
                  <a:lnTo>
                    <a:pt x="99" y="51"/>
                  </a:lnTo>
                  <a:lnTo>
                    <a:pt x="88" y="53"/>
                  </a:lnTo>
                  <a:lnTo>
                    <a:pt x="89" y="57"/>
                  </a:lnTo>
                  <a:lnTo>
                    <a:pt x="71" y="54"/>
                  </a:lnTo>
                  <a:lnTo>
                    <a:pt x="77" y="63"/>
                  </a:lnTo>
                  <a:lnTo>
                    <a:pt x="69" y="66"/>
                  </a:lnTo>
                  <a:lnTo>
                    <a:pt x="73" y="75"/>
                  </a:lnTo>
                  <a:lnTo>
                    <a:pt x="51" y="70"/>
                  </a:lnTo>
                  <a:lnTo>
                    <a:pt x="73" y="77"/>
                  </a:lnTo>
                  <a:lnTo>
                    <a:pt x="61" y="77"/>
                  </a:lnTo>
                  <a:lnTo>
                    <a:pt x="64" y="84"/>
                  </a:lnTo>
                  <a:lnTo>
                    <a:pt x="13" y="79"/>
                  </a:lnTo>
                  <a:lnTo>
                    <a:pt x="22" y="73"/>
                  </a:lnTo>
                  <a:lnTo>
                    <a:pt x="0" y="73"/>
                  </a:lnTo>
                  <a:lnTo>
                    <a:pt x="22" y="63"/>
                  </a:lnTo>
                  <a:lnTo>
                    <a:pt x="29" y="63"/>
                  </a:lnTo>
                  <a:lnTo>
                    <a:pt x="21" y="59"/>
                  </a:lnTo>
                  <a:lnTo>
                    <a:pt x="25" y="54"/>
                  </a:lnTo>
                  <a:lnTo>
                    <a:pt x="37" y="48"/>
                  </a:lnTo>
                  <a:lnTo>
                    <a:pt x="29" y="47"/>
                  </a:lnTo>
                  <a:lnTo>
                    <a:pt x="33" y="42"/>
                  </a:lnTo>
                  <a:lnTo>
                    <a:pt x="19" y="41"/>
                  </a:lnTo>
                  <a:lnTo>
                    <a:pt x="35" y="37"/>
                  </a:lnTo>
                  <a:lnTo>
                    <a:pt x="47" y="34"/>
                  </a:lnTo>
                  <a:lnTo>
                    <a:pt x="88" y="21"/>
                  </a:lnTo>
                  <a:lnTo>
                    <a:pt x="94" y="17"/>
                  </a:lnTo>
                  <a:lnTo>
                    <a:pt x="172" y="7"/>
                  </a:lnTo>
                  <a:lnTo>
                    <a:pt x="204" y="0"/>
                  </a:lnTo>
                  <a:lnTo>
                    <a:pt x="225" y="6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97" name="Freeform 249"/>
            <p:cNvSpPr>
              <a:spLocks/>
            </p:cNvSpPr>
            <p:nvPr/>
          </p:nvSpPr>
          <p:spPr bwMode="auto">
            <a:xfrm>
              <a:off x="4827505" y="4763161"/>
              <a:ext cx="37805" cy="18003"/>
            </a:xfrm>
            <a:custGeom>
              <a:avLst/>
              <a:gdLst>
                <a:gd name="T0" fmla="*/ 76941540 w 130"/>
                <a:gd name="T1" fmla="*/ 33778775 h 64"/>
                <a:gd name="T2" fmla="*/ 48531977 w 130"/>
                <a:gd name="T3" fmla="*/ 22703730 h 64"/>
                <a:gd name="T4" fmla="*/ 40246367 w 130"/>
                <a:gd name="T5" fmla="*/ 9413379 h 64"/>
                <a:gd name="T6" fmla="*/ 40246367 w 130"/>
                <a:gd name="T7" fmla="*/ 7198816 h 64"/>
                <a:gd name="T8" fmla="*/ 41430356 w 130"/>
                <a:gd name="T9" fmla="*/ 4983510 h 64"/>
                <a:gd name="T10" fmla="*/ 44389172 w 130"/>
                <a:gd name="T11" fmla="*/ 553641 h 64"/>
                <a:gd name="T12" fmla="*/ 15388000 w 130"/>
                <a:gd name="T13" fmla="*/ 0 h 64"/>
                <a:gd name="T14" fmla="*/ 10653586 w 130"/>
                <a:gd name="T15" fmla="*/ 4983510 h 64"/>
                <a:gd name="T16" fmla="*/ 6510781 w 130"/>
                <a:gd name="T17" fmla="*/ 8859738 h 64"/>
                <a:gd name="T18" fmla="*/ 10653586 w 130"/>
                <a:gd name="T19" fmla="*/ 10521404 h 64"/>
                <a:gd name="T20" fmla="*/ 5918402 w 130"/>
                <a:gd name="T21" fmla="*/ 16612195 h 64"/>
                <a:gd name="T22" fmla="*/ 0 w 130"/>
                <a:gd name="T23" fmla="*/ 18273861 h 64"/>
                <a:gd name="T24" fmla="*/ 7102391 w 130"/>
                <a:gd name="T25" fmla="*/ 24918293 h 64"/>
                <a:gd name="T26" fmla="*/ 17163598 w 130"/>
                <a:gd name="T27" fmla="*/ 23811012 h 64"/>
                <a:gd name="T28" fmla="*/ 23082770 w 130"/>
                <a:gd name="T29" fmla="*/ 24918293 h 64"/>
                <a:gd name="T30" fmla="*/ 28409563 w 130"/>
                <a:gd name="T31" fmla="*/ 25471934 h 64"/>
                <a:gd name="T32" fmla="*/ 33735586 w 130"/>
                <a:gd name="T33" fmla="*/ 29902547 h 64"/>
                <a:gd name="T34" fmla="*/ 31959989 w 130"/>
                <a:gd name="T35" fmla="*/ 31563469 h 64"/>
                <a:gd name="T36" fmla="*/ 42613575 w 130"/>
                <a:gd name="T37" fmla="*/ 33778775 h 64"/>
                <a:gd name="T38" fmla="*/ 52083172 w 130"/>
                <a:gd name="T39" fmla="*/ 34886057 h 64"/>
                <a:gd name="T40" fmla="*/ 62736758 w 130"/>
                <a:gd name="T41" fmla="*/ 34886057 h 64"/>
                <a:gd name="T42" fmla="*/ 72798735 w 130"/>
                <a:gd name="T43" fmla="*/ 35439697 h 64"/>
                <a:gd name="T44" fmla="*/ 76941540 w 130"/>
                <a:gd name="T45" fmla="*/ 33778775 h 6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30" h="64">
                  <a:moveTo>
                    <a:pt x="130" y="61"/>
                  </a:moveTo>
                  <a:lnTo>
                    <a:pt x="82" y="41"/>
                  </a:lnTo>
                  <a:lnTo>
                    <a:pt x="68" y="17"/>
                  </a:lnTo>
                  <a:lnTo>
                    <a:pt x="68" y="13"/>
                  </a:lnTo>
                  <a:lnTo>
                    <a:pt x="70" y="9"/>
                  </a:lnTo>
                  <a:lnTo>
                    <a:pt x="75" y="1"/>
                  </a:lnTo>
                  <a:lnTo>
                    <a:pt x="26" y="0"/>
                  </a:lnTo>
                  <a:lnTo>
                    <a:pt x="18" y="9"/>
                  </a:lnTo>
                  <a:lnTo>
                    <a:pt x="11" y="16"/>
                  </a:lnTo>
                  <a:lnTo>
                    <a:pt x="18" y="19"/>
                  </a:lnTo>
                  <a:lnTo>
                    <a:pt x="10" y="30"/>
                  </a:lnTo>
                  <a:lnTo>
                    <a:pt x="0" y="33"/>
                  </a:lnTo>
                  <a:lnTo>
                    <a:pt x="12" y="45"/>
                  </a:lnTo>
                  <a:lnTo>
                    <a:pt x="29" y="43"/>
                  </a:lnTo>
                  <a:lnTo>
                    <a:pt x="39" y="45"/>
                  </a:lnTo>
                  <a:lnTo>
                    <a:pt x="48" y="46"/>
                  </a:lnTo>
                  <a:lnTo>
                    <a:pt x="57" y="54"/>
                  </a:lnTo>
                  <a:lnTo>
                    <a:pt x="54" y="57"/>
                  </a:lnTo>
                  <a:lnTo>
                    <a:pt x="72" y="61"/>
                  </a:lnTo>
                  <a:lnTo>
                    <a:pt x="88" y="63"/>
                  </a:lnTo>
                  <a:lnTo>
                    <a:pt x="106" y="63"/>
                  </a:lnTo>
                  <a:lnTo>
                    <a:pt x="123" y="64"/>
                  </a:lnTo>
                  <a:lnTo>
                    <a:pt x="130" y="61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98" name="Freeform 250"/>
            <p:cNvSpPr>
              <a:spLocks/>
            </p:cNvSpPr>
            <p:nvPr/>
          </p:nvSpPr>
          <p:spPr bwMode="auto">
            <a:xfrm>
              <a:off x="5249966" y="4742758"/>
              <a:ext cx="43806" cy="10202"/>
            </a:xfrm>
            <a:custGeom>
              <a:avLst/>
              <a:gdLst>
                <a:gd name="T0" fmla="*/ 87206473 w 154"/>
                <a:gd name="T1" fmla="*/ 8323870 h 35"/>
                <a:gd name="T2" fmla="*/ 32844182 w 154"/>
                <a:gd name="T3" fmla="*/ 0 h 35"/>
                <a:gd name="T4" fmla="*/ 39639374 w 154"/>
                <a:gd name="T5" fmla="*/ 2972535 h 35"/>
                <a:gd name="T6" fmla="*/ 32277540 w 154"/>
                <a:gd name="T7" fmla="*/ 2378028 h 35"/>
                <a:gd name="T8" fmla="*/ 37374310 w 154"/>
                <a:gd name="T9" fmla="*/ 5945842 h 35"/>
                <a:gd name="T10" fmla="*/ 11325320 w 154"/>
                <a:gd name="T11" fmla="*/ 594507 h 35"/>
                <a:gd name="T12" fmla="*/ 0 w 154"/>
                <a:gd name="T13" fmla="*/ 4162321 h 35"/>
                <a:gd name="T14" fmla="*/ 0 w 154"/>
                <a:gd name="T15" fmla="*/ 5945842 h 35"/>
                <a:gd name="T16" fmla="*/ 5662660 w 154"/>
                <a:gd name="T17" fmla="*/ 8323870 h 35"/>
                <a:gd name="T18" fmla="*/ 8494367 w 154"/>
                <a:gd name="T19" fmla="*/ 11891684 h 35"/>
                <a:gd name="T20" fmla="*/ 42470328 w 154"/>
                <a:gd name="T21" fmla="*/ 20810061 h 35"/>
                <a:gd name="T22" fmla="*/ 43603613 w 154"/>
                <a:gd name="T23" fmla="*/ 17242248 h 35"/>
                <a:gd name="T24" fmla="*/ 70218492 w 154"/>
                <a:gd name="T25" fmla="*/ 17242248 h 35"/>
                <a:gd name="T26" fmla="*/ 83242234 w 154"/>
                <a:gd name="T27" fmla="*/ 16647741 h 35"/>
                <a:gd name="T28" fmla="*/ 77013684 w 154"/>
                <a:gd name="T29" fmla="*/ 14864219 h 35"/>
                <a:gd name="T30" fmla="*/ 87206473 w 154"/>
                <a:gd name="T31" fmla="*/ 11891684 h 35"/>
                <a:gd name="T32" fmla="*/ 87206473 w 154"/>
                <a:gd name="T33" fmla="*/ 8323870 h 3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54" h="35">
                  <a:moveTo>
                    <a:pt x="154" y="14"/>
                  </a:moveTo>
                  <a:lnTo>
                    <a:pt x="58" y="0"/>
                  </a:lnTo>
                  <a:lnTo>
                    <a:pt x="70" y="5"/>
                  </a:lnTo>
                  <a:lnTo>
                    <a:pt x="57" y="4"/>
                  </a:lnTo>
                  <a:lnTo>
                    <a:pt x="66" y="10"/>
                  </a:lnTo>
                  <a:lnTo>
                    <a:pt x="20" y="1"/>
                  </a:lnTo>
                  <a:lnTo>
                    <a:pt x="0" y="7"/>
                  </a:lnTo>
                  <a:lnTo>
                    <a:pt x="0" y="10"/>
                  </a:lnTo>
                  <a:lnTo>
                    <a:pt x="10" y="14"/>
                  </a:lnTo>
                  <a:lnTo>
                    <a:pt x="15" y="20"/>
                  </a:lnTo>
                  <a:lnTo>
                    <a:pt x="75" y="35"/>
                  </a:lnTo>
                  <a:lnTo>
                    <a:pt x="77" y="29"/>
                  </a:lnTo>
                  <a:lnTo>
                    <a:pt x="124" y="29"/>
                  </a:lnTo>
                  <a:lnTo>
                    <a:pt x="147" y="28"/>
                  </a:lnTo>
                  <a:lnTo>
                    <a:pt x="136" y="25"/>
                  </a:lnTo>
                  <a:lnTo>
                    <a:pt x="154" y="20"/>
                  </a:lnTo>
                  <a:lnTo>
                    <a:pt x="154" y="14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99" name="Freeform 251"/>
            <p:cNvSpPr>
              <a:spLocks/>
            </p:cNvSpPr>
            <p:nvPr/>
          </p:nvSpPr>
          <p:spPr bwMode="auto">
            <a:xfrm>
              <a:off x="4998530" y="4717554"/>
              <a:ext cx="35405" cy="8401"/>
            </a:xfrm>
            <a:custGeom>
              <a:avLst/>
              <a:gdLst>
                <a:gd name="T0" fmla="*/ 63189467 w 119"/>
                <a:gd name="T1" fmla="*/ 5040313 h 28"/>
                <a:gd name="T2" fmla="*/ 44604052 w 119"/>
                <a:gd name="T3" fmla="*/ 1889919 h 28"/>
                <a:gd name="T4" fmla="*/ 37170043 w 119"/>
                <a:gd name="T5" fmla="*/ 4410075 h 28"/>
                <a:gd name="T6" fmla="*/ 30974905 w 119"/>
                <a:gd name="T7" fmla="*/ 0 h 28"/>
                <a:gd name="T8" fmla="*/ 3097176 w 119"/>
                <a:gd name="T9" fmla="*/ 2520156 h 28"/>
                <a:gd name="T10" fmla="*/ 0 w 119"/>
                <a:gd name="T11" fmla="*/ 8190706 h 28"/>
                <a:gd name="T12" fmla="*/ 9911749 w 119"/>
                <a:gd name="T13" fmla="*/ 8820944 h 28"/>
                <a:gd name="T14" fmla="*/ 23540896 w 119"/>
                <a:gd name="T15" fmla="*/ 15120938 h 28"/>
                <a:gd name="T16" fmla="*/ 73720652 w 119"/>
                <a:gd name="T17" fmla="*/ 17641094 h 28"/>
                <a:gd name="T18" fmla="*/ 68144949 w 119"/>
                <a:gd name="T19" fmla="*/ 13231019 h 28"/>
                <a:gd name="T20" fmla="*/ 63189467 w 119"/>
                <a:gd name="T21" fmla="*/ 5040313 h 2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9" h="28">
                  <a:moveTo>
                    <a:pt x="102" y="8"/>
                  </a:moveTo>
                  <a:lnTo>
                    <a:pt x="72" y="3"/>
                  </a:lnTo>
                  <a:lnTo>
                    <a:pt x="60" y="7"/>
                  </a:lnTo>
                  <a:lnTo>
                    <a:pt x="50" y="0"/>
                  </a:lnTo>
                  <a:lnTo>
                    <a:pt x="5" y="4"/>
                  </a:lnTo>
                  <a:lnTo>
                    <a:pt x="0" y="13"/>
                  </a:lnTo>
                  <a:lnTo>
                    <a:pt x="16" y="14"/>
                  </a:lnTo>
                  <a:lnTo>
                    <a:pt x="38" y="24"/>
                  </a:lnTo>
                  <a:lnTo>
                    <a:pt x="119" y="28"/>
                  </a:lnTo>
                  <a:lnTo>
                    <a:pt x="110" y="21"/>
                  </a:lnTo>
                  <a:lnTo>
                    <a:pt x="102" y="8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00" name="Freeform 252"/>
            <p:cNvSpPr>
              <a:spLocks/>
            </p:cNvSpPr>
            <p:nvPr/>
          </p:nvSpPr>
          <p:spPr bwMode="auto">
            <a:xfrm>
              <a:off x="5038135" y="4722355"/>
              <a:ext cx="26404" cy="9601"/>
            </a:xfrm>
            <a:custGeom>
              <a:avLst/>
              <a:gdLst>
                <a:gd name="T0" fmla="*/ 52404574 w 90"/>
                <a:gd name="T1" fmla="*/ 10664152 h 33"/>
                <a:gd name="T2" fmla="*/ 25298894 w 90"/>
                <a:gd name="T3" fmla="*/ 3554461 h 33"/>
                <a:gd name="T4" fmla="*/ 18672457 w 90"/>
                <a:gd name="T5" fmla="*/ 7701588 h 33"/>
                <a:gd name="T6" fmla="*/ 14456622 w 90"/>
                <a:gd name="T7" fmla="*/ 592667 h 33"/>
                <a:gd name="T8" fmla="*/ 7227923 w 90"/>
                <a:gd name="T9" fmla="*/ 0 h 33"/>
                <a:gd name="T10" fmla="*/ 9637748 w 90"/>
                <a:gd name="T11" fmla="*/ 2369897 h 33"/>
                <a:gd name="T12" fmla="*/ 0 w 90"/>
                <a:gd name="T13" fmla="*/ 3554461 h 33"/>
                <a:gd name="T14" fmla="*/ 1806787 w 90"/>
                <a:gd name="T15" fmla="*/ 5331691 h 33"/>
                <a:gd name="T16" fmla="*/ 7830185 w 90"/>
                <a:gd name="T17" fmla="*/ 8886152 h 33"/>
                <a:gd name="T18" fmla="*/ 1204524 w 90"/>
                <a:gd name="T19" fmla="*/ 11256048 h 33"/>
                <a:gd name="T20" fmla="*/ 4818874 w 90"/>
                <a:gd name="T21" fmla="*/ 19550303 h 33"/>
                <a:gd name="T22" fmla="*/ 54211361 w 90"/>
                <a:gd name="T23" fmla="*/ 12441382 h 33"/>
                <a:gd name="T24" fmla="*/ 52404574 w 90"/>
                <a:gd name="T25" fmla="*/ 10664152 h 3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0" h="33">
                  <a:moveTo>
                    <a:pt x="87" y="18"/>
                  </a:moveTo>
                  <a:lnTo>
                    <a:pt x="42" y="6"/>
                  </a:lnTo>
                  <a:lnTo>
                    <a:pt x="31" y="13"/>
                  </a:lnTo>
                  <a:lnTo>
                    <a:pt x="24" y="1"/>
                  </a:lnTo>
                  <a:lnTo>
                    <a:pt x="12" y="0"/>
                  </a:lnTo>
                  <a:lnTo>
                    <a:pt x="16" y="4"/>
                  </a:lnTo>
                  <a:lnTo>
                    <a:pt x="0" y="6"/>
                  </a:lnTo>
                  <a:lnTo>
                    <a:pt x="3" y="9"/>
                  </a:lnTo>
                  <a:lnTo>
                    <a:pt x="13" y="15"/>
                  </a:lnTo>
                  <a:lnTo>
                    <a:pt x="2" y="19"/>
                  </a:lnTo>
                  <a:lnTo>
                    <a:pt x="8" y="33"/>
                  </a:lnTo>
                  <a:lnTo>
                    <a:pt x="90" y="21"/>
                  </a:lnTo>
                  <a:lnTo>
                    <a:pt x="87" y="18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01" name="Freeform 253"/>
            <p:cNvSpPr>
              <a:spLocks/>
            </p:cNvSpPr>
            <p:nvPr/>
          </p:nvSpPr>
          <p:spPr bwMode="auto">
            <a:xfrm>
              <a:off x="4984728" y="4712154"/>
              <a:ext cx="27004" cy="5401"/>
            </a:xfrm>
            <a:custGeom>
              <a:avLst/>
              <a:gdLst>
                <a:gd name="T0" fmla="*/ 54289840 w 94"/>
                <a:gd name="T1" fmla="*/ 5040136 h 18"/>
                <a:gd name="T2" fmla="*/ 30609995 w 94"/>
                <a:gd name="T3" fmla="*/ 0 h 18"/>
                <a:gd name="T4" fmla="*/ 2887879 w 94"/>
                <a:gd name="T5" fmla="*/ 2520068 h 18"/>
                <a:gd name="T6" fmla="*/ 9818028 w 94"/>
                <a:gd name="T7" fmla="*/ 4409921 h 18"/>
                <a:gd name="T8" fmla="*/ 8663636 w 94"/>
                <a:gd name="T9" fmla="*/ 7560204 h 18"/>
                <a:gd name="T10" fmla="*/ 0 w 94"/>
                <a:gd name="T11" fmla="*/ 8819841 h 18"/>
                <a:gd name="T12" fmla="*/ 16171361 w 94"/>
                <a:gd name="T13" fmla="*/ 9450057 h 18"/>
                <a:gd name="T14" fmla="*/ 12128331 w 94"/>
                <a:gd name="T15" fmla="*/ 11339909 h 18"/>
                <a:gd name="T16" fmla="*/ 54289840 w 94"/>
                <a:gd name="T17" fmla="*/ 10080272 h 18"/>
                <a:gd name="T18" fmla="*/ 47936507 w 94"/>
                <a:gd name="T19" fmla="*/ 7560204 h 18"/>
                <a:gd name="T20" fmla="*/ 54289840 w 94"/>
                <a:gd name="T21" fmla="*/ 5040136 h 1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4" h="18">
                  <a:moveTo>
                    <a:pt x="94" y="8"/>
                  </a:moveTo>
                  <a:lnTo>
                    <a:pt x="53" y="0"/>
                  </a:lnTo>
                  <a:lnTo>
                    <a:pt x="5" y="4"/>
                  </a:lnTo>
                  <a:lnTo>
                    <a:pt x="17" y="7"/>
                  </a:lnTo>
                  <a:lnTo>
                    <a:pt x="15" y="12"/>
                  </a:lnTo>
                  <a:lnTo>
                    <a:pt x="0" y="14"/>
                  </a:lnTo>
                  <a:lnTo>
                    <a:pt x="28" y="15"/>
                  </a:lnTo>
                  <a:lnTo>
                    <a:pt x="21" y="18"/>
                  </a:lnTo>
                  <a:lnTo>
                    <a:pt x="94" y="16"/>
                  </a:lnTo>
                  <a:lnTo>
                    <a:pt x="83" y="12"/>
                  </a:lnTo>
                  <a:lnTo>
                    <a:pt x="94" y="8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02" name="Freeform 254"/>
            <p:cNvSpPr>
              <a:spLocks/>
            </p:cNvSpPr>
            <p:nvPr/>
          </p:nvSpPr>
          <p:spPr bwMode="auto">
            <a:xfrm>
              <a:off x="5298573" y="4747559"/>
              <a:ext cx="28204" cy="4201"/>
            </a:xfrm>
            <a:custGeom>
              <a:avLst/>
              <a:gdLst>
                <a:gd name="T0" fmla="*/ 56807141 w 98"/>
                <a:gd name="T1" fmla="*/ 3421049 h 19"/>
                <a:gd name="T2" fmla="*/ 13332125 w 98"/>
                <a:gd name="T3" fmla="*/ 1368654 h 19"/>
                <a:gd name="T4" fmla="*/ 0 w 98"/>
                <a:gd name="T5" fmla="*/ 0 h 19"/>
                <a:gd name="T6" fmla="*/ 4637426 w 98"/>
                <a:gd name="T7" fmla="*/ 3078886 h 19"/>
                <a:gd name="T8" fmla="*/ 52169714 w 98"/>
                <a:gd name="T9" fmla="*/ 6499935 h 19"/>
                <a:gd name="T10" fmla="*/ 56807141 w 98"/>
                <a:gd name="T11" fmla="*/ 3421049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8" h="19">
                  <a:moveTo>
                    <a:pt x="98" y="10"/>
                  </a:moveTo>
                  <a:lnTo>
                    <a:pt x="23" y="4"/>
                  </a:lnTo>
                  <a:lnTo>
                    <a:pt x="0" y="0"/>
                  </a:lnTo>
                  <a:lnTo>
                    <a:pt x="8" y="9"/>
                  </a:lnTo>
                  <a:lnTo>
                    <a:pt x="90" y="19"/>
                  </a:lnTo>
                  <a:lnTo>
                    <a:pt x="98" y="10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03" name="Freeform 255"/>
            <p:cNvSpPr>
              <a:spLocks/>
            </p:cNvSpPr>
            <p:nvPr/>
          </p:nvSpPr>
          <p:spPr bwMode="auto">
            <a:xfrm>
              <a:off x="5285971" y="4757760"/>
              <a:ext cx="22203" cy="5401"/>
            </a:xfrm>
            <a:custGeom>
              <a:avLst/>
              <a:gdLst>
                <a:gd name="T0" fmla="*/ 44805652 w 77"/>
                <a:gd name="T1" fmla="*/ 13607891 h 15"/>
                <a:gd name="T2" fmla="*/ 0 w 77"/>
                <a:gd name="T3" fmla="*/ 9978993 h 15"/>
                <a:gd name="T4" fmla="*/ 15711003 w 77"/>
                <a:gd name="T5" fmla="*/ 0 h 15"/>
                <a:gd name="T6" fmla="*/ 40150172 w 77"/>
                <a:gd name="T7" fmla="*/ 10886694 h 15"/>
                <a:gd name="T8" fmla="*/ 44805652 w 77"/>
                <a:gd name="T9" fmla="*/ 13607891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7" h="15">
                  <a:moveTo>
                    <a:pt x="77" y="15"/>
                  </a:moveTo>
                  <a:lnTo>
                    <a:pt x="0" y="11"/>
                  </a:lnTo>
                  <a:lnTo>
                    <a:pt x="27" y="0"/>
                  </a:lnTo>
                  <a:lnTo>
                    <a:pt x="69" y="12"/>
                  </a:lnTo>
                  <a:lnTo>
                    <a:pt x="77" y="15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04" name="Freeform 256"/>
            <p:cNvSpPr>
              <a:spLocks/>
            </p:cNvSpPr>
            <p:nvPr/>
          </p:nvSpPr>
          <p:spPr bwMode="auto">
            <a:xfrm>
              <a:off x="5562011" y="4982793"/>
              <a:ext cx="6001" cy="9001"/>
            </a:xfrm>
            <a:custGeom>
              <a:avLst/>
              <a:gdLst>
                <a:gd name="T0" fmla="*/ 10957201 w 23"/>
                <a:gd name="T1" fmla="*/ 0 h 31"/>
                <a:gd name="T2" fmla="*/ 952500 w 23"/>
                <a:gd name="T3" fmla="*/ 4720351 h 31"/>
                <a:gd name="T4" fmla="*/ 0 w 23"/>
                <a:gd name="T5" fmla="*/ 18292225 h 31"/>
                <a:gd name="T6" fmla="*/ 4763880 w 23"/>
                <a:gd name="T7" fmla="*/ 10621366 h 31"/>
                <a:gd name="T8" fmla="*/ 9051511 w 23"/>
                <a:gd name="T9" fmla="*/ 2950508 h 31"/>
                <a:gd name="T10" fmla="*/ 10957201 w 23"/>
                <a:gd name="T11" fmla="*/ 0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3" h="31">
                  <a:moveTo>
                    <a:pt x="23" y="0"/>
                  </a:moveTo>
                  <a:lnTo>
                    <a:pt x="2" y="8"/>
                  </a:lnTo>
                  <a:lnTo>
                    <a:pt x="0" y="31"/>
                  </a:lnTo>
                  <a:lnTo>
                    <a:pt x="10" y="18"/>
                  </a:lnTo>
                  <a:lnTo>
                    <a:pt x="19" y="5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05" name="Freeform 257"/>
            <p:cNvSpPr>
              <a:spLocks/>
            </p:cNvSpPr>
            <p:nvPr/>
          </p:nvSpPr>
          <p:spPr bwMode="auto">
            <a:xfrm>
              <a:off x="4871311" y="4782363"/>
              <a:ext cx="14402" cy="5401"/>
            </a:xfrm>
            <a:custGeom>
              <a:avLst/>
              <a:gdLst>
                <a:gd name="T0" fmla="*/ 31556739 w 46"/>
                <a:gd name="T1" fmla="*/ 14581925 h 14"/>
                <a:gd name="T2" fmla="*/ 2744028 w 46"/>
                <a:gd name="T3" fmla="*/ 0 h 14"/>
                <a:gd name="T4" fmla="*/ 0 w 46"/>
                <a:gd name="T5" fmla="*/ 3124990 h 14"/>
                <a:gd name="T6" fmla="*/ 19208198 w 46"/>
                <a:gd name="T7" fmla="*/ 14581925 h 14"/>
                <a:gd name="T8" fmla="*/ 31556739 w 46"/>
                <a:gd name="T9" fmla="*/ 14581925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6" h="14">
                  <a:moveTo>
                    <a:pt x="46" y="14"/>
                  </a:moveTo>
                  <a:lnTo>
                    <a:pt x="4" y="0"/>
                  </a:lnTo>
                  <a:lnTo>
                    <a:pt x="0" y="3"/>
                  </a:lnTo>
                  <a:lnTo>
                    <a:pt x="28" y="14"/>
                  </a:lnTo>
                  <a:lnTo>
                    <a:pt x="46" y="14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06" name="Freeform 258"/>
            <p:cNvSpPr>
              <a:spLocks/>
            </p:cNvSpPr>
            <p:nvPr/>
          </p:nvSpPr>
          <p:spPr bwMode="auto">
            <a:xfrm>
              <a:off x="5474998" y="4787164"/>
              <a:ext cx="9001" cy="2400"/>
            </a:xfrm>
            <a:custGeom>
              <a:avLst/>
              <a:gdLst>
                <a:gd name="T0" fmla="*/ 16201685 w 35"/>
                <a:gd name="T1" fmla="*/ 1645557 h 7"/>
                <a:gd name="T2" fmla="*/ 14350394 w 35"/>
                <a:gd name="T3" fmla="*/ 5760357 h 7"/>
                <a:gd name="T4" fmla="*/ 0 w 35"/>
                <a:gd name="T5" fmla="*/ 822779 h 7"/>
                <a:gd name="T6" fmla="*/ 13887061 w 35"/>
                <a:gd name="T7" fmla="*/ 0 h 7"/>
                <a:gd name="T8" fmla="*/ 16201685 w 35"/>
                <a:gd name="T9" fmla="*/ 1645557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7">
                  <a:moveTo>
                    <a:pt x="35" y="2"/>
                  </a:moveTo>
                  <a:lnTo>
                    <a:pt x="31" y="7"/>
                  </a:lnTo>
                  <a:lnTo>
                    <a:pt x="0" y="1"/>
                  </a:lnTo>
                  <a:lnTo>
                    <a:pt x="30" y="0"/>
                  </a:lnTo>
                  <a:lnTo>
                    <a:pt x="35" y="2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07" name="Freeform 259"/>
            <p:cNvSpPr>
              <a:spLocks/>
            </p:cNvSpPr>
            <p:nvPr/>
          </p:nvSpPr>
          <p:spPr bwMode="auto">
            <a:xfrm>
              <a:off x="5131148" y="4754760"/>
              <a:ext cx="9601" cy="1800"/>
            </a:xfrm>
            <a:custGeom>
              <a:avLst/>
              <a:gdLst>
                <a:gd name="T0" fmla="*/ 17859188 w 34"/>
                <a:gd name="T1" fmla="*/ 0 h 6"/>
                <a:gd name="T2" fmla="*/ 0 w 34"/>
                <a:gd name="T3" fmla="*/ 1260607 h 6"/>
                <a:gd name="T4" fmla="*/ 18975294 w 34"/>
                <a:gd name="T5" fmla="*/ 3781028 h 6"/>
                <a:gd name="T6" fmla="*/ 17859188 w 34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4" h="6">
                  <a:moveTo>
                    <a:pt x="32" y="0"/>
                  </a:moveTo>
                  <a:lnTo>
                    <a:pt x="0" y="2"/>
                  </a:lnTo>
                  <a:lnTo>
                    <a:pt x="34" y="6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08" name="Freeform 260"/>
            <p:cNvSpPr>
              <a:spLocks/>
            </p:cNvSpPr>
            <p:nvPr/>
          </p:nvSpPr>
          <p:spPr bwMode="auto">
            <a:xfrm>
              <a:off x="5555410" y="4991194"/>
              <a:ext cx="3601" cy="5401"/>
            </a:xfrm>
            <a:custGeom>
              <a:avLst/>
              <a:gdLst>
                <a:gd name="T0" fmla="*/ 8247784 w 11"/>
                <a:gd name="T1" fmla="*/ 0 h 18"/>
                <a:gd name="T2" fmla="*/ 0 w 11"/>
                <a:gd name="T3" fmla="*/ 11341497 h 18"/>
                <a:gd name="T4" fmla="*/ 0 w 11"/>
                <a:gd name="T5" fmla="*/ 3150504 h 18"/>
                <a:gd name="T6" fmla="*/ 8247784 w 11"/>
                <a:gd name="T7" fmla="*/ 0 h 1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18">
                  <a:moveTo>
                    <a:pt x="11" y="0"/>
                  </a:moveTo>
                  <a:lnTo>
                    <a:pt x="0" y="18"/>
                  </a:lnTo>
                  <a:lnTo>
                    <a:pt x="0" y="5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09" name="Freeform 261"/>
            <p:cNvSpPr>
              <a:spLocks/>
            </p:cNvSpPr>
            <p:nvPr/>
          </p:nvSpPr>
          <p:spPr bwMode="auto">
            <a:xfrm>
              <a:off x="4963125" y="4767962"/>
              <a:ext cx="5401" cy="1800"/>
            </a:xfrm>
            <a:custGeom>
              <a:avLst/>
              <a:gdLst>
                <a:gd name="T0" fmla="*/ 10205918 w 20"/>
                <a:gd name="T1" fmla="*/ 0 h 6"/>
                <a:gd name="T2" fmla="*/ 510046 w 20"/>
                <a:gd name="T3" fmla="*/ 3781028 h 6"/>
                <a:gd name="T4" fmla="*/ 0 w 20"/>
                <a:gd name="T5" fmla="*/ 1260607 h 6"/>
                <a:gd name="T6" fmla="*/ 10205918 w 20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6">
                  <a:moveTo>
                    <a:pt x="20" y="0"/>
                  </a:moveTo>
                  <a:lnTo>
                    <a:pt x="1" y="6"/>
                  </a:lnTo>
                  <a:lnTo>
                    <a:pt x="0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10" name="Freeform 262"/>
            <p:cNvSpPr>
              <a:spLocks/>
            </p:cNvSpPr>
            <p:nvPr/>
          </p:nvSpPr>
          <p:spPr bwMode="auto">
            <a:xfrm>
              <a:off x="4700886" y="4922784"/>
              <a:ext cx="123018" cy="68410"/>
            </a:xfrm>
            <a:custGeom>
              <a:avLst/>
              <a:gdLst>
                <a:gd name="T0" fmla="*/ 131963574 w 424"/>
                <a:gd name="T1" fmla="*/ 0 h 234"/>
                <a:gd name="T2" fmla="*/ 121359207 w 424"/>
                <a:gd name="T3" fmla="*/ 3588564 h 234"/>
                <a:gd name="T4" fmla="*/ 104863953 w 424"/>
                <a:gd name="T5" fmla="*/ 11962912 h 234"/>
                <a:gd name="T6" fmla="*/ 105452658 w 424"/>
                <a:gd name="T7" fmla="*/ 18542204 h 234"/>
                <a:gd name="T8" fmla="*/ 82477042 w 424"/>
                <a:gd name="T9" fmla="*/ 14355803 h 234"/>
                <a:gd name="T10" fmla="*/ 59501426 w 424"/>
                <a:gd name="T11" fmla="*/ 10168629 h 234"/>
                <a:gd name="T12" fmla="*/ 35347633 w 424"/>
                <a:gd name="T13" fmla="*/ 8972184 h 234"/>
                <a:gd name="T14" fmla="*/ 12371249 w 424"/>
                <a:gd name="T15" fmla="*/ 8972184 h 234"/>
                <a:gd name="T16" fmla="*/ 20029788 w 424"/>
                <a:gd name="T17" fmla="*/ 28112997 h 234"/>
                <a:gd name="T18" fmla="*/ 18851610 w 424"/>
                <a:gd name="T19" fmla="*/ 36486571 h 234"/>
                <a:gd name="T20" fmla="*/ 5890888 w 424"/>
                <a:gd name="T21" fmla="*/ 53833102 h 234"/>
                <a:gd name="T22" fmla="*/ 4712711 w 424"/>
                <a:gd name="T23" fmla="*/ 58618112 h 234"/>
                <a:gd name="T24" fmla="*/ 0 w 424"/>
                <a:gd name="T25" fmla="*/ 71178860 h 234"/>
                <a:gd name="T26" fmla="*/ 10604367 w 424"/>
                <a:gd name="T27" fmla="*/ 78954597 h 234"/>
                <a:gd name="T28" fmla="*/ 11782544 w 424"/>
                <a:gd name="T29" fmla="*/ 78356761 h 234"/>
                <a:gd name="T30" fmla="*/ 37703988 w 424"/>
                <a:gd name="T31" fmla="*/ 80749653 h 234"/>
                <a:gd name="T32" fmla="*/ 61268309 w 424"/>
                <a:gd name="T33" fmla="*/ 73571751 h 234"/>
                <a:gd name="T34" fmla="*/ 73050853 w 424"/>
                <a:gd name="T35" fmla="*/ 64001731 h 234"/>
                <a:gd name="T36" fmla="*/ 77174859 w 424"/>
                <a:gd name="T37" fmla="*/ 65197404 h 234"/>
                <a:gd name="T38" fmla="*/ 87779225 w 424"/>
                <a:gd name="T39" fmla="*/ 75963870 h 234"/>
                <a:gd name="T40" fmla="*/ 98972297 w 424"/>
                <a:gd name="T41" fmla="*/ 86132499 h 234"/>
                <a:gd name="T42" fmla="*/ 109576663 w 424"/>
                <a:gd name="T43" fmla="*/ 96301129 h 234"/>
                <a:gd name="T44" fmla="*/ 121359207 w 424"/>
                <a:gd name="T45" fmla="*/ 107067594 h 234"/>
                <a:gd name="T46" fmla="*/ 132552279 w 424"/>
                <a:gd name="T47" fmla="*/ 98694020 h 234"/>
                <a:gd name="T48" fmla="*/ 136676285 w 424"/>
                <a:gd name="T49" fmla="*/ 101684748 h 234"/>
                <a:gd name="T50" fmla="*/ 135498107 w 424"/>
                <a:gd name="T51" fmla="*/ 93310401 h 234"/>
                <a:gd name="T52" fmla="*/ 137264990 w 424"/>
                <a:gd name="T53" fmla="*/ 98694020 h 234"/>
                <a:gd name="T54" fmla="*/ 147869356 w 424"/>
                <a:gd name="T55" fmla="*/ 101684748 h 234"/>
                <a:gd name="T56" fmla="*/ 133141752 w 424"/>
                <a:gd name="T57" fmla="*/ 103479030 h 234"/>
                <a:gd name="T58" fmla="*/ 139622113 w 424"/>
                <a:gd name="T59" fmla="*/ 107067594 h 234"/>
                <a:gd name="T60" fmla="*/ 150815184 w 424"/>
                <a:gd name="T61" fmla="*/ 110656932 h 234"/>
                <a:gd name="T62" fmla="*/ 163775906 w 424"/>
                <a:gd name="T63" fmla="*/ 112451214 h 234"/>
                <a:gd name="T64" fmla="*/ 149637006 w 424"/>
                <a:gd name="T65" fmla="*/ 122021234 h 234"/>
                <a:gd name="T66" fmla="*/ 159062428 w 424"/>
                <a:gd name="T67" fmla="*/ 126208407 h 234"/>
                <a:gd name="T68" fmla="*/ 165542789 w 424"/>
                <a:gd name="T69" fmla="*/ 132787699 h 234"/>
                <a:gd name="T70" fmla="*/ 167899912 w 424"/>
                <a:gd name="T71" fmla="*/ 139965601 h 234"/>
                <a:gd name="T72" fmla="*/ 187340994 w 424"/>
                <a:gd name="T73" fmla="*/ 132189863 h 234"/>
                <a:gd name="T74" fmla="*/ 196766416 w 424"/>
                <a:gd name="T75" fmla="*/ 129796971 h 234"/>
                <a:gd name="T76" fmla="*/ 205014427 w 424"/>
                <a:gd name="T77" fmla="*/ 125011962 h 234"/>
                <a:gd name="T78" fmla="*/ 193820588 w 424"/>
                <a:gd name="T79" fmla="*/ 123815516 h 234"/>
                <a:gd name="T80" fmla="*/ 180271161 w 424"/>
                <a:gd name="T81" fmla="*/ 114245496 h 234"/>
                <a:gd name="T82" fmla="*/ 183805694 w 424"/>
                <a:gd name="T83" fmla="*/ 105273312 h 234"/>
                <a:gd name="T84" fmla="*/ 182627516 w 424"/>
                <a:gd name="T85" fmla="*/ 110656932 h 234"/>
                <a:gd name="T86" fmla="*/ 186162049 w 424"/>
                <a:gd name="T87" fmla="*/ 107067594 h 234"/>
                <a:gd name="T88" fmla="*/ 205014427 w 424"/>
                <a:gd name="T89" fmla="*/ 98694020 h 234"/>
                <a:gd name="T90" fmla="*/ 227400570 w 424"/>
                <a:gd name="T91" fmla="*/ 91516119 h 234"/>
                <a:gd name="T92" fmla="*/ 234470404 w 424"/>
                <a:gd name="T93" fmla="*/ 90319673 h 234"/>
                <a:gd name="T94" fmla="*/ 239183114 w 424"/>
                <a:gd name="T95" fmla="*/ 80151043 h 234"/>
                <a:gd name="T96" fmla="*/ 249787481 w 424"/>
                <a:gd name="T97" fmla="*/ 75366033 h 234"/>
                <a:gd name="T98" fmla="*/ 241539470 w 424"/>
                <a:gd name="T99" fmla="*/ 50243764 h 234"/>
                <a:gd name="T100" fmla="*/ 220920209 w 424"/>
                <a:gd name="T101" fmla="*/ 43664472 h 234"/>
                <a:gd name="T102" fmla="*/ 200300949 w 424"/>
                <a:gd name="T103" fmla="*/ 37085180 h 234"/>
                <a:gd name="T104" fmla="*/ 190875527 w 424"/>
                <a:gd name="T105" fmla="*/ 39477299 h 234"/>
                <a:gd name="T106" fmla="*/ 173201327 w 424"/>
                <a:gd name="T107" fmla="*/ 23327987 h 234"/>
                <a:gd name="T108" fmla="*/ 155527895 w 424"/>
                <a:gd name="T109" fmla="*/ 8374347 h 234"/>
                <a:gd name="T110" fmla="*/ 153761012 w 424"/>
                <a:gd name="T111" fmla="*/ 2990728 h 234"/>
                <a:gd name="T112" fmla="*/ 131963574 w 424"/>
                <a:gd name="T113" fmla="*/ 0 h 23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24" h="234">
                  <a:moveTo>
                    <a:pt x="224" y="0"/>
                  </a:moveTo>
                  <a:lnTo>
                    <a:pt x="206" y="6"/>
                  </a:lnTo>
                  <a:lnTo>
                    <a:pt x="178" y="20"/>
                  </a:lnTo>
                  <a:lnTo>
                    <a:pt x="179" y="31"/>
                  </a:lnTo>
                  <a:lnTo>
                    <a:pt x="140" y="24"/>
                  </a:lnTo>
                  <a:lnTo>
                    <a:pt x="101" y="17"/>
                  </a:lnTo>
                  <a:lnTo>
                    <a:pt x="60" y="15"/>
                  </a:lnTo>
                  <a:lnTo>
                    <a:pt x="21" y="15"/>
                  </a:lnTo>
                  <a:lnTo>
                    <a:pt x="34" y="47"/>
                  </a:lnTo>
                  <a:lnTo>
                    <a:pt x="32" y="61"/>
                  </a:lnTo>
                  <a:lnTo>
                    <a:pt x="10" y="90"/>
                  </a:lnTo>
                  <a:lnTo>
                    <a:pt x="8" y="98"/>
                  </a:lnTo>
                  <a:lnTo>
                    <a:pt x="0" y="119"/>
                  </a:lnTo>
                  <a:lnTo>
                    <a:pt x="18" y="132"/>
                  </a:lnTo>
                  <a:lnTo>
                    <a:pt x="20" y="131"/>
                  </a:lnTo>
                  <a:lnTo>
                    <a:pt x="64" y="135"/>
                  </a:lnTo>
                  <a:lnTo>
                    <a:pt x="104" y="123"/>
                  </a:lnTo>
                  <a:lnTo>
                    <a:pt x="124" y="107"/>
                  </a:lnTo>
                  <a:lnTo>
                    <a:pt x="131" y="109"/>
                  </a:lnTo>
                  <a:lnTo>
                    <a:pt x="149" y="127"/>
                  </a:lnTo>
                  <a:lnTo>
                    <a:pt x="168" y="144"/>
                  </a:lnTo>
                  <a:lnTo>
                    <a:pt x="186" y="161"/>
                  </a:lnTo>
                  <a:lnTo>
                    <a:pt x="206" y="179"/>
                  </a:lnTo>
                  <a:lnTo>
                    <a:pt x="225" y="165"/>
                  </a:lnTo>
                  <a:lnTo>
                    <a:pt x="232" y="170"/>
                  </a:lnTo>
                  <a:lnTo>
                    <a:pt x="230" y="156"/>
                  </a:lnTo>
                  <a:lnTo>
                    <a:pt x="233" y="165"/>
                  </a:lnTo>
                  <a:lnTo>
                    <a:pt x="251" y="170"/>
                  </a:lnTo>
                  <a:lnTo>
                    <a:pt x="226" y="173"/>
                  </a:lnTo>
                  <a:lnTo>
                    <a:pt x="237" y="179"/>
                  </a:lnTo>
                  <a:lnTo>
                    <a:pt x="256" y="185"/>
                  </a:lnTo>
                  <a:lnTo>
                    <a:pt x="278" y="188"/>
                  </a:lnTo>
                  <a:lnTo>
                    <a:pt x="254" y="204"/>
                  </a:lnTo>
                  <a:lnTo>
                    <a:pt x="270" y="211"/>
                  </a:lnTo>
                  <a:lnTo>
                    <a:pt x="281" y="222"/>
                  </a:lnTo>
                  <a:lnTo>
                    <a:pt x="285" y="234"/>
                  </a:lnTo>
                  <a:lnTo>
                    <a:pt x="318" y="221"/>
                  </a:lnTo>
                  <a:lnTo>
                    <a:pt x="334" y="217"/>
                  </a:lnTo>
                  <a:lnTo>
                    <a:pt x="348" y="209"/>
                  </a:lnTo>
                  <a:lnTo>
                    <a:pt x="329" y="207"/>
                  </a:lnTo>
                  <a:lnTo>
                    <a:pt x="306" y="191"/>
                  </a:lnTo>
                  <a:lnTo>
                    <a:pt x="312" y="176"/>
                  </a:lnTo>
                  <a:lnTo>
                    <a:pt x="310" y="185"/>
                  </a:lnTo>
                  <a:lnTo>
                    <a:pt x="316" y="179"/>
                  </a:lnTo>
                  <a:lnTo>
                    <a:pt x="348" y="165"/>
                  </a:lnTo>
                  <a:lnTo>
                    <a:pt x="386" y="153"/>
                  </a:lnTo>
                  <a:lnTo>
                    <a:pt x="398" y="151"/>
                  </a:lnTo>
                  <a:lnTo>
                    <a:pt x="406" y="134"/>
                  </a:lnTo>
                  <a:lnTo>
                    <a:pt x="424" y="126"/>
                  </a:lnTo>
                  <a:lnTo>
                    <a:pt x="410" y="84"/>
                  </a:lnTo>
                  <a:lnTo>
                    <a:pt x="375" y="73"/>
                  </a:lnTo>
                  <a:lnTo>
                    <a:pt x="340" y="62"/>
                  </a:lnTo>
                  <a:lnTo>
                    <a:pt x="324" y="66"/>
                  </a:lnTo>
                  <a:lnTo>
                    <a:pt x="294" y="39"/>
                  </a:lnTo>
                  <a:lnTo>
                    <a:pt x="264" y="14"/>
                  </a:lnTo>
                  <a:lnTo>
                    <a:pt x="261" y="5"/>
                  </a:lnTo>
                  <a:lnTo>
                    <a:pt x="224" y="0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11" name="Freeform 263"/>
            <p:cNvSpPr>
              <a:spLocks/>
            </p:cNvSpPr>
            <p:nvPr/>
          </p:nvSpPr>
          <p:spPr bwMode="auto">
            <a:xfrm>
              <a:off x="4636077" y="4793765"/>
              <a:ext cx="7801" cy="4200"/>
            </a:xfrm>
            <a:custGeom>
              <a:avLst/>
              <a:gdLst>
                <a:gd name="T0" fmla="*/ 9451410 w 26"/>
                <a:gd name="T1" fmla="*/ 0 h 14"/>
                <a:gd name="T2" fmla="*/ 3150470 w 26"/>
                <a:gd name="T3" fmla="*/ 7560129 h 14"/>
                <a:gd name="T4" fmla="*/ 0 w 26"/>
                <a:gd name="T5" fmla="*/ 8819753 h 14"/>
                <a:gd name="T6" fmla="*/ 6300940 w 26"/>
                <a:gd name="T7" fmla="*/ 7560129 h 14"/>
                <a:gd name="T8" fmla="*/ 10080869 w 26"/>
                <a:gd name="T9" fmla="*/ 8819753 h 14"/>
                <a:gd name="T10" fmla="*/ 16381809 w 26"/>
                <a:gd name="T11" fmla="*/ 2520043 h 14"/>
                <a:gd name="T12" fmla="*/ 10711122 w 26"/>
                <a:gd name="T13" fmla="*/ 4409877 h 14"/>
                <a:gd name="T14" fmla="*/ 9451410 w 26"/>
                <a:gd name="T15" fmla="*/ 0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6" h="14">
                  <a:moveTo>
                    <a:pt x="15" y="0"/>
                  </a:moveTo>
                  <a:lnTo>
                    <a:pt x="5" y="12"/>
                  </a:lnTo>
                  <a:lnTo>
                    <a:pt x="0" y="14"/>
                  </a:lnTo>
                  <a:lnTo>
                    <a:pt x="10" y="12"/>
                  </a:lnTo>
                  <a:lnTo>
                    <a:pt x="16" y="14"/>
                  </a:lnTo>
                  <a:lnTo>
                    <a:pt x="26" y="4"/>
                  </a:lnTo>
                  <a:lnTo>
                    <a:pt x="17" y="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9DA0A3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12" name="Rectangle 264"/>
            <p:cNvSpPr>
              <a:spLocks noChangeArrowheads="1"/>
            </p:cNvSpPr>
            <p:nvPr/>
          </p:nvSpPr>
          <p:spPr bwMode="auto">
            <a:xfrm>
              <a:off x="4513659" y="5063204"/>
              <a:ext cx="0" cy="0"/>
            </a:xfrm>
            <a:prstGeom prst="rect">
              <a:avLst/>
            </a:prstGeom>
            <a:solidFill>
              <a:schemeClr val="accent5"/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>
                <a:defRPr sz="9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9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9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9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9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9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9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9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9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hangingPunct="0">
                <a:lnSpc>
                  <a:spcPct val="90000"/>
                </a:lnSpc>
              </a:pPr>
              <a:endParaRPr lang="en-US" altLang="en-US" dirty="0">
                <a:solidFill>
                  <a:srgbClr val="000000"/>
                </a:solidFill>
              </a:endParaRPr>
            </a:p>
          </p:txBody>
        </p:sp>
        <p:sp>
          <p:nvSpPr>
            <p:cNvPr id="213" name="Freeform 265"/>
            <p:cNvSpPr>
              <a:spLocks/>
            </p:cNvSpPr>
            <p:nvPr/>
          </p:nvSpPr>
          <p:spPr bwMode="auto">
            <a:xfrm>
              <a:off x="4715288" y="5039201"/>
              <a:ext cx="12002" cy="7201"/>
            </a:xfrm>
            <a:custGeom>
              <a:avLst/>
              <a:gdLst>
                <a:gd name="T0" fmla="*/ 26527961 w 38"/>
                <a:gd name="T1" fmla="*/ 13957788 h 26"/>
                <a:gd name="T2" fmla="*/ 12565480 w 38"/>
                <a:gd name="T3" fmla="*/ 3757979 h 26"/>
                <a:gd name="T4" fmla="*/ 0 w 38"/>
                <a:gd name="T5" fmla="*/ 0 h 26"/>
                <a:gd name="T6" fmla="*/ 13263980 w 38"/>
                <a:gd name="T7" fmla="*/ 6978894 h 26"/>
                <a:gd name="T8" fmla="*/ 26527961 w 38"/>
                <a:gd name="T9" fmla="*/ 13957788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26">
                  <a:moveTo>
                    <a:pt x="38" y="26"/>
                  </a:moveTo>
                  <a:lnTo>
                    <a:pt x="18" y="7"/>
                  </a:lnTo>
                  <a:lnTo>
                    <a:pt x="0" y="0"/>
                  </a:lnTo>
                  <a:lnTo>
                    <a:pt x="19" y="13"/>
                  </a:lnTo>
                  <a:lnTo>
                    <a:pt x="38" y="26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14" name="Freeform 266"/>
            <p:cNvSpPr>
              <a:spLocks/>
            </p:cNvSpPr>
            <p:nvPr/>
          </p:nvSpPr>
          <p:spPr bwMode="auto">
            <a:xfrm>
              <a:off x="4735091" y="5036801"/>
              <a:ext cx="4801" cy="1800"/>
            </a:xfrm>
            <a:custGeom>
              <a:avLst/>
              <a:gdLst>
                <a:gd name="T0" fmla="*/ 10080625 w 16"/>
                <a:gd name="T1" fmla="*/ 3240881 h 7"/>
                <a:gd name="T2" fmla="*/ 3150394 w 16"/>
                <a:gd name="T3" fmla="*/ 1852127 h 7"/>
                <a:gd name="T4" fmla="*/ 0 w 16"/>
                <a:gd name="T5" fmla="*/ 0 h 7"/>
                <a:gd name="T6" fmla="*/ 8820944 w 16"/>
                <a:gd name="T7" fmla="*/ 926063 h 7"/>
                <a:gd name="T8" fmla="*/ 10080625 w 16"/>
                <a:gd name="T9" fmla="*/ 324088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" h="7">
                  <a:moveTo>
                    <a:pt x="16" y="7"/>
                  </a:moveTo>
                  <a:lnTo>
                    <a:pt x="5" y="4"/>
                  </a:lnTo>
                  <a:lnTo>
                    <a:pt x="0" y="0"/>
                  </a:lnTo>
                  <a:lnTo>
                    <a:pt x="14" y="2"/>
                  </a:lnTo>
                  <a:lnTo>
                    <a:pt x="16" y="7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15" name="Freeform 267"/>
            <p:cNvSpPr>
              <a:spLocks/>
            </p:cNvSpPr>
            <p:nvPr/>
          </p:nvSpPr>
          <p:spPr bwMode="auto">
            <a:xfrm>
              <a:off x="4736292" y="5042801"/>
              <a:ext cx="1200" cy="1800"/>
            </a:xfrm>
            <a:custGeom>
              <a:avLst/>
              <a:gdLst>
                <a:gd name="T0" fmla="*/ 1680104 w 6"/>
                <a:gd name="T1" fmla="*/ 0 h 8"/>
                <a:gd name="T2" fmla="*/ 1120246 w 6"/>
                <a:gd name="T3" fmla="*/ 2835771 h 8"/>
                <a:gd name="T4" fmla="*/ 0 w 6"/>
                <a:gd name="T5" fmla="*/ 709092 h 8"/>
                <a:gd name="T6" fmla="*/ 1680104 w 6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lnTo>
                    <a:pt x="4" y="8"/>
                  </a:lnTo>
                  <a:lnTo>
                    <a:pt x="0" y="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16" name="Freeform 268"/>
            <p:cNvSpPr>
              <a:spLocks/>
            </p:cNvSpPr>
            <p:nvPr/>
          </p:nvSpPr>
          <p:spPr bwMode="auto">
            <a:xfrm>
              <a:off x="4599472" y="4970791"/>
              <a:ext cx="82812" cy="77411"/>
            </a:xfrm>
            <a:custGeom>
              <a:avLst/>
              <a:gdLst>
                <a:gd name="T0" fmla="*/ 72086437 w 285"/>
                <a:gd name="T1" fmla="*/ 0 h 265"/>
                <a:gd name="T2" fmla="*/ 49042821 w 285"/>
                <a:gd name="T3" fmla="*/ 1194725 h 265"/>
                <a:gd name="T4" fmla="*/ 46087999 w 285"/>
                <a:gd name="T5" fmla="*/ 5374719 h 265"/>
                <a:gd name="T6" fmla="*/ 33088781 w 285"/>
                <a:gd name="T7" fmla="*/ 10749438 h 265"/>
                <a:gd name="T8" fmla="*/ 18908094 w 285"/>
                <a:gd name="T9" fmla="*/ 9555485 h 265"/>
                <a:gd name="T10" fmla="*/ 1772586 w 285"/>
                <a:gd name="T11" fmla="*/ 17916245 h 265"/>
                <a:gd name="T12" fmla="*/ 0 w 285"/>
                <a:gd name="T13" fmla="*/ 31054361 h 265"/>
                <a:gd name="T14" fmla="*/ 591118 w 285"/>
                <a:gd name="T15" fmla="*/ 42998525 h 265"/>
                <a:gd name="T16" fmla="*/ 10635515 w 285"/>
                <a:gd name="T17" fmla="*/ 54941916 h 265"/>
                <a:gd name="T18" fmla="*/ 42542828 w 285"/>
                <a:gd name="T19" fmla="*/ 48969834 h 265"/>
                <a:gd name="T20" fmla="*/ 65587212 w 285"/>
                <a:gd name="T21" fmla="*/ 79426833 h 265"/>
                <a:gd name="T22" fmla="*/ 82722720 w 285"/>
                <a:gd name="T23" fmla="*/ 93162312 h 265"/>
                <a:gd name="T24" fmla="*/ 93949353 w 285"/>
                <a:gd name="T25" fmla="*/ 98537803 h 265"/>
                <a:gd name="T26" fmla="*/ 118766323 w 285"/>
                <a:gd name="T27" fmla="*/ 114661960 h 265"/>
                <a:gd name="T28" fmla="*/ 136492181 w 285"/>
                <a:gd name="T29" fmla="*/ 138549515 h 265"/>
                <a:gd name="T30" fmla="*/ 137673648 w 285"/>
                <a:gd name="T31" fmla="*/ 158257075 h 265"/>
                <a:gd name="T32" fmla="*/ 148900281 w 285"/>
                <a:gd name="T33" fmla="*/ 140340830 h 265"/>
                <a:gd name="T34" fmla="*/ 143582524 w 285"/>
                <a:gd name="T35" fmla="*/ 127800077 h 265"/>
                <a:gd name="T36" fmla="*/ 155400275 w 285"/>
                <a:gd name="T37" fmla="*/ 116453276 h 265"/>
                <a:gd name="T38" fmla="*/ 168399493 w 285"/>
                <a:gd name="T39" fmla="*/ 116453276 h 265"/>
                <a:gd name="T40" fmla="*/ 131765541 w 285"/>
                <a:gd name="T41" fmla="*/ 96745715 h 265"/>
                <a:gd name="T42" fmla="*/ 128810719 w 285"/>
                <a:gd name="T43" fmla="*/ 87787592 h 265"/>
                <a:gd name="T44" fmla="*/ 103403400 w 285"/>
                <a:gd name="T45" fmla="*/ 71663435 h 265"/>
                <a:gd name="T46" fmla="*/ 82722720 w 285"/>
                <a:gd name="T47" fmla="*/ 51359285 h 265"/>
                <a:gd name="T48" fmla="*/ 75041259 w 285"/>
                <a:gd name="T49" fmla="*/ 29262273 h 265"/>
                <a:gd name="T50" fmla="*/ 95130821 w 285"/>
                <a:gd name="T51" fmla="*/ 23887554 h 265"/>
                <a:gd name="T52" fmla="*/ 93949353 w 285"/>
                <a:gd name="T53" fmla="*/ 7166034 h 265"/>
                <a:gd name="T54" fmla="*/ 79767898 w 285"/>
                <a:gd name="T55" fmla="*/ 51359285 h 265"/>
                <a:gd name="T56" fmla="*/ 78586430 w 285"/>
                <a:gd name="T57" fmla="*/ 51955875 h 265"/>
                <a:gd name="T58" fmla="*/ 79177548 w 285"/>
                <a:gd name="T59" fmla="*/ 52553238 h 265"/>
                <a:gd name="T60" fmla="*/ 93949353 w 285"/>
                <a:gd name="T61" fmla="*/ 7166034 h 265"/>
                <a:gd name="T62" fmla="*/ 93949353 w 285"/>
                <a:gd name="T63" fmla="*/ 7166034 h 26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85" h="265">
                  <a:moveTo>
                    <a:pt x="159" y="12"/>
                  </a:moveTo>
                  <a:lnTo>
                    <a:pt x="122" y="0"/>
                  </a:lnTo>
                  <a:lnTo>
                    <a:pt x="97" y="3"/>
                  </a:lnTo>
                  <a:lnTo>
                    <a:pt x="83" y="2"/>
                  </a:lnTo>
                  <a:lnTo>
                    <a:pt x="83" y="3"/>
                  </a:lnTo>
                  <a:lnTo>
                    <a:pt x="78" y="9"/>
                  </a:lnTo>
                  <a:lnTo>
                    <a:pt x="73" y="18"/>
                  </a:lnTo>
                  <a:lnTo>
                    <a:pt x="56" y="18"/>
                  </a:lnTo>
                  <a:lnTo>
                    <a:pt x="48" y="28"/>
                  </a:lnTo>
                  <a:lnTo>
                    <a:pt x="32" y="16"/>
                  </a:lnTo>
                  <a:lnTo>
                    <a:pt x="18" y="27"/>
                  </a:lnTo>
                  <a:lnTo>
                    <a:pt x="3" y="30"/>
                  </a:lnTo>
                  <a:lnTo>
                    <a:pt x="3" y="42"/>
                  </a:lnTo>
                  <a:lnTo>
                    <a:pt x="0" y="52"/>
                  </a:lnTo>
                  <a:lnTo>
                    <a:pt x="1" y="61"/>
                  </a:lnTo>
                  <a:lnTo>
                    <a:pt x="1" y="72"/>
                  </a:lnTo>
                  <a:lnTo>
                    <a:pt x="18" y="81"/>
                  </a:lnTo>
                  <a:lnTo>
                    <a:pt x="18" y="92"/>
                  </a:lnTo>
                  <a:lnTo>
                    <a:pt x="41" y="76"/>
                  </a:lnTo>
                  <a:lnTo>
                    <a:pt x="72" y="82"/>
                  </a:lnTo>
                  <a:lnTo>
                    <a:pt x="90" y="114"/>
                  </a:lnTo>
                  <a:lnTo>
                    <a:pt x="111" y="133"/>
                  </a:lnTo>
                  <a:lnTo>
                    <a:pt x="133" y="152"/>
                  </a:lnTo>
                  <a:lnTo>
                    <a:pt x="140" y="156"/>
                  </a:lnTo>
                  <a:lnTo>
                    <a:pt x="141" y="157"/>
                  </a:lnTo>
                  <a:lnTo>
                    <a:pt x="159" y="165"/>
                  </a:lnTo>
                  <a:lnTo>
                    <a:pt x="188" y="186"/>
                  </a:lnTo>
                  <a:lnTo>
                    <a:pt x="201" y="192"/>
                  </a:lnTo>
                  <a:lnTo>
                    <a:pt x="215" y="201"/>
                  </a:lnTo>
                  <a:lnTo>
                    <a:pt x="231" y="232"/>
                  </a:lnTo>
                  <a:lnTo>
                    <a:pt x="222" y="259"/>
                  </a:lnTo>
                  <a:lnTo>
                    <a:pt x="233" y="265"/>
                  </a:lnTo>
                  <a:lnTo>
                    <a:pt x="243" y="246"/>
                  </a:lnTo>
                  <a:lnTo>
                    <a:pt x="252" y="235"/>
                  </a:lnTo>
                  <a:lnTo>
                    <a:pt x="257" y="228"/>
                  </a:lnTo>
                  <a:lnTo>
                    <a:pt x="243" y="214"/>
                  </a:lnTo>
                  <a:lnTo>
                    <a:pt x="248" y="190"/>
                  </a:lnTo>
                  <a:lnTo>
                    <a:pt x="263" y="195"/>
                  </a:lnTo>
                  <a:lnTo>
                    <a:pt x="281" y="208"/>
                  </a:lnTo>
                  <a:lnTo>
                    <a:pt x="285" y="195"/>
                  </a:lnTo>
                  <a:lnTo>
                    <a:pt x="254" y="178"/>
                  </a:lnTo>
                  <a:lnTo>
                    <a:pt x="223" y="162"/>
                  </a:lnTo>
                  <a:lnTo>
                    <a:pt x="228" y="151"/>
                  </a:lnTo>
                  <a:lnTo>
                    <a:pt x="218" y="147"/>
                  </a:lnTo>
                  <a:lnTo>
                    <a:pt x="188" y="139"/>
                  </a:lnTo>
                  <a:lnTo>
                    <a:pt x="175" y="120"/>
                  </a:lnTo>
                  <a:lnTo>
                    <a:pt x="163" y="100"/>
                  </a:lnTo>
                  <a:lnTo>
                    <a:pt x="140" y="86"/>
                  </a:lnTo>
                  <a:lnTo>
                    <a:pt x="131" y="62"/>
                  </a:lnTo>
                  <a:lnTo>
                    <a:pt x="127" y="49"/>
                  </a:lnTo>
                  <a:lnTo>
                    <a:pt x="147" y="36"/>
                  </a:lnTo>
                  <a:lnTo>
                    <a:pt x="161" y="40"/>
                  </a:lnTo>
                  <a:lnTo>
                    <a:pt x="156" y="21"/>
                  </a:lnTo>
                  <a:lnTo>
                    <a:pt x="159" y="12"/>
                  </a:lnTo>
                  <a:lnTo>
                    <a:pt x="135" y="87"/>
                  </a:lnTo>
                  <a:lnTo>
                    <a:pt x="135" y="86"/>
                  </a:lnTo>
                  <a:lnTo>
                    <a:pt x="134" y="86"/>
                  </a:lnTo>
                  <a:lnTo>
                    <a:pt x="133" y="87"/>
                  </a:lnTo>
                  <a:lnTo>
                    <a:pt x="133" y="88"/>
                  </a:lnTo>
                  <a:lnTo>
                    <a:pt x="134" y="88"/>
                  </a:lnTo>
                  <a:lnTo>
                    <a:pt x="135" y="87"/>
                  </a:lnTo>
                  <a:lnTo>
                    <a:pt x="159" y="12"/>
                  </a:lnTo>
                  <a:lnTo>
                    <a:pt x="141" y="153"/>
                  </a:lnTo>
                  <a:lnTo>
                    <a:pt x="159" y="12"/>
                  </a:lnTo>
                  <a:close/>
                </a:path>
              </a:pathLst>
            </a:custGeom>
            <a:solidFill>
              <a:srgbClr val="9DA0A3"/>
            </a:solidFill>
            <a:ln w="6350" cmpd="sng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17" name="Freeform 269"/>
            <p:cNvSpPr>
              <a:spLocks/>
            </p:cNvSpPr>
            <p:nvPr/>
          </p:nvSpPr>
          <p:spPr bwMode="auto">
            <a:xfrm>
              <a:off x="4638477" y="4995395"/>
              <a:ext cx="600" cy="1200"/>
            </a:xfrm>
            <a:custGeom>
              <a:avLst/>
              <a:gdLst>
                <a:gd name="T0" fmla="*/ 1260872 w 2"/>
                <a:gd name="T1" fmla="*/ 2520950 h 2"/>
                <a:gd name="T2" fmla="*/ 1260872 w 2"/>
                <a:gd name="T3" fmla="*/ 0 h 2"/>
                <a:gd name="T4" fmla="*/ 630436 w 2"/>
                <a:gd name="T5" fmla="*/ 0 h 2"/>
                <a:gd name="T6" fmla="*/ 0 w 2"/>
                <a:gd name="T7" fmla="*/ 2520950 h 2"/>
                <a:gd name="T8" fmla="*/ 0 w 2"/>
                <a:gd name="T9" fmla="*/ 5040313 h 2"/>
                <a:gd name="T10" fmla="*/ 630436 w 2"/>
                <a:gd name="T11" fmla="*/ 5040313 h 2"/>
                <a:gd name="T12" fmla="*/ 1260872 w 2"/>
                <a:gd name="T13" fmla="*/ 252095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lnTo>
                    <a:pt x="2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2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9DA0A3"/>
            </a:solidFill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18" name="Freeform 270"/>
            <p:cNvSpPr>
              <a:spLocks/>
            </p:cNvSpPr>
            <p:nvPr/>
          </p:nvSpPr>
          <p:spPr bwMode="auto">
            <a:xfrm>
              <a:off x="4603073" y="4997795"/>
              <a:ext cx="600" cy="600"/>
            </a:xfrm>
            <a:custGeom>
              <a:avLst/>
              <a:gdLst>
                <a:gd name="T0" fmla="*/ 2518569 w 1"/>
                <a:gd name="T1" fmla="*/ 0 h 1587"/>
                <a:gd name="T2" fmla="*/ 0 w 1"/>
                <a:gd name="T3" fmla="*/ 0 h 1587"/>
                <a:gd name="T4" fmla="*/ 2518569 w 1"/>
                <a:gd name="T5" fmla="*/ 0 h 158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587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9DA0A3"/>
            </a:solidFill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19" name="Freeform 271"/>
            <p:cNvSpPr>
              <a:spLocks/>
            </p:cNvSpPr>
            <p:nvPr/>
          </p:nvSpPr>
          <p:spPr bwMode="auto">
            <a:xfrm>
              <a:off x="4591071" y="4943787"/>
              <a:ext cx="3601" cy="5401"/>
            </a:xfrm>
            <a:custGeom>
              <a:avLst/>
              <a:gdLst>
                <a:gd name="T0" fmla="*/ 3757979 w 13"/>
                <a:gd name="T1" fmla="*/ 0 h 19"/>
                <a:gd name="T2" fmla="*/ 537063 w 13"/>
                <a:gd name="T3" fmla="*/ 7350286 h 19"/>
                <a:gd name="T4" fmla="*/ 0 w 13"/>
                <a:gd name="T5" fmla="*/ 9612143 h 19"/>
                <a:gd name="T6" fmla="*/ 6978894 w 13"/>
                <a:gd name="T7" fmla="*/ 10743072 h 19"/>
                <a:gd name="T8" fmla="*/ 6441831 w 13"/>
                <a:gd name="T9" fmla="*/ 9612143 h 19"/>
                <a:gd name="T10" fmla="*/ 3757979 w 13"/>
                <a:gd name="T11" fmla="*/ 0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" h="19">
                  <a:moveTo>
                    <a:pt x="7" y="0"/>
                  </a:moveTo>
                  <a:lnTo>
                    <a:pt x="1" y="13"/>
                  </a:lnTo>
                  <a:lnTo>
                    <a:pt x="0" y="17"/>
                  </a:lnTo>
                  <a:lnTo>
                    <a:pt x="13" y="19"/>
                  </a:lnTo>
                  <a:lnTo>
                    <a:pt x="12" y="1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9DA0A3"/>
            </a:solidFill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20" name="Freeform 272"/>
            <p:cNvSpPr>
              <a:spLocks/>
            </p:cNvSpPr>
            <p:nvPr/>
          </p:nvSpPr>
          <p:spPr bwMode="auto">
            <a:xfrm>
              <a:off x="4669682" y="5004996"/>
              <a:ext cx="10202" cy="4200"/>
            </a:xfrm>
            <a:custGeom>
              <a:avLst/>
              <a:gdLst>
                <a:gd name="T0" fmla="*/ 19153457 w 37"/>
                <a:gd name="T1" fmla="*/ 8231770 h 15"/>
                <a:gd name="T2" fmla="*/ 19685193 w 37"/>
                <a:gd name="T3" fmla="*/ 6036779 h 15"/>
                <a:gd name="T4" fmla="*/ 16493315 w 37"/>
                <a:gd name="T5" fmla="*/ 4938914 h 15"/>
                <a:gd name="T6" fmla="*/ 13300708 w 37"/>
                <a:gd name="T7" fmla="*/ 1646058 h 15"/>
                <a:gd name="T8" fmla="*/ 9576364 w 37"/>
                <a:gd name="T9" fmla="*/ 0 h 15"/>
                <a:gd name="T10" fmla="*/ 9044627 w 37"/>
                <a:gd name="T11" fmla="*/ 548933 h 15"/>
                <a:gd name="T12" fmla="*/ 0 w 37"/>
                <a:gd name="T13" fmla="*/ 0 h 15"/>
                <a:gd name="T14" fmla="*/ 19153457 w 37"/>
                <a:gd name="T15" fmla="*/ 8231770 h 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7" h="15">
                  <a:moveTo>
                    <a:pt x="36" y="15"/>
                  </a:moveTo>
                  <a:lnTo>
                    <a:pt x="37" y="11"/>
                  </a:lnTo>
                  <a:lnTo>
                    <a:pt x="31" y="9"/>
                  </a:lnTo>
                  <a:lnTo>
                    <a:pt x="25" y="3"/>
                  </a:lnTo>
                  <a:lnTo>
                    <a:pt x="18" y="0"/>
                  </a:lnTo>
                  <a:lnTo>
                    <a:pt x="17" y="1"/>
                  </a:lnTo>
                  <a:lnTo>
                    <a:pt x="0" y="0"/>
                  </a:lnTo>
                  <a:lnTo>
                    <a:pt x="36" y="15"/>
                  </a:lnTo>
                  <a:close/>
                </a:path>
              </a:pathLst>
            </a:custGeom>
            <a:solidFill>
              <a:srgbClr val="9DA0A3"/>
            </a:solidFill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21" name="Freeform 273"/>
            <p:cNvSpPr>
              <a:spLocks/>
            </p:cNvSpPr>
            <p:nvPr/>
          </p:nvSpPr>
          <p:spPr bwMode="auto">
            <a:xfrm>
              <a:off x="4661281" y="4957589"/>
              <a:ext cx="45007" cy="21603"/>
            </a:xfrm>
            <a:custGeom>
              <a:avLst/>
              <a:gdLst>
                <a:gd name="T0" fmla="*/ 38756952 w 153"/>
                <a:gd name="T1" fmla="*/ 43548300 h 75"/>
                <a:gd name="T2" fmla="*/ 18167613 w 153"/>
                <a:gd name="T3" fmla="*/ 41806368 h 75"/>
                <a:gd name="T4" fmla="*/ 5450440 w 153"/>
                <a:gd name="T5" fmla="*/ 30774132 h 75"/>
                <a:gd name="T6" fmla="*/ 605431 w 153"/>
                <a:gd name="T7" fmla="*/ 29032200 h 75"/>
                <a:gd name="T8" fmla="*/ 0 w 153"/>
                <a:gd name="T9" fmla="*/ 26709624 h 75"/>
                <a:gd name="T10" fmla="*/ 1210863 w 153"/>
                <a:gd name="T11" fmla="*/ 25548336 h 75"/>
                <a:gd name="T12" fmla="*/ 6055871 w 153"/>
                <a:gd name="T13" fmla="*/ 13935456 h 75"/>
                <a:gd name="T14" fmla="*/ 7872165 w 153"/>
                <a:gd name="T15" fmla="*/ 12774168 h 75"/>
                <a:gd name="T16" fmla="*/ 12717174 w 153"/>
                <a:gd name="T17" fmla="*/ 6967728 h 75"/>
                <a:gd name="T18" fmla="*/ 16955972 w 153"/>
                <a:gd name="T19" fmla="*/ 9290304 h 75"/>
                <a:gd name="T20" fmla="*/ 34518154 w 153"/>
                <a:gd name="T21" fmla="*/ 9870948 h 75"/>
                <a:gd name="T22" fmla="*/ 58135428 w 153"/>
                <a:gd name="T23" fmla="*/ 0 h 75"/>
                <a:gd name="T24" fmla="*/ 81753481 w 153"/>
                <a:gd name="T25" fmla="*/ 1161288 h 75"/>
                <a:gd name="T26" fmla="*/ 92653581 w 153"/>
                <a:gd name="T27" fmla="*/ 8709660 h 75"/>
                <a:gd name="T28" fmla="*/ 78725545 w 153"/>
                <a:gd name="T29" fmla="*/ 22064472 h 75"/>
                <a:gd name="T30" fmla="*/ 67824666 w 153"/>
                <a:gd name="T31" fmla="*/ 37161216 h 75"/>
                <a:gd name="T32" fmla="*/ 59347069 w 153"/>
                <a:gd name="T33" fmla="*/ 39483792 h 75"/>
                <a:gd name="T34" fmla="*/ 38756952 w 153"/>
                <a:gd name="T35" fmla="*/ 43548300 h 7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53" h="75">
                  <a:moveTo>
                    <a:pt x="64" y="75"/>
                  </a:moveTo>
                  <a:lnTo>
                    <a:pt x="30" y="72"/>
                  </a:lnTo>
                  <a:lnTo>
                    <a:pt x="9" y="53"/>
                  </a:lnTo>
                  <a:lnTo>
                    <a:pt x="1" y="50"/>
                  </a:lnTo>
                  <a:lnTo>
                    <a:pt x="0" y="46"/>
                  </a:lnTo>
                  <a:lnTo>
                    <a:pt x="2" y="44"/>
                  </a:lnTo>
                  <a:lnTo>
                    <a:pt x="10" y="24"/>
                  </a:lnTo>
                  <a:lnTo>
                    <a:pt x="13" y="22"/>
                  </a:lnTo>
                  <a:lnTo>
                    <a:pt x="21" y="12"/>
                  </a:lnTo>
                  <a:lnTo>
                    <a:pt x="28" y="16"/>
                  </a:lnTo>
                  <a:lnTo>
                    <a:pt x="57" y="17"/>
                  </a:lnTo>
                  <a:lnTo>
                    <a:pt x="96" y="0"/>
                  </a:lnTo>
                  <a:lnTo>
                    <a:pt x="135" y="2"/>
                  </a:lnTo>
                  <a:lnTo>
                    <a:pt x="153" y="15"/>
                  </a:lnTo>
                  <a:lnTo>
                    <a:pt x="130" y="38"/>
                  </a:lnTo>
                  <a:lnTo>
                    <a:pt x="112" y="64"/>
                  </a:lnTo>
                  <a:lnTo>
                    <a:pt x="98" y="68"/>
                  </a:lnTo>
                  <a:lnTo>
                    <a:pt x="64" y="75"/>
                  </a:lnTo>
                  <a:close/>
                </a:path>
              </a:pathLst>
            </a:custGeom>
            <a:solidFill>
              <a:srgbClr val="9DA0A3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22" name="Freeform 274"/>
            <p:cNvSpPr>
              <a:spLocks/>
            </p:cNvSpPr>
            <p:nvPr/>
          </p:nvSpPr>
          <p:spPr bwMode="auto">
            <a:xfrm>
              <a:off x="4638477" y="4995395"/>
              <a:ext cx="600" cy="1200"/>
            </a:xfrm>
            <a:custGeom>
              <a:avLst/>
              <a:gdLst>
                <a:gd name="T0" fmla="*/ 1260872 w 2"/>
                <a:gd name="T1" fmla="*/ 2520950 h 2"/>
                <a:gd name="T2" fmla="*/ 1260872 w 2"/>
                <a:gd name="T3" fmla="*/ 0 h 2"/>
                <a:gd name="T4" fmla="*/ 630436 w 2"/>
                <a:gd name="T5" fmla="*/ 0 h 2"/>
                <a:gd name="T6" fmla="*/ 0 w 2"/>
                <a:gd name="T7" fmla="*/ 2520950 h 2"/>
                <a:gd name="T8" fmla="*/ 0 w 2"/>
                <a:gd name="T9" fmla="*/ 5040313 h 2"/>
                <a:gd name="T10" fmla="*/ 630436 w 2"/>
                <a:gd name="T11" fmla="*/ 5040313 h 2"/>
                <a:gd name="T12" fmla="*/ 1260872 w 2"/>
                <a:gd name="T13" fmla="*/ 252095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lnTo>
                    <a:pt x="2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2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9DA0A3"/>
            </a:solidFill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23" name="Freeform 275"/>
            <p:cNvSpPr>
              <a:spLocks/>
            </p:cNvSpPr>
            <p:nvPr/>
          </p:nvSpPr>
          <p:spPr bwMode="auto">
            <a:xfrm>
              <a:off x="4563467" y="5007396"/>
              <a:ext cx="1200" cy="1200"/>
            </a:xfrm>
            <a:custGeom>
              <a:avLst/>
              <a:gdLst>
                <a:gd name="T0" fmla="*/ 1680104 w 6"/>
                <a:gd name="T1" fmla="*/ 0 h 3"/>
                <a:gd name="T2" fmla="*/ 0 w 6"/>
                <a:gd name="T3" fmla="*/ 0 h 3"/>
                <a:gd name="T4" fmla="*/ 0 w 6"/>
                <a:gd name="T5" fmla="*/ 2240492 h 3"/>
                <a:gd name="T6" fmla="*/ 1680104 w 6"/>
                <a:gd name="T7" fmla="*/ 3360208 h 3"/>
                <a:gd name="T8" fmla="*/ 1680104 w 6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" h="3">
                  <a:moveTo>
                    <a:pt x="6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6" y="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9DA0A3"/>
            </a:solidFill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24" name="Freeform 276"/>
            <p:cNvSpPr>
              <a:spLocks/>
            </p:cNvSpPr>
            <p:nvPr/>
          </p:nvSpPr>
          <p:spPr bwMode="auto">
            <a:xfrm>
              <a:off x="4484855" y="5012797"/>
              <a:ext cx="23404" cy="43807"/>
            </a:xfrm>
            <a:custGeom>
              <a:avLst/>
              <a:gdLst>
                <a:gd name="T0" fmla="*/ 21561976 w 80"/>
                <a:gd name="T1" fmla="*/ 0 h 147"/>
                <a:gd name="T2" fmla="*/ 13176634 w 80"/>
                <a:gd name="T3" fmla="*/ 1243234 h 147"/>
                <a:gd name="T4" fmla="*/ 13775643 w 80"/>
                <a:gd name="T5" fmla="*/ 22374268 h 147"/>
                <a:gd name="T6" fmla="*/ 8385342 w 80"/>
                <a:gd name="T7" fmla="*/ 35425464 h 147"/>
                <a:gd name="T8" fmla="*/ 2995041 w 80"/>
                <a:gd name="T9" fmla="*/ 48477448 h 147"/>
                <a:gd name="T10" fmla="*/ 0 w 80"/>
                <a:gd name="T11" fmla="*/ 60907422 h 147"/>
                <a:gd name="T12" fmla="*/ 7187325 w 80"/>
                <a:gd name="T13" fmla="*/ 65257558 h 147"/>
                <a:gd name="T14" fmla="*/ 10182367 w 80"/>
                <a:gd name="T15" fmla="*/ 65878780 h 147"/>
                <a:gd name="T16" fmla="*/ 8984350 w 80"/>
                <a:gd name="T17" fmla="*/ 91360738 h 147"/>
                <a:gd name="T18" fmla="*/ 29947318 w 80"/>
                <a:gd name="T19" fmla="*/ 89496282 h 147"/>
                <a:gd name="T20" fmla="*/ 28749302 w 80"/>
                <a:gd name="T21" fmla="*/ 83902912 h 147"/>
                <a:gd name="T22" fmla="*/ 34738610 w 80"/>
                <a:gd name="T23" fmla="*/ 72715384 h 147"/>
                <a:gd name="T24" fmla="*/ 33540594 w 80"/>
                <a:gd name="T25" fmla="*/ 68365248 h 147"/>
                <a:gd name="T26" fmla="*/ 35337619 w 80"/>
                <a:gd name="T27" fmla="*/ 58420954 h 147"/>
                <a:gd name="T28" fmla="*/ 29947318 w 80"/>
                <a:gd name="T29" fmla="*/ 44747747 h 147"/>
                <a:gd name="T30" fmla="*/ 34738610 w 80"/>
                <a:gd name="T31" fmla="*/ 42883290 h 147"/>
                <a:gd name="T32" fmla="*/ 40727919 w 80"/>
                <a:gd name="T33" fmla="*/ 20509811 h 147"/>
                <a:gd name="T34" fmla="*/ 47915245 w 80"/>
                <a:gd name="T35" fmla="*/ 11808751 h 147"/>
                <a:gd name="T36" fmla="*/ 45519212 w 80"/>
                <a:gd name="T37" fmla="*/ 2485679 h 147"/>
                <a:gd name="T38" fmla="*/ 26353268 w 80"/>
                <a:gd name="T39" fmla="*/ 1864457 h 147"/>
                <a:gd name="T40" fmla="*/ 21561976 w 80"/>
                <a:gd name="T41" fmla="*/ 0 h 14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80" h="147">
                  <a:moveTo>
                    <a:pt x="36" y="0"/>
                  </a:moveTo>
                  <a:lnTo>
                    <a:pt x="22" y="2"/>
                  </a:lnTo>
                  <a:lnTo>
                    <a:pt x="23" y="36"/>
                  </a:lnTo>
                  <a:lnTo>
                    <a:pt x="14" y="57"/>
                  </a:lnTo>
                  <a:lnTo>
                    <a:pt x="5" y="78"/>
                  </a:lnTo>
                  <a:lnTo>
                    <a:pt x="0" y="98"/>
                  </a:lnTo>
                  <a:lnTo>
                    <a:pt x="12" y="105"/>
                  </a:lnTo>
                  <a:lnTo>
                    <a:pt x="17" y="106"/>
                  </a:lnTo>
                  <a:lnTo>
                    <a:pt x="15" y="147"/>
                  </a:lnTo>
                  <a:lnTo>
                    <a:pt x="50" y="144"/>
                  </a:lnTo>
                  <a:lnTo>
                    <a:pt x="48" y="135"/>
                  </a:lnTo>
                  <a:lnTo>
                    <a:pt x="58" y="117"/>
                  </a:lnTo>
                  <a:lnTo>
                    <a:pt x="56" y="110"/>
                  </a:lnTo>
                  <a:lnTo>
                    <a:pt x="59" y="94"/>
                  </a:lnTo>
                  <a:lnTo>
                    <a:pt x="50" y="72"/>
                  </a:lnTo>
                  <a:lnTo>
                    <a:pt x="58" y="69"/>
                  </a:lnTo>
                  <a:lnTo>
                    <a:pt x="68" y="33"/>
                  </a:lnTo>
                  <a:lnTo>
                    <a:pt x="80" y="19"/>
                  </a:lnTo>
                  <a:lnTo>
                    <a:pt x="76" y="4"/>
                  </a:lnTo>
                  <a:lnTo>
                    <a:pt x="44" y="3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25" name="Freeform 277"/>
            <p:cNvSpPr>
              <a:spLocks/>
            </p:cNvSpPr>
            <p:nvPr/>
          </p:nvSpPr>
          <p:spPr bwMode="auto">
            <a:xfrm>
              <a:off x="4721889" y="5069205"/>
              <a:ext cx="19203" cy="4201"/>
            </a:xfrm>
            <a:custGeom>
              <a:avLst/>
              <a:gdLst>
                <a:gd name="T0" fmla="*/ 29893904 w 67"/>
                <a:gd name="T1" fmla="*/ 3842135 h 15"/>
                <a:gd name="T2" fmla="*/ 8048388 w 67"/>
                <a:gd name="T3" fmla="*/ 0 h 15"/>
                <a:gd name="T4" fmla="*/ 1149445 w 67"/>
                <a:gd name="T5" fmla="*/ 0 h 15"/>
                <a:gd name="T6" fmla="*/ 0 w 67"/>
                <a:gd name="T7" fmla="*/ 4391117 h 15"/>
                <a:gd name="T8" fmla="*/ 13797128 w 67"/>
                <a:gd name="T9" fmla="*/ 6586305 h 15"/>
                <a:gd name="T10" fmla="*/ 27594257 w 67"/>
                <a:gd name="T11" fmla="*/ 8233251 h 15"/>
                <a:gd name="T12" fmla="*/ 38517015 w 67"/>
                <a:gd name="T13" fmla="*/ 4940099 h 15"/>
                <a:gd name="T14" fmla="*/ 29893904 w 67"/>
                <a:gd name="T15" fmla="*/ 3842135 h 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7" h="15">
                  <a:moveTo>
                    <a:pt x="52" y="7"/>
                  </a:moveTo>
                  <a:lnTo>
                    <a:pt x="14" y="0"/>
                  </a:lnTo>
                  <a:lnTo>
                    <a:pt x="2" y="0"/>
                  </a:lnTo>
                  <a:lnTo>
                    <a:pt x="0" y="8"/>
                  </a:lnTo>
                  <a:lnTo>
                    <a:pt x="24" y="12"/>
                  </a:lnTo>
                  <a:lnTo>
                    <a:pt x="48" y="15"/>
                  </a:lnTo>
                  <a:lnTo>
                    <a:pt x="67" y="9"/>
                  </a:lnTo>
                  <a:lnTo>
                    <a:pt x="52" y="7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26" name="Freeform 278"/>
            <p:cNvSpPr>
              <a:spLocks/>
            </p:cNvSpPr>
            <p:nvPr/>
          </p:nvSpPr>
          <p:spPr bwMode="auto">
            <a:xfrm>
              <a:off x="4633076" y="4936586"/>
              <a:ext cx="45006" cy="19803"/>
            </a:xfrm>
            <a:custGeom>
              <a:avLst/>
              <a:gdLst>
                <a:gd name="T0" fmla="*/ 76082185 w 152"/>
                <a:gd name="T1" fmla="*/ 11761630 h 70"/>
                <a:gd name="T2" fmla="*/ 93261578 w 152"/>
                <a:gd name="T3" fmla="*/ 22963467 h 70"/>
                <a:gd name="T4" fmla="*/ 92648252 w 152"/>
                <a:gd name="T5" fmla="*/ 24083801 h 70"/>
                <a:gd name="T6" fmla="*/ 88353404 w 152"/>
                <a:gd name="T7" fmla="*/ 27444053 h 70"/>
                <a:gd name="T8" fmla="*/ 84671881 w 152"/>
                <a:gd name="T9" fmla="*/ 29124178 h 70"/>
                <a:gd name="T10" fmla="*/ 84671881 w 152"/>
                <a:gd name="T11" fmla="*/ 30244512 h 70"/>
                <a:gd name="T12" fmla="*/ 79762924 w 152"/>
                <a:gd name="T13" fmla="*/ 35284890 h 70"/>
                <a:gd name="T14" fmla="*/ 71786553 w 152"/>
                <a:gd name="T15" fmla="*/ 36405223 h 70"/>
                <a:gd name="T16" fmla="*/ 67491705 w 152"/>
                <a:gd name="T17" fmla="*/ 36405223 h 70"/>
                <a:gd name="T18" fmla="*/ 62583530 w 152"/>
                <a:gd name="T19" fmla="*/ 35845431 h 70"/>
                <a:gd name="T20" fmla="*/ 39267744 w 152"/>
                <a:gd name="T21" fmla="*/ 33044971 h 70"/>
                <a:gd name="T22" fmla="*/ 31291374 w 152"/>
                <a:gd name="T23" fmla="*/ 39205682 h 70"/>
                <a:gd name="T24" fmla="*/ 23315786 w 152"/>
                <a:gd name="T25" fmla="*/ 35845431 h 70"/>
                <a:gd name="T26" fmla="*/ 3681522 w 152"/>
                <a:gd name="T27" fmla="*/ 18482882 h 70"/>
                <a:gd name="T28" fmla="*/ 0 w 152"/>
                <a:gd name="T29" fmla="*/ 12881963 h 70"/>
                <a:gd name="T30" fmla="*/ 31291374 w 152"/>
                <a:gd name="T31" fmla="*/ 0 h 70"/>
                <a:gd name="T32" fmla="*/ 34359570 w 152"/>
                <a:gd name="T33" fmla="*/ 2240667 h 70"/>
                <a:gd name="T34" fmla="*/ 36813657 w 152"/>
                <a:gd name="T35" fmla="*/ 1680126 h 70"/>
                <a:gd name="T36" fmla="*/ 55220486 w 152"/>
                <a:gd name="T37" fmla="*/ 7281045 h 70"/>
                <a:gd name="T38" fmla="*/ 58902008 w 152"/>
                <a:gd name="T39" fmla="*/ 12321422 h 70"/>
                <a:gd name="T40" fmla="*/ 66265053 w 152"/>
                <a:gd name="T41" fmla="*/ 10641296 h 70"/>
                <a:gd name="T42" fmla="*/ 76082185 w 152"/>
                <a:gd name="T43" fmla="*/ 11761630 h 7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52" h="70">
                  <a:moveTo>
                    <a:pt x="124" y="21"/>
                  </a:moveTo>
                  <a:lnTo>
                    <a:pt x="152" y="41"/>
                  </a:lnTo>
                  <a:lnTo>
                    <a:pt x="151" y="43"/>
                  </a:lnTo>
                  <a:lnTo>
                    <a:pt x="144" y="49"/>
                  </a:lnTo>
                  <a:lnTo>
                    <a:pt x="138" y="52"/>
                  </a:lnTo>
                  <a:lnTo>
                    <a:pt x="138" y="54"/>
                  </a:lnTo>
                  <a:lnTo>
                    <a:pt x="130" y="63"/>
                  </a:lnTo>
                  <a:lnTo>
                    <a:pt x="117" y="65"/>
                  </a:lnTo>
                  <a:lnTo>
                    <a:pt x="110" y="65"/>
                  </a:lnTo>
                  <a:lnTo>
                    <a:pt x="102" y="64"/>
                  </a:lnTo>
                  <a:lnTo>
                    <a:pt x="64" y="59"/>
                  </a:lnTo>
                  <a:lnTo>
                    <a:pt x="51" y="70"/>
                  </a:lnTo>
                  <a:lnTo>
                    <a:pt x="38" y="64"/>
                  </a:lnTo>
                  <a:lnTo>
                    <a:pt x="6" y="33"/>
                  </a:lnTo>
                  <a:lnTo>
                    <a:pt x="0" y="23"/>
                  </a:lnTo>
                  <a:lnTo>
                    <a:pt x="51" y="0"/>
                  </a:lnTo>
                  <a:lnTo>
                    <a:pt x="56" y="4"/>
                  </a:lnTo>
                  <a:lnTo>
                    <a:pt x="60" y="3"/>
                  </a:lnTo>
                  <a:lnTo>
                    <a:pt x="90" y="13"/>
                  </a:lnTo>
                  <a:lnTo>
                    <a:pt x="96" y="22"/>
                  </a:lnTo>
                  <a:lnTo>
                    <a:pt x="108" y="19"/>
                  </a:lnTo>
                  <a:lnTo>
                    <a:pt x="124" y="21"/>
                  </a:lnTo>
                  <a:close/>
                </a:path>
              </a:pathLst>
            </a:custGeom>
            <a:solidFill>
              <a:srgbClr val="9DA0A3"/>
            </a:solidFill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27" name="Freeform 279"/>
            <p:cNvSpPr>
              <a:spLocks/>
            </p:cNvSpPr>
            <p:nvPr/>
          </p:nvSpPr>
          <p:spPr bwMode="auto">
            <a:xfrm>
              <a:off x="4617474" y="4953388"/>
              <a:ext cx="50407" cy="21003"/>
            </a:xfrm>
            <a:custGeom>
              <a:avLst/>
              <a:gdLst>
                <a:gd name="T0" fmla="*/ 35419284 w 175"/>
                <a:gd name="T1" fmla="*/ 35519769 h 71"/>
                <a:gd name="T2" fmla="*/ 20903184 w 175"/>
                <a:gd name="T3" fmla="*/ 37356446 h 71"/>
                <a:gd name="T4" fmla="*/ 12774168 w 175"/>
                <a:gd name="T5" fmla="*/ 36744481 h 71"/>
                <a:gd name="T6" fmla="*/ 2322576 w 175"/>
                <a:gd name="T7" fmla="*/ 33069563 h 71"/>
                <a:gd name="T8" fmla="*/ 580644 w 175"/>
                <a:gd name="T9" fmla="*/ 33069563 h 71"/>
                <a:gd name="T10" fmla="*/ 580644 w 175"/>
                <a:gd name="T11" fmla="*/ 32457599 h 71"/>
                <a:gd name="T12" fmla="*/ 0 w 175"/>
                <a:gd name="T13" fmla="*/ 29395428 h 71"/>
                <a:gd name="T14" fmla="*/ 0 w 175"/>
                <a:gd name="T15" fmla="*/ 25108546 h 71"/>
                <a:gd name="T16" fmla="*/ 9290304 w 175"/>
                <a:gd name="T17" fmla="*/ 26946005 h 71"/>
                <a:gd name="T18" fmla="*/ 11612880 w 175"/>
                <a:gd name="T19" fmla="*/ 28170717 h 71"/>
                <a:gd name="T20" fmla="*/ 16258032 w 175"/>
                <a:gd name="T21" fmla="*/ 24496581 h 71"/>
                <a:gd name="T22" fmla="*/ 27290268 w 175"/>
                <a:gd name="T23" fmla="*/ 24496581 h 71"/>
                <a:gd name="T24" fmla="*/ 42967656 w 175"/>
                <a:gd name="T25" fmla="*/ 24496581 h 71"/>
                <a:gd name="T26" fmla="*/ 47612808 w 175"/>
                <a:gd name="T27" fmla="*/ 22046376 h 71"/>
                <a:gd name="T28" fmla="*/ 45290232 w 175"/>
                <a:gd name="T29" fmla="*/ 12247899 h 71"/>
                <a:gd name="T30" fmla="*/ 55741824 w 175"/>
                <a:gd name="T31" fmla="*/ 3062171 h 71"/>
                <a:gd name="T32" fmla="*/ 63290196 w 175"/>
                <a:gd name="T33" fmla="*/ 6736306 h 71"/>
                <a:gd name="T34" fmla="*/ 70838568 w 175"/>
                <a:gd name="T35" fmla="*/ 0 h 71"/>
                <a:gd name="T36" fmla="*/ 92903040 w 175"/>
                <a:gd name="T37" fmla="*/ 3062171 h 71"/>
                <a:gd name="T38" fmla="*/ 101612700 w 175"/>
                <a:gd name="T39" fmla="*/ 15922817 h 71"/>
                <a:gd name="T40" fmla="*/ 96967548 w 175"/>
                <a:gd name="T41" fmla="*/ 22046376 h 71"/>
                <a:gd name="T42" fmla="*/ 95225616 w 175"/>
                <a:gd name="T43" fmla="*/ 23271087 h 71"/>
                <a:gd name="T44" fmla="*/ 90580464 w 175"/>
                <a:gd name="T45" fmla="*/ 35519769 h 71"/>
                <a:gd name="T46" fmla="*/ 89419176 w 175"/>
                <a:gd name="T47" fmla="*/ 36744481 h 71"/>
                <a:gd name="T48" fmla="*/ 62709552 w 175"/>
                <a:gd name="T49" fmla="*/ 43480787 h 71"/>
                <a:gd name="T50" fmla="*/ 56903112 w 175"/>
                <a:gd name="T51" fmla="*/ 42868039 h 71"/>
                <a:gd name="T52" fmla="*/ 35419284 w 175"/>
                <a:gd name="T53" fmla="*/ 35519769 h 7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75" h="71">
                  <a:moveTo>
                    <a:pt x="61" y="58"/>
                  </a:moveTo>
                  <a:lnTo>
                    <a:pt x="36" y="61"/>
                  </a:lnTo>
                  <a:lnTo>
                    <a:pt x="22" y="60"/>
                  </a:lnTo>
                  <a:lnTo>
                    <a:pt x="4" y="54"/>
                  </a:lnTo>
                  <a:lnTo>
                    <a:pt x="1" y="54"/>
                  </a:lnTo>
                  <a:lnTo>
                    <a:pt x="1" y="53"/>
                  </a:lnTo>
                  <a:lnTo>
                    <a:pt x="0" y="48"/>
                  </a:lnTo>
                  <a:lnTo>
                    <a:pt x="0" y="41"/>
                  </a:lnTo>
                  <a:lnTo>
                    <a:pt x="16" y="44"/>
                  </a:lnTo>
                  <a:lnTo>
                    <a:pt x="20" y="46"/>
                  </a:lnTo>
                  <a:lnTo>
                    <a:pt x="28" y="40"/>
                  </a:lnTo>
                  <a:lnTo>
                    <a:pt x="47" y="40"/>
                  </a:lnTo>
                  <a:lnTo>
                    <a:pt x="74" y="40"/>
                  </a:lnTo>
                  <a:lnTo>
                    <a:pt x="82" y="36"/>
                  </a:lnTo>
                  <a:lnTo>
                    <a:pt x="78" y="20"/>
                  </a:lnTo>
                  <a:lnTo>
                    <a:pt x="96" y="5"/>
                  </a:lnTo>
                  <a:lnTo>
                    <a:pt x="109" y="11"/>
                  </a:lnTo>
                  <a:lnTo>
                    <a:pt x="122" y="0"/>
                  </a:lnTo>
                  <a:lnTo>
                    <a:pt x="160" y="5"/>
                  </a:lnTo>
                  <a:lnTo>
                    <a:pt x="175" y="26"/>
                  </a:lnTo>
                  <a:lnTo>
                    <a:pt x="167" y="36"/>
                  </a:lnTo>
                  <a:lnTo>
                    <a:pt x="164" y="38"/>
                  </a:lnTo>
                  <a:lnTo>
                    <a:pt x="156" y="58"/>
                  </a:lnTo>
                  <a:lnTo>
                    <a:pt x="154" y="60"/>
                  </a:lnTo>
                  <a:lnTo>
                    <a:pt x="108" y="71"/>
                  </a:lnTo>
                  <a:lnTo>
                    <a:pt x="98" y="70"/>
                  </a:lnTo>
                  <a:lnTo>
                    <a:pt x="61" y="58"/>
                  </a:lnTo>
                  <a:close/>
                </a:path>
              </a:pathLst>
            </a:custGeom>
            <a:solidFill>
              <a:srgbClr val="9DA0A3"/>
            </a:solidFill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grpSp>
          <p:nvGrpSpPr>
            <p:cNvPr id="228" name="Group 280"/>
            <p:cNvGrpSpPr>
              <a:grpSpLocks/>
            </p:cNvGrpSpPr>
            <p:nvPr/>
          </p:nvGrpSpPr>
          <p:grpSpPr bwMode="auto">
            <a:xfrm>
              <a:off x="4605473" y="4880778"/>
              <a:ext cx="34205" cy="27604"/>
              <a:chOff x="2920" y="1257"/>
              <a:chExt cx="83" cy="70"/>
            </a:xfrm>
            <a:solidFill>
              <a:srgbClr val="9DA0A3"/>
            </a:solidFill>
          </p:grpSpPr>
          <p:sp>
            <p:nvSpPr>
              <p:cNvPr id="334" name="Freeform 281"/>
              <p:cNvSpPr>
                <a:spLocks/>
              </p:cNvSpPr>
              <p:nvPr/>
            </p:nvSpPr>
            <p:spPr bwMode="auto">
              <a:xfrm>
                <a:off x="2920" y="1273"/>
                <a:ext cx="36" cy="44"/>
              </a:xfrm>
              <a:custGeom>
                <a:avLst/>
                <a:gdLst>
                  <a:gd name="T0" fmla="*/ 14 w 53"/>
                  <a:gd name="T1" fmla="*/ 29 h 59"/>
                  <a:gd name="T2" fmla="*/ 13 w 53"/>
                  <a:gd name="T3" fmla="*/ 33 h 59"/>
                  <a:gd name="T4" fmla="*/ 5 w 53"/>
                  <a:gd name="T5" fmla="*/ 31 h 59"/>
                  <a:gd name="T6" fmla="*/ 3 w 53"/>
                  <a:gd name="T7" fmla="*/ 29 h 59"/>
                  <a:gd name="T8" fmla="*/ 1 w 53"/>
                  <a:gd name="T9" fmla="*/ 22 h 59"/>
                  <a:gd name="T10" fmla="*/ 0 w 53"/>
                  <a:gd name="T11" fmla="*/ 6 h 59"/>
                  <a:gd name="T12" fmla="*/ 6 w 53"/>
                  <a:gd name="T13" fmla="*/ 4 h 59"/>
                  <a:gd name="T14" fmla="*/ 8 w 53"/>
                  <a:gd name="T15" fmla="*/ 6 h 59"/>
                  <a:gd name="T16" fmla="*/ 8 w 53"/>
                  <a:gd name="T17" fmla="*/ 3 h 59"/>
                  <a:gd name="T18" fmla="*/ 16 w 53"/>
                  <a:gd name="T19" fmla="*/ 0 h 59"/>
                  <a:gd name="T20" fmla="*/ 19 w 53"/>
                  <a:gd name="T21" fmla="*/ 6 h 59"/>
                  <a:gd name="T22" fmla="*/ 24 w 53"/>
                  <a:gd name="T23" fmla="*/ 6 h 59"/>
                  <a:gd name="T24" fmla="*/ 22 w 53"/>
                  <a:gd name="T25" fmla="*/ 12 h 59"/>
                  <a:gd name="T26" fmla="*/ 15 w 53"/>
                  <a:gd name="T27" fmla="*/ 19 h 59"/>
                  <a:gd name="T28" fmla="*/ 16 w 53"/>
                  <a:gd name="T29" fmla="*/ 21 h 59"/>
                  <a:gd name="T30" fmla="*/ 14 w 53"/>
                  <a:gd name="T31" fmla="*/ 29 h 5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53" h="59">
                    <a:moveTo>
                      <a:pt x="30" y="52"/>
                    </a:moveTo>
                    <a:lnTo>
                      <a:pt x="28" y="59"/>
                    </a:lnTo>
                    <a:lnTo>
                      <a:pt x="11" y="55"/>
                    </a:lnTo>
                    <a:lnTo>
                      <a:pt x="6" y="52"/>
                    </a:lnTo>
                    <a:lnTo>
                      <a:pt x="1" y="39"/>
                    </a:lnTo>
                    <a:lnTo>
                      <a:pt x="0" y="11"/>
                    </a:lnTo>
                    <a:lnTo>
                      <a:pt x="13" y="7"/>
                    </a:lnTo>
                    <a:lnTo>
                      <a:pt x="17" y="11"/>
                    </a:lnTo>
                    <a:lnTo>
                      <a:pt x="18" y="5"/>
                    </a:lnTo>
                    <a:lnTo>
                      <a:pt x="35" y="0"/>
                    </a:lnTo>
                    <a:lnTo>
                      <a:pt x="41" y="11"/>
                    </a:lnTo>
                    <a:lnTo>
                      <a:pt x="53" y="11"/>
                    </a:lnTo>
                    <a:lnTo>
                      <a:pt x="48" y="22"/>
                    </a:lnTo>
                    <a:lnTo>
                      <a:pt x="32" y="35"/>
                    </a:lnTo>
                    <a:lnTo>
                      <a:pt x="34" y="37"/>
                    </a:lnTo>
                    <a:lnTo>
                      <a:pt x="30" y="52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35" name="Freeform 282"/>
              <p:cNvSpPr>
                <a:spLocks/>
              </p:cNvSpPr>
              <p:nvPr/>
            </p:nvSpPr>
            <p:spPr bwMode="auto">
              <a:xfrm>
                <a:off x="2963" y="1292"/>
                <a:ext cx="22" cy="23"/>
              </a:xfrm>
              <a:custGeom>
                <a:avLst/>
                <a:gdLst>
                  <a:gd name="T0" fmla="*/ 15 w 33"/>
                  <a:gd name="T1" fmla="*/ 6 h 30"/>
                  <a:gd name="T2" fmla="*/ 13 w 33"/>
                  <a:gd name="T3" fmla="*/ 3 h 30"/>
                  <a:gd name="T4" fmla="*/ 10 w 33"/>
                  <a:gd name="T5" fmla="*/ 0 h 30"/>
                  <a:gd name="T6" fmla="*/ 9 w 33"/>
                  <a:gd name="T7" fmla="*/ 5 h 30"/>
                  <a:gd name="T8" fmla="*/ 6 w 33"/>
                  <a:gd name="T9" fmla="*/ 4 h 30"/>
                  <a:gd name="T10" fmla="*/ 2 w 33"/>
                  <a:gd name="T11" fmla="*/ 2 h 30"/>
                  <a:gd name="T12" fmla="*/ 0 w 33"/>
                  <a:gd name="T13" fmla="*/ 5 h 30"/>
                  <a:gd name="T14" fmla="*/ 0 w 33"/>
                  <a:gd name="T15" fmla="*/ 9 h 30"/>
                  <a:gd name="T16" fmla="*/ 8 w 33"/>
                  <a:gd name="T17" fmla="*/ 18 h 30"/>
                  <a:gd name="T18" fmla="*/ 11 w 33"/>
                  <a:gd name="T19" fmla="*/ 14 h 30"/>
                  <a:gd name="T20" fmla="*/ 11 w 33"/>
                  <a:gd name="T21" fmla="*/ 11 h 30"/>
                  <a:gd name="T22" fmla="*/ 15 w 33"/>
                  <a:gd name="T23" fmla="*/ 6 h 3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3" h="30">
                    <a:moveTo>
                      <a:pt x="33" y="10"/>
                    </a:moveTo>
                    <a:lnTo>
                      <a:pt x="30" y="5"/>
                    </a:lnTo>
                    <a:lnTo>
                      <a:pt x="22" y="0"/>
                    </a:lnTo>
                    <a:lnTo>
                      <a:pt x="21" y="9"/>
                    </a:lnTo>
                    <a:lnTo>
                      <a:pt x="14" y="7"/>
                    </a:lnTo>
                    <a:lnTo>
                      <a:pt x="4" y="3"/>
                    </a:lnTo>
                    <a:lnTo>
                      <a:pt x="0" y="9"/>
                    </a:lnTo>
                    <a:lnTo>
                      <a:pt x="0" y="15"/>
                    </a:lnTo>
                    <a:lnTo>
                      <a:pt x="18" y="30"/>
                    </a:lnTo>
                    <a:lnTo>
                      <a:pt x="24" y="24"/>
                    </a:lnTo>
                    <a:lnTo>
                      <a:pt x="24" y="18"/>
                    </a:lnTo>
                    <a:lnTo>
                      <a:pt x="33" y="10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36" name="Freeform 283"/>
              <p:cNvSpPr>
                <a:spLocks/>
              </p:cNvSpPr>
              <p:nvPr/>
            </p:nvSpPr>
            <p:spPr bwMode="auto">
              <a:xfrm>
                <a:off x="2921" y="1257"/>
                <a:ext cx="31" cy="23"/>
              </a:xfrm>
              <a:custGeom>
                <a:avLst/>
                <a:gdLst>
                  <a:gd name="T0" fmla="*/ 18 w 44"/>
                  <a:gd name="T1" fmla="*/ 12 h 30"/>
                  <a:gd name="T2" fmla="*/ 1 w 44"/>
                  <a:gd name="T3" fmla="*/ 12 h 30"/>
                  <a:gd name="T4" fmla="*/ 0 w 44"/>
                  <a:gd name="T5" fmla="*/ 18 h 30"/>
                  <a:gd name="T6" fmla="*/ 1 w 44"/>
                  <a:gd name="T7" fmla="*/ 9 h 30"/>
                  <a:gd name="T8" fmla="*/ 11 w 44"/>
                  <a:gd name="T9" fmla="*/ 8 h 30"/>
                  <a:gd name="T10" fmla="*/ 22 w 44"/>
                  <a:gd name="T11" fmla="*/ 0 h 30"/>
                  <a:gd name="T12" fmla="*/ 18 w 44"/>
                  <a:gd name="T13" fmla="*/ 12 h 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4" h="30">
                    <a:moveTo>
                      <a:pt x="36" y="20"/>
                    </a:moveTo>
                    <a:lnTo>
                      <a:pt x="3" y="21"/>
                    </a:lnTo>
                    <a:lnTo>
                      <a:pt x="0" y="30"/>
                    </a:lnTo>
                    <a:lnTo>
                      <a:pt x="1" y="16"/>
                    </a:lnTo>
                    <a:lnTo>
                      <a:pt x="22" y="13"/>
                    </a:lnTo>
                    <a:lnTo>
                      <a:pt x="44" y="0"/>
                    </a:lnTo>
                    <a:lnTo>
                      <a:pt x="36" y="20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37" name="Freeform 284"/>
              <p:cNvSpPr>
                <a:spLocks/>
              </p:cNvSpPr>
              <p:nvPr/>
            </p:nvSpPr>
            <p:spPr bwMode="auto">
              <a:xfrm>
                <a:off x="2942" y="1304"/>
                <a:ext cx="16" cy="8"/>
              </a:xfrm>
              <a:custGeom>
                <a:avLst/>
                <a:gdLst>
                  <a:gd name="T0" fmla="*/ 11 w 24"/>
                  <a:gd name="T1" fmla="*/ 2 h 12"/>
                  <a:gd name="T2" fmla="*/ 7 w 24"/>
                  <a:gd name="T3" fmla="*/ 0 h 12"/>
                  <a:gd name="T4" fmla="*/ 0 w 24"/>
                  <a:gd name="T5" fmla="*/ 1 h 12"/>
                  <a:gd name="T6" fmla="*/ 7 w 24"/>
                  <a:gd name="T7" fmla="*/ 5 h 12"/>
                  <a:gd name="T8" fmla="*/ 11 w 24"/>
                  <a:gd name="T9" fmla="*/ 2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4" h="12">
                    <a:moveTo>
                      <a:pt x="24" y="5"/>
                    </a:moveTo>
                    <a:lnTo>
                      <a:pt x="15" y="0"/>
                    </a:lnTo>
                    <a:lnTo>
                      <a:pt x="0" y="1"/>
                    </a:lnTo>
                    <a:lnTo>
                      <a:pt x="16" y="12"/>
                    </a:lnTo>
                    <a:lnTo>
                      <a:pt x="24" y="5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38" name="Freeform 285"/>
              <p:cNvSpPr>
                <a:spLocks/>
              </p:cNvSpPr>
              <p:nvPr/>
            </p:nvSpPr>
            <p:spPr bwMode="auto">
              <a:xfrm>
                <a:off x="2974" y="1315"/>
                <a:ext cx="5" cy="4"/>
              </a:xfrm>
              <a:custGeom>
                <a:avLst/>
                <a:gdLst>
                  <a:gd name="T0" fmla="*/ 6 w 4"/>
                  <a:gd name="T1" fmla="*/ 1 h 6"/>
                  <a:gd name="T2" fmla="*/ 1 w 4"/>
                  <a:gd name="T3" fmla="*/ 0 h 6"/>
                  <a:gd name="T4" fmla="*/ 0 w 4"/>
                  <a:gd name="T5" fmla="*/ 3 h 6"/>
                  <a:gd name="T6" fmla="*/ 6 w 4"/>
                  <a:gd name="T7" fmla="*/ 1 h 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4" y="3"/>
                    </a:moveTo>
                    <a:lnTo>
                      <a:pt x="1" y="0"/>
                    </a:lnTo>
                    <a:lnTo>
                      <a:pt x="0" y="6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39" name="Freeform 286"/>
              <p:cNvSpPr>
                <a:spLocks/>
              </p:cNvSpPr>
              <p:nvPr/>
            </p:nvSpPr>
            <p:spPr bwMode="auto">
              <a:xfrm>
                <a:off x="2994" y="1324"/>
                <a:ext cx="9" cy="3"/>
              </a:xfrm>
              <a:custGeom>
                <a:avLst/>
                <a:gdLst>
                  <a:gd name="T0" fmla="*/ 0 w 15"/>
                  <a:gd name="T1" fmla="*/ 2 h 6"/>
                  <a:gd name="T2" fmla="*/ 5 w 15"/>
                  <a:gd name="T3" fmla="*/ 2 h 6"/>
                  <a:gd name="T4" fmla="*/ 2 w 15"/>
                  <a:gd name="T5" fmla="*/ 0 h 6"/>
                  <a:gd name="T6" fmla="*/ 0 w 15"/>
                  <a:gd name="T7" fmla="*/ 2 h 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6">
                    <a:moveTo>
                      <a:pt x="0" y="6"/>
                    </a:moveTo>
                    <a:lnTo>
                      <a:pt x="15" y="6"/>
                    </a:lnTo>
                    <a:lnTo>
                      <a:pt x="7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29" name="Freeform 287"/>
            <p:cNvSpPr>
              <a:spLocks/>
            </p:cNvSpPr>
            <p:nvPr/>
          </p:nvSpPr>
          <p:spPr bwMode="auto">
            <a:xfrm>
              <a:off x="4573668" y="4916183"/>
              <a:ext cx="25804" cy="22203"/>
            </a:xfrm>
            <a:custGeom>
              <a:avLst/>
              <a:gdLst>
                <a:gd name="T0" fmla="*/ 40632547 w 85"/>
                <a:gd name="T1" fmla="*/ 26986910 h 75"/>
                <a:gd name="T2" fmla="*/ 52886960 w 85"/>
                <a:gd name="T3" fmla="*/ 20239987 h 75"/>
                <a:gd name="T4" fmla="*/ 48371965 w 85"/>
                <a:gd name="T5" fmla="*/ 12879849 h 75"/>
                <a:gd name="T6" fmla="*/ 54821614 w 85"/>
                <a:gd name="T7" fmla="*/ 2453640 h 75"/>
                <a:gd name="T8" fmla="*/ 36762436 w 85"/>
                <a:gd name="T9" fmla="*/ 0 h 75"/>
                <a:gd name="T10" fmla="*/ 18059177 w 85"/>
                <a:gd name="T11" fmla="*/ 11653421 h 75"/>
                <a:gd name="T12" fmla="*/ 5159880 w 85"/>
                <a:gd name="T13" fmla="*/ 29440551 h 75"/>
                <a:gd name="T14" fmla="*/ 0 w 85"/>
                <a:gd name="T15" fmla="*/ 35573477 h 75"/>
                <a:gd name="T16" fmla="*/ 12899298 w 85"/>
                <a:gd name="T17" fmla="*/ 35573477 h 75"/>
                <a:gd name="T18" fmla="*/ 31603360 w 85"/>
                <a:gd name="T19" fmla="*/ 36800688 h 75"/>
                <a:gd name="T20" fmla="*/ 34827783 w 85"/>
                <a:gd name="T21" fmla="*/ 42320400 h 75"/>
                <a:gd name="T22" fmla="*/ 39342778 w 85"/>
                <a:gd name="T23" fmla="*/ 46000469 h 75"/>
                <a:gd name="T24" fmla="*/ 40632547 w 85"/>
                <a:gd name="T25" fmla="*/ 26986910 h 7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5" h="75">
                  <a:moveTo>
                    <a:pt x="63" y="44"/>
                  </a:moveTo>
                  <a:lnTo>
                    <a:pt x="82" y="33"/>
                  </a:lnTo>
                  <a:lnTo>
                    <a:pt x="75" y="21"/>
                  </a:lnTo>
                  <a:lnTo>
                    <a:pt x="85" y="4"/>
                  </a:lnTo>
                  <a:lnTo>
                    <a:pt x="57" y="0"/>
                  </a:lnTo>
                  <a:lnTo>
                    <a:pt x="28" y="19"/>
                  </a:lnTo>
                  <a:lnTo>
                    <a:pt x="8" y="48"/>
                  </a:lnTo>
                  <a:lnTo>
                    <a:pt x="0" y="58"/>
                  </a:lnTo>
                  <a:lnTo>
                    <a:pt x="20" y="58"/>
                  </a:lnTo>
                  <a:lnTo>
                    <a:pt x="49" y="60"/>
                  </a:lnTo>
                  <a:lnTo>
                    <a:pt x="54" y="69"/>
                  </a:lnTo>
                  <a:lnTo>
                    <a:pt x="61" y="75"/>
                  </a:lnTo>
                  <a:lnTo>
                    <a:pt x="63" y="44"/>
                  </a:lnTo>
                  <a:close/>
                </a:path>
              </a:pathLst>
            </a:custGeom>
            <a:solidFill>
              <a:srgbClr val="9DA0A3"/>
            </a:solidFill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30" name="Freeform 288"/>
            <p:cNvSpPr>
              <a:spLocks/>
            </p:cNvSpPr>
            <p:nvPr/>
          </p:nvSpPr>
          <p:spPr bwMode="auto">
            <a:xfrm>
              <a:off x="4643878" y="4905381"/>
              <a:ext cx="66609" cy="47407"/>
            </a:xfrm>
            <a:custGeom>
              <a:avLst/>
              <a:gdLst>
                <a:gd name="T0" fmla="*/ 55280222 w 231"/>
                <a:gd name="T1" fmla="*/ 5461264 h 161"/>
                <a:gd name="T2" fmla="*/ 53534884 w 231"/>
                <a:gd name="T3" fmla="*/ 0 h 161"/>
                <a:gd name="T4" fmla="*/ 36077691 w 231"/>
                <a:gd name="T5" fmla="*/ 1213614 h 161"/>
                <a:gd name="T6" fmla="*/ 18620497 w 231"/>
                <a:gd name="T7" fmla="*/ 7280907 h 161"/>
                <a:gd name="T8" fmla="*/ 0 w 231"/>
                <a:gd name="T9" fmla="*/ 12135364 h 161"/>
                <a:gd name="T10" fmla="*/ 5818810 w 231"/>
                <a:gd name="T11" fmla="*/ 16989821 h 161"/>
                <a:gd name="T12" fmla="*/ 1745338 w 231"/>
                <a:gd name="T13" fmla="*/ 17596628 h 161"/>
                <a:gd name="T14" fmla="*/ 2909405 w 231"/>
                <a:gd name="T15" fmla="*/ 34586449 h 161"/>
                <a:gd name="T16" fmla="*/ 10474316 w 231"/>
                <a:gd name="T17" fmla="*/ 53395912 h 161"/>
                <a:gd name="T18" fmla="*/ 12801687 w 231"/>
                <a:gd name="T19" fmla="*/ 67351697 h 161"/>
                <a:gd name="T20" fmla="*/ 15129059 w 231"/>
                <a:gd name="T21" fmla="*/ 66744890 h 161"/>
                <a:gd name="T22" fmla="*/ 32586252 w 231"/>
                <a:gd name="T23" fmla="*/ 72812961 h 161"/>
                <a:gd name="T24" fmla="*/ 36077691 w 231"/>
                <a:gd name="T25" fmla="*/ 78273446 h 161"/>
                <a:gd name="T26" fmla="*/ 43060568 w 231"/>
                <a:gd name="T27" fmla="*/ 76453804 h 161"/>
                <a:gd name="T28" fmla="*/ 52370817 w 231"/>
                <a:gd name="T29" fmla="*/ 77666639 h 161"/>
                <a:gd name="T30" fmla="*/ 68663943 w 231"/>
                <a:gd name="T31" fmla="*/ 89802782 h 161"/>
                <a:gd name="T32" fmla="*/ 83211731 w 231"/>
                <a:gd name="T33" fmla="*/ 90409589 h 161"/>
                <a:gd name="T34" fmla="*/ 86121136 w 231"/>
                <a:gd name="T35" fmla="*/ 94049653 h 161"/>
                <a:gd name="T36" fmla="*/ 97758756 w 231"/>
                <a:gd name="T37" fmla="*/ 93442845 h 161"/>
                <a:gd name="T38" fmla="*/ 119289421 w 231"/>
                <a:gd name="T39" fmla="*/ 97690495 h 161"/>
                <a:gd name="T40" fmla="*/ 120452726 w 231"/>
                <a:gd name="T41" fmla="*/ 92836038 h 161"/>
                <a:gd name="T42" fmla="*/ 133254413 w 231"/>
                <a:gd name="T43" fmla="*/ 75240189 h 161"/>
                <a:gd name="T44" fmla="*/ 134418480 w 231"/>
                <a:gd name="T45" fmla="*/ 66744890 h 161"/>
                <a:gd name="T46" fmla="*/ 126853569 w 231"/>
                <a:gd name="T47" fmla="*/ 47328619 h 161"/>
                <a:gd name="T48" fmla="*/ 119870692 w 231"/>
                <a:gd name="T49" fmla="*/ 42474162 h 161"/>
                <a:gd name="T50" fmla="*/ 128017637 w 231"/>
                <a:gd name="T51" fmla="*/ 30945606 h 161"/>
                <a:gd name="T52" fmla="*/ 117543321 w 231"/>
                <a:gd name="T53" fmla="*/ 8494521 h 161"/>
                <a:gd name="T54" fmla="*/ 93104013 w 231"/>
                <a:gd name="T55" fmla="*/ 6674878 h 161"/>
                <a:gd name="T56" fmla="*/ 69245976 w 231"/>
                <a:gd name="T57" fmla="*/ 4854457 h 161"/>
                <a:gd name="T58" fmla="*/ 55280222 w 231"/>
                <a:gd name="T59" fmla="*/ 5461264 h 16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31" h="161">
                  <a:moveTo>
                    <a:pt x="95" y="9"/>
                  </a:moveTo>
                  <a:lnTo>
                    <a:pt x="92" y="0"/>
                  </a:lnTo>
                  <a:lnTo>
                    <a:pt x="62" y="2"/>
                  </a:lnTo>
                  <a:lnTo>
                    <a:pt x="32" y="12"/>
                  </a:lnTo>
                  <a:lnTo>
                    <a:pt x="0" y="20"/>
                  </a:lnTo>
                  <a:lnTo>
                    <a:pt x="10" y="28"/>
                  </a:lnTo>
                  <a:lnTo>
                    <a:pt x="3" y="29"/>
                  </a:lnTo>
                  <a:lnTo>
                    <a:pt x="5" y="57"/>
                  </a:lnTo>
                  <a:lnTo>
                    <a:pt x="18" y="88"/>
                  </a:lnTo>
                  <a:lnTo>
                    <a:pt x="22" y="111"/>
                  </a:lnTo>
                  <a:lnTo>
                    <a:pt x="26" y="110"/>
                  </a:lnTo>
                  <a:lnTo>
                    <a:pt x="56" y="120"/>
                  </a:lnTo>
                  <a:lnTo>
                    <a:pt x="62" y="129"/>
                  </a:lnTo>
                  <a:lnTo>
                    <a:pt x="74" y="126"/>
                  </a:lnTo>
                  <a:lnTo>
                    <a:pt x="90" y="128"/>
                  </a:lnTo>
                  <a:lnTo>
                    <a:pt x="118" y="148"/>
                  </a:lnTo>
                  <a:lnTo>
                    <a:pt x="143" y="149"/>
                  </a:lnTo>
                  <a:lnTo>
                    <a:pt x="148" y="155"/>
                  </a:lnTo>
                  <a:lnTo>
                    <a:pt x="168" y="154"/>
                  </a:lnTo>
                  <a:lnTo>
                    <a:pt x="205" y="161"/>
                  </a:lnTo>
                  <a:lnTo>
                    <a:pt x="207" y="153"/>
                  </a:lnTo>
                  <a:lnTo>
                    <a:pt x="229" y="124"/>
                  </a:lnTo>
                  <a:lnTo>
                    <a:pt x="231" y="110"/>
                  </a:lnTo>
                  <a:lnTo>
                    <a:pt x="218" y="78"/>
                  </a:lnTo>
                  <a:lnTo>
                    <a:pt x="206" y="70"/>
                  </a:lnTo>
                  <a:lnTo>
                    <a:pt x="220" y="51"/>
                  </a:lnTo>
                  <a:lnTo>
                    <a:pt x="202" y="14"/>
                  </a:lnTo>
                  <a:lnTo>
                    <a:pt x="160" y="11"/>
                  </a:lnTo>
                  <a:lnTo>
                    <a:pt x="119" y="8"/>
                  </a:lnTo>
                  <a:lnTo>
                    <a:pt x="95" y="9"/>
                  </a:lnTo>
                  <a:close/>
                </a:path>
              </a:pathLst>
            </a:custGeom>
            <a:solidFill>
              <a:srgbClr val="9DA0A3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31" name="Freeform 289"/>
            <p:cNvSpPr>
              <a:spLocks/>
            </p:cNvSpPr>
            <p:nvPr/>
          </p:nvSpPr>
          <p:spPr bwMode="auto">
            <a:xfrm>
              <a:off x="4568867" y="4933586"/>
              <a:ext cx="24604" cy="15602"/>
            </a:xfrm>
            <a:custGeom>
              <a:avLst/>
              <a:gdLst>
                <a:gd name="T0" fmla="*/ 11341187 w 82"/>
                <a:gd name="T1" fmla="*/ 0 h 52"/>
                <a:gd name="T2" fmla="*/ 0 w 82"/>
                <a:gd name="T3" fmla="*/ 5040313 h 52"/>
                <a:gd name="T4" fmla="*/ 5040351 w 82"/>
                <a:gd name="T5" fmla="*/ 11341100 h 52"/>
                <a:gd name="T6" fmla="*/ 23942065 w 82"/>
                <a:gd name="T7" fmla="*/ 23941881 h 52"/>
                <a:gd name="T8" fmla="*/ 30872350 w 82"/>
                <a:gd name="T9" fmla="*/ 22681406 h 52"/>
                <a:gd name="T10" fmla="*/ 32132834 w 82"/>
                <a:gd name="T11" fmla="*/ 25201563 h 52"/>
                <a:gd name="T12" fmla="*/ 46623646 w 82"/>
                <a:gd name="T13" fmla="*/ 32762031 h 52"/>
                <a:gd name="T14" fmla="*/ 47253888 w 82"/>
                <a:gd name="T15" fmla="*/ 32762031 h 52"/>
                <a:gd name="T16" fmla="*/ 47883337 w 82"/>
                <a:gd name="T17" fmla="*/ 30241875 h 52"/>
                <a:gd name="T18" fmla="*/ 51663997 w 82"/>
                <a:gd name="T19" fmla="*/ 22051169 h 52"/>
                <a:gd name="T20" fmla="*/ 51663997 w 82"/>
                <a:gd name="T21" fmla="*/ 13231019 h 52"/>
                <a:gd name="T22" fmla="*/ 49774064 w 82"/>
                <a:gd name="T23" fmla="*/ 10710863 h 52"/>
                <a:gd name="T24" fmla="*/ 45363161 w 82"/>
                <a:gd name="T25" fmla="*/ 6930231 h 52"/>
                <a:gd name="T26" fmla="*/ 42213537 w 82"/>
                <a:gd name="T27" fmla="*/ 1260475 h 52"/>
                <a:gd name="T28" fmla="*/ 23942065 w 82"/>
                <a:gd name="T29" fmla="*/ 0 h 52"/>
                <a:gd name="T30" fmla="*/ 11341187 w 82"/>
                <a:gd name="T31" fmla="*/ 0 h 5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82" h="52">
                  <a:moveTo>
                    <a:pt x="18" y="0"/>
                  </a:moveTo>
                  <a:lnTo>
                    <a:pt x="0" y="8"/>
                  </a:lnTo>
                  <a:lnTo>
                    <a:pt x="8" y="18"/>
                  </a:lnTo>
                  <a:lnTo>
                    <a:pt x="38" y="38"/>
                  </a:lnTo>
                  <a:lnTo>
                    <a:pt x="49" y="36"/>
                  </a:lnTo>
                  <a:lnTo>
                    <a:pt x="51" y="40"/>
                  </a:lnTo>
                  <a:lnTo>
                    <a:pt x="74" y="52"/>
                  </a:lnTo>
                  <a:lnTo>
                    <a:pt x="75" y="52"/>
                  </a:lnTo>
                  <a:lnTo>
                    <a:pt x="76" y="48"/>
                  </a:lnTo>
                  <a:lnTo>
                    <a:pt x="82" y="35"/>
                  </a:lnTo>
                  <a:lnTo>
                    <a:pt x="82" y="21"/>
                  </a:lnTo>
                  <a:lnTo>
                    <a:pt x="79" y="17"/>
                  </a:lnTo>
                  <a:lnTo>
                    <a:pt x="72" y="11"/>
                  </a:lnTo>
                  <a:lnTo>
                    <a:pt x="67" y="2"/>
                  </a:lnTo>
                  <a:lnTo>
                    <a:pt x="38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9DA0A3"/>
            </a:solidFill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32" name="Freeform 290"/>
            <p:cNvSpPr>
              <a:spLocks/>
            </p:cNvSpPr>
            <p:nvPr/>
          </p:nvSpPr>
          <p:spPr bwMode="auto">
            <a:xfrm>
              <a:off x="4520260" y="4935986"/>
              <a:ext cx="86412" cy="73211"/>
            </a:xfrm>
            <a:custGeom>
              <a:avLst/>
              <a:gdLst>
                <a:gd name="T0" fmla="*/ 172372123 w 296"/>
                <a:gd name="T1" fmla="*/ 125222416 h 252"/>
                <a:gd name="T2" fmla="*/ 170582710 w 296"/>
                <a:gd name="T3" fmla="*/ 125222416 h 252"/>
                <a:gd name="T4" fmla="*/ 155671966 w 296"/>
                <a:gd name="T5" fmla="*/ 137035822 h 252"/>
                <a:gd name="T6" fmla="*/ 133006585 w 296"/>
                <a:gd name="T7" fmla="*/ 129947471 h 252"/>
                <a:gd name="T8" fmla="*/ 119288268 w 296"/>
                <a:gd name="T9" fmla="*/ 131128735 h 252"/>
                <a:gd name="T10" fmla="*/ 111535176 w 296"/>
                <a:gd name="T11" fmla="*/ 148849229 h 252"/>
                <a:gd name="T12" fmla="*/ 90659207 w 296"/>
                <a:gd name="T13" fmla="*/ 145895685 h 252"/>
                <a:gd name="T14" fmla="*/ 47715616 w 296"/>
                <a:gd name="T15" fmla="*/ 137035822 h 252"/>
                <a:gd name="T16" fmla="*/ 46522417 w 296"/>
                <a:gd name="T17" fmla="*/ 122859888 h 252"/>
                <a:gd name="T18" fmla="*/ 50101243 w 296"/>
                <a:gd name="T19" fmla="*/ 96279532 h 252"/>
                <a:gd name="T20" fmla="*/ 50101243 w 296"/>
                <a:gd name="T21" fmla="*/ 90372444 h 252"/>
                <a:gd name="T22" fmla="*/ 42943591 w 296"/>
                <a:gd name="T23" fmla="*/ 79740301 h 252"/>
                <a:gd name="T24" fmla="*/ 38172339 w 296"/>
                <a:gd name="T25" fmla="*/ 64974120 h 252"/>
                <a:gd name="T26" fmla="*/ 22068395 w 296"/>
                <a:gd name="T27" fmla="*/ 60248296 h 252"/>
                <a:gd name="T28" fmla="*/ 3578826 w 296"/>
                <a:gd name="T29" fmla="*/ 51979450 h 252"/>
                <a:gd name="T30" fmla="*/ 5964452 w 296"/>
                <a:gd name="T31" fmla="*/ 47253626 h 252"/>
                <a:gd name="T32" fmla="*/ 16103943 w 296"/>
                <a:gd name="T33" fmla="*/ 39575027 h 252"/>
                <a:gd name="T34" fmla="*/ 44136791 w 296"/>
                <a:gd name="T35" fmla="*/ 41347307 h 252"/>
                <a:gd name="T36" fmla="*/ 44733004 w 296"/>
                <a:gd name="T37" fmla="*/ 23626813 h 252"/>
                <a:gd name="T38" fmla="*/ 71573424 w 296"/>
                <a:gd name="T39" fmla="*/ 27170604 h 252"/>
                <a:gd name="T40" fmla="*/ 84694755 w 296"/>
                <a:gd name="T41" fmla="*/ 16538462 h 252"/>
                <a:gd name="T42" fmla="*/ 100202485 w 296"/>
                <a:gd name="T43" fmla="*/ 0 h 252"/>
                <a:gd name="T44" fmla="*/ 122867094 w 296"/>
                <a:gd name="T45" fmla="*/ 17720494 h 252"/>
                <a:gd name="T46" fmla="*/ 130620959 w 296"/>
                <a:gd name="T47" fmla="*/ 18901758 h 252"/>
                <a:gd name="T48" fmla="*/ 144935489 w 296"/>
                <a:gd name="T49" fmla="*/ 25989340 h 252"/>
                <a:gd name="T50" fmla="*/ 155074980 w 296"/>
                <a:gd name="T51" fmla="*/ 28942884 h 252"/>
                <a:gd name="T52" fmla="*/ 170582710 w 296"/>
                <a:gd name="T53" fmla="*/ 60248296 h 252"/>
                <a:gd name="T54" fmla="*/ 162828845 w 296"/>
                <a:gd name="T55" fmla="*/ 64383104 h 252"/>
                <a:gd name="T56" fmla="*/ 156268180 w 296"/>
                <a:gd name="T57" fmla="*/ 79150054 h 252"/>
                <a:gd name="T58" fmla="*/ 163425059 w 296"/>
                <a:gd name="T59" fmla="*/ 95688515 h 252"/>
                <a:gd name="T60" fmla="*/ 162232632 w 296"/>
                <a:gd name="T61" fmla="*/ 106911674 h 252"/>
                <a:gd name="T62" fmla="*/ 172372123 w 296"/>
                <a:gd name="T63" fmla="*/ 118725081 h 25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96" h="252">
                  <a:moveTo>
                    <a:pt x="289" y="201"/>
                  </a:moveTo>
                  <a:lnTo>
                    <a:pt x="289" y="212"/>
                  </a:lnTo>
                  <a:lnTo>
                    <a:pt x="286" y="213"/>
                  </a:lnTo>
                  <a:lnTo>
                    <a:pt x="286" y="212"/>
                  </a:lnTo>
                  <a:lnTo>
                    <a:pt x="285" y="213"/>
                  </a:lnTo>
                  <a:lnTo>
                    <a:pt x="261" y="232"/>
                  </a:lnTo>
                  <a:lnTo>
                    <a:pt x="230" y="223"/>
                  </a:lnTo>
                  <a:lnTo>
                    <a:pt x="223" y="220"/>
                  </a:lnTo>
                  <a:lnTo>
                    <a:pt x="219" y="223"/>
                  </a:lnTo>
                  <a:lnTo>
                    <a:pt x="200" y="222"/>
                  </a:lnTo>
                  <a:lnTo>
                    <a:pt x="186" y="232"/>
                  </a:lnTo>
                  <a:lnTo>
                    <a:pt x="187" y="252"/>
                  </a:lnTo>
                  <a:lnTo>
                    <a:pt x="152" y="250"/>
                  </a:lnTo>
                  <a:lnTo>
                    <a:pt x="152" y="247"/>
                  </a:lnTo>
                  <a:lnTo>
                    <a:pt x="146" y="247"/>
                  </a:lnTo>
                  <a:lnTo>
                    <a:pt x="80" y="232"/>
                  </a:lnTo>
                  <a:lnTo>
                    <a:pt x="68" y="223"/>
                  </a:lnTo>
                  <a:lnTo>
                    <a:pt x="78" y="208"/>
                  </a:lnTo>
                  <a:lnTo>
                    <a:pt x="80" y="186"/>
                  </a:lnTo>
                  <a:lnTo>
                    <a:pt x="84" y="163"/>
                  </a:lnTo>
                  <a:lnTo>
                    <a:pt x="94" y="175"/>
                  </a:lnTo>
                  <a:lnTo>
                    <a:pt x="84" y="153"/>
                  </a:lnTo>
                  <a:lnTo>
                    <a:pt x="85" y="145"/>
                  </a:lnTo>
                  <a:lnTo>
                    <a:pt x="72" y="135"/>
                  </a:lnTo>
                  <a:lnTo>
                    <a:pt x="62" y="115"/>
                  </a:lnTo>
                  <a:lnTo>
                    <a:pt x="64" y="110"/>
                  </a:lnTo>
                  <a:lnTo>
                    <a:pt x="52" y="106"/>
                  </a:lnTo>
                  <a:lnTo>
                    <a:pt x="37" y="102"/>
                  </a:lnTo>
                  <a:lnTo>
                    <a:pt x="18" y="93"/>
                  </a:lnTo>
                  <a:lnTo>
                    <a:pt x="6" y="88"/>
                  </a:lnTo>
                  <a:lnTo>
                    <a:pt x="8" y="82"/>
                  </a:lnTo>
                  <a:lnTo>
                    <a:pt x="10" y="80"/>
                  </a:lnTo>
                  <a:lnTo>
                    <a:pt x="0" y="79"/>
                  </a:lnTo>
                  <a:lnTo>
                    <a:pt x="27" y="67"/>
                  </a:lnTo>
                  <a:lnTo>
                    <a:pt x="45" y="70"/>
                  </a:lnTo>
                  <a:lnTo>
                    <a:pt x="74" y="70"/>
                  </a:lnTo>
                  <a:lnTo>
                    <a:pt x="68" y="43"/>
                  </a:lnTo>
                  <a:lnTo>
                    <a:pt x="75" y="40"/>
                  </a:lnTo>
                  <a:lnTo>
                    <a:pt x="84" y="49"/>
                  </a:lnTo>
                  <a:lnTo>
                    <a:pt x="120" y="46"/>
                  </a:lnTo>
                  <a:lnTo>
                    <a:pt x="112" y="45"/>
                  </a:lnTo>
                  <a:lnTo>
                    <a:pt x="142" y="28"/>
                  </a:lnTo>
                  <a:lnTo>
                    <a:pt x="146" y="9"/>
                  </a:lnTo>
                  <a:lnTo>
                    <a:pt x="168" y="0"/>
                  </a:lnTo>
                  <a:lnTo>
                    <a:pt x="176" y="10"/>
                  </a:lnTo>
                  <a:lnTo>
                    <a:pt x="206" y="30"/>
                  </a:lnTo>
                  <a:lnTo>
                    <a:pt x="217" y="28"/>
                  </a:lnTo>
                  <a:lnTo>
                    <a:pt x="219" y="32"/>
                  </a:lnTo>
                  <a:lnTo>
                    <a:pt x="242" y="44"/>
                  </a:lnTo>
                  <a:lnTo>
                    <a:pt x="243" y="44"/>
                  </a:lnTo>
                  <a:lnTo>
                    <a:pt x="256" y="46"/>
                  </a:lnTo>
                  <a:lnTo>
                    <a:pt x="260" y="49"/>
                  </a:lnTo>
                  <a:lnTo>
                    <a:pt x="296" y="61"/>
                  </a:lnTo>
                  <a:lnTo>
                    <a:pt x="286" y="102"/>
                  </a:lnTo>
                  <a:lnTo>
                    <a:pt x="278" y="105"/>
                  </a:lnTo>
                  <a:lnTo>
                    <a:pt x="273" y="109"/>
                  </a:lnTo>
                  <a:lnTo>
                    <a:pt x="253" y="140"/>
                  </a:lnTo>
                  <a:lnTo>
                    <a:pt x="262" y="134"/>
                  </a:lnTo>
                  <a:lnTo>
                    <a:pt x="274" y="150"/>
                  </a:lnTo>
                  <a:lnTo>
                    <a:pt x="274" y="162"/>
                  </a:lnTo>
                  <a:lnTo>
                    <a:pt x="271" y="172"/>
                  </a:lnTo>
                  <a:lnTo>
                    <a:pt x="272" y="181"/>
                  </a:lnTo>
                  <a:lnTo>
                    <a:pt x="272" y="192"/>
                  </a:lnTo>
                  <a:lnTo>
                    <a:pt x="289" y="201"/>
                  </a:lnTo>
                  <a:close/>
                </a:path>
              </a:pathLst>
            </a:custGeom>
            <a:solidFill>
              <a:schemeClr val="accent5"/>
            </a:solidFill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grpSp>
          <p:nvGrpSpPr>
            <p:cNvPr id="233" name="Group 291"/>
            <p:cNvGrpSpPr>
              <a:grpSpLocks/>
            </p:cNvGrpSpPr>
            <p:nvPr/>
          </p:nvGrpSpPr>
          <p:grpSpPr bwMode="auto">
            <a:xfrm>
              <a:off x="4609673" y="5006196"/>
              <a:ext cx="11402" cy="34205"/>
              <a:chOff x="2931" y="1578"/>
              <a:chExt cx="27" cy="88"/>
            </a:xfrm>
            <a:solidFill>
              <a:srgbClr val="9DA0A3"/>
            </a:solidFill>
          </p:grpSpPr>
          <p:sp>
            <p:nvSpPr>
              <p:cNvPr id="332" name="Freeform 292"/>
              <p:cNvSpPr>
                <a:spLocks/>
              </p:cNvSpPr>
              <p:nvPr/>
            </p:nvSpPr>
            <p:spPr bwMode="auto">
              <a:xfrm>
                <a:off x="2931" y="1612"/>
                <a:ext cx="27" cy="54"/>
              </a:xfrm>
              <a:custGeom>
                <a:avLst/>
                <a:gdLst>
                  <a:gd name="T0" fmla="*/ 10 w 40"/>
                  <a:gd name="T1" fmla="*/ 35 h 71"/>
                  <a:gd name="T2" fmla="*/ 6 w 40"/>
                  <a:gd name="T3" fmla="*/ 41 h 71"/>
                  <a:gd name="T4" fmla="*/ 3 w 40"/>
                  <a:gd name="T5" fmla="*/ 31 h 71"/>
                  <a:gd name="T6" fmla="*/ 2 w 40"/>
                  <a:gd name="T7" fmla="*/ 19 h 71"/>
                  <a:gd name="T8" fmla="*/ 0 w 40"/>
                  <a:gd name="T9" fmla="*/ 6 h 71"/>
                  <a:gd name="T10" fmla="*/ 11 w 40"/>
                  <a:gd name="T11" fmla="*/ 0 h 71"/>
                  <a:gd name="T12" fmla="*/ 18 w 40"/>
                  <a:gd name="T13" fmla="*/ 13 h 71"/>
                  <a:gd name="T14" fmla="*/ 16 w 40"/>
                  <a:gd name="T15" fmla="*/ 34 h 71"/>
                  <a:gd name="T16" fmla="*/ 10 w 40"/>
                  <a:gd name="T17" fmla="*/ 35 h 7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0" h="71">
                    <a:moveTo>
                      <a:pt x="22" y="60"/>
                    </a:moveTo>
                    <a:lnTo>
                      <a:pt x="13" y="71"/>
                    </a:lnTo>
                    <a:lnTo>
                      <a:pt x="6" y="54"/>
                    </a:lnTo>
                    <a:lnTo>
                      <a:pt x="4" y="33"/>
                    </a:lnTo>
                    <a:lnTo>
                      <a:pt x="0" y="11"/>
                    </a:lnTo>
                    <a:lnTo>
                      <a:pt x="24" y="0"/>
                    </a:lnTo>
                    <a:lnTo>
                      <a:pt x="40" y="22"/>
                    </a:lnTo>
                    <a:lnTo>
                      <a:pt x="36" y="59"/>
                    </a:lnTo>
                    <a:lnTo>
                      <a:pt x="22" y="60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33" name="Freeform 293"/>
              <p:cNvSpPr>
                <a:spLocks/>
              </p:cNvSpPr>
              <p:nvPr/>
            </p:nvSpPr>
            <p:spPr bwMode="auto">
              <a:xfrm>
                <a:off x="2937" y="1578"/>
                <a:ext cx="15" cy="30"/>
              </a:xfrm>
              <a:custGeom>
                <a:avLst/>
                <a:gdLst>
                  <a:gd name="T0" fmla="*/ 8 w 21"/>
                  <a:gd name="T1" fmla="*/ 23 h 39"/>
                  <a:gd name="T2" fmla="*/ 1 w 21"/>
                  <a:gd name="T3" fmla="*/ 19 h 39"/>
                  <a:gd name="T4" fmla="*/ 0 w 21"/>
                  <a:gd name="T5" fmla="*/ 9 h 39"/>
                  <a:gd name="T6" fmla="*/ 8 w 21"/>
                  <a:gd name="T7" fmla="*/ 0 h 39"/>
                  <a:gd name="T8" fmla="*/ 11 w 21"/>
                  <a:gd name="T9" fmla="*/ 9 h 39"/>
                  <a:gd name="T10" fmla="*/ 8 w 21"/>
                  <a:gd name="T11" fmla="*/ 23 h 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" h="39">
                    <a:moveTo>
                      <a:pt x="15" y="39"/>
                    </a:moveTo>
                    <a:lnTo>
                      <a:pt x="3" y="33"/>
                    </a:lnTo>
                    <a:lnTo>
                      <a:pt x="0" y="15"/>
                    </a:lnTo>
                    <a:lnTo>
                      <a:pt x="15" y="0"/>
                    </a:lnTo>
                    <a:lnTo>
                      <a:pt x="21" y="16"/>
                    </a:lnTo>
                    <a:lnTo>
                      <a:pt x="15" y="39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34" name="Group 294"/>
            <p:cNvGrpSpPr>
              <a:grpSpLocks/>
            </p:cNvGrpSpPr>
            <p:nvPr/>
          </p:nvGrpSpPr>
          <p:grpSpPr bwMode="auto">
            <a:xfrm>
              <a:off x="4582670" y="4778163"/>
              <a:ext cx="157223" cy="121817"/>
              <a:chOff x="2866" y="994"/>
              <a:chExt cx="375" cy="311"/>
            </a:xfrm>
            <a:solidFill>
              <a:schemeClr val="accent5"/>
            </a:solidFill>
          </p:grpSpPr>
          <p:sp>
            <p:nvSpPr>
              <p:cNvPr id="329" name="Freeform 295"/>
              <p:cNvSpPr>
                <a:spLocks/>
              </p:cNvSpPr>
              <p:nvPr/>
            </p:nvSpPr>
            <p:spPr bwMode="auto">
              <a:xfrm>
                <a:off x="2866" y="994"/>
                <a:ext cx="333" cy="254"/>
              </a:xfrm>
              <a:custGeom>
                <a:avLst/>
                <a:gdLst>
                  <a:gd name="T0" fmla="*/ 132 w 480"/>
                  <a:gd name="T1" fmla="*/ 24 h 340"/>
                  <a:gd name="T2" fmla="*/ 128 w 480"/>
                  <a:gd name="T3" fmla="*/ 22 h 340"/>
                  <a:gd name="T4" fmla="*/ 126 w 480"/>
                  <a:gd name="T5" fmla="*/ 23 h 340"/>
                  <a:gd name="T6" fmla="*/ 116 w 480"/>
                  <a:gd name="T7" fmla="*/ 23 h 340"/>
                  <a:gd name="T8" fmla="*/ 112 w 480"/>
                  <a:gd name="T9" fmla="*/ 33 h 340"/>
                  <a:gd name="T10" fmla="*/ 110 w 480"/>
                  <a:gd name="T11" fmla="*/ 40 h 340"/>
                  <a:gd name="T12" fmla="*/ 100 w 480"/>
                  <a:gd name="T13" fmla="*/ 43 h 340"/>
                  <a:gd name="T14" fmla="*/ 94 w 480"/>
                  <a:gd name="T15" fmla="*/ 43 h 340"/>
                  <a:gd name="T16" fmla="*/ 94 w 480"/>
                  <a:gd name="T17" fmla="*/ 49 h 340"/>
                  <a:gd name="T18" fmla="*/ 88 w 480"/>
                  <a:gd name="T19" fmla="*/ 51 h 340"/>
                  <a:gd name="T20" fmla="*/ 87 w 480"/>
                  <a:gd name="T21" fmla="*/ 56 h 340"/>
                  <a:gd name="T22" fmla="*/ 75 w 480"/>
                  <a:gd name="T23" fmla="*/ 64 h 340"/>
                  <a:gd name="T24" fmla="*/ 81 w 480"/>
                  <a:gd name="T25" fmla="*/ 69 h 340"/>
                  <a:gd name="T26" fmla="*/ 70 w 480"/>
                  <a:gd name="T27" fmla="*/ 79 h 340"/>
                  <a:gd name="T28" fmla="*/ 60 w 480"/>
                  <a:gd name="T29" fmla="*/ 87 h 340"/>
                  <a:gd name="T30" fmla="*/ 62 w 480"/>
                  <a:gd name="T31" fmla="*/ 92 h 340"/>
                  <a:gd name="T32" fmla="*/ 48 w 480"/>
                  <a:gd name="T33" fmla="*/ 101 h 340"/>
                  <a:gd name="T34" fmla="*/ 54 w 480"/>
                  <a:gd name="T35" fmla="*/ 102 h 340"/>
                  <a:gd name="T36" fmla="*/ 50 w 480"/>
                  <a:gd name="T37" fmla="*/ 109 h 340"/>
                  <a:gd name="T38" fmla="*/ 38 w 480"/>
                  <a:gd name="T39" fmla="*/ 109 h 340"/>
                  <a:gd name="T40" fmla="*/ 32 w 480"/>
                  <a:gd name="T41" fmla="*/ 117 h 340"/>
                  <a:gd name="T42" fmla="*/ 19 w 480"/>
                  <a:gd name="T43" fmla="*/ 116 h 340"/>
                  <a:gd name="T44" fmla="*/ 26 w 480"/>
                  <a:gd name="T45" fmla="*/ 120 h 340"/>
                  <a:gd name="T46" fmla="*/ 19 w 480"/>
                  <a:gd name="T47" fmla="*/ 127 h 340"/>
                  <a:gd name="T48" fmla="*/ 12 w 480"/>
                  <a:gd name="T49" fmla="*/ 127 h 340"/>
                  <a:gd name="T50" fmla="*/ 4 w 480"/>
                  <a:gd name="T51" fmla="*/ 129 h 340"/>
                  <a:gd name="T52" fmla="*/ 13 w 480"/>
                  <a:gd name="T53" fmla="*/ 134 h 340"/>
                  <a:gd name="T54" fmla="*/ 1 w 480"/>
                  <a:gd name="T55" fmla="*/ 140 h 340"/>
                  <a:gd name="T56" fmla="*/ 15 w 480"/>
                  <a:gd name="T57" fmla="*/ 141 h 340"/>
                  <a:gd name="T58" fmla="*/ 24 w 480"/>
                  <a:gd name="T59" fmla="*/ 144 h 340"/>
                  <a:gd name="T60" fmla="*/ 0 w 480"/>
                  <a:gd name="T61" fmla="*/ 146 h 340"/>
                  <a:gd name="T62" fmla="*/ 0 w 480"/>
                  <a:gd name="T63" fmla="*/ 149 h 340"/>
                  <a:gd name="T64" fmla="*/ 1 w 480"/>
                  <a:gd name="T65" fmla="*/ 158 h 340"/>
                  <a:gd name="T66" fmla="*/ 13 w 480"/>
                  <a:gd name="T67" fmla="*/ 154 h 340"/>
                  <a:gd name="T68" fmla="*/ 13 w 480"/>
                  <a:gd name="T69" fmla="*/ 155 h 340"/>
                  <a:gd name="T70" fmla="*/ 4 w 480"/>
                  <a:gd name="T71" fmla="*/ 167 h 340"/>
                  <a:gd name="T72" fmla="*/ 12 w 480"/>
                  <a:gd name="T73" fmla="*/ 168 h 340"/>
                  <a:gd name="T74" fmla="*/ 7 w 480"/>
                  <a:gd name="T75" fmla="*/ 176 h 340"/>
                  <a:gd name="T76" fmla="*/ 31 w 480"/>
                  <a:gd name="T77" fmla="*/ 190 h 340"/>
                  <a:gd name="T78" fmla="*/ 55 w 480"/>
                  <a:gd name="T79" fmla="*/ 166 h 340"/>
                  <a:gd name="T80" fmla="*/ 65 w 480"/>
                  <a:gd name="T81" fmla="*/ 176 h 340"/>
                  <a:gd name="T82" fmla="*/ 73 w 480"/>
                  <a:gd name="T83" fmla="*/ 144 h 340"/>
                  <a:gd name="T84" fmla="*/ 69 w 480"/>
                  <a:gd name="T85" fmla="*/ 120 h 340"/>
                  <a:gd name="T86" fmla="*/ 87 w 480"/>
                  <a:gd name="T87" fmla="*/ 98 h 340"/>
                  <a:gd name="T88" fmla="*/ 87 w 480"/>
                  <a:gd name="T89" fmla="*/ 69 h 340"/>
                  <a:gd name="T90" fmla="*/ 105 w 480"/>
                  <a:gd name="T91" fmla="*/ 44 h 340"/>
                  <a:gd name="T92" fmla="*/ 135 w 480"/>
                  <a:gd name="T93" fmla="*/ 36 h 340"/>
                  <a:gd name="T94" fmla="*/ 144 w 480"/>
                  <a:gd name="T95" fmla="*/ 23 h 340"/>
                  <a:gd name="T96" fmla="*/ 178 w 480"/>
                  <a:gd name="T97" fmla="*/ 34 h 340"/>
                  <a:gd name="T98" fmla="*/ 200 w 480"/>
                  <a:gd name="T99" fmla="*/ 13 h 340"/>
                  <a:gd name="T100" fmla="*/ 225 w 480"/>
                  <a:gd name="T101" fmla="*/ 22 h 340"/>
                  <a:gd name="T102" fmla="*/ 225 w 480"/>
                  <a:gd name="T103" fmla="*/ 16 h 340"/>
                  <a:gd name="T104" fmla="*/ 231 w 480"/>
                  <a:gd name="T105" fmla="*/ 10 h 340"/>
                  <a:gd name="T106" fmla="*/ 206 w 480"/>
                  <a:gd name="T107" fmla="*/ 5 h 340"/>
                  <a:gd name="T108" fmla="*/ 203 w 480"/>
                  <a:gd name="T109" fmla="*/ 5 h 340"/>
                  <a:gd name="T110" fmla="*/ 196 w 480"/>
                  <a:gd name="T111" fmla="*/ 3 h 340"/>
                  <a:gd name="T112" fmla="*/ 176 w 480"/>
                  <a:gd name="T113" fmla="*/ 13 h 340"/>
                  <a:gd name="T114" fmla="*/ 171 w 480"/>
                  <a:gd name="T115" fmla="*/ 3 h 340"/>
                  <a:gd name="T116" fmla="*/ 153 w 480"/>
                  <a:gd name="T117" fmla="*/ 13 h 340"/>
                  <a:gd name="T118" fmla="*/ 149 w 480"/>
                  <a:gd name="T119" fmla="*/ 14 h 340"/>
                  <a:gd name="T120" fmla="*/ 136 w 480"/>
                  <a:gd name="T121" fmla="*/ 19 h 340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480" h="340">
                    <a:moveTo>
                      <a:pt x="283" y="35"/>
                    </a:moveTo>
                    <a:lnTo>
                      <a:pt x="283" y="36"/>
                    </a:lnTo>
                    <a:lnTo>
                      <a:pt x="274" y="43"/>
                    </a:lnTo>
                    <a:lnTo>
                      <a:pt x="276" y="28"/>
                    </a:lnTo>
                    <a:lnTo>
                      <a:pt x="273" y="36"/>
                    </a:lnTo>
                    <a:lnTo>
                      <a:pt x="267" y="39"/>
                    </a:lnTo>
                    <a:lnTo>
                      <a:pt x="265" y="30"/>
                    </a:lnTo>
                    <a:lnTo>
                      <a:pt x="259" y="36"/>
                    </a:lnTo>
                    <a:lnTo>
                      <a:pt x="261" y="42"/>
                    </a:lnTo>
                    <a:lnTo>
                      <a:pt x="247" y="40"/>
                    </a:lnTo>
                    <a:lnTo>
                      <a:pt x="249" y="43"/>
                    </a:lnTo>
                    <a:lnTo>
                      <a:pt x="240" y="41"/>
                    </a:lnTo>
                    <a:lnTo>
                      <a:pt x="235" y="48"/>
                    </a:lnTo>
                    <a:lnTo>
                      <a:pt x="235" y="58"/>
                    </a:lnTo>
                    <a:lnTo>
                      <a:pt x="232" y="59"/>
                    </a:lnTo>
                    <a:lnTo>
                      <a:pt x="211" y="64"/>
                    </a:lnTo>
                    <a:lnTo>
                      <a:pt x="232" y="66"/>
                    </a:lnTo>
                    <a:lnTo>
                      <a:pt x="229" y="71"/>
                    </a:lnTo>
                    <a:lnTo>
                      <a:pt x="213" y="70"/>
                    </a:lnTo>
                    <a:lnTo>
                      <a:pt x="212" y="71"/>
                    </a:lnTo>
                    <a:lnTo>
                      <a:pt x="208" y="77"/>
                    </a:lnTo>
                    <a:lnTo>
                      <a:pt x="208" y="79"/>
                    </a:lnTo>
                    <a:lnTo>
                      <a:pt x="201" y="73"/>
                    </a:lnTo>
                    <a:lnTo>
                      <a:pt x="195" y="76"/>
                    </a:lnTo>
                    <a:lnTo>
                      <a:pt x="182" y="87"/>
                    </a:lnTo>
                    <a:lnTo>
                      <a:pt x="200" y="83"/>
                    </a:lnTo>
                    <a:lnTo>
                      <a:pt x="194" y="87"/>
                    </a:lnTo>
                    <a:lnTo>
                      <a:pt x="198" y="90"/>
                    </a:lnTo>
                    <a:lnTo>
                      <a:pt x="196" y="93"/>
                    </a:lnTo>
                    <a:lnTo>
                      <a:pt x="183" y="91"/>
                    </a:lnTo>
                    <a:lnTo>
                      <a:pt x="182" y="96"/>
                    </a:lnTo>
                    <a:lnTo>
                      <a:pt x="196" y="101"/>
                    </a:lnTo>
                    <a:lnTo>
                      <a:pt x="180" y="101"/>
                    </a:lnTo>
                    <a:lnTo>
                      <a:pt x="164" y="107"/>
                    </a:lnTo>
                    <a:lnTo>
                      <a:pt x="154" y="114"/>
                    </a:lnTo>
                    <a:lnTo>
                      <a:pt x="156" y="114"/>
                    </a:lnTo>
                    <a:lnTo>
                      <a:pt x="151" y="120"/>
                    </a:lnTo>
                    <a:lnTo>
                      <a:pt x="154" y="121"/>
                    </a:lnTo>
                    <a:lnTo>
                      <a:pt x="168" y="123"/>
                    </a:lnTo>
                    <a:lnTo>
                      <a:pt x="150" y="129"/>
                    </a:lnTo>
                    <a:lnTo>
                      <a:pt x="144" y="135"/>
                    </a:lnTo>
                    <a:lnTo>
                      <a:pt x="145" y="142"/>
                    </a:lnTo>
                    <a:lnTo>
                      <a:pt x="145" y="147"/>
                    </a:lnTo>
                    <a:lnTo>
                      <a:pt x="148" y="148"/>
                    </a:lnTo>
                    <a:lnTo>
                      <a:pt x="126" y="156"/>
                    </a:lnTo>
                    <a:lnTo>
                      <a:pt x="126" y="159"/>
                    </a:lnTo>
                    <a:lnTo>
                      <a:pt x="134" y="155"/>
                    </a:lnTo>
                    <a:lnTo>
                      <a:pt x="129" y="165"/>
                    </a:lnTo>
                    <a:lnTo>
                      <a:pt x="118" y="167"/>
                    </a:lnTo>
                    <a:lnTo>
                      <a:pt x="111" y="169"/>
                    </a:lnTo>
                    <a:lnTo>
                      <a:pt x="99" y="181"/>
                    </a:lnTo>
                    <a:lnTo>
                      <a:pt x="93" y="187"/>
                    </a:lnTo>
                    <a:lnTo>
                      <a:pt x="102" y="192"/>
                    </a:lnTo>
                    <a:lnTo>
                      <a:pt x="112" y="184"/>
                    </a:lnTo>
                    <a:lnTo>
                      <a:pt x="122" y="181"/>
                    </a:lnTo>
                    <a:lnTo>
                      <a:pt x="120" y="189"/>
                    </a:lnTo>
                    <a:lnTo>
                      <a:pt x="104" y="196"/>
                    </a:lnTo>
                    <a:lnTo>
                      <a:pt x="97" y="196"/>
                    </a:lnTo>
                    <a:lnTo>
                      <a:pt x="81" y="193"/>
                    </a:lnTo>
                    <a:lnTo>
                      <a:pt x="79" y="196"/>
                    </a:lnTo>
                    <a:lnTo>
                      <a:pt x="69" y="202"/>
                    </a:lnTo>
                    <a:lnTo>
                      <a:pt x="63" y="207"/>
                    </a:lnTo>
                    <a:lnTo>
                      <a:pt x="66" y="210"/>
                    </a:lnTo>
                    <a:lnTo>
                      <a:pt x="60" y="208"/>
                    </a:lnTo>
                    <a:lnTo>
                      <a:pt x="66" y="215"/>
                    </a:lnTo>
                    <a:lnTo>
                      <a:pt x="39" y="208"/>
                    </a:lnTo>
                    <a:lnTo>
                      <a:pt x="37" y="215"/>
                    </a:lnTo>
                    <a:lnTo>
                      <a:pt x="45" y="215"/>
                    </a:lnTo>
                    <a:lnTo>
                      <a:pt x="54" y="214"/>
                    </a:lnTo>
                    <a:lnTo>
                      <a:pt x="44" y="217"/>
                    </a:lnTo>
                    <a:lnTo>
                      <a:pt x="27" y="220"/>
                    </a:lnTo>
                    <a:lnTo>
                      <a:pt x="40" y="227"/>
                    </a:lnTo>
                    <a:lnTo>
                      <a:pt x="38" y="228"/>
                    </a:lnTo>
                    <a:lnTo>
                      <a:pt x="26" y="223"/>
                    </a:lnTo>
                    <a:lnTo>
                      <a:pt x="26" y="227"/>
                    </a:lnTo>
                    <a:lnTo>
                      <a:pt x="15" y="228"/>
                    </a:lnTo>
                    <a:lnTo>
                      <a:pt x="19" y="231"/>
                    </a:lnTo>
                    <a:lnTo>
                      <a:pt x="8" y="232"/>
                    </a:lnTo>
                    <a:lnTo>
                      <a:pt x="1" y="231"/>
                    </a:lnTo>
                    <a:lnTo>
                      <a:pt x="0" y="237"/>
                    </a:lnTo>
                    <a:lnTo>
                      <a:pt x="28" y="239"/>
                    </a:lnTo>
                    <a:lnTo>
                      <a:pt x="0" y="240"/>
                    </a:lnTo>
                    <a:lnTo>
                      <a:pt x="9" y="249"/>
                    </a:lnTo>
                    <a:lnTo>
                      <a:pt x="3" y="251"/>
                    </a:lnTo>
                    <a:lnTo>
                      <a:pt x="6" y="251"/>
                    </a:lnTo>
                    <a:lnTo>
                      <a:pt x="1" y="256"/>
                    </a:lnTo>
                    <a:lnTo>
                      <a:pt x="31" y="253"/>
                    </a:lnTo>
                    <a:lnTo>
                      <a:pt x="44" y="252"/>
                    </a:lnTo>
                    <a:lnTo>
                      <a:pt x="46" y="251"/>
                    </a:lnTo>
                    <a:lnTo>
                      <a:pt x="49" y="258"/>
                    </a:lnTo>
                    <a:lnTo>
                      <a:pt x="43" y="262"/>
                    </a:lnTo>
                    <a:lnTo>
                      <a:pt x="27" y="258"/>
                    </a:lnTo>
                    <a:lnTo>
                      <a:pt x="0" y="262"/>
                    </a:lnTo>
                    <a:lnTo>
                      <a:pt x="4" y="265"/>
                    </a:lnTo>
                    <a:lnTo>
                      <a:pt x="4" y="268"/>
                    </a:lnTo>
                    <a:lnTo>
                      <a:pt x="0" y="268"/>
                    </a:lnTo>
                    <a:lnTo>
                      <a:pt x="13" y="270"/>
                    </a:lnTo>
                    <a:lnTo>
                      <a:pt x="9" y="276"/>
                    </a:lnTo>
                    <a:lnTo>
                      <a:pt x="3" y="282"/>
                    </a:lnTo>
                    <a:lnTo>
                      <a:pt x="14" y="281"/>
                    </a:lnTo>
                    <a:lnTo>
                      <a:pt x="18" y="286"/>
                    </a:lnTo>
                    <a:lnTo>
                      <a:pt x="27" y="276"/>
                    </a:lnTo>
                    <a:lnTo>
                      <a:pt x="37" y="275"/>
                    </a:lnTo>
                    <a:lnTo>
                      <a:pt x="31" y="283"/>
                    </a:lnTo>
                    <a:lnTo>
                      <a:pt x="28" y="277"/>
                    </a:lnTo>
                    <a:lnTo>
                      <a:pt x="19" y="293"/>
                    </a:lnTo>
                    <a:lnTo>
                      <a:pt x="21" y="294"/>
                    </a:lnTo>
                    <a:lnTo>
                      <a:pt x="9" y="298"/>
                    </a:lnTo>
                    <a:lnTo>
                      <a:pt x="8" y="306"/>
                    </a:lnTo>
                    <a:lnTo>
                      <a:pt x="19" y="304"/>
                    </a:lnTo>
                    <a:lnTo>
                      <a:pt x="26" y="301"/>
                    </a:lnTo>
                    <a:lnTo>
                      <a:pt x="26" y="307"/>
                    </a:lnTo>
                    <a:lnTo>
                      <a:pt x="25" y="315"/>
                    </a:lnTo>
                    <a:lnTo>
                      <a:pt x="15" y="316"/>
                    </a:lnTo>
                    <a:lnTo>
                      <a:pt x="16" y="329"/>
                    </a:lnTo>
                    <a:lnTo>
                      <a:pt x="34" y="337"/>
                    </a:lnTo>
                    <a:lnTo>
                      <a:pt x="64" y="340"/>
                    </a:lnTo>
                    <a:lnTo>
                      <a:pt x="98" y="312"/>
                    </a:lnTo>
                    <a:lnTo>
                      <a:pt x="112" y="311"/>
                    </a:lnTo>
                    <a:lnTo>
                      <a:pt x="114" y="297"/>
                    </a:lnTo>
                    <a:lnTo>
                      <a:pt x="121" y="292"/>
                    </a:lnTo>
                    <a:lnTo>
                      <a:pt x="126" y="310"/>
                    </a:lnTo>
                    <a:lnTo>
                      <a:pt x="136" y="316"/>
                    </a:lnTo>
                    <a:lnTo>
                      <a:pt x="150" y="291"/>
                    </a:lnTo>
                    <a:lnTo>
                      <a:pt x="152" y="267"/>
                    </a:lnTo>
                    <a:lnTo>
                      <a:pt x="152" y="259"/>
                    </a:lnTo>
                    <a:lnTo>
                      <a:pt x="160" y="251"/>
                    </a:lnTo>
                    <a:lnTo>
                      <a:pt x="145" y="240"/>
                    </a:lnTo>
                    <a:lnTo>
                      <a:pt x="144" y="215"/>
                    </a:lnTo>
                    <a:lnTo>
                      <a:pt x="142" y="189"/>
                    </a:lnTo>
                    <a:lnTo>
                      <a:pt x="160" y="178"/>
                    </a:lnTo>
                    <a:lnTo>
                      <a:pt x="180" y="175"/>
                    </a:lnTo>
                    <a:lnTo>
                      <a:pt x="169" y="165"/>
                    </a:lnTo>
                    <a:lnTo>
                      <a:pt x="184" y="132"/>
                    </a:lnTo>
                    <a:lnTo>
                      <a:pt x="180" y="124"/>
                    </a:lnTo>
                    <a:lnTo>
                      <a:pt x="199" y="120"/>
                    </a:lnTo>
                    <a:lnTo>
                      <a:pt x="207" y="106"/>
                    </a:lnTo>
                    <a:lnTo>
                      <a:pt x="218" y="79"/>
                    </a:lnTo>
                    <a:lnTo>
                      <a:pt x="244" y="72"/>
                    </a:lnTo>
                    <a:lnTo>
                      <a:pt x="247" y="63"/>
                    </a:lnTo>
                    <a:lnTo>
                      <a:pt x="280" y="64"/>
                    </a:lnTo>
                    <a:lnTo>
                      <a:pt x="278" y="49"/>
                    </a:lnTo>
                    <a:lnTo>
                      <a:pt x="288" y="49"/>
                    </a:lnTo>
                    <a:lnTo>
                      <a:pt x="300" y="42"/>
                    </a:lnTo>
                    <a:lnTo>
                      <a:pt x="322" y="55"/>
                    </a:lnTo>
                    <a:lnTo>
                      <a:pt x="344" y="59"/>
                    </a:lnTo>
                    <a:lnTo>
                      <a:pt x="369" y="60"/>
                    </a:lnTo>
                    <a:lnTo>
                      <a:pt x="380" y="54"/>
                    </a:lnTo>
                    <a:lnTo>
                      <a:pt x="387" y="35"/>
                    </a:lnTo>
                    <a:lnTo>
                      <a:pt x="415" y="24"/>
                    </a:lnTo>
                    <a:lnTo>
                      <a:pt x="446" y="34"/>
                    </a:lnTo>
                    <a:lnTo>
                      <a:pt x="447" y="49"/>
                    </a:lnTo>
                    <a:lnTo>
                      <a:pt x="467" y="39"/>
                    </a:lnTo>
                    <a:lnTo>
                      <a:pt x="480" y="37"/>
                    </a:lnTo>
                    <a:lnTo>
                      <a:pt x="480" y="30"/>
                    </a:lnTo>
                    <a:lnTo>
                      <a:pt x="468" y="30"/>
                    </a:lnTo>
                    <a:lnTo>
                      <a:pt x="457" y="31"/>
                    </a:lnTo>
                    <a:lnTo>
                      <a:pt x="441" y="22"/>
                    </a:lnTo>
                    <a:lnTo>
                      <a:pt x="480" y="18"/>
                    </a:lnTo>
                    <a:lnTo>
                      <a:pt x="461" y="10"/>
                    </a:lnTo>
                    <a:lnTo>
                      <a:pt x="443" y="6"/>
                    </a:lnTo>
                    <a:lnTo>
                      <a:pt x="428" y="10"/>
                    </a:lnTo>
                    <a:lnTo>
                      <a:pt x="426" y="22"/>
                    </a:lnTo>
                    <a:lnTo>
                      <a:pt x="423" y="13"/>
                    </a:lnTo>
                    <a:lnTo>
                      <a:pt x="421" y="10"/>
                    </a:lnTo>
                    <a:lnTo>
                      <a:pt x="420" y="9"/>
                    </a:lnTo>
                    <a:lnTo>
                      <a:pt x="417" y="0"/>
                    </a:lnTo>
                    <a:lnTo>
                      <a:pt x="406" y="5"/>
                    </a:lnTo>
                    <a:lnTo>
                      <a:pt x="393" y="17"/>
                    </a:lnTo>
                    <a:lnTo>
                      <a:pt x="387" y="5"/>
                    </a:lnTo>
                    <a:lnTo>
                      <a:pt x="364" y="23"/>
                    </a:lnTo>
                    <a:lnTo>
                      <a:pt x="374" y="7"/>
                    </a:lnTo>
                    <a:lnTo>
                      <a:pt x="368" y="6"/>
                    </a:lnTo>
                    <a:lnTo>
                      <a:pt x="354" y="5"/>
                    </a:lnTo>
                    <a:lnTo>
                      <a:pt x="352" y="10"/>
                    </a:lnTo>
                    <a:lnTo>
                      <a:pt x="332" y="23"/>
                    </a:lnTo>
                    <a:lnTo>
                      <a:pt x="318" y="23"/>
                    </a:lnTo>
                    <a:lnTo>
                      <a:pt x="320" y="19"/>
                    </a:lnTo>
                    <a:lnTo>
                      <a:pt x="298" y="22"/>
                    </a:lnTo>
                    <a:lnTo>
                      <a:pt x="310" y="25"/>
                    </a:lnTo>
                    <a:lnTo>
                      <a:pt x="308" y="30"/>
                    </a:lnTo>
                    <a:lnTo>
                      <a:pt x="296" y="29"/>
                    </a:lnTo>
                    <a:lnTo>
                      <a:pt x="283" y="35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30" name="Freeform 296"/>
              <p:cNvSpPr>
                <a:spLocks/>
              </p:cNvSpPr>
              <p:nvPr/>
            </p:nvSpPr>
            <p:spPr bwMode="auto">
              <a:xfrm>
                <a:off x="3066" y="1012"/>
                <a:ext cx="175" cy="200"/>
              </a:xfrm>
              <a:custGeom>
                <a:avLst/>
                <a:gdLst>
                  <a:gd name="T0" fmla="*/ 102 w 251"/>
                  <a:gd name="T1" fmla="*/ 80 h 267"/>
                  <a:gd name="T2" fmla="*/ 99 w 251"/>
                  <a:gd name="T3" fmla="*/ 76 h 267"/>
                  <a:gd name="T4" fmla="*/ 98 w 251"/>
                  <a:gd name="T5" fmla="*/ 63 h 267"/>
                  <a:gd name="T6" fmla="*/ 86 w 251"/>
                  <a:gd name="T7" fmla="*/ 46 h 267"/>
                  <a:gd name="T8" fmla="*/ 91 w 251"/>
                  <a:gd name="T9" fmla="*/ 36 h 267"/>
                  <a:gd name="T10" fmla="*/ 77 w 251"/>
                  <a:gd name="T11" fmla="*/ 26 h 267"/>
                  <a:gd name="T12" fmla="*/ 77 w 251"/>
                  <a:gd name="T13" fmla="*/ 17 h 267"/>
                  <a:gd name="T14" fmla="*/ 77 w 251"/>
                  <a:gd name="T15" fmla="*/ 14 h 267"/>
                  <a:gd name="T16" fmla="*/ 77 w 251"/>
                  <a:gd name="T17" fmla="*/ 5 h 267"/>
                  <a:gd name="T18" fmla="*/ 62 w 251"/>
                  <a:gd name="T19" fmla="*/ 0 h 267"/>
                  <a:gd name="T20" fmla="*/ 48 w 251"/>
                  <a:gd name="T21" fmla="*/ 6 h 267"/>
                  <a:gd name="T22" fmla="*/ 45 w 251"/>
                  <a:gd name="T23" fmla="*/ 16 h 267"/>
                  <a:gd name="T24" fmla="*/ 39 w 251"/>
                  <a:gd name="T25" fmla="*/ 20 h 267"/>
                  <a:gd name="T26" fmla="*/ 27 w 251"/>
                  <a:gd name="T27" fmla="*/ 19 h 267"/>
                  <a:gd name="T28" fmla="*/ 17 w 251"/>
                  <a:gd name="T29" fmla="*/ 17 h 267"/>
                  <a:gd name="T30" fmla="*/ 6 w 251"/>
                  <a:gd name="T31" fmla="*/ 10 h 267"/>
                  <a:gd name="T32" fmla="*/ 0 w 251"/>
                  <a:gd name="T33" fmla="*/ 14 h 267"/>
                  <a:gd name="T34" fmla="*/ 26 w 251"/>
                  <a:gd name="T35" fmla="*/ 28 h 267"/>
                  <a:gd name="T36" fmla="*/ 36 w 251"/>
                  <a:gd name="T37" fmla="*/ 47 h 267"/>
                  <a:gd name="T38" fmla="*/ 41 w 251"/>
                  <a:gd name="T39" fmla="*/ 61 h 267"/>
                  <a:gd name="T40" fmla="*/ 45 w 251"/>
                  <a:gd name="T41" fmla="*/ 60 h 267"/>
                  <a:gd name="T42" fmla="*/ 51 w 251"/>
                  <a:gd name="T43" fmla="*/ 64 h 267"/>
                  <a:gd name="T44" fmla="*/ 53 w 251"/>
                  <a:gd name="T45" fmla="*/ 74 h 267"/>
                  <a:gd name="T46" fmla="*/ 36 w 251"/>
                  <a:gd name="T47" fmla="*/ 90 h 267"/>
                  <a:gd name="T48" fmla="*/ 29 w 251"/>
                  <a:gd name="T49" fmla="*/ 97 h 267"/>
                  <a:gd name="T50" fmla="*/ 21 w 251"/>
                  <a:gd name="T51" fmla="*/ 102 h 267"/>
                  <a:gd name="T52" fmla="*/ 22 w 251"/>
                  <a:gd name="T53" fmla="*/ 118 h 267"/>
                  <a:gd name="T54" fmla="*/ 26 w 251"/>
                  <a:gd name="T55" fmla="*/ 138 h 267"/>
                  <a:gd name="T56" fmla="*/ 37 w 251"/>
                  <a:gd name="T57" fmla="*/ 142 h 267"/>
                  <a:gd name="T58" fmla="*/ 37 w 251"/>
                  <a:gd name="T59" fmla="*/ 144 h 267"/>
                  <a:gd name="T60" fmla="*/ 42 w 251"/>
                  <a:gd name="T61" fmla="*/ 143 h 267"/>
                  <a:gd name="T62" fmla="*/ 45 w 251"/>
                  <a:gd name="T63" fmla="*/ 150 h 267"/>
                  <a:gd name="T64" fmla="*/ 48 w 251"/>
                  <a:gd name="T65" fmla="*/ 148 h 267"/>
                  <a:gd name="T66" fmla="*/ 73 w 251"/>
                  <a:gd name="T67" fmla="*/ 142 h 267"/>
                  <a:gd name="T68" fmla="*/ 79 w 251"/>
                  <a:gd name="T69" fmla="*/ 140 h 267"/>
                  <a:gd name="T70" fmla="*/ 91 w 251"/>
                  <a:gd name="T71" fmla="*/ 139 h 267"/>
                  <a:gd name="T72" fmla="*/ 99 w 251"/>
                  <a:gd name="T73" fmla="*/ 130 h 267"/>
                  <a:gd name="T74" fmla="*/ 107 w 251"/>
                  <a:gd name="T75" fmla="*/ 121 h 267"/>
                  <a:gd name="T76" fmla="*/ 114 w 251"/>
                  <a:gd name="T77" fmla="*/ 113 h 267"/>
                  <a:gd name="T78" fmla="*/ 122 w 251"/>
                  <a:gd name="T79" fmla="*/ 104 h 267"/>
                  <a:gd name="T80" fmla="*/ 104 w 251"/>
                  <a:gd name="T81" fmla="*/ 91 h 267"/>
                  <a:gd name="T82" fmla="*/ 108 w 251"/>
                  <a:gd name="T83" fmla="*/ 88 h 267"/>
                  <a:gd name="T84" fmla="*/ 102 w 251"/>
                  <a:gd name="T85" fmla="*/ 80 h 267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251" h="267">
                    <a:moveTo>
                      <a:pt x="211" y="143"/>
                    </a:moveTo>
                    <a:lnTo>
                      <a:pt x="203" y="135"/>
                    </a:lnTo>
                    <a:lnTo>
                      <a:pt x="201" y="112"/>
                    </a:lnTo>
                    <a:lnTo>
                      <a:pt x="176" y="83"/>
                    </a:lnTo>
                    <a:lnTo>
                      <a:pt x="188" y="64"/>
                    </a:lnTo>
                    <a:lnTo>
                      <a:pt x="159" y="47"/>
                    </a:lnTo>
                    <a:lnTo>
                      <a:pt x="158" y="31"/>
                    </a:lnTo>
                    <a:lnTo>
                      <a:pt x="159" y="25"/>
                    </a:lnTo>
                    <a:lnTo>
                      <a:pt x="158" y="10"/>
                    </a:lnTo>
                    <a:lnTo>
                      <a:pt x="127" y="0"/>
                    </a:lnTo>
                    <a:lnTo>
                      <a:pt x="99" y="11"/>
                    </a:lnTo>
                    <a:lnTo>
                      <a:pt x="92" y="30"/>
                    </a:lnTo>
                    <a:lnTo>
                      <a:pt x="81" y="36"/>
                    </a:lnTo>
                    <a:lnTo>
                      <a:pt x="56" y="35"/>
                    </a:lnTo>
                    <a:lnTo>
                      <a:pt x="34" y="31"/>
                    </a:lnTo>
                    <a:lnTo>
                      <a:pt x="12" y="18"/>
                    </a:lnTo>
                    <a:lnTo>
                      <a:pt x="0" y="25"/>
                    </a:lnTo>
                    <a:lnTo>
                      <a:pt x="55" y="49"/>
                    </a:lnTo>
                    <a:lnTo>
                      <a:pt x="75" y="84"/>
                    </a:lnTo>
                    <a:lnTo>
                      <a:pt x="85" y="108"/>
                    </a:lnTo>
                    <a:lnTo>
                      <a:pt x="93" y="107"/>
                    </a:lnTo>
                    <a:lnTo>
                      <a:pt x="104" y="113"/>
                    </a:lnTo>
                    <a:lnTo>
                      <a:pt x="109" y="132"/>
                    </a:lnTo>
                    <a:lnTo>
                      <a:pt x="74" y="160"/>
                    </a:lnTo>
                    <a:lnTo>
                      <a:pt x="60" y="173"/>
                    </a:lnTo>
                    <a:lnTo>
                      <a:pt x="43" y="181"/>
                    </a:lnTo>
                    <a:lnTo>
                      <a:pt x="46" y="211"/>
                    </a:lnTo>
                    <a:lnTo>
                      <a:pt x="54" y="245"/>
                    </a:lnTo>
                    <a:lnTo>
                      <a:pt x="76" y="252"/>
                    </a:lnTo>
                    <a:lnTo>
                      <a:pt x="76" y="256"/>
                    </a:lnTo>
                    <a:lnTo>
                      <a:pt x="86" y="255"/>
                    </a:lnTo>
                    <a:lnTo>
                      <a:pt x="93" y="267"/>
                    </a:lnTo>
                    <a:lnTo>
                      <a:pt x="99" y="263"/>
                    </a:lnTo>
                    <a:lnTo>
                      <a:pt x="150" y="253"/>
                    </a:lnTo>
                    <a:lnTo>
                      <a:pt x="162" y="249"/>
                    </a:lnTo>
                    <a:lnTo>
                      <a:pt x="188" y="247"/>
                    </a:lnTo>
                    <a:lnTo>
                      <a:pt x="204" y="232"/>
                    </a:lnTo>
                    <a:lnTo>
                      <a:pt x="221" y="216"/>
                    </a:lnTo>
                    <a:lnTo>
                      <a:pt x="235" y="201"/>
                    </a:lnTo>
                    <a:lnTo>
                      <a:pt x="251" y="185"/>
                    </a:lnTo>
                    <a:lnTo>
                      <a:pt x="213" y="163"/>
                    </a:lnTo>
                    <a:lnTo>
                      <a:pt x="223" y="156"/>
                    </a:lnTo>
                    <a:lnTo>
                      <a:pt x="211" y="143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31" name="Freeform 297"/>
              <p:cNvSpPr>
                <a:spLocks/>
              </p:cNvSpPr>
              <p:nvPr/>
            </p:nvSpPr>
            <p:spPr bwMode="auto">
              <a:xfrm>
                <a:off x="2958" y="1031"/>
                <a:ext cx="168" cy="274"/>
              </a:xfrm>
              <a:custGeom>
                <a:avLst/>
                <a:gdLst>
                  <a:gd name="T0" fmla="*/ 82 w 241"/>
                  <a:gd name="T1" fmla="*/ 79 h 366"/>
                  <a:gd name="T2" fmla="*/ 68 w 241"/>
                  <a:gd name="T3" fmla="*/ 89 h 366"/>
                  <a:gd name="T4" fmla="*/ 60 w 241"/>
                  <a:gd name="T5" fmla="*/ 96 h 366"/>
                  <a:gd name="T6" fmla="*/ 57 w 241"/>
                  <a:gd name="T7" fmla="*/ 108 h 366"/>
                  <a:gd name="T8" fmla="*/ 72 w 241"/>
                  <a:gd name="T9" fmla="*/ 130 h 366"/>
                  <a:gd name="T10" fmla="*/ 68 w 241"/>
                  <a:gd name="T11" fmla="*/ 144 h 366"/>
                  <a:gd name="T12" fmla="*/ 64 w 241"/>
                  <a:gd name="T13" fmla="*/ 141 h 366"/>
                  <a:gd name="T14" fmla="*/ 74 w 241"/>
                  <a:gd name="T15" fmla="*/ 144 h 366"/>
                  <a:gd name="T16" fmla="*/ 66 w 241"/>
                  <a:gd name="T17" fmla="*/ 147 h 366"/>
                  <a:gd name="T18" fmla="*/ 54 w 241"/>
                  <a:gd name="T19" fmla="*/ 155 h 366"/>
                  <a:gd name="T20" fmla="*/ 56 w 241"/>
                  <a:gd name="T21" fmla="*/ 165 h 366"/>
                  <a:gd name="T22" fmla="*/ 57 w 241"/>
                  <a:gd name="T23" fmla="*/ 168 h 366"/>
                  <a:gd name="T24" fmla="*/ 54 w 241"/>
                  <a:gd name="T25" fmla="*/ 193 h 366"/>
                  <a:gd name="T26" fmla="*/ 34 w 241"/>
                  <a:gd name="T27" fmla="*/ 205 h 366"/>
                  <a:gd name="T28" fmla="*/ 18 w 241"/>
                  <a:gd name="T29" fmla="*/ 192 h 366"/>
                  <a:gd name="T30" fmla="*/ 6 w 241"/>
                  <a:gd name="T31" fmla="*/ 166 h 366"/>
                  <a:gd name="T32" fmla="*/ 4 w 241"/>
                  <a:gd name="T33" fmla="*/ 159 h 366"/>
                  <a:gd name="T34" fmla="*/ 0 w 241"/>
                  <a:gd name="T35" fmla="*/ 150 h 366"/>
                  <a:gd name="T36" fmla="*/ 9 w 241"/>
                  <a:gd name="T37" fmla="*/ 136 h 366"/>
                  <a:gd name="T38" fmla="*/ 10 w 241"/>
                  <a:gd name="T39" fmla="*/ 118 h 366"/>
                  <a:gd name="T40" fmla="*/ 6 w 241"/>
                  <a:gd name="T41" fmla="*/ 107 h 366"/>
                  <a:gd name="T42" fmla="*/ 5 w 241"/>
                  <a:gd name="T43" fmla="*/ 79 h 366"/>
                  <a:gd name="T44" fmla="*/ 23 w 241"/>
                  <a:gd name="T45" fmla="*/ 70 h 366"/>
                  <a:gd name="T46" fmla="*/ 25 w 241"/>
                  <a:gd name="T47" fmla="*/ 46 h 366"/>
                  <a:gd name="T48" fmla="*/ 33 w 241"/>
                  <a:gd name="T49" fmla="*/ 40 h 366"/>
                  <a:gd name="T50" fmla="*/ 42 w 241"/>
                  <a:gd name="T51" fmla="*/ 16 h 366"/>
                  <a:gd name="T52" fmla="*/ 56 w 241"/>
                  <a:gd name="T53" fmla="*/ 7 h 366"/>
                  <a:gd name="T54" fmla="*/ 71 w 241"/>
                  <a:gd name="T55" fmla="*/ 0 h 366"/>
                  <a:gd name="T56" fmla="*/ 102 w 241"/>
                  <a:gd name="T57" fmla="*/ 13 h 366"/>
                  <a:gd name="T58" fmla="*/ 117 w 241"/>
                  <a:gd name="T59" fmla="*/ 46 h 366"/>
                  <a:gd name="T60" fmla="*/ 100 w 241"/>
                  <a:gd name="T61" fmla="*/ 48 h 366"/>
                  <a:gd name="T62" fmla="*/ 97 w 241"/>
                  <a:gd name="T63" fmla="*/ 50 h 366"/>
                  <a:gd name="T64" fmla="*/ 89 w 241"/>
                  <a:gd name="T65" fmla="*/ 61 h 36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41" h="366">
                    <a:moveTo>
                      <a:pt x="192" y="123"/>
                    </a:moveTo>
                    <a:lnTo>
                      <a:pt x="168" y="142"/>
                    </a:lnTo>
                    <a:lnTo>
                      <a:pt x="150" y="152"/>
                    </a:lnTo>
                    <a:lnTo>
                      <a:pt x="140" y="159"/>
                    </a:lnTo>
                    <a:lnTo>
                      <a:pt x="127" y="160"/>
                    </a:lnTo>
                    <a:lnTo>
                      <a:pt x="124" y="171"/>
                    </a:lnTo>
                    <a:lnTo>
                      <a:pt x="121" y="176"/>
                    </a:lnTo>
                    <a:lnTo>
                      <a:pt x="118" y="192"/>
                    </a:lnTo>
                    <a:lnTo>
                      <a:pt x="126" y="221"/>
                    </a:lnTo>
                    <a:lnTo>
                      <a:pt x="148" y="232"/>
                    </a:lnTo>
                    <a:lnTo>
                      <a:pt x="159" y="244"/>
                    </a:lnTo>
                    <a:lnTo>
                      <a:pt x="139" y="256"/>
                    </a:lnTo>
                    <a:lnTo>
                      <a:pt x="130" y="248"/>
                    </a:lnTo>
                    <a:lnTo>
                      <a:pt x="132" y="251"/>
                    </a:lnTo>
                    <a:lnTo>
                      <a:pt x="104" y="254"/>
                    </a:lnTo>
                    <a:lnTo>
                      <a:pt x="152" y="256"/>
                    </a:lnTo>
                    <a:lnTo>
                      <a:pt x="139" y="268"/>
                    </a:lnTo>
                    <a:lnTo>
                      <a:pt x="135" y="263"/>
                    </a:lnTo>
                    <a:lnTo>
                      <a:pt x="122" y="276"/>
                    </a:lnTo>
                    <a:lnTo>
                      <a:pt x="111" y="276"/>
                    </a:lnTo>
                    <a:lnTo>
                      <a:pt x="118" y="282"/>
                    </a:lnTo>
                    <a:lnTo>
                      <a:pt x="116" y="294"/>
                    </a:lnTo>
                    <a:lnTo>
                      <a:pt x="120" y="300"/>
                    </a:lnTo>
                    <a:lnTo>
                      <a:pt x="117" y="299"/>
                    </a:lnTo>
                    <a:lnTo>
                      <a:pt x="114" y="322"/>
                    </a:lnTo>
                    <a:lnTo>
                      <a:pt x="110" y="344"/>
                    </a:lnTo>
                    <a:lnTo>
                      <a:pt x="74" y="351"/>
                    </a:lnTo>
                    <a:lnTo>
                      <a:pt x="70" y="366"/>
                    </a:lnTo>
                    <a:lnTo>
                      <a:pt x="46" y="365"/>
                    </a:lnTo>
                    <a:lnTo>
                      <a:pt x="38" y="342"/>
                    </a:lnTo>
                    <a:lnTo>
                      <a:pt x="33" y="326"/>
                    </a:lnTo>
                    <a:lnTo>
                      <a:pt x="13" y="296"/>
                    </a:lnTo>
                    <a:lnTo>
                      <a:pt x="15" y="287"/>
                    </a:lnTo>
                    <a:lnTo>
                      <a:pt x="8" y="285"/>
                    </a:lnTo>
                    <a:lnTo>
                      <a:pt x="7" y="286"/>
                    </a:lnTo>
                    <a:lnTo>
                      <a:pt x="0" y="269"/>
                    </a:lnTo>
                    <a:lnTo>
                      <a:pt x="4" y="267"/>
                    </a:lnTo>
                    <a:lnTo>
                      <a:pt x="18" y="242"/>
                    </a:lnTo>
                    <a:lnTo>
                      <a:pt x="20" y="218"/>
                    </a:lnTo>
                    <a:lnTo>
                      <a:pt x="20" y="210"/>
                    </a:lnTo>
                    <a:lnTo>
                      <a:pt x="28" y="202"/>
                    </a:lnTo>
                    <a:lnTo>
                      <a:pt x="13" y="191"/>
                    </a:lnTo>
                    <a:lnTo>
                      <a:pt x="12" y="166"/>
                    </a:lnTo>
                    <a:lnTo>
                      <a:pt x="10" y="140"/>
                    </a:lnTo>
                    <a:lnTo>
                      <a:pt x="28" y="129"/>
                    </a:lnTo>
                    <a:lnTo>
                      <a:pt x="48" y="126"/>
                    </a:lnTo>
                    <a:lnTo>
                      <a:pt x="37" y="116"/>
                    </a:lnTo>
                    <a:lnTo>
                      <a:pt x="52" y="83"/>
                    </a:lnTo>
                    <a:lnTo>
                      <a:pt x="48" y="75"/>
                    </a:lnTo>
                    <a:lnTo>
                      <a:pt x="67" y="71"/>
                    </a:lnTo>
                    <a:lnTo>
                      <a:pt x="75" y="57"/>
                    </a:lnTo>
                    <a:lnTo>
                      <a:pt x="86" y="30"/>
                    </a:lnTo>
                    <a:lnTo>
                      <a:pt x="112" y="23"/>
                    </a:lnTo>
                    <a:lnTo>
                      <a:pt x="115" y="14"/>
                    </a:lnTo>
                    <a:lnTo>
                      <a:pt x="148" y="15"/>
                    </a:lnTo>
                    <a:lnTo>
                      <a:pt x="146" y="0"/>
                    </a:lnTo>
                    <a:lnTo>
                      <a:pt x="156" y="0"/>
                    </a:lnTo>
                    <a:lnTo>
                      <a:pt x="211" y="24"/>
                    </a:lnTo>
                    <a:lnTo>
                      <a:pt x="231" y="59"/>
                    </a:lnTo>
                    <a:lnTo>
                      <a:pt x="241" y="83"/>
                    </a:lnTo>
                    <a:lnTo>
                      <a:pt x="213" y="83"/>
                    </a:lnTo>
                    <a:lnTo>
                      <a:pt x="206" y="86"/>
                    </a:lnTo>
                    <a:lnTo>
                      <a:pt x="204" y="90"/>
                    </a:lnTo>
                    <a:lnTo>
                      <a:pt x="199" y="89"/>
                    </a:lnTo>
                    <a:lnTo>
                      <a:pt x="188" y="96"/>
                    </a:lnTo>
                    <a:lnTo>
                      <a:pt x="184" y="110"/>
                    </a:lnTo>
                    <a:lnTo>
                      <a:pt x="192" y="123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35" name="Freeform 298"/>
            <p:cNvSpPr>
              <a:spLocks/>
            </p:cNvSpPr>
            <p:nvPr/>
          </p:nvSpPr>
          <p:spPr bwMode="auto">
            <a:xfrm>
              <a:off x="4697286" y="4866376"/>
              <a:ext cx="27604" cy="13202"/>
            </a:xfrm>
            <a:custGeom>
              <a:avLst/>
              <a:gdLst>
                <a:gd name="T0" fmla="*/ 54975780 w 97"/>
                <a:gd name="T1" fmla="*/ 16716927 h 46"/>
                <a:gd name="T2" fmla="*/ 51008339 w 97"/>
                <a:gd name="T3" fmla="*/ 2305809 h 46"/>
                <a:gd name="T4" fmla="*/ 22103990 w 97"/>
                <a:gd name="T5" fmla="*/ 0 h 46"/>
                <a:gd name="T6" fmla="*/ 0 w 97"/>
                <a:gd name="T7" fmla="*/ 6341165 h 46"/>
                <a:gd name="T8" fmla="*/ 2266786 w 97"/>
                <a:gd name="T9" fmla="*/ 12105309 h 46"/>
                <a:gd name="T10" fmla="*/ 9634783 w 97"/>
                <a:gd name="T11" fmla="*/ 20752283 h 46"/>
                <a:gd name="T12" fmla="*/ 13602224 w 97"/>
                <a:gd name="T13" fmla="*/ 20175261 h 46"/>
                <a:gd name="T14" fmla="*/ 31171888 w 97"/>
                <a:gd name="T15" fmla="*/ 23634355 h 46"/>
                <a:gd name="T16" fmla="*/ 49874569 w 97"/>
                <a:gd name="T17" fmla="*/ 26516427 h 46"/>
                <a:gd name="T18" fmla="*/ 54975780 w 97"/>
                <a:gd name="T19" fmla="*/ 16716927 h 4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7" h="46">
                  <a:moveTo>
                    <a:pt x="97" y="29"/>
                  </a:moveTo>
                  <a:lnTo>
                    <a:pt x="90" y="4"/>
                  </a:lnTo>
                  <a:lnTo>
                    <a:pt x="39" y="0"/>
                  </a:lnTo>
                  <a:lnTo>
                    <a:pt x="0" y="11"/>
                  </a:lnTo>
                  <a:lnTo>
                    <a:pt x="4" y="21"/>
                  </a:lnTo>
                  <a:lnTo>
                    <a:pt x="17" y="36"/>
                  </a:lnTo>
                  <a:lnTo>
                    <a:pt x="24" y="35"/>
                  </a:lnTo>
                  <a:lnTo>
                    <a:pt x="55" y="41"/>
                  </a:lnTo>
                  <a:lnTo>
                    <a:pt x="88" y="46"/>
                  </a:lnTo>
                  <a:lnTo>
                    <a:pt x="97" y="29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36" name="Freeform 299"/>
            <p:cNvSpPr>
              <a:spLocks/>
            </p:cNvSpPr>
            <p:nvPr/>
          </p:nvSpPr>
          <p:spPr bwMode="auto">
            <a:xfrm>
              <a:off x="5072340" y="4916183"/>
              <a:ext cx="388256" cy="285641"/>
            </a:xfrm>
            <a:custGeom>
              <a:avLst/>
              <a:gdLst>
                <a:gd name="T0" fmla="*/ 315383983 w 1339"/>
                <a:gd name="T1" fmla="*/ 452300314 h 975"/>
                <a:gd name="T2" fmla="*/ 263604191 w 1339"/>
                <a:gd name="T3" fmla="*/ 451099024 h 975"/>
                <a:gd name="T4" fmla="*/ 200056718 w 1339"/>
                <a:gd name="T5" fmla="*/ 430676324 h 975"/>
                <a:gd name="T6" fmla="*/ 150631076 w 1339"/>
                <a:gd name="T7" fmla="*/ 410855043 h 975"/>
                <a:gd name="T8" fmla="*/ 102382125 w 1339"/>
                <a:gd name="T9" fmla="*/ 366405772 h 975"/>
                <a:gd name="T10" fmla="*/ 102970471 w 1339"/>
                <a:gd name="T11" fmla="*/ 336371979 h 975"/>
                <a:gd name="T12" fmla="*/ 90613677 w 1339"/>
                <a:gd name="T13" fmla="*/ 318953277 h 975"/>
                <a:gd name="T14" fmla="*/ 41188035 w 1339"/>
                <a:gd name="T15" fmla="*/ 291922708 h 975"/>
                <a:gd name="T16" fmla="*/ 30597045 w 1339"/>
                <a:gd name="T17" fmla="*/ 281711745 h 975"/>
                <a:gd name="T18" fmla="*/ 15298523 w 1339"/>
                <a:gd name="T19" fmla="*/ 225249577 h 975"/>
                <a:gd name="T20" fmla="*/ 65900856 w 1339"/>
                <a:gd name="T21" fmla="*/ 203024942 h 975"/>
                <a:gd name="T22" fmla="*/ 70020043 w 1339"/>
                <a:gd name="T23" fmla="*/ 165783410 h 975"/>
                <a:gd name="T24" fmla="*/ 84730220 w 1339"/>
                <a:gd name="T25" fmla="*/ 136951681 h 975"/>
                <a:gd name="T26" fmla="*/ 109443041 w 1339"/>
                <a:gd name="T27" fmla="*/ 90700476 h 975"/>
                <a:gd name="T28" fmla="*/ 138862628 w 1339"/>
                <a:gd name="T29" fmla="*/ 81690028 h 975"/>
                <a:gd name="T30" fmla="*/ 201233409 w 1339"/>
                <a:gd name="T31" fmla="*/ 140555550 h 975"/>
                <a:gd name="T32" fmla="*/ 287140321 w 1339"/>
                <a:gd name="T33" fmla="*/ 171789859 h 975"/>
                <a:gd name="T34" fmla="*/ 378343110 w 1339"/>
                <a:gd name="T35" fmla="*/ 189809980 h 975"/>
                <a:gd name="T36" fmla="*/ 440124779 w 1339"/>
                <a:gd name="T37" fmla="*/ 200021718 h 975"/>
                <a:gd name="T38" fmla="*/ 510144822 w 1339"/>
                <a:gd name="T39" fmla="*/ 169387279 h 975"/>
                <a:gd name="T40" fmla="*/ 546037746 w 1339"/>
                <a:gd name="T41" fmla="*/ 137552326 h 975"/>
                <a:gd name="T42" fmla="*/ 554275353 w 1339"/>
                <a:gd name="T43" fmla="*/ 92502410 h 975"/>
                <a:gd name="T44" fmla="*/ 519559121 w 1339"/>
                <a:gd name="T45" fmla="*/ 88297896 h 975"/>
                <a:gd name="T46" fmla="*/ 540741867 w 1339"/>
                <a:gd name="T47" fmla="*/ 40845401 h 975"/>
                <a:gd name="T48" fmla="*/ 551332857 w 1339"/>
                <a:gd name="T49" fmla="*/ 600645 h 975"/>
                <a:gd name="T50" fmla="*/ 646065721 w 1339"/>
                <a:gd name="T51" fmla="*/ 47452495 h 975"/>
                <a:gd name="T52" fmla="*/ 731384287 w 1339"/>
                <a:gd name="T53" fmla="*/ 98508859 h 975"/>
                <a:gd name="T54" fmla="*/ 787870844 w 1339"/>
                <a:gd name="T55" fmla="*/ 144760064 h 975"/>
                <a:gd name="T56" fmla="*/ 780221583 w 1339"/>
                <a:gd name="T57" fmla="*/ 186206110 h 975"/>
                <a:gd name="T58" fmla="*/ 753743725 w 1339"/>
                <a:gd name="T59" fmla="*/ 200021718 h 975"/>
                <a:gd name="T60" fmla="*/ 719027493 w 1339"/>
                <a:gd name="T61" fmla="*/ 231856671 h 975"/>
                <a:gd name="T62" fmla="*/ 689019560 w 1339"/>
                <a:gd name="T63" fmla="*/ 245070858 h 975"/>
                <a:gd name="T64" fmla="*/ 658422515 w 1339"/>
                <a:gd name="T65" fmla="*/ 232457316 h 975"/>
                <a:gd name="T66" fmla="*/ 658422515 w 1339"/>
                <a:gd name="T67" fmla="*/ 269097428 h 975"/>
                <a:gd name="T68" fmla="*/ 715497418 w 1339"/>
                <a:gd name="T69" fmla="*/ 281711745 h 975"/>
                <a:gd name="T70" fmla="*/ 690196252 w 1339"/>
                <a:gd name="T71" fmla="*/ 309942829 h 975"/>
                <a:gd name="T72" fmla="*/ 744917772 w 1339"/>
                <a:gd name="T73" fmla="*/ 382623184 h 975"/>
                <a:gd name="T74" fmla="*/ 736680165 w 1339"/>
                <a:gd name="T75" fmla="*/ 405448464 h 975"/>
                <a:gd name="T76" fmla="*/ 754920416 w 1339"/>
                <a:gd name="T77" fmla="*/ 421666650 h 975"/>
                <a:gd name="T78" fmla="*/ 757862145 w 1339"/>
                <a:gd name="T79" fmla="*/ 436082902 h 975"/>
                <a:gd name="T80" fmla="*/ 750801229 w 1339"/>
                <a:gd name="T81" fmla="*/ 452300314 h 975"/>
                <a:gd name="T82" fmla="*/ 737268511 w 1339"/>
                <a:gd name="T83" fmla="*/ 483535397 h 975"/>
                <a:gd name="T84" fmla="*/ 739621894 w 1339"/>
                <a:gd name="T85" fmla="*/ 497950874 h 975"/>
                <a:gd name="T86" fmla="*/ 723735025 w 1339"/>
                <a:gd name="T87" fmla="*/ 512967771 h 975"/>
                <a:gd name="T88" fmla="*/ 703140624 w 1339"/>
                <a:gd name="T89" fmla="*/ 538195631 h 975"/>
                <a:gd name="T90" fmla="*/ 681370299 w 1339"/>
                <a:gd name="T91" fmla="*/ 542400145 h 975"/>
                <a:gd name="T92" fmla="*/ 660187552 w 1339"/>
                <a:gd name="T93" fmla="*/ 539396920 h 975"/>
                <a:gd name="T94" fmla="*/ 651949945 w 1339"/>
                <a:gd name="T95" fmla="*/ 559819621 h 975"/>
                <a:gd name="T96" fmla="*/ 623706283 w 1339"/>
                <a:gd name="T97" fmla="*/ 567027360 h 975"/>
                <a:gd name="T98" fmla="*/ 611350256 w 1339"/>
                <a:gd name="T99" fmla="*/ 567027360 h 975"/>
                <a:gd name="T100" fmla="*/ 587814127 w 1339"/>
                <a:gd name="T101" fmla="*/ 561020911 h 975"/>
                <a:gd name="T102" fmla="*/ 540153522 w 1339"/>
                <a:gd name="T103" fmla="*/ 533991117 h 975"/>
                <a:gd name="T104" fmla="*/ 512498205 w 1339"/>
                <a:gd name="T105" fmla="*/ 544202079 h 975"/>
                <a:gd name="T106" fmla="*/ 484255310 w 1339"/>
                <a:gd name="T107" fmla="*/ 549007238 h 975"/>
                <a:gd name="T108" fmla="*/ 463072563 w 1339"/>
                <a:gd name="T109" fmla="*/ 564624780 h 975"/>
                <a:gd name="T110" fmla="*/ 435418014 w 1339"/>
                <a:gd name="T111" fmla="*/ 520175510 h 975"/>
                <a:gd name="T112" fmla="*/ 424237911 w 1339"/>
                <a:gd name="T113" fmla="*/ 491944426 h 975"/>
                <a:gd name="T114" fmla="*/ 401290127 w 1339"/>
                <a:gd name="T115" fmla="*/ 438485482 h 975"/>
                <a:gd name="T116" fmla="*/ 378343110 w 1339"/>
                <a:gd name="T117" fmla="*/ 425871165 h 97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339" h="975">
                  <a:moveTo>
                    <a:pt x="598" y="710"/>
                  </a:moveTo>
                  <a:lnTo>
                    <a:pt x="580" y="728"/>
                  </a:lnTo>
                  <a:lnTo>
                    <a:pt x="560" y="745"/>
                  </a:lnTo>
                  <a:lnTo>
                    <a:pt x="538" y="753"/>
                  </a:lnTo>
                  <a:lnTo>
                    <a:pt x="536" y="753"/>
                  </a:lnTo>
                  <a:lnTo>
                    <a:pt x="524" y="745"/>
                  </a:lnTo>
                  <a:lnTo>
                    <a:pt x="487" y="740"/>
                  </a:lnTo>
                  <a:lnTo>
                    <a:pt x="470" y="766"/>
                  </a:lnTo>
                  <a:lnTo>
                    <a:pt x="458" y="742"/>
                  </a:lnTo>
                  <a:lnTo>
                    <a:pt x="448" y="751"/>
                  </a:lnTo>
                  <a:lnTo>
                    <a:pt x="415" y="747"/>
                  </a:lnTo>
                  <a:lnTo>
                    <a:pt x="394" y="745"/>
                  </a:lnTo>
                  <a:lnTo>
                    <a:pt x="366" y="733"/>
                  </a:lnTo>
                  <a:lnTo>
                    <a:pt x="362" y="728"/>
                  </a:lnTo>
                  <a:lnTo>
                    <a:pt x="340" y="717"/>
                  </a:lnTo>
                  <a:lnTo>
                    <a:pt x="331" y="708"/>
                  </a:lnTo>
                  <a:lnTo>
                    <a:pt x="320" y="711"/>
                  </a:lnTo>
                  <a:lnTo>
                    <a:pt x="287" y="686"/>
                  </a:lnTo>
                  <a:lnTo>
                    <a:pt x="266" y="673"/>
                  </a:lnTo>
                  <a:lnTo>
                    <a:pt x="256" y="684"/>
                  </a:lnTo>
                  <a:lnTo>
                    <a:pt x="253" y="681"/>
                  </a:lnTo>
                  <a:lnTo>
                    <a:pt x="228" y="664"/>
                  </a:lnTo>
                  <a:lnTo>
                    <a:pt x="198" y="646"/>
                  </a:lnTo>
                  <a:lnTo>
                    <a:pt x="186" y="643"/>
                  </a:lnTo>
                  <a:lnTo>
                    <a:pt x="174" y="610"/>
                  </a:lnTo>
                  <a:lnTo>
                    <a:pt x="190" y="613"/>
                  </a:lnTo>
                  <a:lnTo>
                    <a:pt x="194" y="601"/>
                  </a:lnTo>
                  <a:lnTo>
                    <a:pt x="178" y="579"/>
                  </a:lnTo>
                  <a:lnTo>
                    <a:pt x="176" y="567"/>
                  </a:lnTo>
                  <a:lnTo>
                    <a:pt x="175" y="560"/>
                  </a:lnTo>
                  <a:lnTo>
                    <a:pt x="170" y="555"/>
                  </a:lnTo>
                  <a:lnTo>
                    <a:pt x="166" y="548"/>
                  </a:lnTo>
                  <a:lnTo>
                    <a:pt x="164" y="542"/>
                  </a:lnTo>
                  <a:lnTo>
                    <a:pt x="162" y="534"/>
                  </a:lnTo>
                  <a:lnTo>
                    <a:pt x="154" y="531"/>
                  </a:lnTo>
                  <a:lnTo>
                    <a:pt x="142" y="526"/>
                  </a:lnTo>
                  <a:lnTo>
                    <a:pt x="133" y="523"/>
                  </a:lnTo>
                  <a:lnTo>
                    <a:pt x="100" y="513"/>
                  </a:lnTo>
                  <a:lnTo>
                    <a:pt x="82" y="505"/>
                  </a:lnTo>
                  <a:lnTo>
                    <a:pt x="70" y="486"/>
                  </a:lnTo>
                  <a:lnTo>
                    <a:pt x="41" y="477"/>
                  </a:lnTo>
                  <a:lnTo>
                    <a:pt x="40" y="471"/>
                  </a:lnTo>
                  <a:lnTo>
                    <a:pt x="47" y="471"/>
                  </a:lnTo>
                  <a:lnTo>
                    <a:pt x="48" y="471"/>
                  </a:lnTo>
                  <a:lnTo>
                    <a:pt x="52" y="469"/>
                  </a:lnTo>
                  <a:lnTo>
                    <a:pt x="36" y="435"/>
                  </a:lnTo>
                  <a:lnTo>
                    <a:pt x="13" y="433"/>
                  </a:lnTo>
                  <a:lnTo>
                    <a:pt x="0" y="409"/>
                  </a:lnTo>
                  <a:lnTo>
                    <a:pt x="8" y="386"/>
                  </a:lnTo>
                  <a:lnTo>
                    <a:pt x="26" y="375"/>
                  </a:lnTo>
                  <a:lnTo>
                    <a:pt x="37" y="375"/>
                  </a:lnTo>
                  <a:lnTo>
                    <a:pt x="52" y="379"/>
                  </a:lnTo>
                  <a:lnTo>
                    <a:pt x="67" y="360"/>
                  </a:lnTo>
                  <a:lnTo>
                    <a:pt x="94" y="354"/>
                  </a:lnTo>
                  <a:lnTo>
                    <a:pt x="112" y="338"/>
                  </a:lnTo>
                  <a:lnTo>
                    <a:pt x="131" y="324"/>
                  </a:lnTo>
                  <a:lnTo>
                    <a:pt x="124" y="309"/>
                  </a:lnTo>
                  <a:lnTo>
                    <a:pt x="130" y="303"/>
                  </a:lnTo>
                  <a:lnTo>
                    <a:pt x="130" y="297"/>
                  </a:lnTo>
                  <a:lnTo>
                    <a:pt x="119" y="276"/>
                  </a:lnTo>
                  <a:lnTo>
                    <a:pt x="108" y="254"/>
                  </a:lnTo>
                  <a:lnTo>
                    <a:pt x="92" y="247"/>
                  </a:lnTo>
                  <a:lnTo>
                    <a:pt x="120" y="236"/>
                  </a:lnTo>
                  <a:lnTo>
                    <a:pt x="154" y="238"/>
                  </a:lnTo>
                  <a:lnTo>
                    <a:pt x="144" y="228"/>
                  </a:lnTo>
                  <a:lnTo>
                    <a:pt x="142" y="202"/>
                  </a:lnTo>
                  <a:lnTo>
                    <a:pt x="138" y="178"/>
                  </a:lnTo>
                  <a:lnTo>
                    <a:pt x="176" y="184"/>
                  </a:lnTo>
                  <a:lnTo>
                    <a:pt x="198" y="182"/>
                  </a:lnTo>
                  <a:lnTo>
                    <a:pt x="186" y="151"/>
                  </a:lnTo>
                  <a:lnTo>
                    <a:pt x="197" y="144"/>
                  </a:lnTo>
                  <a:lnTo>
                    <a:pt x="206" y="123"/>
                  </a:lnTo>
                  <a:lnTo>
                    <a:pt x="224" y="121"/>
                  </a:lnTo>
                  <a:lnTo>
                    <a:pt x="227" y="126"/>
                  </a:lnTo>
                  <a:lnTo>
                    <a:pt x="236" y="136"/>
                  </a:lnTo>
                  <a:lnTo>
                    <a:pt x="271" y="157"/>
                  </a:lnTo>
                  <a:lnTo>
                    <a:pt x="289" y="160"/>
                  </a:lnTo>
                  <a:lnTo>
                    <a:pt x="325" y="186"/>
                  </a:lnTo>
                  <a:lnTo>
                    <a:pt x="334" y="210"/>
                  </a:lnTo>
                  <a:lnTo>
                    <a:pt x="342" y="234"/>
                  </a:lnTo>
                  <a:lnTo>
                    <a:pt x="371" y="237"/>
                  </a:lnTo>
                  <a:lnTo>
                    <a:pt x="398" y="242"/>
                  </a:lnTo>
                  <a:lnTo>
                    <a:pt x="432" y="253"/>
                  </a:lnTo>
                  <a:lnTo>
                    <a:pt x="467" y="264"/>
                  </a:lnTo>
                  <a:lnTo>
                    <a:pt x="488" y="286"/>
                  </a:lnTo>
                  <a:lnTo>
                    <a:pt x="510" y="309"/>
                  </a:lnTo>
                  <a:lnTo>
                    <a:pt x="544" y="310"/>
                  </a:lnTo>
                  <a:lnTo>
                    <a:pt x="576" y="313"/>
                  </a:lnTo>
                  <a:lnTo>
                    <a:pt x="610" y="315"/>
                  </a:lnTo>
                  <a:lnTo>
                    <a:pt x="643" y="316"/>
                  </a:lnTo>
                  <a:lnTo>
                    <a:pt x="653" y="325"/>
                  </a:lnTo>
                  <a:lnTo>
                    <a:pt x="683" y="331"/>
                  </a:lnTo>
                  <a:lnTo>
                    <a:pt x="712" y="336"/>
                  </a:lnTo>
                  <a:lnTo>
                    <a:pt x="731" y="344"/>
                  </a:lnTo>
                  <a:lnTo>
                    <a:pt x="748" y="333"/>
                  </a:lnTo>
                  <a:lnTo>
                    <a:pt x="766" y="322"/>
                  </a:lnTo>
                  <a:lnTo>
                    <a:pt x="795" y="320"/>
                  </a:lnTo>
                  <a:lnTo>
                    <a:pt x="823" y="318"/>
                  </a:lnTo>
                  <a:lnTo>
                    <a:pt x="845" y="300"/>
                  </a:lnTo>
                  <a:lnTo>
                    <a:pt x="867" y="282"/>
                  </a:lnTo>
                  <a:lnTo>
                    <a:pt x="851" y="266"/>
                  </a:lnTo>
                  <a:lnTo>
                    <a:pt x="847" y="240"/>
                  </a:lnTo>
                  <a:lnTo>
                    <a:pt x="881" y="249"/>
                  </a:lnTo>
                  <a:lnTo>
                    <a:pt x="904" y="236"/>
                  </a:lnTo>
                  <a:lnTo>
                    <a:pt x="928" y="229"/>
                  </a:lnTo>
                  <a:lnTo>
                    <a:pt x="933" y="210"/>
                  </a:lnTo>
                  <a:lnTo>
                    <a:pt x="959" y="195"/>
                  </a:lnTo>
                  <a:lnTo>
                    <a:pt x="1001" y="196"/>
                  </a:lnTo>
                  <a:lnTo>
                    <a:pt x="994" y="181"/>
                  </a:lnTo>
                  <a:lnTo>
                    <a:pt x="942" y="154"/>
                  </a:lnTo>
                  <a:lnTo>
                    <a:pt x="930" y="165"/>
                  </a:lnTo>
                  <a:lnTo>
                    <a:pt x="921" y="160"/>
                  </a:lnTo>
                  <a:lnTo>
                    <a:pt x="897" y="162"/>
                  </a:lnTo>
                  <a:lnTo>
                    <a:pt x="876" y="150"/>
                  </a:lnTo>
                  <a:lnTo>
                    <a:pt x="883" y="147"/>
                  </a:lnTo>
                  <a:lnTo>
                    <a:pt x="880" y="124"/>
                  </a:lnTo>
                  <a:lnTo>
                    <a:pt x="876" y="102"/>
                  </a:lnTo>
                  <a:lnTo>
                    <a:pt x="910" y="109"/>
                  </a:lnTo>
                  <a:lnTo>
                    <a:pt x="928" y="90"/>
                  </a:lnTo>
                  <a:lnTo>
                    <a:pt x="919" y="68"/>
                  </a:lnTo>
                  <a:lnTo>
                    <a:pt x="919" y="33"/>
                  </a:lnTo>
                  <a:lnTo>
                    <a:pt x="903" y="22"/>
                  </a:lnTo>
                  <a:lnTo>
                    <a:pt x="892" y="19"/>
                  </a:lnTo>
                  <a:lnTo>
                    <a:pt x="909" y="2"/>
                  </a:lnTo>
                  <a:lnTo>
                    <a:pt x="937" y="1"/>
                  </a:lnTo>
                  <a:lnTo>
                    <a:pt x="966" y="0"/>
                  </a:lnTo>
                  <a:lnTo>
                    <a:pt x="1026" y="19"/>
                  </a:lnTo>
                  <a:lnTo>
                    <a:pt x="1050" y="39"/>
                  </a:lnTo>
                  <a:lnTo>
                    <a:pt x="1074" y="60"/>
                  </a:lnTo>
                  <a:lnTo>
                    <a:pt x="1098" y="79"/>
                  </a:lnTo>
                  <a:lnTo>
                    <a:pt x="1122" y="99"/>
                  </a:lnTo>
                  <a:lnTo>
                    <a:pt x="1147" y="110"/>
                  </a:lnTo>
                  <a:lnTo>
                    <a:pt x="1189" y="122"/>
                  </a:lnTo>
                  <a:lnTo>
                    <a:pt x="1215" y="132"/>
                  </a:lnTo>
                  <a:lnTo>
                    <a:pt x="1243" y="164"/>
                  </a:lnTo>
                  <a:lnTo>
                    <a:pt x="1279" y="159"/>
                  </a:lnTo>
                  <a:lnTo>
                    <a:pt x="1315" y="146"/>
                  </a:lnTo>
                  <a:lnTo>
                    <a:pt x="1330" y="171"/>
                  </a:lnTo>
                  <a:lnTo>
                    <a:pt x="1335" y="206"/>
                  </a:lnTo>
                  <a:lnTo>
                    <a:pt x="1339" y="241"/>
                  </a:lnTo>
                  <a:lnTo>
                    <a:pt x="1308" y="236"/>
                  </a:lnTo>
                  <a:lnTo>
                    <a:pt x="1303" y="252"/>
                  </a:lnTo>
                  <a:lnTo>
                    <a:pt x="1320" y="277"/>
                  </a:lnTo>
                  <a:lnTo>
                    <a:pt x="1336" y="303"/>
                  </a:lnTo>
                  <a:lnTo>
                    <a:pt x="1326" y="310"/>
                  </a:lnTo>
                  <a:lnTo>
                    <a:pt x="1332" y="319"/>
                  </a:lnTo>
                  <a:lnTo>
                    <a:pt x="1305" y="302"/>
                  </a:lnTo>
                  <a:lnTo>
                    <a:pt x="1305" y="318"/>
                  </a:lnTo>
                  <a:lnTo>
                    <a:pt x="1289" y="331"/>
                  </a:lnTo>
                  <a:lnTo>
                    <a:pt x="1281" y="333"/>
                  </a:lnTo>
                  <a:lnTo>
                    <a:pt x="1290" y="349"/>
                  </a:lnTo>
                  <a:lnTo>
                    <a:pt x="1260" y="340"/>
                  </a:lnTo>
                  <a:lnTo>
                    <a:pt x="1251" y="345"/>
                  </a:lnTo>
                  <a:lnTo>
                    <a:pt x="1236" y="370"/>
                  </a:lnTo>
                  <a:lnTo>
                    <a:pt x="1222" y="386"/>
                  </a:lnTo>
                  <a:lnTo>
                    <a:pt x="1210" y="394"/>
                  </a:lnTo>
                  <a:lnTo>
                    <a:pt x="1194" y="405"/>
                  </a:lnTo>
                  <a:lnTo>
                    <a:pt x="1180" y="416"/>
                  </a:lnTo>
                  <a:lnTo>
                    <a:pt x="1161" y="423"/>
                  </a:lnTo>
                  <a:lnTo>
                    <a:pt x="1171" y="408"/>
                  </a:lnTo>
                  <a:lnTo>
                    <a:pt x="1155" y="402"/>
                  </a:lnTo>
                  <a:lnTo>
                    <a:pt x="1159" y="372"/>
                  </a:lnTo>
                  <a:lnTo>
                    <a:pt x="1146" y="364"/>
                  </a:lnTo>
                  <a:lnTo>
                    <a:pt x="1131" y="368"/>
                  </a:lnTo>
                  <a:lnTo>
                    <a:pt x="1119" y="387"/>
                  </a:lnTo>
                  <a:lnTo>
                    <a:pt x="1107" y="406"/>
                  </a:lnTo>
                  <a:lnTo>
                    <a:pt x="1089" y="417"/>
                  </a:lnTo>
                  <a:lnTo>
                    <a:pt x="1075" y="418"/>
                  </a:lnTo>
                  <a:lnTo>
                    <a:pt x="1084" y="439"/>
                  </a:lnTo>
                  <a:lnTo>
                    <a:pt x="1119" y="448"/>
                  </a:lnTo>
                  <a:lnTo>
                    <a:pt x="1132" y="472"/>
                  </a:lnTo>
                  <a:lnTo>
                    <a:pt x="1150" y="469"/>
                  </a:lnTo>
                  <a:lnTo>
                    <a:pt x="1169" y="454"/>
                  </a:lnTo>
                  <a:lnTo>
                    <a:pt x="1201" y="466"/>
                  </a:lnTo>
                  <a:lnTo>
                    <a:pt x="1216" y="469"/>
                  </a:lnTo>
                  <a:lnTo>
                    <a:pt x="1217" y="484"/>
                  </a:lnTo>
                  <a:lnTo>
                    <a:pt x="1203" y="482"/>
                  </a:lnTo>
                  <a:lnTo>
                    <a:pt x="1186" y="493"/>
                  </a:lnTo>
                  <a:lnTo>
                    <a:pt x="1177" y="506"/>
                  </a:lnTo>
                  <a:lnTo>
                    <a:pt x="1173" y="516"/>
                  </a:lnTo>
                  <a:lnTo>
                    <a:pt x="1168" y="544"/>
                  </a:lnTo>
                  <a:lnTo>
                    <a:pt x="1204" y="567"/>
                  </a:lnTo>
                  <a:lnTo>
                    <a:pt x="1222" y="590"/>
                  </a:lnTo>
                  <a:lnTo>
                    <a:pt x="1239" y="613"/>
                  </a:lnTo>
                  <a:lnTo>
                    <a:pt x="1266" y="637"/>
                  </a:lnTo>
                  <a:lnTo>
                    <a:pt x="1227" y="625"/>
                  </a:lnTo>
                  <a:lnTo>
                    <a:pt x="1229" y="627"/>
                  </a:lnTo>
                  <a:lnTo>
                    <a:pt x="1252" y="643"/>
                  </a:lnTo>
                  <a:lnTo>
                    <a:pt x="1276" y="658"/>
                  </a:lnTo>
                  <a:lnTo>
                    <a:pt x="1252" y="675"/>
                  </a:lnTo>
                  <a:lnTo>
                    <a:pt x="1245" y="680"/>
                  </a:lnTo>
                  <a:lnTo>
                    <a:pt x="1258" y="682"/>
                  </a:lnTo>
                  <a:lnTo>
                    <a:pt x="1275" y="681"/>
                  </a:lnTo>
                  <a:lnTo>
                    <a:pt x="1293" y="691"/>
                  </a:lnTo>
                  <a:lnTo>
                    <a:pt x="1283" y="702"/>
                  </a:lnTo>
                  <a:lnTo>
                    <a:pt x="1291" y="702"/>
                  </a:lnTo>
                  <a:lnTo>
                    <a:pt x="1291" y="708"/>
                  </a:lnTo>
                  <a:lnTo>
                    <a:pt x="1283" y="714"/>
                  </a:lnTo>
                  <a:lnTo>
                    <a:pt x="1287" y="718"/>
                  </a:lnTo>
                  <a:lnTo>
                    <a:pt x="1288" y="726"/>
                  </a:lnTo>
                  <a:lnTo>
                    <a:pt x="1283" y="726"/>
                  </a:lnTo>
                  <a:lnTo>
                    <a:pt x="1291" y="736"/>
                  </a:lnTo>
                  <a:lnTo>
                    <a:pt x="1284" y="738"/>
                  </a:lnTo>
                  <a:lnTo>
                    <a:pt x="1270" y="745"/>
                  </a:lnTo>
                  <a:lnTo>
                    <a:pt x="1276" y="753"/>
                  </a:lnTo>
                  <a:lnTo>
                    <a:pt x="1271" y="769"/>
                  </a:lnTo>
                  <a:lnTo>
                    <a:pt x="1263" y="790"/>
                  </a:lnTo>
                  <a:lnTo>
                    <a:pt x="1259" y="792"/>
                  </a:lnTo>
                  <a:lnTo>
                    <a:pt x="1264" y="798"/>
                  </a:lnTo>
                  <a:lnTo>
                    <a:pt x="1253" y="805"/>
                  </a:lnTo>
                  <a:lnTo>
                    <a:pt x="1251" y="804"/>
                  </a:lnTo>
                  <a:lnTo>
                    <a:pt x="1263" y="808"/>
                  </a:lnTo>
                  <a:lnTo>
                    <a:pt x="1264" y="823"/>
                  </a:lnTo>
                  <a:lnTo>
                    <a:pt x="1257" y="822"/>
                  </a:lnTo>
                  <a:lnTo>
                    <a:pt x="1257" y="829"/>
                  </a:lnTo>
                  <a:lnTo>
                    <a:pt x="1251" y="835"/>
                  </a:lnTo>
                  <a:lnTo>
                    <a:pt x="1248" y="838"/>
                  </a:lnTo>
                  <a:lnTo>
                    <a:pt x="1246" y="848"/>
                  </a:lnTo>
                  <a:lnTo>
                    <a:pt x="1233" y="850"/>
                  </a:lnTo>
                  <a:lnTo>
                    <a:pt x="1230" y="854"/>
                  </a:lnTo>
                  <a:lnTo>
                    <a:pt x="1231" y="860"/>
                  </a:lnTo>
                  <a:lnTo>
                    <a:pt x="1224" y="868"/>
                  </a:lnTo>
                  <a:lnTo>
                    <a:pt x="1204" y="885"/>
                  </a:lnTo>
                  <a:lnTo>
                    <a:pt x="1205" y="889"/>
                  </a:lnTo>
                  <a:lnTo>
                    <a:pt x="1195" y="896"/>
                  </a:lnTo>
                  <a:lnTo>
                    <a:pt x="1181" y="898"/>
                  </a:lnTo>
                  <a:lnTo>
                    <a:pt x="1179" y="900"/>
                  </a:lnTo>
                  <a:lnTo>
                    <a:pt x="1175" y="903"/>
                  </a:lnTo>
                  <a:lnTo>
                    <a:pt x="1164" y="906"/>
                  </a:lnTo>
                  <a:lnTo>
                    <a:pt x="1158" y="903"/>
                  </a:lnTo>
                  <a:lnTo>
                    <a:pt x="1152" y="908"/>
                  </a:lnTo>
                  <a:lnTo>
                    <a:pt x="1149" y="912"/>
                  </a:lnTo>
                  <a:lnTo>
                    <a:pt x="1140" y="912"/>
                  </a:lnTo>
                  <a:lnTo>
                    <a:pt x="1128" y="891"/>
                  </a:lnTo>
                  <a:lnTo>
                    <a:pt x="1122" y="898"/>
                  </a:lnTo>
                  <a:lnTo>
                    <a:pt x="1127" y="920"/>
                  </a:lnTo>
                  <a:lnTo>
                    <a:pt x="1121" y="913"/>
                  </a:lnTo>
                  <a:lnTo>
                    <a:pt x="1121" y="924"/>
                  </a:lnTo>
                  <a:lnTo>
                    <a:pt x="1116" y="922"/>
                  </a:lnTo>
                  <a:lnTo>
                    <a:pt x="1108" y="932"/>
                  </a:lnTo>
                  <a:lnTo>
                    <a:pt x="1101" y="925"/>
                  </a:lnTo>
                  <a:lnTo>
                    <a:pt x="1097" y="931"/>
                  </a:lnTo>
                  <a:lnTo>
                    <a:pt x="1090" y="931"/>
                  </a:lnTo>
                  <a:lnTo>
                    <a:pt x="1074" y="939"/>
                  </a:lnTo>
                  <a:lnTo>
                    <a:pt x="1060" y="944"/>
                  </a:lnTo>
                  <a:lnTo>
                    <a:pt x="1054" y="945"/>
                  </a:lnTo>
                  <a:lnTo>
                    <a:pt x="1053" y="960"/>
                  </a:lnTo>
                  <a:lnTo>
                    <a:pt x="1060" y="975"/>
                  </a:lnTo>
                  <a:lnTo>
                    <a:pt x="1045" y="973"/>
                  </a:lnTo>
                  <a:lnTo>
                    <a:pt x="1039" y="944"/>
                  </a:lnTo>
                  <a:lnTo>
                    <a:pt x="1031" y="937"/>
                  </a:lnTo>
                  <a:lnTo>
                    <a:pt x="1020" y="939"/>
                  </a:lnTo>
                  <a:lnTo>
                    <a:pt x="1012" y="934"/>
                  </a:lnTo>
                  <a:lnTo>
                    <a:pt x="1002" y="931"/>
                  </a:lnTo>
                  <a:lnTo>
                    <a:pt x="999" y="934"/>
                  </a:lnTo>
                  <a:lnTo>
                    <a:pt x="990" y="938"/>
                  </a:lnTo>
                  <a:lnTo>
                    <a:pt x="965" y="928"/>
                  </a:lnTo>
                  <a:lnTo>
                    <a:pt x="953" y="919"/>
                  </a:lnTo>
                  <a:lnTo>
                    <a:pt x="949" y="900"/>
                  </a:lnTo>
                  <a:lnTo>
                    <a:pt x="918" y="889"/>
                  </a:lnTo>
                  <a:lnTo>
                    <a:pt x="907" y="888"/>
                  </a:lnTo>
                  <a:lnTo>
                    <a:pt x="892" y="904"/>
                  </a:lnTo>
                  <a:lnTo>
                    <a:pt x="883" y="904"/>
                  </a:lnTo>
                  <a:lnTo>
                    <a:pt x="879" y="907"/>
                  </a:lnTo>
                  <a:lnTo>
                    <a:pt x="871" y="906"/>
                  </a:lnTo>
                  <a:lnTo>
                    <a:pt x="862" y="906"/>
                  </a:lnTo>
                  <a:lnTo>
                    <a:pt x="856" y="910"/>
                  </a:lnTo>
                  <a:lnTo>
                    <a:pt x="841" y="906"/>
                  </a:lnTo>
                  <a:lnTo>
                    <a:pt x="835" y="913"/>
                  </a:lnTo>
                  <a:lnTo>
                    <a:pt x="823" y="914"/>
                  </a:lnTo>
                  <a:lnTo>
                    <a:pt x="829" y="949"/>
                  </a:lnTo>
                  <a:lnTo>
                    <a:pt x="819" y="943"/>
                  </a:lnTo>
                  <a:lnTo>
                    <a:pt x="814" y="938"/>
                  </a:lnTo>
                  <a:lnTo>
                    <a:pt x="807" y="934"/>
                  </a:lnTo>
                  <a:lnTo>
                    <a:pt x="787" y="940"/>
                  </a:lnTo>
                  <a:lnTo>
                    <a:pt x="775" y="922"/>
                  </a:lnTo>
                  <a:lnTo>
                    <a:pt x="761" y="918"/>
                  </a:lnTo>
                  <a:lnTo>
                    <a:pt x="764" y="892"/>
                  </a:lnTo>
                  <a:lnTo>
                    <a:pt x="748" y="885"/>
                  </a:lnTo>
                  <a:lnTo>
                    <a:pt x="740" y="866"/>
                  </a:lnTo>
                  <a:lnTo>
                    <a:pt x="739" y="862"/>
                  </a:lnTo>
                  <a:lnTo>
                    <a:pt x="712" y="866"/>
                  </a:lnTo>
                  <a:lnTo>
                    <a:pt x="710" y="853"/>
                  </a:lnTo>
                  <a:lnTo>
                    <a:pt x="709" y="841"/>
                  </a:lnTo>
                  <a:lnTo>
                    <a:pt x="721" y="819"/>
                  </a:lnTo>
                  <a:lnTo>
                    <a:pt x="725" y="806"/>
                  </a:lnTo>
                  <a:lnTo>
                    <a:pt x="720" y="782"/>
                  </a:lnTo>
                  <a:lnTo>
                    <a:pt x="714" y="758"/>
                  </a:lnTo>
                  <a:lnTo>
                    <a:pt x="703" y="752"/>
                  </a:lnTo>
                  <a:lnTo>
                    <a:pt x="682" y="730"/>
                  </a:lnTo>
                  <a:lnTo>
                    <a:pt x="678" y="740"/>
                  </a:lnTo>
                  <a:lnTo>
                    <a:pt x="650" y="730"/>
                  </a:lnTo>
                  <a:lnTo>
                    <a:pt x="652" y="717"/>
                  </a:lnTo>
                  <a:lnTo>
                    <a:pt x="642" y="714"/>
                  </a:lnTo>
                  <a:lnTo>
                    <a:pt x="643" y="709"/>
                  </a:lnTo>
                  <a:lnTo>
                    <a:pt x="632" y="705"/>
                  </a:lnTo>
                  <a:lnTo>
                    <a:pt x="619" y="714"/>
                  </a:lnTo>
                  <a:lnTo>
                    <a:pt x="598" y="710"/>
                  </a:lnTo>
                  <a:close/>
                </a:path>
              </a:pathLst>
            </a:custGeom>
            <a:solidFill>
              <a:schemeClr val="accent5"/>
            </a:solidFill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37" name="Freeform 300"/>
            <p:cNvSpPr>
              <a:spLocks/>
            </p:cNvSpPr>
            <p:nvPr/>
          </p:nvSpPr>
          <p:spPr bwMode="auto">
            <a:xfrm>
              <a:off x="4615674" y="4967790"/>
              <a:ext cx="1800" cy="1800"/>
            </a:xfrm>
            <a:custGeom>
              <a:avLst/>
              <a:gdLst>
                <a:gd name="T0" fmla="*/ 5672733 w 2"/>
                <a:gd name="T1" fmla="*/ 0 h 6"/>
                <a:gd name="T2" fmla="*/ 0 w 2"/>
                <a:gd name="T3" fmla="*/ 3779441 h 6"/>
                <a:gd name="T4" fmla="*/ 11343085 w 2"/>
                <a:gd name="T5" fmla="*/ 3779441 h 6"/>
                <a:gd name="T6" fmla="*/ 5672733 w 2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6">
                  <a:moveTo>
                    <a:pt x="1" y="0"/>
                  </a:moveTo>
                  <a:lnTo>
                    <a:pt x="0" y="6"/>
                  </a:lnTo>
                  <a:lnTo>
                    <a:pt x="2" y="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9DA0A3"/>
            </a:solidFill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38" name="Freeform 301"/>
            <p:cNvSpPr>
              <a:spLocks/>
            </p:cNvSpPr>
            <p:nvPr/>
          </p:nvSpPr>
          <p:spPr bwMode="auto">
            <a:xfrm>
              <a:off x="4663081" y="4949188"/>
              <a:ext cx="40206" cy="13802"/>
            </a:xfrm>
            <a:custGeom>
              <a:avLst/>
              <a:gdLst>
                <a:gd name="T0" fmla="*/ 30136935 w 137"/>
                <a:gd name="T1" fmla="*/ 0 h 49"/>
                <a:gd name="T2" fmla="*/ 29534476 w 137"/>
                <a:gd name="T3" fmla="*/ 1110293 h 49"/>
                <a:gd name="T4" fmla="*/ 25314932 w 137"/>
                <a:gd name="T5" fmla="*/ 4441918 h 49"/>
                <a:gd name="T6" fmla="*/ 21698624 w 137"/>
                <a:gd name="T7" fmla="*/ 6108103 h 49"/>
                <a:gd name="T8" fmla="*/ 21698624 w 137"/>
                <a:gd name="T9" fmla="*/ 7218397 h 49"/>
                <a:gd name="T10" fmla="*/ 16876622 w 137"/>
                <a:gd name="T11" fmla="*/ 12216207 h 49"/>
                <a:gd name="T12" fmla="*/ 9040770 w 137"/>
                <a:gd name="T13" fmla="*/ 13326500 h 49"/>
                <a:gd name="T14" fmla="*/ 4822003 w 137"/>
                <a:gd name="T15" fmla="*/ 13326500 h 49"/>
                <a:gd name="T16" fmla="*/ 0 w 137"/>
                <a:gd name="T17" fmla="*/ 12771353 h 49"/>
                <a:gd name="T18" fmla="*/ 9040770 w 137"/>
                <a:gd name="T19" fmla="*/ 24431668 h 49"/>
                <a:gd name="T20" fmla="*/ 13260314 w 137"/>
                <a:gd name="T21" fmla="*/ 26653000 h 49"/>
                <a:gd name="T22" fmla="*/ 30740171 w 137"/>
                <a:gd name="T23" fmla="*/ 27208146 h 49"/>
                <a:gd name="T24" fmla="*/ 54246949 w 137"/>
                <a:gd name="T25" fmla="*/ 17768418 h 49"/>
                <a:gd name="T26" fmla="*/ 77753727 w 137"/>
                <a:gd name="T27" fmla="*/ 18879456 h 49"/>
                <a:gd name="T28" fmla="*/ 82575730 w 137"/>
                <a:gd name="T29" fmla="*/ 7218397 h 49"/>
                <a:gd name="T30" fmla="*/ 60273870 w 137"/>
                <a:gd name="T31" fmla="*/ 3331625 h 49"/>
                <a:gd name="T32" fmla="*/ 48219252 w 137"/>
                <a:gd name="T33" fmla="*/ 3886772 h 49"/>
                <a:gd name="T34" fmla="*/ 45205403 w 137"/>
                <a:gd name="T35" fmla="*/ 555147 h 49"/>
                <a:gd name="T36" fmla="*/ 30136935 w 137"/>
                <a:gd name="T37" fmla="*/ 0 h 4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37" h="49">
                  <a:moveTo>
                    <a:pt x="50" y="0"/>
                  </a:moveTo>
                  <a:lnTo>
                    <a:pt x="49" y="2"/>
                  </a:lnTo>
                  <a:lnTo>
                    <a:pt x="42" y="8"/>
                  </a:lnTo>
                  <a:lnTo>
                    <a:pt x="36" y="11"/>
                  </a:lnTo>
                  <a:lnTo>
                    <a:pt x="36" y="13"/>
                  </a:lnTo>
                  <a:lnTo>
                    <a:pt x="28" y="22"/>
                  </a:lnTo>
                  <a:lnTo>
                    <a:pt x="15" y="24"/>
                  </a:lnTo>
                  <a:lnTo>
                    <a:pt x="8" y="24"/>
                  </a:lnTo>
                  <a:lnTo>
                    <a:pt x="0" y="23"/>
                  </a:lnTo>
                  <a:lnTo>
                    <a:pt x="15" y="44"/>
                  </a:lnTo>
                  <a:lnTo>
                    <a:pt x="22" y="48"/>
                  </a:lnTo>
                  <a:lnTo>
                    <a:pt x="51" y="49"/>
                  </a:lnTo>
                  <a:lnTo>
                    <a:pt x="90" y="32"/>
                  </a:lnTo>
                  <a:lnTo>
                    <a:pt x="129" y="34"/>
                  </a:lnTo>
                  <a:lnTo>
                    <a:pt x="137" y="13"/>
                  </a:lnTo>
                  <a:lnTo>
                    <a:pt x="100" y="6"/>
                  </a:lnTo>
                  <a:lnTo>
                    <a:pt x="80" y="7"/>
                  </a:lnTo>
                  <a:lnTo>
                    <a:pt x="75" y="1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9DA0A3"/>
            </a:solidFill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39" name="Freeform 302"/>
            <p:cNvSpPr>
              <a:spLocks/>
            </p:cNvSpPr>
            <p:nvPr/>
          </p:nvSpPr>
          <p:spPr bwMode="auto">
            <a:xfrm>
              <a:off x="4594071" y="4964790"/>
              <a:ext cx="29404" cy="14402"/>
            </a:xfrm>
            <a:custGeom>
              <a:avLst/>
              <a:gdLst>
                <a:gd name="T0" fmla="*/ 56944667 w 101"/>
                <a:gd name="T1" fmla="*/ 16743082 h 51"/>
                <a:gd name="T2" fmla="*/ 53978711 w 101"/>
                <a:gd name="T3" fmla="*/ 21765559 h 51"/>
                <a:gd name="T4" fmla="*/ 43894767 w 101"/>
                <a:gd name="T5" fmla="*/ 21765559 h 51"/>
                <a:gd name="T6" fmla="*/ 39149699 w 101"/>
                <a:gd name="T7" fmla="*/ 27346835 h 51"/>
                <a:gd name="T8" fmla="*/ 29658793 w 101"/>
                <a:gd name="T9" fmla="*/ 20649453 h 51"/>
                <a:gd name="T10" fmla="*/ 21353961 w 101"/>
                <a:gd name="T11" fmla="*/ 26788782 h 51"/>
                <a:gd name="T12" fmla="*/ 12456862 w 101"/>
                <a:gd name="T13" fmla="*/ 28462941 h 51"/>
                <a:gd name="T14" fmla="*/ 5338875 w 101"/>
                <a:gd name="T15" fmla="*/ 19533347 h 51"/>
                <a:gd name="T16" fmla="*/ 0 w 101"/>
                <a:gd name="T17" fmla="*/ 22881665 h 51"/>
                <a:gd name="T18" fmla="*/ 11863825 w 101"/>
                <a:gd name="T19" fmla="*/ 5581276 h 51"/>
                <a:gd name="T20" fmla="*/ 14829011 w 101"/>
                <a:gd name="T21" fmla="*/ 3348318 h 51"/>
                <a:gd name="T22" fmla="*/ 19574850 w 101"/>
                <a:gd name="T23" fmla="*/ 1674159 h 51"/>
                <a:gd name="T24" fmla="*/ 33217787 w 101"/>
                <a:gd name="T25" fmla="*/ 0 h 51"/>
                <a:gd name="T26" fmla="*/ 46860723 w 101"/>
                <a:gd name="T27" fmla="*/ 2232212 h 51"/>
                <a:gd name="T28" fmla="*/ 46860723 w 101"/>
                <a:gd name="T29" fmla="*/ 6139329 h 51"/>
                <a:gd name="T30" fmla="*/ 46267686 w 101"/>
                <a:gd name="T31" fmla="*/ 8371541 h 51"/>
                <a:gd name="T32" fmla="*/ 46267686 w 101"/>
                <a:gd name="T33" fmla="*/ 9487647 h 51"/>
                <a:gd name="T34" fmla="*/ 49233643 w 101"/>
                <a:gd name="T35" fmla="*/ 9487647 h 51"/>
                <a:gd name="T36" fmla="*/ 59910623 w 101"/>
                <a:gd name="T37" fmla="*/ 12835965 h 51"/>
                <a:gd name="T38" fmla="*/ 59910623 w 101"/>
                <a:gd name="T39" fmla="*/ 13394018 h 51"/>
                <a:gd name="T40" fmla="*/ 56944667 w 101"/>
                <a:gd name="T41" fmla="*/ 16743082 h 5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01" h="51">
                  <a:moveTo>
                    <a:pt x="96" y="30"/>
                  </a:moveTo>
                  <a:lnTo>
                    <a:pt x="91" y="39"/>
                  </a:lnTo>
                  <a:lnTo>
                    <a:pt x="74" y="39"/>
                  </a:lnTo>
                  <a:lnTo>
                    <a:pt x="66" y="49"/>
                  </a:lnTo>
                  <a:lnTo>
                    <a:pt x="50" y="37"/>
                  </a:lnTo>
                  <a:lnTo>
                    <a:pt x="36" y="48"/>
                  </a:lnTo>
                  <a:lnTo>
                    <a:pt x="21" y="51"/>
                  </a:lnTo>
                  <a:lnTo>
                    <a:pt x="9" y="35"/>
                  </a:lnTo>
                  <a:lnTo>
                    <a:pt x="0" y="41"/>
                  </a:lnTo>
                  <a:lnTo>
                    <a:pt x="20" y="10"/>
                  </a:lnTo>
                  <a:lnTo>
                    <a:pt x="25" y="6"/>
                  </a:lnTo>
                  <a:lnTo>
                    <a:pt x="33" y="3"/>
                  </a:lnTo>
                  <a:lnTo>
                    <a:pt x="56" y="0"/>
                  </a:lnTo>
                  <a:lnTo>
                    <a:pt x="79" y="4"/>
                  </a:lnTo>
                  <a:lnTo>
                    <a:pt x="79" y="11"/>
                  </a:lnTo>
                  <a:lnTo>
                    <a:pt x="78" y="15"/>
                  </a:lnTo>
                  <a:lnTo>
                    <a:pt x="78" y="17"/>
                  </a:lnTo>
                  <a:lnTo>
                    <a:pt x="83" y="17"/>
                  </a:lnTo>
                  <a:lnTo>
                    <a:pt x="101" y="23"/>
                  </a:lnTo>
                  <a:lnTo>
                    <a:pt x="101" y="24"/>
                  </a:lnTo>
                  <a:lnTo>
                    <a:pt x="96" y="30"/>
                  </a:lnTo>
                  <a:close/>
                </a:path>
              </a:pathLst>
            </a:custGeom>
            <a:solidFill>
              <a:srgbClr val="9DA0A3"/>
            </a:solidFill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40" name="Freeform 303"/>
            <p:cNvSpPr>
              <a:spLocks/>
            </p:cNvSpPr>
            <p:nvPr/>
          </p:nvSpPr>
          <p:spPr bwMode="auto">
            <a:xfrm>
              <a:off x="4591671" y="4903581"/>
              <a:ext cx="58809" cy="63609"/>
            </a:xfrm>
            <a:custGeom>
              <a:avLst/>
              <a:gdLst>
                <a:gd name="T0" fmla="*/ 29337223 w 199"/>
                <a:gd name="T1" fmla="*/ 24429207 h 218"/>
                <a:gd name="T2" fmla="*/ 31170507 w 199"/>
                <a:gd name="T3" fmla="*/ 25025117 h 218"/>
                <a:gd name="T4" fmla="*/ 31170507 w 199"/>
                <a:gd name="T5" fmla="*/ 22641478 h 218"/>
                <a:gd name="T6" fmla="*/ 36671138 w 199"/>
                <a:gd name="T7" fmla="*/ 19066793 h 218"/>
                <a:gd name="T8" fmla="*/ 45839118 w 199"/>
                <a:gd name="T9" fmla="*/ 23237388 h 218"/>
                <a:gd name="T10" fmla="*/ 40949842 w 199"/>
                <a:gd name="T11" fmla="*/ 17874973 h 218"/>
                <a:gd name="T12" fmla="*/ 36671138 w 199"/>
                <a:gd name="T13" fmla="*/ 11916649 h 218"/>
                <a:gd name="T14" fmla="*/ 36059783 w 199"/>
                <a:gd name="T15" fmla="*/ 9533010 h 218"/>
                <a:gd name="T16" fmla="*/ 33003790 w 199"/>
                <a:gd name="T17" fmla="*/ 0 h 218"/>
                <a:gd name="T18" fmla="*/ 43394480 w 199"/>
                <a:gd name="T19" fmla="*/ 2383639 h 218"/>
                <a:gd name="T20" fmla="*/ 47061047 w 199"/>
                <a:gd name="T21" fmla="*/ 2383639 h 218"/>
                <a:gd name="T22" fmla="*/ 48895112 w 199"/>
                <a:gd name="T23" fmla="*/ 8341963 h 218"/>
                <a:gd name="T24" fmla="*/ 63563723 w 199"/>
                <a:gd name="T25" fmla="*/ 9533010 h 218"/>
                <a:gd name="T26" fmla="*/ 63563723 w 199"/>
                <a:gd name="T27" fmla="*/ 14300287 h 218"/>
                <a:gd name="T28" fmla="*/ 67841645 w 199"/>
                <a:gd name="T29" fmla="*/ 16683154 h 218"/>
                <a:gd name="T30" fmla="*/ 87399533 w 199"/>
                <a:gd name="T31" fmla="*/ 8937873 h 218"/>
                <a:gd name="T32" fmla="*/ 85566250 w 199"/>
                <a:gd name="T33" fmla="*/ 9533010 h 218"/>
                <a:gd name="T34" fmla="*/ 102679500 w 199"/>
                <a:gd name="T35" fmla="*/ 15491335 h 218"/>
                <a:gd name="T36" fmla="*/ 108180132 w 199"/>
                <a:gd name="T37" fmla="*/ 15491335 h 218"/>
                <a:gd name="T38" fmla="*/ 114292118 w 199"/>
                <a:gd name="T39" fmla="*/ 20258612 h 218"/>
                <a:gd name="T40" fmla="*/ 110013415 w 199"/>
                <a:gd name="T41" fmla="*/ 20854521 h 218"/>
                <a:gd name="T42" fmla="*/ 111236125 w 199"/>
                <a:gd name="T43" fmla="*/ 37537675 h 218"/>
                <a:gd name="T44" fmla="*/ 119181395 w 199"/>
                <a:gd name="T45" fmla="*/ 56008558 h 218"/>
                <a:gd name="T46" fmla="*/ 121626033 w 199"/>
                <a:gd name="T47" fmla="*/ 69712936 h 218"/>
                <a:gd name="T48" fmla="*/ 118570040 w 199"/>
                <a:gd name="T49" fmla="*/ 67329298 h 218"/>
                <a:gd name="T50" fmla="*/ 87399533 w 199"/>
                <a:gd name="T51" fmla="*/ 81033675 h 218"/>
                <a:gd name="T52" fmla="*/ 91066882 w 199"/>
                <a:gd name="T53" fmla="*/ 86992000 h 218"/>
                <a:gd name="T54" fmla="*/ 110624770 w 199"/>
                <a:gd name="T55" fmla="*/ 105462883 h 218"/>
                <a:gd name="T56" fmla="*/ 99623507 w 199"/>
                <a:gd name="T57" fmla="*/ 114400755 h 218"/>
                <a:gd name="T58" fmla="*/ 102068145 w 199"/>
                <a:gd name="T59" fmla="*/ 123933766 h 218"/>
                <a:gd name="T60" fmla="*/ 97178868 w 199"/>
                <a:gd name="T61" fmla="*/ 126317404 h 218"/>
                <a:gd name="T62" fmla="*/ 80676192 w 199"/>
                <a:gd name="T63" fmla="*/ 126317404 h 218"/>
                <a:gd name="T64" fmla="*/ 69064355 w 199"/>
                <a:gd name="T65" fmla="*/ 126317404 h 218"/>
                <a:gd name="T66" fmla="*/ 64174297 w 199"/>
                <a:gd name="T67" fmla="*/ 129892090 h 218"/>
                <a:gd name="T68" fmla="*/ 51951105 w 199"/>
                <a:gd name="T69" fmla="*/ 126912542 h 218"/>
                <a:gd name="T70" fmla="*/ 37893848 w 199"/>
                <a:gd name="T71" fmla="*/ 124529675 h 218"/>
                <a:gd name="T72" fmla="*/ 23836592 w 199"/>
                <a:gd name="T73" fmla="*/ 126317404 h 218"/>
                <a:gd name="T74" fmla="*/ 29947797 w 199"/>
                <a:gd name="T75" fmla="*/ 101888197 h 218"/>
                <a:gd name="T76" fmla="*/ 7945270 w 199"/>
                <a:gd name="T77" fmla="*/ 94738053 h 218"/>
                <a:gd name="T78" fmla="*/ 5500632 w 199"/>
                <a:gd name="T79" fmla="*/ 92950324 h 218"/>
                <a:gd name="T80" fmla="*/ 4889277 w 199"/>
                <a:gd name="T81" fmla="*/ 91758505 h 218"/>
                <a:gd name="T82" fmla="*/ 1833283 w 199"/>
                <a:gd name="T83" fmla="*/ 81629585 h 218"/>
                <a:gd name="T84" fmla="*/ 1833283 w 199"/>
                <a:gd name="T85" fmla="*/ 73287622 h 218"/>
                <a:gd name="T86" fmla="*/ 0 w 199"/>
                <a:gd name="T87" fmla="*/ 70904755 h 218"/>
                <a:gd name="T88" fmla="*/ 1222710 w 199"/>
                <a:gd name="T89" fmla="*/ 52433872 h 218"/>
                <a:gd name="T90" fmla="*/ 12834547 w 199"/>
                <a:gd name="T91" fmla="*/ 45879638 h 218"/>
                <a:gd name="T92" fmla="*/ 8556625 w 199"/>
                <a:gd name="T93" fmla="*/ 38729495 h 218"/>
                <a:gd name="T94" fmla="*/ 14668612 w 199"/>
                <a:gd name="T95" fmla="*/ 28599803 h 218"/>
                <a:gd name="T96" fmla="*/ 12223973 w 199"/>
                <a:gd name="T97" fmla="*/ 27408756 h 218"/>
                <a:gd name="T98" fmla="*/ 14668612 w 199"/>
                <a:gd name="T99" fmla="*/ 21450431 h 218"/>
                <a:gd name="T100" fmla="*/ 29337223 w 199"/>
                <a:gd name="T101" fmla="*/ 24429207 h 21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99" h="218">
                  <a:moveTo>
                    <a:pt x="48" y="41"/>
                  </a:moveTo>
                  <a:lnTo>
                    <a:pt x="51" y="42"/>
                  </a:lnTo>
                  <a:lnTo>
                    <a:pt x="51" y="38"/>
                  </a:lnTo>
                  <a:lnTo>
                    <a:pt x="60" y="32"/>
                  </a:lnTo>
                  <a:lnTo>
                    <a:pt x="75" y="39"/>
                  </a:lnTo>
                  <a:lnTo>
                    <a:pt x="67" y="30"/>
                  </a:lnTo>
                  <a:lnTo>
                    <a:pt x="60" y="20"/>
                  </a:lnTo>
                  <a:lnTo>
                    <a:pt x="59" y="16"/>
                  </a:lnTo>
                  <a:lnTo>
                    <a:pt x="54" y="0"/>
                  </a:lnTo>
                  <a:lnTo>
                    <a:pt x="71" y="4"/>
                  </a:lnTo>
                  <a:lnTo>
                    <a:pt x="77" y="4"/>
                  </a:lnTo>
                  <a:lnTo>
                    <a:pt x="80" y="14"/>
                  </a:lnTo>
                  <a:lnTo>
                    <a:pt x="104" y="16"/>
                  </a:lnTo>
                  <a:lnTo>
                    <a:pt x="104" y="24"/>
                  </a:lnTo>
                  <a:lnTo>
                    <a:pt x="111" y="28"/>
                  </a:lnTo>
                  <a:lnTo>
                    <a:pt x="143" y="15"/>
                  </a:lnTo>
                  <a:lnTo>
                    <a:pt x="140" y="16"/>
                  </a:lnTo>
                  <a:lnTo>
                    <a:pt x="168" y="26"/>
                  </a:lnTo>
                  <a:lnTo>
                    <a:pt x="177" y="26"/>
                  </a:lnTo>
                  <a:lnTo>
                    <a:pt x="187" y="34"/>
                  </a:lnTo>
                  <a:lnTo>
                    <a:pt x="180" y="35"/>
                  </a:lnTo>
                  <a:lnTo>
                    <a:pt x="182" y="63"/>
                  </a:lnTo>
                  <a:lnTo>
                    <a:pt x="195" y="94"/>
                  </a:lnTo>
                  <a:lnTo>
                    <a:pt x="199" y="117"/>
                  </a:lnTo>
                  <a:lnTo>
                    <a:pt x="194" y="113"/>
                  </a:lnTo>
                  <a:lnTo>
                    <a:pt x="143" y="136"/>
                  </a:lnTo>
                  <a:lnTo>
                    <a:pt x="149" y="146"/>
                  </a:lnTo>
                  <a:lnTo>
                    <a:pt x="181" y="177"/>
                  </a:lnTo>
                  <a:lnTo>
                    <a:pt x="163" y="192"/>
                  </a:lnTo>
                  <a:lnTo>
                    <a:pt x="167" y="208"/>
                  </a:lnTo>
                  <a:lnTo>
                    <a:pt x="159" y="212"/>
                  </a:lnTo>
                  <a:lnTo>
                    <a:pt x="132" y="212"/>
                  </a:lnTo>
                  <a:lnTo>
                    <a:pt x="113" y="212"/>
                  </a:lnTo>
                  <a:lnTo>
                    <a:pt x="105" y="218"/>
                  </a:lnTo>
                  <a:lnTo>
                    <a:pt x="85" y="213"/>
                  </a:lnTo>
                  <a:lnTo>
                    <a:pt x="62" y="209"/>
                  </a:lnTo>
                  <a:lnTo>
                    <a:pt x="39" y="212"/>
                  </a:lnTo>
                  <a:lnTo>
                    <a:pt x="49" y="171"/>
                  </a:lnTo>
                  <a:lnTo>
                    <a:pt x="13" y="159"/>
                  </a:lnTo>
                  <a:lnTo>
                    <a:pt x="9" y="156"/>
                  </a:lnTo>
                  <a:lnTo>
                    <a:pt x="8" y="154"/>
                  </a:lnTo>
                  <a:lnTo>
                    <a:pt x="3" y="137"/>
                  </a:lnTo>
                  <a:lnTo>
                    <a:pt x="3" y="123"/>
                  </a:lnTo>
                  <a:lnTo>
                    <a:pt x="0" y="119"/>
                  </a:lnTo>
                  <a:lnTo>
                    <a:pt x="2" y="88"/>
                  </a:lnTo>
                  <a:lnTo>
                    <a:pt x="21" y="77"/>
                  </a:lnTo>
                  <a:lnTo>
                    <a:pt x="14" y="65"/>
                  </a:lnTo>
                  <a:lnTo>
                    <a:pt x="24" y="48"/>
                  </a:lnTo>
                  <a:lnTo>
                    <a:pt x="20" y="46"/>
                  </a:lnTo>
                  <a:lnTo>
                    <a:pt x="24" y="36"/>
                  </a:lnTo>
                  <a:lnTo>
                    <a:pt x="48" y="41"/>
                  </a:lnTo>
                  <a:close/>
                </a:path>
              </a:pathLst>
            </a:custGeom>
            <a:solidFill>
              <a:srgbClr val="9DA0A3"/>
            </a:solidFill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41" name="Freeform 304"/>
            <p:cNvSpPr>
              <a:spLocks/>
            </p:cNvSpPr>
            <p:nvPr/>
          </p:nvSpPr>
          <p:spPr bwMode="auto">
            <a:xfrm>
              <a:off x="4684684" y="4876577"/>
              <a:ext cx="46206" cy="19203"/>
            </a:xfrm>
            <a:custGeom>
              <a:avLst/>
              <a:gdLst>
                <a:gd name="T0" fmla="*/ 47873852 w 159"/>
                <a:gd name="T1" fmla="*/ 27251891 h 66"/>
                <a:gd name="T2" fmla="*/ 25414533 w 159"/>
                <a:gd name="T3" fmla="*/ 29621788 h 66"/>
                <a:gd name="T4" fmla="*/ 3546411 w 159"/>
                <a:gd name="T5" fmla="*/ 32583582 h 66"/>
                <a:gd name="T6" fmla="*/ 0 w 159"/>
                <a:gd name="T7" fmla="*/ 33176248 h 66"/>
                <a:gd name="T8" fmla="*/ 6501625 w 159"/>
                <a:gd name="T9" fmla="*/ 11256048 h 66"/>
                <a:gd name="T10" fmla="*/ 17731284 w 159"/>
                <a:gd name="T11" fmla="*/ 11256048 h 66"/>
                <a:gd name="T12" fmla="*/ 34280175 w 159"/>
                <a:gd name="T13" fmla="*/ 21327533 h 66"/>
                <a:gd name="T14" fmla="*/ 41372227 w 159"/>
                <a:gd name="T15" fmla="*/ 15403176 h 66"/>
                <a:gd name="T16" fmla="*/ 39008210 w 159"/>
                <a:gd name="T17" fmla="*/ 0 h 66"/>
                <a:gd name="T18" fmla="*/ 57329922 w 159"/>
                <a:gd name="T19" fmla="*/ 3554461 h 66"/>
                <a:gd name="T20" fmla="*/ 76834027 w 159"/>
                <a:gd name="T21" fmla="*/ 6517024 h 66"/>
                <a:gd name="T22" fmla="*/ 84517276 w 159"/>
                <a:gd name="T23" fmla="*/ 18365739 h 66"/>
                <a:gd name="T24" fmla="*/ 93974114 w 159"/>
                <a:gd name="T25" fmla="*/ 37916042 h 66"/>
                <a:gd name="T26" fmla="*/ 75061206 w 159"/>
                <a:gd name="T27" fmla="*/ 39100606 h 66"/>
                <a:gd name="T28" fmla="*/ 47873852 w 159"/>
                <a:gd name="T29" fmla="*/ 27251891 h 6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59" h="66">
                  <a:moveTo>
                    <a:pt x="81" y="46"/>
                  </a:moveTo>
                  <a:lnTo>
                    <a:pt x="43" y="50"/>
                  </a:lnTo>
                  <a:lnTo>
                    <a:pt x="6" y="55"/>
                  </a:lnTo>
                  <a:lnTo>
                    <a:pt x="0" y="56"/>
                  </a:lnTo>
                  <a:lnTo>
                    <a:pt x="11" y="19"/>
                  </a:lnTo>
                  <a:lnTo>
                    <a:pt x="30" y="19"/>
                  </a:lnTo>
                  <a:lnTo>
                    <a:pt x="58" y="36"/>
                  </a:lnTo>
                  <a:lnTo>
                    <a:pt x="70" y="26"/>
                  </a:lnTo>
                  <a:lnTo>
                    <a:pt x="66" y="0"/>
                  </a:lnTo>
                  <a:lnTo>
                    <a:pt x="97" y="6"/>
                  </a:lnTo>
                  <a:lnTo>
                    <a:pt x="130" y="11"/>
                  </a:lnTo>
                  <a:lnTo>
                    <a:pt x="143" y="31"/>
                  </a:lnTo>
                  <a:lnTo>
                    <a:pt x="159" y="64"/>
                  </a:lnTo>
                  <a:lnTo>
                    <a:pt x="127" y="66"/>
                  </a:lnTo>
                  <a:lnTo>
                    <a:pt x="81" y="46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42" name="Freeform 305"/>
            <p:cNvSpPr>
              <a:spLocks/>
            </p:cNvSpPr>
            <p:nvPr/>
          </p:nvSpPr>
          <p:spPr bwMode="auto">
            <a:xfrm>
              <a:off x="4684684" y="4889779"/>
              <a:ext cx="36605" cy="19203"/>
            </a:xfrm>
            <a:custGeom>
              <a:avLst/>
              <a:gdLst>
                <a:gd name="T0" fmla="*/ 2906635 w 127"/>
                <a:gd name="T1" fmla="*/ 28436455 h 66"/>
                <a:gd name="T2" fmla="*/ 0 w 127"/>
                <a:gd name="T3" fmla="*/ 5924358 h 66"/>
                <a:gd name="T4" fmla="*/ 3488419 w 127"/>
                <a:gd name="T5" fmla="*/ 5331691 h 66"/>
                <a:gd name="T6" fmla="*/ 24999958 w 127"/>
                <a:gd name="T7" fmla="*/ 2369897 h 66"/>
                <a:gd name="T8" fmla="*/ 47093282 w 127"/>
                <a:gd name="T9" fmla="*/ 0 h 66"/>
                <a:gd name="T10" fmla="*/ 73837831 w 127"/>
                <a:gd name="T11" fmla="*/ 11848715 h 66"/>
                <a:gd name="T12" fmla="*/ 54651905 w 127"/>
                <a:gd name="T13" fmla="*/ 25474661 h 66"/>
                <a:gd name="T14" fmla="*/ 34884195 w 127"/>
                <a:gd name="T15" fmla="*/ 39100606 h 66"/>
                <a:gd name="T16" fmla="*/ 23256130 w 127"/>
                <a:gd name="T17" fmla="*/ 37916042 h 66"/>
                <a:gd name="T18" fmla="*/ 22093323 w 127"/>
                <a:gd name="T19" fmla="*/ 31991685 h 66"/>
                <a:gd name="T20" fmla="*/ 11046280 w 127"/>
                <a:gd name="T21" fmla="*/ 29621788 h 66"/>
                <a:gd name="T22" fmla="*/ 2906635 w 127"/>
                <a:gd name="T23" fmla="*/ 28436455 h 6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27" h="66">
                  <a:moveTo>
                    <a:pt x="5" y="48"/>
                  </a:moveTo>
                  <a:lnTo>
                    <a:pt x="0" y="10"/>
                  </a:lnTo>
                  <a:lnTo>
                    <a:pt x="6" y="9"/>
                  </a:lnTo>
                  <a:lnTo>
                    <a:pt x="43" y="4"/>
                  </a:lnTo>
                  <a:lnTo>
                    <a:pt x="81" y="0"/>
                  </a:lnTo>
                  <a:lnTo>
                    <a:pt x="127" y="20"/>
                  </a:lnTo>
                  <a:lnTo>
                    <a:pt x="94" y="43"/>
                  </a:lnTo>
                  <a:lnTo>
                    <a:pt x="60" y="66"/>
                  </a:lnTo>
                  <a:lnTo>
                    <a:pt x="40" y="64"/>
                  </a:lnTo>
                  <a:lnTo>
                    <a:pt x="38" y="54"/>
                  </a:lnTo>
                  <a:lnTo>
                    <a:pt x="19" y="50"/>
                  </a:lnTo>
                  <a:lnTo>
                    <a:pt x="5" y="48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43" name="Freeform 306"/>
            <p:cNvSpPr>
              <a:spLocks/>
            </p:cNvSpPr>
            <p:nvPr/>
          </p:nvSpPr>
          <p:spPr bwMode="auto">
            <a:xfrm>
              <a:off x="4682284" y="4904181"/>
              <a:ext cx="13802" cy="4200"/>
            </a:xfrm>
            <a:custGeom>
              <a:avLst/>
              <a:gdLst>
                <a:gd name="T0" fmla="*/ 7999049 w 50"/>
                <a:gd name="T1" fmla="*/ 0 h 16"/>
                <a:gd name="T2" fmla="*/ 7465244 w 50"/>
                <a:gd name="T3" fmla="*/ 1929321 h 16"/>
                <a:gd name="T4" fmla="*/ 1066150 w 50"/>
                <a:gd name="T5" fmla="*/ 1447338 h 16"/>
                <a:gd name="T6" fmla="*/ 1066150 w 50"/>
                <a:gd name="T7" fmla="*/ 2893982 h 16"/>
                <a:gd name="T8" fmla="*/ 2133031 w 50"/>
                <a:gd name="T9" fmla="*/ 2893982 h 16"/>
                <a:gd name="T10" fmla="*/ 2133031 w 50"/>
                <a:gd name="T11" fmla="*/ 3376659 h 16"/>
                <a:gd name="T12" fmla="*/ 1066150 w 50"/>
                <a:gd name="T13" fmla="*/ 3858642 h 16"/>
                <a:gd name="T14" fmla="*/ 0 w 50"/>
                <a:gd name="T15" fmla="*/ 6270641 h 16"/>
                <a:gd name="T16" fmla="*/ 6399093 w 50"/>
                <a:gd name="T17" fmla="*/ 6752624 h 16"/>
                <a:gd name="T18" fmla="*/ 26662523 w 50"/>
                <a:gd name="T19" fmla="*/ 7717284 h 16"/>
                <a:gd name="T20" fmla="*/ 25596372 w 50"/>
                <a:gd name="T21" fmla="*/ 2893982 h 16"/>
                <a:gd name="T22" fmla="*/ 15464292 w 50"/>
                <a:gd name="T23" fmla="*/ 964661 h 16"/>
                <a:gd name="T24" fmla="*/ 7999049 w 50"/>
                <a:gd name="T25" fmla="*/ 0 h 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0" h="16">
                  <a:moveTo>
                    <a:pt x="15" y="0"/>
                  </a:moveTo>
                  <a:lnTo>
                    <a:pt x="14" y="4"/>
                  </a:lnTo>
                  <a:lnTo>
                    <a:pt x="2" y="3"/>
                  </a:lnTo>
                  <a:lnTo>
                    <a:pt x="2" y="6"/>
                  </a:lnTo>
                  <a:lnTo>
                    <a:pt x="4" y="6"/>
                  </a:lnTo>
                  <a:lnTo>
                    <a:pt x="4" y="7"/>
                  </a:lnTo>
                  <a:lnTo>
                    <a:pt x="2" y="8"/>
                  </a:lnTo>
                  <a:lnTo>
                    <a:pt x="0" y="13"/>
                  </a:lnTo>
                  <a:lnTo>
                    <a:pt x="12" y="14"/>
                  </a:lnTo>
                  <a:lnTo>
                    <a:pt x="50" y="16"/>
                  </a:lnTo>
                  <a:lnTo>
                    <a:pt x="48" y="6"/>
                  </a:lnTo>
                  <a:lnTo>
                    <a:pt x="29" y="2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9DA0A3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44" name="Freeform 307"/>
            <p:cNvSpPr>
              <a:spLocks/>
            </p:cNvSpPr>
            <p:nvPr/>
          </p:nvSpPr>
          <p:spPr bwMode="auto">
            <a:xfrm>
              <a:off x="4694885" y="5010396"/>
              <a:ext cx="16802" cy="12002"/>
            </a:xfrm>
            <a:custGeom>
              <a:avLst/>
              <a:gdLst>
                <a:gd name="T0" fmla="*/ 8514058 w 59"/>
                <a:gd name="T1" fmla="*/ 23443314 h 43"/>
                <a:gd name="T2" fmla="*/ 0 w 59"/>
                <a:gd name="T3" fmla="*/ 6541977 h 43"/>
                <a:gd name="T4" fmla="*/ 2838019 w 59"/>
                <a:gd name="T5" fmla="*/ 5997058 h 43"/>
                <a:gd name="T6" fmla="*/ 2838019 w 59"/>
                <a:gd name="T7" fmla="*/ 4906483 h 43"/>
                <a:gd name="T8" fmla="*/ 7378700 w 59"/>
                <a:gd name="T9" fmla="*/ 2726070 h 43"/>
                <a:gd name="T10" fmla="*/ 10784022 w 59"/>
                <a:gd name="T11" fmla="*/ 3270988 h 43"/>
                <a:gd name="T12" fmla="*/ 11919381 w 59"/>
                <a:gd name="T13" fmla="*/ 544919 h 43"/>
                <a:gd name="T14" fmla="*/ 14190097 w 59"/>
                <a:gd name="T15" fmla="*/ 1635494 h 43"/>
                <a:gd name="T16" fmla="*/ 17595419 w 59"/>
                <a:gd name="T17" fmla="*/ 2180413 h 43"/>
                <a:gd name="T18" fmla="*/ 19298081 w 59"/>
                <a:gd name="T19" fmla="*/ 544919 h 43"/>
                <a:gd name="T20" fmla="*/ 23838761 w 59"/>
                <a:gd name="T21" fmla="*/ 0 h 43"/>
                <a:gd name="T22" fmla="*/ 27244836 w 59"/>
                <a:gd name="T23" fmla="*/ 3270988 h 43"/>
                <a:gd name="T24" fmla="*/ 29514800 w 59"/>
                <a:gd name="T25" fmla="*/ 2180413 h 43"/>
                <a:gd name="T26" fmla="*/ 31785517 w 59"/>
                <a:gd name="T27" fmla="*/ 4906483 h 43"/>
                <a:gd name="T28" fmla="*/ 33488178 w 59"/>
                <a:gd name="T29" fmla="*/ 16355680 h 43"/>
                <a:gd name="T30" fmla="*/ 8514058 w 59"/>
                <a:gd name="T31" fmla="*/ 23443314 h 4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59" h="43">
                  <a:moveTo>
                    <a:pt x="15" y="43"/>
                  </a:moveTo>
                  <a:lnTo>
                    <a:pt x="0" y="12"/>
                  </a:lnTo>
                  <a:lnTo>
                    <a:pt x="5" y="11"/>
                  </a:lnTo>
                  <a:lnTo>
                    <a:pt x="5" y="9"/>
                  </a:lnTo>
                  <a:lnTo>
                    <a:pt x="13" y="5"/>
                  </a:lnTo>
                  <a:lnTo>
                    <a:pt x="19" y="6"/>
                  </a:lnTo>
                  <a:lnTo>
                    <a:pt x="21" y="1"/>
                  </a:lnTo>
                  <a:lnTo>
                    <a:pt x="25" y="3"/>
                  </a:lnTo>
                  <a:lnTo>
                    <a:pt x="31" y="4"/>
                  </a:lnTo>
                  <a:lnTo>
                    <a:pt x="34" y="1"/>
                  </a:lnTo>
                  <a:lnTo>
                    <a:pt x="42" y="0"/>
                  </a:lnTo>
                  <a:lnTo>
                    <a:pt x="48" y="6"/>
                  </a:lnTo>
                  <a:lnTo>
                    <a:pt x="52" y="4"/>
                  </a:lnTo>
                  <a:lnTo>
                    <a:pt x="56" y="9"/>
                  </a:lnTo>
                  <a:lnTo>
                    <a:pt x="59" y="30"/>
                  </a:lnTo>
                  <a:lnTo>
                    <a:pt x="15" y="43"/>
                  </a:lnTo>
                  <a:close/>
                </a:path>
              </a:pathLst>
            </a:custGeom>
            <a:solidFill>
              <a:srgbClr val="9DA0A3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45" name="Freeform 308"/>
            <p:cNvSpPr>
              <a:spLocks/>
            </p:cNvSpPr>
            <p:nvPr/>
          </p:nvSpPr>
          <p:spPr bwMode="auto">
            <a:xfrm>
              <a:off x="4707488" y="4993594"/>
              <a:ext cx="42006" cy="25804"/>
            </a:xfrm>
            <a:custGeom>
              <a:avLst/>
              <a:gdLst>
                <a:gd name="T0" fmla="*/ 4764484 w 144"/>
                <a:gd name="T1" fmla="*/ 4410107 h 86"/>
                <a:gd name="T2" fmla="*/ 1786489 w 144"/>
                <a:gd name="T3" fmla="*/ 0 h 86"/>
                <a:gd name="T4" fmla="*/ 0 w 144"/>
                <a:gd name="T5" fmla="*/ 11341183 h 86"/>
                <a:gd name="T6" fmla="*/ 6550973 w 144"/>
                <a:gd name="T7" fmla="*/ 22051330 h 86"/>
                <a:gd name="T8" fmla="*/ 0 w 144"/>
                <a:gd name="T9" fmla="*/ 30872339 h 86"/>
                <a:gd name="T10" fmla="*/ 4764484 w 144"/>
                <a:gd name="T11" fmla="*/ 37802621 h 86"/>
                <a:gd name="T12" fmla="*/ 7145955 w 144"/>
                <a:gd name="T13" fmla="*/ 40953037 h 86"/>
                <a:gd name="T14" fmla="*/ 8933215 w 144"/>
                <a:gd name="T15" fmla="*/ 54184153 h 86"/>
                <a:gd name="T16" fmla="*/ 25011614 w 144"/>
                <a:gd name="T17" fmla="*/ 51033736 h 86"/>
                <a:gd name="T18" fmla="*/ 50023999 w 144"/>
                <a:gd name="T19" fmla="*/ 54184153 h 86"/>
                <a:gd name="T20" fmla="*/ 55979219 w 144"/>
                <a:gd name="T21" fmla="*/ 49143804 h 86"/>
                <a:gd name="T22" fmla="*/ 58361461 w 144"/>
                <a:gd name="T23" fmla="*/ 46623629 h 86"/>
                <a:gd name="T24" fmla="*/ 60743703 w 144"/>
                <a:gd name="T25" fmla="*/ 42213522 h 86"/>
                <a:gd name="T26" fmla="*/ 81586586 w 144"/>
                <a:gd name="T27" fmla="*/ 41583280 h 86"/>
                <a:gd name="T28" fmla="*/ 75035613 w 144"/>
                <a:gd name="T29" fmla="*/ 34022755 h 86"/>
                <a:gd name="T30" fmla="*/ 78013609 w 144"/>
                <a:gd name="T31" fmla="*/ 27092473 h 86"/>
                <a:gd name="T32" fmla="*/ 81586586 w 144"/>
                <a:gd name="T33" fmla="*/ 15121048 h 86"/>
                <a:gd name="T34" fmla="*/ 85755317 w 144"/>
                <a:gd name="T35" fmla="*/ 8821008 h 86"/>
                <a:gd name="T36" fmla="*/ 58361461 w 144"/>
                <a:gd name="T37" fmla="*/ 3150417 h 86"/>
                <a:gd name="T38" fmla="*/ 35731318 w 144"/>
                <a:gd name="T39" fmla="*/ 10710941 h 86"/>
                <a:gd name="T40" fmla="*/ 20247901 w 144"/>
                <a:gd name="T41" fmla="*/ 7560524 h 86"/>
                <a:gd name="T42" fmla="*/ 4764484 w 144"/>
                <a:gd name="T43" fmla="*/ 4410107 h 8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44" h="86">
                  <a:moveTo>
                    <a:pt x="8" y="7"/>
                  </a:moveTo>
                  <a:lnTo>
                    <a:pt x="3" y="0"/>
                  </a:lnTo>
                  <a:lnTo>
                    <a:pt x="0" y="18"/>
                  </a:lnTo>
                  <a:lnTo>
                    <a:pt x="11" y="35"/>
                  </a:lnTo>
                  <a:lnTo>
                    <a:pt x="0" y="49"/>
                  </a:lnTo>
                  <a:lnTo>
                    <a:pt x="8" y="60"/>
                  </a:lnTo>
                  <a:lnTo>
                    <a:pt x="12" y="65"/>
                  </a:lnTo>
                  <a:lnTo>
                    <a:pt x="15" y="86"/>
                  </a:lnTo>
                  <a:lnTo>
                    <a:pt x="42" y="81"/>
                  </a:lnTo>
                  <a:lnTo>
                    <a:pt x="84" y="86"/>
                  </a:lnTo>
                  <a:lnTo>
                    <a:pt x="94" y="78"/>
                  </a:lnTo>
                  <a:lnTo>
                    <a:pt x="98" y="74"/>
                  </a:lnTo>
                  <a:lnTo>
                    <a:pt x="102" y="67"/>
                  </a:lnTo>
                  <a:lnTo>
                    <a:pt x="137" y="66"/>
                  </a:lnTo>
                  <a:lnTo>
                    <a:pt x="126" y="54"/>
                  </a:lnTo>
                  <a:lnTo>
                    <a:pt x="131" y="43"/>
                  </a:lnTo>
                  <a:lnTo>
                    <a:pt x="137" y="24"/>
                  </a:lnTo>
                  <a:lnTo>
                    <a:pt x="144" y="14"/>
                  </a:lnTo>
                  <a:lnTo>
                    <a:pt x="98" y="5"/>
                  </a:lnTo>
                  <a:lnTo>
                    <a:pt x="60" y="17"/>
                  </a:lnTo>
                  <a:lnTo>
                    <a:pt x="34" y="12"/>
                  </a:lnTo>
                  <a:lnTo>
                    <a:pt x="8" y="7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46" name="Freeform 309"/>
            <p:cNvSpPr>
              <a:spLocks/>
            </p:cNvSpPr>
            <p:nvPr/>
          </p:nvSpPr>
          <p:spPr bwMode="auto">
            <a:xfrm>
              <a:off x="4687085" y="5008597"/>
              <a:ext cx="12602" cy="24603"/>
            </a:xfrm>
            <a:custGeom>
              <a:avLst/>
              <a:gdLst>
                <a:gd name="T0" fmla="*/ 0 w 42"/>
                <a:gd name="T1" fmla="*/ 11727146 h 85"/>
                <a:gd name="T2" fmla="*/ 3779781 w 42"/>
                <a:gd name="T3" fmla="*/ 35180672 h 85"/>
                <a:gd name="T4" fmla="*/ 14490483 w 42"/>
                <a:gd name="T5" fmla="*/ 49839030 h 85"/>
                <a:gd name="T6" fmla="*/ 18270263 w 42"/>
                <a:gd name="T7" fmla="*/ 45148172 h 85"/>
                <a:gd name="T8" fmla="*/ 26460847 w 42"/>
                <a:gd name="T9" fmla="*/ 30489814 h 85"/>
                <a:gd name="T10" fmla="*/ 26460847 w 42"/>
                <a:gd name="T11" fmla="*/ 29316716 h 85"/>
                <a:gd name="T12" fmla="*/ 17010601 w 42"/>
                <a:gd name="T13" fmla="*/ 11140597 h 85"/>
                <a:gd name="T14" fmla="*/ 12600592 w 42"/>
                <a:gd name="T15" fmla="*/ 2931978 h 85"/>
                <a:gd name="T16" fmla="*/ 2520118 w 42"/>
                <a:gd name="T17" fmla="*/ 0 h 85"/>
                <a:gd name="T18" fmla="*/ 0 w 42"/>
                <a:gd name="T19" fmla="*/ 11727146 h 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2" h="85">
                  <a:moveTo>
                    <a:pt x="0" y="20"/>
                  </a:moveTo>
                  <a:lnTo>
                    <a:pt x="6" y="60"/>
                  </a:lnTo>
                  <a:lnTo>
                    <a:pt x="23" y="85"/>
                  </a:lnTo>
                  <a:lnTo>
                    <a:pt x="29" y="77"/>
                  </a:lnTo>
                  <a:lnTo>
                    <a:pt x="42" y="52"/>
                  </a:lnTo>
                  <a:lnTo>
                    <a:pt x="42" y="50"/>
                  </a:lnTo>
                  <a:lnTo>
                    <a:pt x="27" y="19"/>
                  </a:lnTo>
                  <a:lnTo>
                    <a:pt x="20" y="5"/>
                  </a:lnTo>
                  <a:lnTo>
                    <a:pt x="4" y="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9DA0A3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47" name="Freeform 310"/>
            <p:cNvSpPr>
              <a:spLocks/>
            </p:cNvSpPr>
            <p:nvPr/>
          </p:nvSpPr>
          <p:spPr bwMode="auto">
            <a:xfrm>
              <a:off x="4693685" y="5015798"/>
              <a:ext cx="43807" cy="44406"/>
            </a:xfrm>
            <a:custGeom>
              <a:avLst/>
              <a:gdLst>
                <a:gd name="T0" fmla="*/ 16857129 w 152"/>
                <a:gd name="T1" fmla="*/ 47134174 h 154"/>
                <a:gd name="T2" fmla="*/ 6394425 w 152"/>
                <a:gd name="T3" fmla="*/ 42478655 h 154"/>
                <a:gd name="T4" fmla="*/ 0 w 152"/>
                <a:gd name="T5" fmla="*/ 34913723 h 154"/>
                <a:gd name="T6" fmla="*/ 3488076 w 152"/>
                <a:gd name="T7" fmla="*/ 30258966 h 154"/>
                <a:gd name="T8" fmla="*/ 11044431 w 152"/>
                <a:gd name="T9" fmla="*/ 15711137 h 154"/>
                <a:gd name="T10" fmla="*/ 11044431 w 152"/>
                <a:gd name="T11" fmla="*/ 14547829 h 154"/>
                <a:gd name="T12" fmla="*/ 36621370 w 152"/>
                <a:gd name="T13" fmla="*/ 6982897 h 154"/>
                <a:gd name="T14" fmla="*/ 52315808 w 152"/>
                <a:gd name="T15" fmla="*/ 4073484 h 154"/>
                <a:gd name="T16" fmla="*/ 76730055 w 152"/>
                <a:gd name="T17" fmla="*/ 6982897 h 154"/>
                <a:gd name="T18" fmla="*/ 82542753 w 152"/>
                <a:gd name="T19" fmla="*/ 2327378 h 154"/>
                <a:gd name="T20" fmla="*/ 84867375 w 152"/>
                <a:gd name="T21" fmla="*/ 0 h 154"/>
                <a:gd name="T22" fmla="*/ 88355451 w 152"/>
                <a:gd name="T23" fmla="*/ 6400862 h 154"/>
                <a:gd name="T24" fmla="*/ 82542753 w 152"/>
                <a:gd name="T25" fmla="*/ 16875207 h 154"/>
                <a:gd name="T26" fmla="*/ 65685623 w 152"/>
                <a:gd name="T27" fmla="*/ 13383759 h 154"/>
                <a:gd name="T28" fmla="*/ 50572151 w 152"/>
                <a:gd name="T29" fmla="*/ 18039278 h 154"/>
                <a:gd name="T30" fmla="*/ 58128506 w 152"/>
                <a:gd name="T31" fmla="*/ 26185483 h 154"/>
                <a:gd name="T32" fmla="*/ 51734081 w 152"/>
                <a:gd name="T33" fmla="*/ 26185483 h 154"/>
                <a:gd name="T34" fmla="*/ 52315808 w 152"/>
                <a:gd name="T35" fmla="*/ 28512861 h 154"/>
                <a:gd name="T36" fmla="*/ 46503110 w 152"/>
                <a:gd name="T37" fmla="*/ 27349553 h 154"/>
                <a:gd name="T38" fmla="*/ 49990424 w 152"/>
                <a:gd name="T39" fmla="*/ 30841002 h 154"/>
                <a:gd name="T40" fmla="*/ 40108684 w 152"/>
                <a:gd name="T41" fmla="*/ 20366656 h 154"/>
                <a:gd name="T42" fmla="*/ 36039643 w 152"/>
                <a:gd name="T43" fmla="*/ 23276069 h 154"/>
                <a:gd name="T44" fmla="*/ 41852341 w 152"/>
                <a:gd name="T45" fmla="*/ 37241863 h 154"/>
                <a:gd name="T46" fmla="*/ 45340418 w 152"/>
                <a:gd name="T47" fmla="*/ 44806796 h 154"/>
                <a:gd name="T48" fmla="*/ 39527719 w 152"/>
                <a:gd name="T49" fmla="*/ 41896620 h 154"/>
                <a:gd name="T50" fmla="*/ 41271376 w 152"/>
                <a:gd name="T51" fmla="*/ 48297481 h 154"/>
                <a:gd name="T52" fmla="*/ 38365027 w 152"/>
                <a:gd name="T53" fmla="*/ 48879517 h 154"/>
                <a:gd name="T54" fmla="*/ 58128506 w 152"/>
                <a:gd name="T55" fmla="*/ 62263276 h 154"/>
                <a:gd name="T56" fmla="*/ 57547541 w 152"/>
                <a:gd name="T57" fmla="*/ 68082102 h 154"/>
                <a:gd name="T58" fmla="*/ 49990424 w 152"/>
                <a:gd name="T59" fmla="*/ 64591417 h 154"/>
                <a:gd name="T60" fmla="*/ 46503110 w 152"/>
                <a:gd name="T61" fmla="*/ 66336759 h 154"/>
                <a:gd name="T62" fmla="*/ 49990424 w 152"/>
                <a:gd name="T63" fmla="*/ 73901692 h 154"/>
                <a:gd name="T64" fmla="*/ 41271376 w 152"/>
                <a:gd name="T65" fmla="*/ 73901692 h 154"/>
                <a:gd name="T66" fmla="*/ 47084075 w 152"/>
                <a:gd name="T67" fmla="*/ 89612829 h 154"/>
                <a:gd name="T68" fmla="*/ 39527719 w 152"/>
                <a:gd name="T69" fmla="*/ 86121380 h 154"/>
                <a:gd name="T70" fmla="*/ 37202335 w 152"/>
                <a:gd name="T71" fmla="*/ 89612829 h 154"/>
                <a:gd name="T72" fmla="*/ 30226945 w 152"/>
                <a:gd name="T73" fmla="*/ 82047896 h 154"/>
                <a:gd name="T74" fmla="*/ 27901561 w 152"/>
                <a:gd name="T75" fmla="*/ 84376037 h 154"/>
                <a:gd name="T76" fmla="*/ 20345206 w 152"/>
                <a:gd name="T77" fmla="*/ 69828208 h 154"/>
                <a:gd name="T78" fmla="*/ 19763479 w 152"/>
                <a:gd name="T79" fmla="*/ 63427346 h 154"/>
                <a:gd name="T80" fmla="*/ 31389637 w 152"/>
                <a:gd name="T81" fmla="*/ 59353862 h 154"/>
                <a:gd name="T82" fmla="*/ 44758690 w 152"/>
                <a:gd name="T83" fmla="*/ 62845311 h 154"/>
                <a:gd name="T84" fmla="*/ 44177725 w 152"/>
                <a:gd name="T85" fmla="*/ 59935898 h 154"/>
                <a:gd name="T86" fmla="*/ 36039643 w 152"/>
                <a:gd name="T87" fmla="*/ 56444449 h 154"/>
                <a:gd name="T88" fmla="*/ 20345206 w 152"/>
                <a:gd name="T89" fmla="*/ 55862414 h 154"/>
                <a:gd name="T90" fmla="*/ 16276165 w 152"/>
                <a:gd name="T91" fmla="*/ 56444449 h 154"/>
                <a:gd name="T92" fmla="*/ 12788088 w 152"/>
                <a:gd name="T93" fmla="*/ 48297481 h 154"/>
                <a:gd name="T94" fmla="*/ 16857129 w 152"/>
                <a:gd name="T95" fmla="*/ 47134174 h 15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52" h="154">
                  <a:moveTo>
                    <a:pt x="29" y="81"/>
                  </a:moveTo>
                  <a:lnTo>
                    <a:pt x="11" y="73"/>
                  </a:lnTo>
                  <a:lnTo>
                    <a:pt x="0" y="60"/>
                  </a:lnTo>
                  <a:lnTo>
                    <a:pt x="6" y="52"/>
                  </a:lnTo>
                  <a:lnTo>
                    <a:pt x="19" y="27"/>
                  </a:lnTo>
                  <a:lnTo>
                    <a:pt x="19" y="25"/>
                  </a:lnTo>
                  <a:lnTo>
                    <a:pt x="63" y="12"/>
                  </a:lnTo>
                  <a:lnTo>
                    <a:pt x="90" y="7"/>
                  </a:lnTo>
                  <a:lnTo>
                    <a:pt x="132" y="12"/>
                  </a:lnTo>
                  <a:lnTo>
                    <a:pt x="142" y="4"/>
                  </a:lnTo>
                  <a:lnTo>
                    <a:pt x="146" y="0"/>
                  </a:lnTo>
                  <a:lnTo>
                    <a:pt x="152" y="11"/>
                  </a:lnTo>
                  <a:lnTo>
                    <a:pt x="142" y="29"/>
                  </a:lnTo>
                  <a:lnTo>
                    <a:pt x="113" y="23"/>
                  </a:lnTo>
                  <a:lnTo>
                    <a:pt x="87" y="31"/>
                  </a:lnTo>
                  <a:lnTo>
                    <a:pt x="100" y="45"/>
                  </a:lnTo>
                  <a:lnTo>
                    <a:pt x="89" y="45"/>
                  </a:lnTo>
                  <a:lnTo>
                    <a:pt x="90" y="49"/>
                  </a:lnTo>
                  <a:lnTo>
                    <a:pt x="80" y="47"/>
                  </a:lnTo>
                  <a:lnTo>
                    <a:pt x="86" y="53"/>
                  </a:lnTo>
                  <a:lnTo>
                    <a:pt x="69" y="35"/>
                  </a:lnTo>
                  <a:lnTo>
                    <a:pt x="62" y="40"/>
                  </a:lnTo>
                  <a:lnTo>
                    <a:pt x="72" y="64"/>
                  </a:lnTo>
                  <a:lnTo>
                    <a:pt x="78" y="77"/>
                  </a:lnTo>
                  <a:lnTo>
                    <a:pt x="68" y="72"/>
                  </a:lnTo>
                  <a:lnTo>
                    <a:pt x="71" y="83"/>
                  </a:lnTo>
                  <a:lnTo>
                    <a:pt x="66" y="84"/>
                  </a:lnTo>
                  <a:lnTo>
                    <a:pt x="100" y="107"/>
                  </a:lnTo>
                  <a:lnTo>
                    <a:pt x="99" y="117"/>
                  </a:lnTo>
                  <a:lnTo>
                    <a:pt x="86" y="111"/>
                  </a:lnTo>
                  <a:lnTo>
                    <a:pt x="80" y="114"/>
                  </a:lnTo>
                  <a:lnTo>
                    <a:pt x="86" y="127"/>
                  </a:lnTo>
                  <a:lnTo>
                    <a:pt x="71" y="127"/>
                  </a:lnTo>
                  <a:lnTo>
                    <a:pt x="81" y="154"/>
                  </a:lnTo>
                  <a:lnTo>
                    <a:pt x="68" y="148"/>
                  </a:lnTo>
                  <a:lnTo>
                    <a:pt x="64" y="154"/>
                  </a:lnTo>
                  <a:lnTo>
                    <a:pt x="52" y="141"/>
                  </a:lnTo>
                  <a:lnTo>
                    <a:pt x="48" y="145"/>
                  </a:lnTo>
                  <a:lnTo>
                    <a:pt x="35" y="120"/>
                  </a:lnTo>
                  <a:lnTo>
                    <a:pt x="34" y="109"/>
                  </a:lnTo>
                  <a:lnTo>
                    <a:pt x="54" y="102"/>
                  </a:lnTo>
                  <a:lnTo>
                    <a:pt x="77" y="108"/>
                  </a:lnTo>
                  <a:lnTo>
                    <a:pt x="76" y="103"/>
                  </a:lnTo>
                  <a:lnTo>
                    <a:pt x="62" y="97"/>
                  </a:lnTo>
                  <a:lnTo>
                    <a:pt x="35" y="96"/>
                  </a:lnTo>
                  <a:lnTo>
                    <a:pt x="28" y="97"/>
                  </a:lnTo>
                  <a:lnTo>
                    <a:pt x="22" y="83"/>
                  </a:lnTo>
                  <a:lnTo>
                    <a:pt x="29" y="81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48" name="Freeform 311"/>
            <p:cNvSpPr>
              <a:spLocks/>
            </p:cNvSpPr>
            <p:nvPr/>
          </p:nvSpPr>
          <p:spPr bwMode="auto">
            <a:xfrm>
              <a:off x="4599472" y="4970791"/>
              <a:ext cx="82812" cy="77411"/>
            </a:xfrm>
            <a:custGeom>
              <a:avLst/>
              <a:gdLst>
                <a:gd name="T0" fmla="*/ 93949353 w 285"/>
                <a:gd name="T1" fmla="*/ 7166034 h 265"/>
                <a:gd name="T2" fmla="*/ 72086437 w 285"/>
                <a:gd name="T3" fmla="*/ 0 h 265"/>
                <a:gd name="T4" fmla="*/ 57314632 w 285"/>
                <a:gd name="T5" fmla="*/ 1791315 h 265"/>
                <a:gd name="T6" fmla="*/ 49042821 w 285"/>
                <a:gd name="T7" fmla="*/ 1194725 h 265"/>
                <a:gd name="T8" fmla="*/ 49042821 w 285"/>
                <a:gd name="T9" fmla="*/ 1791315 h 265"/>
                <a:gd name="T10" fmla="*/ 46087999 w 285"/>
                <a:gd name="T11" fmla="*/ 5374719 h 265"/>
                <a:gd name="T12" fmla="*/ 43133946 w 285"/>
                <a:gd name="T13" fmla="*/ 10749438 h 265"/>
                <a:gd name="T14" fmla="*/ 33088781 w 285"/>
                <a:gd name="T15" fmla="*/ 10749438 h 265"/>
                <a:gd name="T16" fmla="*/ 28362141 w 285"/>
                <a:gd name="T17" fmla="*/ 16721520 h 265"/>
                <a:gd name="T18" fmla="*/ 18908094 w 285"/>
                <a:gd name="T19" fmla="*/ 9555485 h 265"/>
                <a:gd name="T20" fmla="*/ 10635515 w 285"/>
                <a:gd name="T21" fmla="*/ 16124157 h 265"/>
                <a:gd name="T22" fmla="*/ 1772586 w 285"/>
                <a:gd name="T23" fmla="*/ 17916245 h 265"/>
                <a:gd name="T24" fmla="*/ 1772586 w 285"/>
                <a:gd name="T25" fmla="*/ 25082280 h 265"/>
                <a:gd name="T26" fmla="*/ 0 w 285"/>
                <a:gd name="T27" fmla="*/ 31054361 h 265"/>
                <a:gd name="T28" fmla="*/ 591118 w 285"/>
                <a:gd name="T29" fmla="*/ 36429080 h 265"/>
                <a:gd name="T30" fmla="*/ 591118 w 285"/>
                <a:gd name="T31" fmla="*/ 42998525 h 265"/>
                <a:gd name="T32" fmla="*/ 10635515 w 285"/>
                <a:gd name="T33" fmla="*/ 48373244 h 265"/>
                <a:gd name="T34" fmla="*/ 10635515 w 285"/>
                <a:gd name="T35" fmla="*/ 54941916 h 265"/>
                <a:gd name="T36" fmla="*/ 24225852 w 285"/>
                <a:gd name="T37" fmla="*/ 45387203 h 265"/>
                <a:gd name="T38" fmla="*/ 42542828 w 285"/>
                <a:gd name="T39" fmla="*/ 48969834 h 265"/>
                <a:gd name="T40" fmla="*/ 53179111 w 285"/>
                <a:gd name="T41" fmla="*/ 68080032 h 265"/>
                <a:gd name="T42" fmla="*/ 65587212 w 285"/>
                <a:gd name="T43" fmla="*/ 79426833 h 265"/>
                <a:gd name="T44" fmla="*/ 78586430 w 285"/>
                <a:gd name="T45" fmla="*/ 90773633 h 265"/>
                <a:gd name="T46" fmla="*/ 82722720 w 285"/>
                <a:gd name="T47" fmla="*/ 93162312 h 265"/>
                <a:gd name="T48" fmla="*/ 83313069 w 285"/>
                <a:gd name="T49" fmla="*/ 93759674 h 265"/>
                <a:gd name="T50" fmla="*/ 93949353 w 285"/>
                <a:gd name="T51" fmla="*/ 98537803 h 265"/>
                <a:gd name="T52" fmla="*/ 111084861 w 285"/>
                <a:gd name="T53" fmla="*/ 111078557 h 265"/>
                <a:gd name="T54" fmla="*/ 118766323 w 285"/>
                <a:gd name="T55" fmla="*/ 114661960 h 265"/>
                <a:gd name="T56" fmla="*/ 127038133 w 285"/>
                <a:gd name="T57" fmla="*/ 120036679 h 265"/>
                <a:gd name="T58" fmla="*/ 136492181 w 285"/>
                <a:gd name="T59" fmla="*/ 138549515 h 265"/>
                <a:gd name="T60" fmla="*/ 131174423 w 285"/>
                <a:gd name="T61" fmla="*/ 154673672 h 265"/>
                <a:gd name="T62" fmla="*/ 137673648 w 285"/>
                <a:gd name="T63" fmla="*/ 158257075 h 265"/>
                <a:gd name="T64" fmla="*/ 143582524 w 285"/>
                <a:gd name="T65" fmla="*/ 146910274 h 265"/>
                <a:gd name="T66" fmla="*/ 148900281 w 285"/>
                <a:gd name="T67" fmla="*/ 140340830 h 265"/>
                <a:gd name="T68" fmla="*/ 151855103 w 285"/>
                <a:gd name="T69" fmla="*/ 136160836 h 265"/>
                <a:gd name="T70" fmla="*/ 143582524 w 285"/>
                <a:gd name="T71" fmla="*/ 127800077 h 265"/>
                <a:gd name="T72" fmla="*/ 146537346 w 285"/>
                <a:gd name="T73" fmla="*/ 113467235 h 265"/>
                <a:gd name="T74" fmla="*/ 155400275 w 285"/>
                <a:gd name="T75" fmla="*/ 116453276 h 265"/>
                <a:gd name="T76" fmla="*/ 166035789 w 285"/>
                <a:gd name="T77" fmla="*/ 124216673 h 265"/>
                <a:gd name="T78" fmla="*/ 168399493 w 285"/>
                <a:gd name="T79" fmla="*/ 116453276 h 265"/>
                <a:gd name="T80" fmla="*/ 150082517 w 285"/>
                <a:gd name="T81" fmla="*/ 106301200 h 265"/>
                <a:gd name="T82" fmla="*/ 131765541 w 285"/>
                <a:gd name="T83" fmla="*/ 96745715 h 265"/>
                <a:gd name="T84" fmla="*/ 134719595 w 285"/>
                <a:gd name="T85" fmla="*/ 90177043 h 265"/>
                <a:gd name="T86" fmla="*/ 128810719 w 285"/>
                <a:gd name="T87" fmla="*/ 87787592 h 265"/>
                <a:gd name="T88" fmla="*/ 111084861 w 285"/>
                <a:gd name="T89" fmla="*/ 83010236 h 265"/>
                <a:gd name="T90" fmla="*/ 103403400 w 285"/>
                <a:gd name="T91" fmla="*/ 71663435 h 265"/>
                <a:gd name="T92" fmla="*/ 96313057 w 285"/>
                <a:gd name="T93" fmla="*/ 59719272 h 265"/>
                <a:gd name="T94" fmla="*/ 82722720 w 285"/>
                <a:gd name="T95" fmla="*/ 51359285 h 265"/>
                <a:gd name="T96" fmla="*/ 77404963 w 285"/>
                <a:gd name="T97" fmla="*/ 37026443 h 265"/>
                <a:gd name="T98" fmla="*/ 75041259 w 285"/>
                <a:gd name="T99" fmla="*/ 29262273 h 265"/>
                <a:gd name="T100" fmla="*/ 86859010 w 285"/>
                <a:gd name="T101" fmla="*/ 21498876 h 265"/>
                <a:gd name="T102" fmla="*/ 95130821 w 285"/>
                <a:gd name="T103" fmla="*/ 23887554 h 265"/>
                <a:gd name="T104" fmla="*/ 92176767 w 285"/>
                <a:gd name="T105" fmla="*/ 12540753 h 265"/>
                <a:gd name="T106" fmla="*/ 93949353 w 285"/>
                <a:gd name="T107" fmla="*/ 7166034 h 26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85" h="265">
                  <a:moveTo>
                    <a:pt x="159" y="12"/>
                  </a:moveTo>
                  <a:lnTo>
                    <a:pt x="122" y="0"/>
                  </a:lnTo>
                  <a:lnTo>
                    <a:pt x="97" y="3"/>
                  </a:lnTo>
                  <a:lnTo>
                    <a:pt x="83" y="2"/>
                  </a:lnTo>
                  <a:lnTo>
                    <a:pt x="83" y="3"/>
                  </a:lnTo>
                  <a:lnTo>
                    <a:pt x="78" y="9"/>
                  </a:lnTo>
                  <a:lnTo>
                    <a:pt x="73" y="18"/>
                  </a:lnTo>
                  <a:lnTo>
                    <a:pt x="56" y="18"/>
                  </a:lnTo>
                  <a:lnTo>
                    <a:pt x="48" y="28"/>
                  </a:lnTo>
                  <a:lnTo>
                    <a:pt x="32" y="16"/>
                  </a:lnTo>
                  <a:lnTo>
                    <a:pt x="18" y="27"/>
                  </a:lnTo>
                  <a:lnTo>
                    <a:pt x="3" y="30"/>
                  </a:lnTo>
                  <a:lnTo>
                    <a:pt x="3" y="42"/>
                  </a:lnTo>
                  <a:lnTo>
                    <a:pt x="0" y="52"/>
                  </a:lnTo>
                  <a:lnTo>
                    <a:pt x="1" y="61"/>
                  </a:lnTo>
                  <a:lnTo>
                    <a:pt x="1" y="72"/>
                  </a:lnTo>
                  <a:lnTo>
                    <a:pt x="18" y="81"/>
                  </a:lnTo>
                  <a:lnTo>
                    <a:pt x="18" y="92"/>
                  </a:lnTo>
                  <a:lnTo>
                    <a:pt x="41" y="76"/>
                  </a:lnTo>
                  <a:lnTo>
                    <a:pt x="72" y="82"/>
                  </a:lnTo>
                  <a:lnTo>
                    <a:pt x="90" y="114"/>
                  </a:lnTo>
                  <a:lnTo>
                    <a:pt x="111" y="133"/>
                  </a:lnTo>
                  <a:lnTo>
                    <a:pt x="133" y="152"/>
                  </a:lnTo>
                  <a:lnTo>
                    <a:pt x="140" y="156"/>
                  </a:lnTo>
                  <a:lnTo>
                    <a:pt x="141" y="157"/>
                  </a:lnTo>
                  <a:lnTo>
                    <a:pt x="159" y="165"/>
                  </a:lnTo>
                  <a:lnTo>
                    <a:pt x="188" y="186"/>
                  </a:lnTo>
                  <a:lnTo>
                    <a:pt x="201" y="192"/>
                  </a:lnTo>
                  <a:lnTo>
                    <a:pt x="215" y="201"/>
                  </a:lnTo>
                  <a:lnTo>
                    <a:pt x="231" y="232"/>
                  </a:lnTo>
                  <a:lnTo>
                    <a:pt x="222" y="259"/>
                  </a:lnTo>
                  <a:lnTo>
                    <a:pt x="233" y="265"/>
                  </a:lnTo>
                  <a:lnTo>
                    <a:pt x="243" y="246"/>
                  </a:lnTo>
                  <a:lnTo>
                    <a:pt x="252" y="235"/>
                  </a:lnTo>
                  <a:lnTo>
                    <a:pt x="257" y="228"/>
                  </a:lnTo>
                  <a:lnTo>
                    <a:pt x="243" y="214"/>
                  </a:lnTo>
                  <a:lnTo>
                    <a:pt x="248" y="190"/>
                  </a:lnTo>
                  <a:lnTo>
                    <a:pt x="263" y="195"/>
                  </a:lnTo>
                  <a:lnTo>
                    <a:pt x="281" y="208"/>
                  </a:lnTo>
                  <a:lnTo>
                    <a:pt x="285" y="195"/>
                  </a:lnTo>
                  <a:lnTo>
                    <a:pt x="254" y="178"/>
                  </a:lnTo>
                  <a:lnTo>
                    <a:pt x="223" y="162"/>
                  </a:lnTo>
                  <a:lnTo>
                    <a:pt x="228" y="151"/>
                  </a:lnTo>
                  <a:lnTo>
                    <a:pt x="218" y="147"/>
                  </a:lnTo>
                  <a:lnTo>
                    <a:pt x="188" y="139"/>
                  </a:lnTo>
                  <a:lnTo>
                    <a:pt x="175" y="120"/>
                  </a:lnTo>
                  <a:lnTo>
                    <a:pt x="163" y="100"/>
                  </a:lnTo>
                  <a:lnTo>
                    <a:pt x="140" y="86"/>
                  </a:lnTo>
                  <a:lnTo>
                    <a:pt x="131" y="62"/>
                  </a:lnTo>
                  <a:lnTo>
                    <a:pt x="127" y="49"/>
                  </a:lnTo>
                  <a:lnTo>
                    <a:pt x="147" y="36"/>
                  </a:lnTo>
                  <a:lnTo>
                    <a:pt x="161" y="40"/>
                  </a:lnTo>
                  <a:lnTo>
                    <a:pt x="156" y="21"/>
                  </a:lnTo>
                  <a:lnTo>
                    <a:pt x="159" y="12"/>
                  </a:lnTo>
                  <a:close/>
                </a:path>
              </a:pathLst>
            </a:custGeom>
            <a:solidFill>
              <a:srgbClr val="9DA0A3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49" name="Freeform 312"/>
            <p:cNvSpPr>
              <a:spLocks/>
            </p:cNvSpPr>
            <p:nvPr/>
          </p:nvSpPr>
          <p:spPr bwMode="auto">
            <a:xfrm>
              <a:off x="4641478" y="5045202"/>
              <a:ext cx="21603" cy="13202"/>
            </a:xfrm>
            <a:custGeom>
              <a:avLst/>
              <a:gdLst>
                <a:gd name="T0" fmla="*/ 36357791 w 77"/>
                <a:gd name="T1" fmla="*/ 16012741 h 47"/>
                <a:gd name="T2" fmla="*/ 36357791 w 77"/>
                <a:gd name="T3" fmla="*/ 25952247 h 47"/>
                <a:gd name="T4" fmla="*/ 19831050 w 77"/>
                <a:gd name="T5" fmla="*/ 18774045 h 47"/>
                <a:gd name="T6" fmla="*/ 3305051 w 77"/>
                <a:gd name="T7" fmla="*/ 11595843 h 47"/>
                <a:gd name="T8" fmla="*/ 0 w 77"/>
                <a:gd name="T9" fmla="*/ 3865529 h 47"/>
                <a:gd name="T10" fmla="*/ 12119511 w 77"/>
                <a:gd name="T11" fmla="*/ 2760561 h 47"/>
                <a:gd name="T12" fmla="*/ 26992613 w 77"/>
                <a:gd name="T13" fmla="*/ 1656337 h 47"/>
                <a:gd name="T14" fmla="*/ 42417175 w 77"/>
                <a:gd name="T15" fmla="*/ 0 h 47"/>
                <a:gd name="T16" fmla="*/ 36357791 w 77"/>
                <a:gd name="T17" fmla="*/ 16012741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7" h="47">
                  <a:moveTo>
                    <a:pt x="66" y="29"/>
                  </a:moveTo>
                  <a:lnTo>
                    <a:pt x="66" y="47"/>
                  </a:lnTo>
                  <a:lnTo>
                    <a:pt x="36" y="34"/>
                  </a:lnTo>
                  <a:lnTo>
                    <a:pt x="6" y="21"/>
                  </a:lnTo>
                  <a:lnTo>
                    <a:pt x="0" y="7"/>
                  </a:lnTo>
                  <a:lnTo>
                    <a:pt x="22" y="5"/>
                  </a:lnTo>
                  <a:lnTo>
                    <a:pt x="49" y="3"/>
                  </a:lnTo>
                  <a:lnTo>
                    <a:pt x="77" y="0"/>
                  </a:lnTo>
                  <a:lnTo>
                    <a:pt x="66" y="29"/>
                  </a:lnTo>
                  <a:close/>
                </a:path>
              </a:pathLst>
            </a:custGeom>
            <a:solidFill>
              <a:srgbClr val="9DA0A3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50" name="Freeform 313"/>
            <p:cNvSpPr>
              <a:spLocks/>
            </p:cNvSpPr>
            <p:nvPr/>
          </p:nvSpPr>
          <p:spPr bwMode="auto">
            <a:xfrm>
              <a:off x="4660680" y="4984593"/>
              <a:ext cx="26404" cy="24003"/>
            </a:xfrm>
            <a:custGeom>
              <a:avLst/>
              <a:gdLst>
                <a:gd name="T0" fmla="*/ 46382629 w 94"/>
                <a:gd name="T1" fmla="*/ 7107177 h 79"/>
                <a:gd name="T2" fmla="*/ 46934741 w 94"/>
                <a:gd name="T3" fmla="*/ 9045133 h 79"/>
                <a:gd name="T4" fmla="*/ 45830517 w 94"/>
                <a:gd name="T5" fmla="*/ 12275595 h 79"/>
                <a:gd name="T6" fmla="*/ 43622068 w 94"/>
                <a:gd name="T7" fmla="*/ 15506057 h 79"/>
                <a:gd name="T8" fmla="*/ 44174180 w 94"/>
                <a:gd name="T9" fmla="*/ 16798563 h 79"/>
                <a:gd name="T10" fmla="*/ 46382629 w 94"/>
                <a:gd name="T11" fmla="*/ 18736519 h 79"/>
                <a:gd name="T12" fmla="*/ 51904495 w 94"/>
                <a:gd name="T13" fmla="*/ 23259487 h 79"/>
                <a:gd name="T14" fmla="*/ 46934741 w 94"/>
                <a:gd name="T15" fmla="*/ 25197443 h 79"/>
                <a:gd name="T16" fmla="*/ 50248158 w 94"/>
                <a:gd name="T17" fmla="*/ 27781652 h 79"/>
                <a:gd name="T18" fmla="*/ 50248158 w 94"/>
                <a:gd name="T19" fmla="*/ 32304620 h 79"/>
                <a:gd name="T20" fmla="*/ 43069956 w 94"/>
                <a:gd name="T21" fmla="*/ 34242576 h 79"/>
                <a:gd name="T22" fmla="*/ 46382629 w 94"/>
                <a:gd name="T23" fmla="*/ 36826785 h 79"/>
                <a:gd name="T24" fmla="*/ 45278405 w 94"/>
                <a:gd name="T25" fmla="*/ 39411797 h 79"/>
                <a:gd name="T26" fmla="*/ 42517844 w 94"/>
                <a:gd name="T27" fmla="*/ 36826785 h 79"/>
                <a:gd name="T28" fmla="*/ 39204427 w 94"/>
                <a:gd name="T29" fmla="*/ 42642259 h 79"/>
                <a:gd name="T30" fmla="*/ 37548090 w 94"/>
                <a:gd name="T31" fmla="*/ 43933962 h 79"/>
                <a:gd name="T32" fmla="*/ 40308652 w 94"/>
                <a:gd name="T33" fmla="*/ 49748633 h 79"/>
                <a:gd name="T34" fmla="*/ 37548090 w 94"/>
                <a:gd name="T35" fmla="*/ 51041139 h 79"/>
                <a:gd name="T36" fmla="*/ 34234674 w 94"/>
                <a:gd name="T37" fmla="*/ 49748633 h 79"/>
                <a:gd name="T38" fmla="*/ 30922001 w 94"/>
                <a:gd name="T39" fmla="*/ 45872722 h 79"/>
                <a:gd name="T40" fmla="*/ 27056472 w 94"/>
                <a:gd name="T41" fmla="*/ 43933962 h 79"/>
                <a:gd name="T42" fmla="*/ 27056472 w 94"/>
                <a:gd name="T43" fmla="*/ 42642259 h 79"/>
                <a:gd name="T44" fmla="*/ 22086719 w 94"/>
                <a:gd name="T45" fmla="*/ 36826785 h 79"/>
                <a:gd name="T46" fmla="*/ 20982494 w 94"/>
                <a:gd name="T47" fmla="*/ 34888829 h 79"/>
                <a:gd name="T48" fmla="*/ 17669821 w 94"/>
                <a:gd name="T49" fmla="*/ 32304620 h 79"/>
                <a:gd name="T50" fmla="*/ 7178202 w 94"/>
                <a:gd name="T51" fmla="*/ 21320728 h 79"/>
                <a:gd name="T52" fmla="*/ 7730314 w 94"/>
                <a:gd name="T53" fmla="*/ 20029025 h 79"/>
                <a:gd name="T54" fmla="*/ 6073978 w 94"/>
                <a:gd name="T55" fmla="*/ 19382772 h 79"/>
                <a:gd name="T56" fmla="*/ 3313416 w 94"/>
                <a:gd name="T57" fmla="*/ 11629342 h 79"/>
                <a:gd name="T58" fmla="*/ 0 w 94"/>
                <a:gd name="T59" fmla="*/ 8398880 h 79"/>
                <a:gd name="T60" fmla="*/ 0 w 94"/>
                <a:gd name="T61" fmla="*/ 1292506 h 79"/>
                <a:gd name="T62" fmla="*/ 2760561 w 94"/>
                <a:gd name="T63" fmla="*/ 646253 h 79"/>
                <a:gd name="T64" fmla="*/ 6626090 w 94"/>
                <a:gd name="T65" fmla="*/ 4522968 h 79"/>
                <a:gd name="T66" fmla="*/ 9386651 w 94"/>
                <a:gd name="T67" fmla="*/ 0 h 79"/>
                <a:gd name="T68" fmla="*/ 13804292 w 94"/>
                <a:gd name="T69" fmla="*/ 0 h 79"/>
                <a:gd name="T70" fmla="*/ 17669821 w 94"/>
                <a:gd name="T71" fmla="*/ 1292506 h 79"/>
                <a:gd name="T72" fmla="*/ 27056472 w 94"/>
                <a:gd name="T73" fmla="*/ 3876715 h 79"/>
                <a:gd name="T74" fmla="*/ 28712809 w 94"/>
                <a:gd name="T75" fmla="*/ 1292506 h 79"/>
                <a:gd name="T76" fmla="*/ 30369888 w 94"/>
                <a:gd name="T77" fmla="*/ 3230462 h 79"/>
                <a:gd name="T78" fmla="*/ 32026225 w 94"/>
                <a:gd name="T79" fmla="*/ 1937956 h 79"/>
                <a:gd name="T80" fmla="*/ 35338898 w 94"/>
                <a:gd name="T81" fmla="*/ 3230462 h 79"/>
                <a:gd name="T82" fmla="*/ 36995978 w 94"/>
                <a:gd name="T83" fmla="*/ 3230462 h 79"/>
                <a:gd name="T84" fmla="*/ 39756539 w 94"/>
                <a:gd name="T85" fmla="*/ 5814671 h 79"/>
                <a:gd name="T86" fmla="*/ 42517844 w 94"/>
                <a:gd name="T87" fmla="*/ 7107177 h 79"/>
                <a:gd name="T88" fmla="*/ 46382629 w 94"/>
                <a:gd name="T89" fmla="*/ 7107177 h 79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94" h="79">
                  <a:moveTo>
                    <a:pt x="84" y="11"/>
                  </a:moveTo>
                  <a:lnTo>
                    <a:pt x="85" y="14"/>
                  </a:lnTo>
                  <a:lnTo>
                    <a:pt x="83" y="19"/>
                  </a:lnTo>
                  <a:lnTo>
                    <a:pt x="79" y="24"/>
                  </a:lnTo>
                  <a:lnTo>
                    <a:pt x="80" y="26"/>
                  </a:lnTo>
                  <a:lnTo>
                    <a:pt x="84" y="29"/>
                  </a:lnTo>
                  <a:lnTo>
                    <a:pt x="94" y="36"/>
                  </a:lnTo>
                  <a:lnTo>
                    <a:pt x="85" y="39"/>
                  </a:lnTo>
                  <a:lnTo>
                    <a:pt x="91" y="43"/>
                  </a:lnTo>
                  <a:lnTo>
                    <a:pt x="91" y="50"/>
                  </a:lnTo>
                  <a:lnTo>
                    <a:pt x="78" y="53"/>
                  </a:lnTo>
                  <a:lnTo>
                    <a:pt x="84" y="57"/>
                  </a:lnTo>
                  <a:lnTo>
                    <a:pt x="82" y="61"/>
                  </a:lnTo>
                  <a:lnTo>
                    <a:pt x="77" y="57"/>
                  </a:lnTo>
                  <a:lnTo>
                    <a:pt x="71" y="66"/>
                  </a:lnTo>
                  <a:lnTo>
                    <a:pt x="68" y="68"/>
                  </a:lnTo>
                  <a:lnTo>
                    <a:pt x="73" y="77"/>
                  </a:lnTo>
                  <a:lnTo>
                    <a:pt x="68" y="79"/>
                  </a:lnTo>
                  <a:lnTo>
                    <a:pt x="62" y="77"/>
                  </a:lnTo>
                  <a:lnTo>
                    <a:pt x="56" y="71"/>
                  </a:lnTo>
                  <a:lnTo>
                    <a:pt x="49" y="68"/>
                  </a:lnTo>
                  <a:lnTo>
                    <a:pt x="49" y="66"/>
                  </a:lnTo>
                  <a:lnTo>
                    <a:pt x="40" y="57"/>
                  </a:lnTo>
                  <a:lnTo>
                    <a:pt x="38" y="54"/>
                  </a:lnTo>
                  <a:lnTo>
                    <a:pt x="32" y="50"/>
                  </a:lnTo>
                  <a:lnTo>
                    <a:pt x="13" y="33"/>
                  </a:lnTo>
                  <a:lnTo>
                    <a:pt x="14" y="31"/>
                  </a:lnTo>
                  <a:lnTo>
                    <a:pt x="11" y="30"/>
                  </a:lnTo>
                  <a:lnTo>
                    <a:pt x="6" y="18"/>
                  </a:lnTo>
                  <a:lnTo>
                    <a:pt x="0" y="13"/>
                  </a:lnTo>
                  <a:lnTo>
                    <a:pt x="0" y="2"/>
                  </a:lnTo>
                  <a:lnTo>
                    <a:pt x="5" y="1"/>
                  </a:lnTo>
                  <a:lnTo>
                    <a:pt x="12" y="7"/>
                  </a:lnTo>
                  <a:lnTo>
                    <a:pt x="17" y="0"/>
                  </a:lnTo>
                  <a:lnTo>
                    <a:pt x="25" y="0"/>
                  </a:lnTo>
                  <a:lnTo>
                    <a:pt x="32" y="2"/>
                  </a:lnTo>
                  <a:lnTo>
                    <a:pt x="49" y="6"/>
                  </a:lnTo>
                  <a:lnTo>
                    <a:pt x="52" y="2"/>
                  </a:lnTo>
                  <a:lnTo>
                    <a:pt x="55" y="5"/>
                  </a:lnTo>
                  <a:lnTo>
                    <a:pt x="58" y="3"/>
                  </a:lnTo>
                  <a:lnTo>
                    <a:pt x="64" y="5"/>
                  </a:lnTo>
                  <a:lnTo>
                    <a:pt x="67" y="5"/>
                  </a:lnTo>
                  <a:lnTo>
                    <a:pt x="72" y="9"/>
                  </a:lnTo>
                  <a:lnTo>
                    <a:pt x="77" y="11"/>
                  </a:lnTo>
                  <a:lnTo>
                    <a:pt x="84" y="11"/>
                  </a:lnTo>
                  <a:close/>
                </a:path>
              </a:pathLst>
            </a:custGeom>
            <a:solidFill>
              <a:srgbClr val="9DA0A3"/>
            </a:solidFill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51" name="Freeform 314"/>
            <p:cNvSpPr>
              <a:spLocks/>
            </p:cNvSpPr>
            <p:nvPr/>
          </p:nvSpPr>
          <p:spPr bwMode="auto">
            <a:xfrm>
              <a:off x="4645678" y="4973791"/>
              <a:ext cx="40206" cy="31205"/>
            </a:xfrm>
            <a:custGeom>
              <a:avLst/>
              <a:gdLst>
                <a:gd name="T0" fmla="*/ 77679402 w 136"/>
                <a:gd name="T1" fmla="*/ 29795964 h 108"/>
                <a:gd name="T2" fmla="*/ 83184469 w 136"/>
                <a:gd name="T3" fmla="*/ 23953258 h 108"/>
                <a:gd name="T4" fmla="*/ 78290989 w 136"/>
                <a:gd name="T5" fmla="*/ 21616635 h 108"/>
                <a:gd name="T6" fmla="*/ 78290989 w 136"/>
                <a:gd name="T7" fmla="*/ 19280011 h 108"/>
                <a:gd name="T8" fmla="*/ 72175116 w 136"/>
                <a:gd name="T9" fmla="*/ 12853341 h 108"/>
                <a:gd name="T10" fmla="*/ 38533907 w 136"/>
                <a:gd name="T11" fmla="*/ 0 h 108"/>
                <a:gd name="T12" fmla="*/ 36699145 w 136"/>
                <a:gd name="T13" fmla="*/ 2336624 h 108"/>
                <a:gd name="T14" fmla="*/ 31805665 w 136"/>
                <a:gd name="T15" fmla="*/ 3505318 h 108"/>
                <a:gd name="T16" fmla="*/ 26300598 w 136"/>
                <a:gd name="T17" fmla="*/ 6426670 h 108"/>
                <a:gd name="T18" fmla="*/ 26912967 w 136"/>
                <a:gd name="T19" fmla="*/ 10515953 h 108"/>
                <a:gd name="T20" fmla="*/ 26300598 w 136"/>
                <a:gd name="T21" fmla="*/ 13437306 h 108"/>
                <a:gd name="T22" fmla="*/ 22019487 w 136"/>
                <a:gd name="T23" fmla="*/ 16942623 h 108"/>
                <a:gd name="T24" fmla="*/ 19573138 w 136"/>
                <a:gd name="T25" fmla="*/ 19863976 h 108"/>
                <a:gd name="T26" fmla="*/ 15291245 w 136"/>
                <a:gd name="T27" fmla="*/ 18111317 h 108"/>
                <a:gd name="T28" fmla="*/ 12233309 w 136"/>
                <a:gd name="T29" fmla="*/ 16942623 h 108"/>
                <a:gd name="T30" fmla="*/ 3669524 w 136"/>
                <a:gd name="T31" fmla="*/ 19863976 h 108"/>
                <a:gd name="T32" fmla="*/ 2446349 w 136"/>
                <a:gd name="T33" fmla="*/ 22785329 h 108"/>
                <a:gd name="T34" fmla="*/ 9786178 w 136"/>
                <a:gd name="T35" fmla="*/ 24537988 h 108"/>
                <a:gd name="T36" fmla="*/ 24465836 w 136"/>
                <a:gd name="T37" fmla="*/ 44985928 h 108"/>
                <a:gd name="T38" fmla="*/ 56883871 w 136"/>
                <a:gd name="T39" fmla="*/ 62513281 h 108"/>
                <a:gd name="T40" fmla="*/ 60553394 w 136"/>
                <a:gd name="T41" fmla="*/ 62513281 h 108"/>
                <a:gd name="T42" fmla="*/ 55048327 w 136"/>
                <a:gd name="T43" fmla="*/ 56670575 h 108"/>
                <a:gd name="T44" fmla="*/ 50155629 w 136"/>
                <a:gd name="T45" fmla="*/ 52581293 h 108"/>
                <a:gd name="T46" fmla="*/ 39145494 w 136"/>
                <a:gd name="T47" fmla="*/ 41480611 h 108"/>
                <a:gd name="T48" fmla="*/ 34252796 w 136"/>
                <a:gd name="T49" fmla="*/ 33885246 h 108"/>
                <a:gd name="T50" fmla="*/ 30582491 w 136"/>
                <a:gd name="T51" fmla="*/ 24537988 h 108"/>
                <a:gd name="T52" fmla="*/ 37922320 w 136"/>
                <a:gd name="T53" fmla="*/ 27459340 h 108"/>
                <a:gd name="T54" fmla="*/ 45873736 w 136"/>
                <a:gd name="T55" fmla="*/ 23369294 h 108"/>
                <a:gd name="T56" fmla="*/ 60553394 w 136"/>
                <a:gd name="T57" fmla="*/ 26874611 h 108"/>
                <a:gd name="T58" fmla="*/ 64222918 w 136"/>
                <a:gd name="T59" fmla="*/ 26290646 h 108"/>
                <a:gd name="T60" fmla="*/ 69727985 w 136"/>
                <a:gd name="T61" fmla="*/ 26290646 h 108"/>
                <a:gd name="T62" fmla="*/ 74621465 w 136"/>
                <a:gd name="T63" fmla="*/ 28627270 h 10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36" h="108">
                  <a:moveTo>
                    <a:pt x="122" y="49"/>
                  </a:moveTo>
                  <a:lnTo>
                    <a:pt x="127" y="51"/>
                  </a:lnTo>
                  <a:lnTo>
                    <a:pt x="129" y="43"/>
                  </a:lnTo>
                  <a:lnTo>
                    <a:pt x="136" y="41"/>
                  </a:lnTo>
                  <a:lnTo>
                    <a:pt x="135" y="40"/>
                  </a:lnTo>
                  <a:lnTo>
                    <a:pt x="128" y="37"/>
                  </a:lnTo>
                  <a:lnTo>
                    <a:pt x="126" y="36"/>
                  </a:lnTo>
                  <a:lnTo>
                    <a:pt x="128" y="33"/>
                  </a:lnTo>
                  <a:lnTo>
                    <a:pt x="124" y="33"/>
                  </a:lnTo>
                  <a:lnTo>
                    <a:pt x="118" y="22"/>
                  </a:lnTo>
                  <a:lnTo>
                    <a:pt x="84" y="19"/>
                  </a:lnTo>
                  <a:lnTo>
                    <a:pt x="63" y="0"/>
                  </a:lnTo>
                  <a:lnTo>
                    <a:pt x="62" y="4"/>
                  </a:lnTo>
                  <a:lnTo>
                    <a:pt x="60" y="4"/>
                  </a:lnTo>
                  <a:lnTo>
                    <a:pt x="60" y="6"/>
                  </a:lnTo>
                  <a:lnTo>
                    <a:pt x="52" y="6"/>
                  </a:lnTo>
                  <a:lnTo>
                    <a:pt x="50" y="9"/>
                  </a:lnTo>
                  <a:lnTo>
                    <a:pt x="43" y="11"/>
                  </a:lnTo>
                  <a:lnTo>
                    <a:pt x="44" y="16"/>
                  </a:lnTo>
                  <a:lnTo>
                    <a:pt x="44" y="18"/>
                  </a:lnTo>
                  <a:lnTo>
                    <a:pt x="48" y="23"/>
                  </a:lnTo>
                  <a:lnTo>
                    <a:pt x="43" y="23"/>
                  </a:lnTo>
                  <a:lnTo>
                    <a:pt x="36" y="27"/>
                  </a:lnTo>
                  <a:lnTo>
                    <a:pt x="36" y="29"/>
                  </a:lnTo>
                  <a:lnTo>
                    <a:pt x="38" y="34"/>
                  </a:lnTo>
                  <a:lnTo>
                    <a:pt x="32" y="34"/>
                  </a:lnTo>
                  <a:lnTo>
                    <a:pt x="27" y="31"/>
                  </a:lnTo>
                  <a:lnTo>
                    <a:pt x="25" y="31"/>
                  </a:lnTo>
                  <a:lnTo>
                    <a:pt x="24" y="31"/>
                  </a:lnTo>
                  <a:lnTo>
                    <a:pt x="20" y="29"/>
                  </a:lnTo>
                  <a:lnTo>
                    <a:pt x="16" y="34"/>
                  </a:lnTo>
                  <a:lnTo>
                    <a:pt x="6" y="34"/>
                  </a:lnTo>
                  <a:lnTo>
                    <a:pt x="0" y="31"/>
                  </a:lnTo>
                  <a:lnTo>
                    <a:pt x="4" y="39"/>
                  </a:lnTo>
                  <a:lnTo>
                    <a:pt x="10" y="49"/>
                  </a:lnTo>
                  <a:lnTo>
                    <a:pt x="16" y="42"/>
                  </a:lnTo>
                  <a:lnTo>
                    <a:pt x="34" y="71"/>
                  </a:lnTo>
                  <a:lnTo>
                    <a:pt x="40" y="77"/>
                  </a:lnTo>
                  <a:lnTo>
                    <a:pt x="64" y="91"/>
                  </a:lnTo>
                  <a:lnTo>
                    <a:pt x="93" y="107"/>
                  </a:lnTo>
                  <a:lnTo>
                    <a:pt x="98" y="108"/>
                  </a:lnTo>
                  <a:lnTo>
                    <a:pt x="99" y="107"/>
                  </a:lnTo>
                  <a:lnTo>
                    <a:pt x="99" y="106"/>
                  </a:lnTo>
                  <a:lnTo>
                    <a:pt x="90" y="97"/>
                  </a:lnTo>
                  <a:lnTo>
                    <a:pt x="88" y="94"/>
                  </a:lnTo>
                  <a:lnTo>
                    <a:pt x="82" y="90"/>
                  </a:lnTo>
                  <a:lnTo>
                    <a:pt x="63" y="73"/>
                  </a:lnTo>
                  <a:lnTo>
                    <a:pt x="64" y="71"/>
                  </a:lnTo>
                  <a:lnTo>
                    <a:pt x="61" y="70"/>
                  </a:lnTo>
                  <a:lnTo>
                    <a:pt x="56" y="58"/>
                  </a:lnTo>
                  <a:lnTo>
                    <a:pt x="50" y="53"/>
                  </a:lnTo>
                  <a:lnTo>
                    <a:pt x="50" y="42"/>
                  </a:lnTo>
                  <a:lnTo>
                    <a:pt x="55" y="41"/>
                  </a:lnTo>
                  <a:lnTo>
                    <a:pt x="62" y="47"/>
                  </a:lnTo>
                  <a:lnTo>
                    <a:pt x="67" y="40"/>
                  </a:lnTo>
                  <a:lnTo>
                    <a:pt x="75" y="40"/>
                  </a:lnTo>
                  <a:lnTo>
                    <a:pt x="82" y="42"/>
                  </a:lnTo>
                  <a:lnTo>
                    <a:pt x="99" y="46"/>
                  </a:lnTo>
                  <a:lnTo>
                    <a:pt x="102" y="42"/>
                  </a:lnTo>
                  <a:lnTo>
                    <a:pt x="105" y="45"/>
                  </a:lnTo>
                  <a:lnTo>
                    <a:pt x="108" y="43"/>
                  </a:lnTo>
                  <a:lnTo>
                    <a:pt x="114" y="45"/>
                  </a:lnTo>
                  <a:lnTo>
                    <a:pt x="117" y="45"/>
                  </a:lnTo>
                  <a:lnTo>
                    <a:pt x="122" y="49"/>
                  </a:lnTo>
                  <a:close/>
                </a:path>
              </a:pathLst>
            </a:custGeom>
            <a:solidFill>
              <a:srgbClr val="9DA0A3"/>
            </a:solidFill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52" name="Freeform 315"/>
            <p:cNvSpPr>
              <a:spLocks/>
            </p:cNvSpPr>
            <p:nvPr/>
          </p:nvSpPr>
          <p:spPr bwMode="auto">
            <a:xfrm>
              <a:off x="4644478" y="4970791"/>
              <a:ext cx="19203" cy="12002"/>
            </a:xfrm>
            <a:custGeom>
              <a:avLst/>
              <a:gdLst>
                <a:gd name="T0" fmla="*/ 6139329 w 68"/>
                <a:gd name="T1" fmla="*/ 24586890 h 41"/>
                <a:gd name="T2" fmla="*/ 11719859 w 68"/>
                <a:gd name="T3" fmla="*/ 24586890 h 41"/>
                <a:gd name="T4" fmla="*/ 13952071 w 68"/>
                <a:gd name="T5" fmla="*/ 21588451 h 41"/>
                <a:gd name="T6" fmla="*/ 16185029 w 68"/>
                <a:gd name="T7" fmla="*/ 22787982 h 41"/>
                <a:gd name="T8" fmla="*/ 16743082 w 68"/>
                <a:gd name="T9" fmla="*/ 22787982 h 41"/>
                <a:gd name="T10" fmla="*/ 17859188 w 68"/>
                <a:gd name="T11" fmla="*/ 22787982 h 41"/>
                <a:gd name="T12" fmla="*/ 20649453 w 68"/>
                <a:gd name="T13" fmla="*/ 24586890 h 41"/>
                <a:gd name="T14" fmla="*/ 23998518 w 68"/>
                <a:gd name="T15" fmla="*/ 24586890 h 41"/>
                <a:gd name="T16" fmla="*/ 22881665 w 68"/>
                <a:gd name="T17" fmla="*/ 21588451 h 41"/>
                <a:gd name="T18" fmla="*/ 22881665 w 68"/>
                <a:gd name="T19" fmla="*/ 20388921 h 41"/>
                <a:gd name="T20" fmla="*/ 26788782 w 68"/>
                <a:gd name="T21" fmla="*/ 17990634 h 41"/>
                <a:gd name="T22" fmla="*/ 29579047 w 68"/>
                <a:gd name="T23" fmla="*/ 17990634 h 41"/>
                <a:gd name="T24" fmla="*/ 27346835 w 68"/>
                <a:gd name="T25" fmla="*/ 14992195 h 41"/>
                <a:gd name="T26" fmla="*/ 27346835 w 68"/>
                <a:gd name="T27" fmla="*/ 13792665 h 41"/>
                <a:gd name="T28" fmla="*/ 26788782 w 68"/>
                <a:gd name="T29" fmla="*/ 10794226 h 41"/>
                <a:gd name="T30" fmla="*/ 30695153 w 68"/>
                <a:gd name="T31" fmla="*/ 9594695 h 41"/>
                <a:gd name="T32" fmla="*/ 31811259 w 68"/>
                <a:gd name="T33" fmla="*/ 7795787 h 41"/>
                <a:gd name="T34" fmla="*/ 36276429 w 68"/>
                <a:gd name="T35" fmla="*/ 7795787 h 41"/>
                <a:gd name="T36" fmla="*/ 36276429 w 68"/>
                <a:gd name="T37" fmla="*/ 6596256 h 41"/>
                <a:gd name="T38" fmla="*/ 37392535 w 68"/>
                <a:gd name="T39" fmla="*/ 6596256 h 41"/>
                <a:gd name="T40" fmla="*/ 37950588 w 68"/>
                <a:gd name="T41" fmla="*/ 4197970 h 41"/>
                <a:gd name="T42" fmla="*/ 33486165 w 68"/>
                <a:gd name="T43" fmla="*/ 2399061 h 41"/>
                <a:gd name="T44" fmla="*/ 32927365 w 68"/>
                <a:gd name="T45" fmla="*/ 0 h 41"/>
                <a:gd name="T46" fmla="*/ 7255435 w 68"/>
                <a:gd name="T47" fmla="*/ 6596256 h 41"/>
                <a:gd name="T48" fmla="*/ 1674159 w 68"/>
                <a:gd name="T49" fmla="*/ 5996878 h 41"/>
                <a:gd name="T50" fmla="*/ 0 w 68"/>
                <a:gd name="T51" fmla="*/ 11393604 h 41"/>
                <a:gd name="T52" fmla="*/ 2790265 w 68"/>
                <a:gd name="T53" fmla="*/ 22787982 h 41"/>
                <a:gd name="T54" fmla="*/ 6139329 w 68"/>
                <a:gd name="T55" fmla="*/ 24586890 h 4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68" h="41">
                  <a:moveTo>
                    <a:pt x="11" y="41"/>
                  </a:moveTo>
                  <a:lnTo>
                    <a:pt x="21" y="41"/>
                  </a:lnTo>
                  <a:lnTo>
                    <a:pt x="25" y="36"/>
                  </a:lnTo>
                  <a:lnTo>
                    <a:pt x="29" y="38"/>
                  </a:lnTo>
                  <a:lnTo>
                    <a:pt x="30" y="38"/>
                  </a:lnTo>
                  <a:lnTo>
                    <a:pt x="32" y="38"/>
                  </a:lnTo>
                  <a:lnTo>
                    <a:pt x="37" y="41"/>
                  </a:lnTo>
                  <a:lnTo>
                    <a:pt x="43" y="41"/>
                  </a:lnTo>
                  <a:lnTo>
                    <a:pt x="41" y="36"/>
                  </a:lnTo>
                  <a:lnTo>
                    <a:pt x="41" y="34"/>
                  </a:lnTo>
                  <a:lnTo>
                    <a:pt x="48" y="30"/>
                  </a:lnTo>
                  <a:lnTo>
                    <a:pt x="53" y="30"/>
                  </a:lnTo>
                  <a:lnTo>
                    <a:pt x="49" y="25"/>
                  </a:lnTo>
                  <a:lnTo>
                    <a:pt x="49" y="23"/>
                  </a:lnTo>
                  <a:lnTo>
                    <a:pt x="48" y="18"/>
                  </a:lnTo>
                  <a:lnTo>
                    <a:pt x="55" y="16"/>
                  </a:lnTo>
                  <a:lnTo>
                    <a:pt x="57" y="13"/>
                  </a:lnTo>
                  <a:lnTo>
                    <a:pt x="65" y="13"/>
                  </a:lnTo>
                  <a:lnTo>
                    <a:pt x="65" y="11"/>
                  </a:lnTo>
                  <a:lnTo>
                    <a:pt x="67" y="11"/>
                  </a:lnTo>
                  <a:lnTo>
                    <a:pt x="68" y="7"/>
                  </a:lnTo>
                  <a:lnTo>
                    <a:pt x="60" y="4"/>
                  </a:lnTo>
                  <a:lnTo>
                    <a:pt x="59" y="0"/>
                  </a:lnTo>
                  <a:lnTo>
                    <a:pt x="13" y="11"/>
                  </a:lnTo>
                  <a:lnTo>
                    <a:pt x="3" y="10"/>
                  </a:lnTo>
                  <a:lnTo>
                    <a:pt x="0" y="19"/>
                  </a:lnTo>
                  <a:lnTo>
                    <a:pt x="5" y="38"/>
                  </a:lnTo>
                  <a:lnTo>
                    <a:pt x="11" y="41"/>
                  </a:lnTo>
                  <a:close/>
                </a:path>
              </a:pathLst>
            </a:custGeom>
            <a:solidFill>
              <a:srgbClr val="9DA0A3"/>
            </a:solidFill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53" name="Freeform 316"/>
            <p:cNvSpPr>
              <a:spLocks/>
            </p:cNvSpPr>
            <p:nvPr/>
          </p:nvSpPr>
          <p:spPr bwMode="auto">
            <a:xfrm>
              <a:off x="4679283" y="4977992"/>
              <a:ext cx="32405" cy="36005"/>
            </a:xfrm>
            <a:custGeom>
              <a:avLst/>
              <a:gdLst>
                <a:gd name="T0" fmla="*/ 11553647 w 107"/>
                <a:gd name="T1" fmla="*/ 14751460 h 124"/>
                <a:gd name="T2" fmla="*/ 12195383 w 107"/>
                <a:gd name="T3" fmla="*/ 15341395 h 124"/>
                <a:gd name="T4" fmla="*/ 7702431 w 107"/>
                <a:gd name="T5" fmla="*/ 16521266 h 124"/>
                <a:gd name="T6" fmla="*/ 6418960 w 107"/>
                <a:gd name="T7" fmla="*/ 21241518 h 124"/>
                <a:gd name="T8" fmla="*/ 10911911 w 107"/>
                <a:gd name="T9" fmla="*/ 21241518 h 124"/>
                <a:gd name="T10" fmla="*/ 11553647 w 107"/>
                <a:gd name="T11" fmla="*/ 23012093 h 124"/>
                <a:gd name="T12" fmla="*/ 10270175 w 107"/>
                <a:gd name="T13" fmla="*/ 25961770 h 124"/>
                <a:gd name="T14" fmla="*/ 7702431 w 107"/>
                <a:gd name="T15" fmla="*/ 28912216 h 124"/>
                <a:gd name="T16" fmla="*/ 8344167 w 107"/>
                <a:gd name="T17" fmla="*/ 30092087 h 124"/>
                <a:gd name="T18" fmla="*/ 10911911 w 107"/>
                <a:gd name="T19" fmla="*/ 31862661 h 124"/>
                <a:gd name="T20" fmla="*/ 17330871 w 107"/>
                <a:gd name="T21" fmla="*/ 35992978 h 124"/>
                <a:gd name="T22" fmla="*/ 11553647 w 107"/>
                <a:gd name="T23" fmla="*/ 37762784 h 124"/>
                <a:gd name="T24" fmla="*/ 15404863 w 107"/>
                <a:gd name="T25" fmla="*/ 40123294 h 124"/>
                <a:gd name="T26" fmla="*/ 15404863 w 107"/>
                <a:gd name="T27" fmla="*/ 44253611 h 124"/>
                <a:gd name="T28" fmla="*/ 7060696 w 107"/>
                <a:gd name="T29" fmla="*/ 46023417 h 124"/>
                <a:gd name="T30" fmla="*/ 10911911 w 107"/>
                <a:gd name="T31" fmla="*/ 48383927 h 124"/>
                <a:gd name="T32" fmla="*/ 9628440 w 107"/>
                <a:gd name="T33" fmla="*/ 50743669 h 124"/>
                <a:gd name="T34" fmla="*/ 6418960 w 107"/>
                <a:gd name="T35" fmla="*/ 48383927 h 124"/>
                <a:gd name="T36" fmla="*/ 2567744 w 107"/>
                <a:gd name="T37" fmla="*/ 53694115 h 124"/>
                <a:gd name="T38" fmla="*/ 641736 w 107"/>
                <a:gd name="T39" fmla="*/ 54874754 h 124"/>
                <a:gd name="T40" fmla="*/ 3851216 w 107"/>
                <a:gd name="T41" fmla="*/ 60184942 h 124"/>
                <a:gd name="T42" fmla="*/ 641736 w 107"/>
                <a:gd name="T43" fmla="*/ 61364813 h 124"/>
                <a:gd name="T44" fmla="*/ 0 w 107"/>
                <a:gd name="T45" fmla="*/ 63725323 h 124"/>
                <a:gd name="T46" fmla="*/ 10911911 w 107"/>
                <a:gd name="T47" fmla="*/ 69035510 h 124"/>
                <a:gd name="T48" fmla="*/ 16046598 w 107"/>
                <a:gd name="T49" fmla="*/ 73165827 h 124"/>
                <a:gd name="T50" fmla="*/ 18614343 w 107"/>
                <a:gd name="T51" fmla="*/ 61364813 h 124"/>
                <a:gd name="T52" fmla="*/ 28884518 w 107"/>
                <a:gd name="T53" fmla="*/ 64315258 h 124"/>
                <a:gd name="T54" fmla="*/ 33377469 w 107"/>
                <a:gd name="T55" fmla="*/ 72575891 h 124"/>
                <a:gd name="T56" fmla="*/ 36586949 w 107"/>
                <a:gd name="T57" fmla="*/ 71985956 h 124"/>
                <a:gd name="T58" fmla="*/ 36586949 w 107"/>
                <a:gd name="T59" fmla="*/ 70805317 h 124"/>
                <a:gd name="T60" fmla="*/ 41721636 w 107"/>
                <a:gd name="T61" fmla="*/ 68445575 h 124"/>
                <a:gd name="T62" fmla="*/ 45572852 w 107"/>
                <a:gd name="T63" fmla="*/ 69035510 h 124"/>
                <a:gd name="T64" fmla="*/ 46856324 w 107"/>
                <a:gd name="T65" fmla="*/ 66085065 h 124"/>
                <a:gd name="T66" fmla="*/ 49424068 w 107"/>
                <a:gd name="T67" fmla="*/ 67265704 h 124"/>
                <a:gd name="T68" fmla="*/ 53275283 w 107"/>
                <a:gd name="T69" fmla="*/ 67855639 h 124"/>
                <a:gd name="T70" fmla="*/ 55200491 w 107"/>
                <a:gd name="T71" fmla="*/ 66085065 h 124"/>
                <a:gd name="T72" fmla="*/ 60335979 w 107"/>
                <a:gd name="T73" fmla="*/ 65495129 h 124"/>
                <a:gd name="T74" fmla="*/ 64187195 w 107"/>
                <a:gd name="T75" fmla="*/ 69035510 h 124"/>
                <a:gd name="T76" fmla="*/ 66754138 w 107"/>
                <a:gd name="T77" fmla="*/ 67855639 h 124"/>
                <a:gd name="T78" fmla="*/ 61619450 w 107"/>
                <a:gd name="T79" fmla="*/ 61364813 h 124"/>
                <a:gd name="T80" fmla="*/ 68680146 w 107"/>
                <a:gd name="T81" fmla="*/ 53104179 h 124"/>
                <a:gd name="T82" fmla="*/ 61619450 w 107"/>
                <a:gd name="T83" fmla="*/ 43073740 h 124"/>
                <a:gd name="T84" fmla="*/ 63545459 w 107"/>
                <a:gd name="T85" fmla="*/ 32452597 h 124"/>
                <a:gd name="T86" fmla="*/ 61619450 w 107"/>
                <a:gd name="T87" fmla="*/ 26552474 h 124"/>
                <a:gd name="T88" fmla="*/ 56484763 w 107"/>
                <a:gd name="T89" fmla="*/ 24781899 h 124"/>
                <a:gd name="T90" fmla="*/ 51991812 w 107"/>
                <a:gd name="T91" fmla="*/ 24781899 h 124"/>
                <a:gd name="T92" fmla="*/ 44931116 w 107"/>
                <a:gd name="T93" fmla="*/ 21241518 h 124"/>
                <a:gd name="T94" fmla="*/ 22465558 w 107"/>
                <a:gd name="T95" fmla="*/ 0 h 124"/>
                <a:gd name="T96" fmla="*/ 641736 w 107"/>
                <a:gd name="T97" fmla="*/ 4130317 h 124"/>
                <a:gd name="T98" fmla="*/ 4492951 w 107"/>
                <a:gd name="T99" fmla="*/ 10621143 h 124"/>
                <a:gd name="T100" fmla="*/ 7060696 w 107"/>
                <a:gd name="T101" fmla="*/ 10621143 h 124"/>
                <a:gd name="T102" fmla="*/ 5777224 w 107"/>
                <a:gd name="T103" fmla="*/ 12390950 h 124"/>
                <a:gd name="T104" fmla="*/ 7060696 w 107"/>
                <a:gd name="T105" fmla="*/ 12980885 h 124"/>
                <a:gd name="T106" fmla="*/ 11553647 w 107"/>
                <a:gd name="T107" fmla="*/ 14751460 h 12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07" h="124">
                  <a:moveTo>
                    <a:pt x="18" y="25"/>
                  </a:moveTo>
                  <a:lnTo>
                    <a:pt x="19" y="26"/>
                  </a:lnTo>
                  <a:lnTo>
                    <a:pt x="12" y="28"/>
                  </a:lnTo>
                  <a:lnTo>
                    <a:pt x="10" y="36"/>
                  </a:lnTo>
                  <a:lnTo>
                    <a:pt x="17" y="36"/>
                  </a:lnTo>
                  <a:lnTo>
                    <a:pt x="18" y="39"/>
                  </a:lnTo>
                  <a:lnTo>
                    <a:pt x="16" y="44"/>
                  </a:lnTo>
                  <a:lnTo>
                    <a:pt x="12" y="49"/>
                  </a:lnTo>
                  <a:lnTo>
                    <a:pt x="13" y="51"/>
                  </a:lnTo>
                  <a:lnTo>
                    <a:pt x="17" y="54"/>
                  </a:lnTo>
                  <a:lnTo>
                    <a:pt x="27" y="61"/>
                  </a:lnTo>
                  <a:lnTo>
                    <a:pt x="18" y="64"/>
                  </a:lnTo>
                  <a:lnTo>
                    <a:pt x="24" y="68"/>
                  </a:lnTo>
                  <a:lnTo>
                    <a:pt x="24" y="75"/>
                  </a:lnTo>
                  <a:lnTo>
                    <a:pt x="11" y="78"/>
                  </a:lnTo>
                  <a:lnTo>
                    <a:pt x="17" y="82"/>
                  </a:lnTo>
                  <a:lnTo>
                    <a:pt x="15" y="86"/>
                  </a:lnTo>
                  <a:lnTo>
                    <a:pt x="10" y="82"/>
                  </a:lnTo>
                  <a:lnTo>
                    <a:pt x="4" y="91"/>
                  </a:lnTo>
                  <a:lnTo>
                    <a:pt x="1" y="93"/>
                  </a:lnTo>
                  <a:lnTo>
                    <a:pt x="6" y="102"/>
                  </a:lnTo>
                  <a:lnTo>
                    <a:pt x="1" y="104"/>
                  </a:lnTo>
                  <a:lnTo>
                    <a:pt x="0" y="108"/>
                  </a:lnTo>
                  <a:lnTo>
                    <a:pt x="17" y="117"/>
                  </a:lnTo>
                  <a:lnTo>
                    <a:pt x="25" y="124"/>
                  </a:lnTo>
                  <a:lnTo>
                    <a:pt x="29" y="104"/>
                  </a:lnTo>
                  <a:lnTo>
                    <a:pt x="45" y="109"/>
                  </a:lnTo>
                  <a:lnTo>
                    <a:pt x="52" y="123"/>
                  </a:lnTo>
                  <a:lnTo>
                    <a:pt x="57" y="122"/>
                  </a:lnTo>
                  <a:lnTo>
                    <a:pt x="57" y="120"/>
                  </a:lnTo>
                  <a:lnTo>
                    <a:pt x="65" y="116"/>
                  </a:lnTo>
                  <a:lnTo>
                    <a:pt x="71" y="117"/>
                  </a:lnTo>
                  <a:lnTo>
                    <a:pt x="73" y="112"/>
                  </a:lnTo>
                  <a:lnTo>
                    <a:pt x="77" y="114"/>
                  </a:lnTo>
                  <a:lnTo>
                    <a:pt x="83" y="115"/>
                  </a:lnTo>
                  <a:lnTo>
                    <a:pt x="86" y="112"/>
                  </a:lnTo>
                  <a:lnTo>
                    <a:pt x="94" y="111"/>
                  </a:lnTo>
                  <a:lnTo>
                    <a:pt x="100" y="117"/>
                  </a:lnTo>
                  <a:lnTo>
                    <a:pt x="104" y="115"/>
                  </a:lnTo>
                  <a:lnTo>
                    <a:pt x="96" y="104"/>
                  </a:lnTo>
                  <a:lnTo>
                    <a:pt x="107" y="90"/>
                  </a:lnTo>
                  <a:lnTo>
                    <a:pt x="96" y="73"/>
                  </a:lnTo>
                  <a:lnTo>
                    <a:pt x="99" y="55"/>
                  </a:lnTo>
                  <a:lnTo>
                    <a:pt x="96" y="45"/>
                  </a:lnTo>
                  <a:lnTo>
                    <a:pt x="88" y="42"/>
                  </a:lnTo>
                  <a:lnTo>
                    <a:pt x="81" y="42"/>
                  </a:lnTo>
                  <a:lnTo>
                    <a:pt x="70" y="36"/>
                  </a:lnTo>
                  <a:lnTo>
                    <a:pt x="35" y="0"/>
                  </a:lnTo>
                  <a:lnTo>
                    <a:pt x="1" y="7"/>
                  </a:lnTo>
                  <a:lnTo>
                    <a:pt x="7" y="18"/>
                  </a:lnTo>
                  <a:lnTo>
                    <a:pt x="11" y="18"/>
                  </a:lnTo>
                  <a:lnTo>
                    <a:pt x="9" y="21"/>
                  </a:lnTo>
                  <a:lnTo>
                    <a:pt x="11" y="22"/>
                  </a:lnTo>
                  <a:lnTo>
                    <a:pt x="18" y="25"/>
                  </a:lnTo>
                  <a:close/>
                </a:path>
              </a:pathLst>
            </a:custGeom>
            <a:solidFill>
              <a:srgbClr val="9DA0A3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grpSp>
          <p:nvGrpSpPr>
            <p:cNvPr id="254" name="Group 317"/>
            <p:cNvGrpSpPr>
              <a:grpSpLocks/>
            </p:cNvGrpSpPr>
            <p:nvPr/>
          </p:nvGrpSpPr>
          <p:grpSpPr bwMode="auto">
            <a:xfrm>
              <a:off x="4484855" y="4858575"/>
              <a:ext cx="78612" cy="85212"/>
              <a:chOff x="2633" y="1199"/>
              <a:chExt cx="188" cy="219"/>
            </a:xfrm>
            <a:solidFill>
              <a:schemeClr val="accent5"/>
            </a:solidFill>
          </p:grpSpPr>
          <p:sp>
            <p:nvSpPr>
              <p:cNvPr id="321" name="Freeform 318"/>
              <p:cNvSpPr>
                <a:spLocks/>
              </p:cNvSpPr>
              <p:nvPr/>
            </p:nvSpPr>
            <p:spPr bwMode="auto">
              <a:xfrm>
                <a:off x="2633" y="1307"/>
                <a:ext cx="64" cy="80"/>
              </a:xfrm>
              <a:custGeom>
                <a:avLst/>
                <a:gdLst>
                  <a:gd name="T0" fmla="*/ 44 w 93"/>
                  <a:gd name="T1" fmla="*/ 45 h 105"/>
                  <a:gd name="T2" fmla="*/ 44 w 93"/>
                  <a:gd name="T3" fmla="*/ 32 h 105"/>
                  <a:gd name="T4" fmla="*/ 44 w 93"/>
                  <a:gd name="T5" fmla="*/ 19 h 105"/>
                  <a:gd name="T6" fmla="*/ 38 w 93"/>
                  <a:gd name="T7" fmla="*/ 15 h 105"/>
                  <a:gd name="T8" fmla="*/ 35 w 93"/>
                  <a:gd name="T9" fmla="*/ 17 h 105"/>
                  <a:gd name="T10" fmla="*/ 27 w 93"/>
                  <a:gd name="T11" fmla="*/ 15 h 105"/>
                  <a:gd name="T12" fmla="*/ 34 w 93"/>
                  <a:gd name="T13" fmla="*/ 4 h 105"/>
                  <a:gd name="T14" fmla="*/ 36 w 93"/>
                  <a:gd name="T15" fmla="*/ 0 h 105"/>
                  <a:gd name="T16" fmla="*/ 31 w 93"/>
                  <a:gd name="T17" fmla="*/ 3 h 105"/>
                  <a:gd name="T18" fmla="*/ 28 w 93"/>
                  <a:gd name="T19" fmla="*/ 2 h 105"/>
                  <a:gd name="T20" fmla="*/ 19 w 93"/>
                  <a:gd name="T21" fmla="*/ 8 h 105"/>
                  <a:gd name="T22" fmla="*/ 23 w 93"/>
                  <a:gd name="T23" fmla="*/ 11 h 105"/>
                  <a:gd name="T24" fmla="*/ 19 w 93"/>
                  <a:gd name="T25" fmla="*/ 16 h 105"/>
                  <a:gd name="T26" fmla="*/ 7 w 93"/>
                  <a:gd name="T27" fmla="*/ 18 h 105"/>
                  <a:gd name="T28" fmla="*/ 8 w 93"/>
                  <a:gd name="T29" fmla="*/ 23 h 105"/>
                  <a:gd name="T30" fmla="*/ 2 w 93"/>
                  <a:gd name="T31" fmla="*/ 28 h 105"/>
                  <a:gd name="T32" fmla="*/ 14 w 93"/>
                  <a:gd name="T33" fmla="*/ 33 h 105"/>
                  <a:gd name="T34" fmla="*/ 6 w 93"/>
                  <a:gd name="T35" fmla="*/ 43 h 105"/>
                  <a:gd name="T36" fmla="*/ 15 w 93"/>
                  <a:gd name="T37" fmla="*/ 42 h 105"/>
                  <a:gd name="T38" fmla="*/ 6 w 93"/>
                  <a:gd name="T39" fmla="*/ 48 h 105"/>
                  <a:gd name="T40" fmla="*/ 0 w 93"/>
                  <a:gd name="T41" fmla="*/ 50 h 105"/>
                  <a:gd name="T42" fmla="*/ 4 w 93"/>
                  <a:gd name="T43" fmla="*/ 53 h 105"/>
                  <a:gd name="T44" fmla="*/ 0 w 93"/>
                  <a:gd name="T45" fmla="*/ 55 h 105"/>
                  <a:gd name="T46" fmla="*/ 6 w 93"/>
                  <a:gd name="T47" fmla="*/ 57 h 105"/>
                  <a:gd name="T48" fmla="*/ 3 w 93"/>
                  <a:gd name="T49" fmla="*/ 59 h 105"/>
                  <a:gd name="T50" fmla="*/ 8 w 93"/>
                  <a:gd name="T51" fmla="*/ 59 h 105"/>
                  <a:gd name="T52" fmla="*/ 7 w 93"/>
                  <a:gd name="T53" fmla="*/ 61 h 105"/>
                  <a:gd name="T54" fmla="*/ 19 w 93"/>
                  <a:gd name="T55" fmla="*/ 59 h 105"/>
                  <a:gd name="T56" fmla="*/ 30 w 93"/>
                  <a:gd name="T57" fmla="*/ 53 h 105"/>
                  <a:gd name="T58" fmla="*/ 40 w 93"/>
                  <a:gd name="T59" fmla="*/ 52 h 105"/>
                  <a:gd name="T60" fmla="*/ 44 w 93"/>
                  <a:gd name="T61" fmla="*/ 45 h 105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93" h="105">
                    <a:moveTo>
                      <a:pt x="93" y="78"/>
                    </a:moveTo>
                    <a:lnTo>
                      <a:pt x="93" y="55"/>
                    </a:lnTo>
                    <a:lnTo>
                      <a:pt x="93" y="33"/>
                    </a:lnTo>
                    <a:lnTo>
                      <a:pt x="80" y="26"/>
                    </a:lnTo>
                    <a:lnTo>
                      <a:pt x="74" y="29"/>
                    </a:lnTo>
                    <a:lnTo>
                      <a:pt x="56" y="26"/>
                    </a:lnTo>
                    <a:lnTo>
                      <a:pt x="72" y="6"/>
                    </a:lnTo>
                    <a:lnTo>
                      <a:pt x="76" y="0"/>
                    </a:lnTo>
                    <a:lnTo>
                      <a:pt x="66" y="5"/>
                    </a:lnTo>
                    <a:lnTo>
                      <a:pt x="59" y="3"/>
                    </a:lnTo>
                    <a:lnTo>
                      <a:pt x="41" y="14"/>
                    </a:lnTo>
                    <a:lnTo>
                      <a:pt x="48" y="19"/>
                    </a:lnTo>
                    <a:lnTo>
                      <a:pt x="41" y="27"/>
                    </a:lnTo>
                    <a:lnTo>
                      <a:pt x="14" y="31"/>
                    </a:lnTo>
                    <a:lnTo>
                      <a:pt x="16" y="39"/>
                    </a:lnTo>
                    <a:lnTo>
                      <a:pt x="5" y="49"/>
                    </a:lnTo>
                    <a:lnTo>
                      <a:pt x="30" y="57"/>
                    </a:lnTo>
                    <a:lnTo>
                      <a:pt x="12" y="75"/>
                    </a:lnTo>
                    <a:lnTo>
                      <a:pt x="32" y="72"/>
                    </a:lnTo>
                    <a:lnTo>
                      <a:pt x="11" y="83"/>
                    </a:lnTo>
                    <a:lnTo>
                      <a:pt x="0" y="86"/>
                    </a:lnTo>
                    <a:lnTo>
                      <a:pt x="8" y="90"/>
                    </a:lnTo>
                    <a:lnTo>
                      <a:pt x="0" y="95"/>
                    </a:lnTo>
                    <a:lnTo>
                      <a:pt x="11" y="98"/>
                    </a:lnTo>
                    <a:lnTo>
                      <a:pt x="6" y="102"/>
                    </a:lnTo>
                    <a:lnTo>
                      <a:pt x="16" y="102"/>
                    </a:lnTo>
                    <a:lnTo>
                      <a:pt x="15" y="105"/>
                    </a:lnTo>
                    <a:lnTo>
                      <a:pt x="39" y="103"/>
                    </a:lnTo>
                    <a:lnTo>
                      <a:pt x="62" y="92"/>
                    </a:lnTo>
                    <a:lnTo>
                      <a:pt x="84" y="89"/>
                    </a:lnTo>
                    <a:lnTo>
                      <a:pt x="93" y="7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22" name="Freeform 319"/>
              <p:cNvSpPr>
                <a:spLocks/>
              </p:cNvSpPr>
              <p:nvPr/>
            </p:nvSpPr>
            <p:spPr bwMode="auto">
              <a:xfrm>
                <a:off x="2704" y="1238"/>
                <a:ext cx="117" cy="180"/>
              </a:xfrm>
              <a:custGeom>
                <a:avLst/>
                <a:gdLst>
                  <a:gd name="T0" fmla="*/ 7 w 170"/>
                  <a:gd name="T1" fmla="*/ 42 h 240"/>
                  <a:gd name="T2" fmla="*/ 13 w 170"/>
                  <a:gd name="T3" fmla="*/ 42 h 240"/>
                  <a:gd name="T4" fmla="*/ 10 w 170"/>
                  <a:gd name="T5" fmla="*/ 54 h 240"/>
                  <a:gd name="T6" fmla="*/ 16 w 170"/>
                  <a:gd name="T7" fmla="*/ 60 h 240"/>
                  <a:gd name="T8" fmla="*/ 25 w 170"/>
                  <a:gd name="T9" fmla="*/ 62 h 240"/>
                  <a:gd name="T10" fmla="*/ 30 w 170"/>
                  <a:gd name="T11" fmla="*/ 83 h 240"/>
                  <a:gd name="T12" fmla="*/ 13 w 170"/>
                  <a:gd name="T13" fmla="*/ 90 h 240"/>
                  <a:gd name="T14" fmla="*/ 19 w 170"/>
                  <a:gd name="T15" fmla="*/ 96 h 240"/>
                  <a:gd name="T16" fmla="*/ 7 w 170"/>
                  <a:gd name="T17" fmla="*/ 108 h 240"/>
                  <a:gd name="T18" fmla="*/ 22 w 170"/>
                  <a:gd name="T19" fmla="*/ 113 h 240"/>
                  <a:gd name="T20" fmla="*/ 30 w 170"/>
                  <a:gd name="T21" fmla="*/ 114 h 240"/>
                  <a:gd name="T22" fmla="*/ 10 w 170"/>
                  <a:gd name="T23" fmla="*/ 126 h 240"/>
                  <a:gd name="T24" fmla="*/ 4 w 170"/>
                  <a:gd name="T25" fmla="*/ 135 h 240"/>
                  <a:gd name="T26" fmla="*/ 20 w 170"/>
                  <a:gd name="T27" fmla="*/ 133 h 240"/>
                  <a:gd name="T28" fmla="*/ 33 w 170"/>
                  <a:gd name="T29" fmla="*/ 127 h 240"/>
                  <a:gd name="T30" fmla="*/ 64 w 170"/>
                  <a:gd name="T31" fmla="*/ 125 h 240"/>
                  <a:gd name="T32" fmla="*/ 67 w 170"/>
                  <a:gd name="T33" fmla="*/ 113 h 240"/>
                  <a:gd name="T34" fmla="*/ 81 w 170"/>
                  <a:gd name="T35" fmla="*/ 97 h 240"/>
                  <a:gd name="T36" fmla="*/ 64 w 170"/>
                  <a:gd name="T37" fmla="*/ 92 h 240"/>
                  <a:gd name="T38" fmla="*/ 56 w 170"/>
                  <a:gd name="T39" fmla="*/ 78 h 240"/>
                  <a:gd name="T40" fmla="*/ 59 w 170"/>
                  <a:gd name="T41" fmla="*/ 73 h 240"/>
                  <a:gd name="T42" fmla="*/ 40 w 170"/>
                  <a:gd name="T43" fmla="*/ 44 h 240"/>
                  <a:gd name="T44" fmla="*/ 34 w 170"/>
                  <a:gd name="T45" fmla="*/ 38 h 240"/>
                  <a:gd name="T46" fmla="*/ 32 w 170"/>
                  <a:gd name="T47" fmla="*/ 34 h 240"/>
                  <a:gd name="T48" fmla="*/ 22 w 170"/>
                  <a:gd name="T49" fmla="*/ 17 h 240"/>
                  <a:gd name="T50" fmla="*/ 21 w 170"/>
                  <a:gd name="T51" fmla="*/ 13 h 240"/>
                  <a:gd name="T52" fmla="*/ 13 w 170"/>
                  <a:gd name="T53" fmla="*/ 0 h 240"/>
                  <a:gd name="T54" fmla="*/ 8 w 170"/>
                  <a:gd name="T55" fmla="*/ 11 h 240"/>
                  <a:gd name="T56" fmla="*/ 4 w 170"/>
                  <a:gd name="T57" fmla="*/ 17 h 240"/>
                  <a:gd name="T58" fmla="*/ 4 w 170"/>
                  <a:gd name="T59" fmla="*/ 22 h 240"/>
                  <a:gd name="T60" fmla="*/ 2 w 170"/>
                  <a:gd name="T61" fmla="*/ 31 h 240"/>
                  <a:gd name="T62" fmla="*/ 8 w 170"/>
                  <a:gd name="T63" fmla="*/ 30 h 240"/>
                  <a:gd name="T64" fmla="*/ 1 w 170"/>
                  <a:gd name="T65" fmla="*/ 53 h 24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170" h="240">
                    <a:moveTo>
                      <a:pt x="3" y="93"/>
                    </a:moveTo>
                    <a:lnTo>
                      <a:pt x="15" y="74"/>
                    </a:lnTo>
                    <a:lnTo>
                      <a:pt x="22" y="74"/>
                    </a:lnTo>
                    <a:lnTo>
                      <a:pt x="27" y="75"/>
                    </a:lnTo>
                    <a:lnTo>
                      <a:pt x="24" y="83"/>
                    </a:lnTo>
                    <a:lnTo>
                      <a:pt x="20" y="96"/>
                    </a:lnTo>
                    <a:lnTo>
                      <a:pt x="23" y="110"/>
                    </a:lnTo>
                    <a:lnTo>
                      <a:pt x="34" y="107"/>
                    </a:lnTo>
                    <a:lnTo>
                      <a:pt x="59" y="101"/>
                    </a:lnTo>
                    <a:lnTo>
                      <a:pt x="52" y="111"/>
                    </a:lnTo>
                    <a:lnTo>
                      <a:pt x="63" y="124"/>
                    </a:lnTo>
                    <a:lnTo>
                      <a:pt x="64" y="147"/>
                    </a:lnTo>
                    <a:lnTo>
                      <a:pt x="57" y="148"/>
                    </a:lnTo>
                    <a:lnTo>
                      <a:pt x="27" y="160"/>
                    </a:lnTo>
                    <a:lnTo>
                      <a:pt x="32" y="161"/>
                    </a:lnTo>
                    <a:lnTo>
                      <a:pt x="39" y="171"/>
                    </a:lnTo>
                    <a:lnTo>
                      <a:pt x="18" y="185"/>
                    </a:lnTo>
                    <a:lnTo>
                      <a:pt x="15" y="192"/>
                    </a:lnTo>
                    <a:lnTo>
                      <a:pt x="38" y="196"/>
                    </a:lnTo>
                    <a:lnTo>
                      <a:pt x="47" y="201"/>
                    </a:lnTo>
                    <a:lnTo>
                      <a:pt x="74" y="194"/>
                    </a:lnTo>
                    <a:lnTo>
                      <a:pt x="64" y="203"/>
                    </a:lnTo>
                    <a:lnTo>
                      <a:pt x="45" y="208"/>
                    </a:lnTo>
                    <a:lnTo>
                      <a:pt x="22" y="224"/>
                    </a:lnTo>
                    <a:lnTo>
                      <a:pt x="0" y="239"/>
                    </a:lnTo>
                    <a:lnTo>
                      <a:pt x="9" y="240"/>
                    </a:lnTo>
                    <a:lnTo>
                      <a:pt x="14" y="239"/>
                    </a:lnTo>
                    <a:lnTo>
                      <a:pt x="42" y="236"/>
                    </a:lnTo>
                    <a:lnTo>
                      <a:pt x="51" y="228"/>
                    </a:lnTo>
                    <a:lnTo>
                      <a:pt x="70" y="225"/>
                    </a:lnTo>
                    <a:lnTo>
                      <a:pt x="96" y="221"/>
                    </a:lnTo>
                    <a:lnTo>
                      <a:pt x="135" y="222"/>
                    </a:lnTo>
                    <a:lnTo>
                      <a:pt x="161" y="206"/>
                    </a:lnTo>
                    <a:lnTo>
                      <a:pt x="142" y="201"/>
                    </a:lnTo>
                    <a:lnTo>
                      <a:pt x="149" y="194"/>
                    </a:lnTo>
                    <a:lnTo>
                      <a:pt x="170" y="172"/>
                    </a:lnTo>
                    <a:lnTo>
                      <a:pt x="162" y="161"/>
                    </a:lnTo>
                    <a:lnTo>
                      <a:pt x="135" y="164"/>
                    </a:lnTo>
                    <a:lnTo>
                      <a:pt x="137" y="155"/>
                    </a:lnTo>
                    <a:lnTo>
                      <a:pt x="119" y="138"/>
                    </a:lnTo>
                    <a:lnTo>
                      <a:pt x="128" y="140"/>
                    </a:lnTo>
                    <a:lnTo>
                      <a:pt x="125" y="129"/>
                    </a:lnTo>
                    <a:lnTo>
                      <a:pt x="108" y="112"/>
                    </a:lnTo>
                    <a:lnTo>
                      <a:pt x="84" y="77"/>
                    </a:lnTo>
                    <a:lnTo>
                      <a:pt x="53" y="72"/>
                    </a:lnTo>
                    <a:lnTo>
                      <a:pt x="71" y="66"/>
                    </a:lnTo>
                    <a:lnTo>
                      <a:pt x="60" y="63"/>
                    </a:lnTo>
                    <a:lnTo>
                      <a:pt x="68" y="60"/>
                    </a:lnTo>
                    <a:lnTo>
                      <a:pt x="90" y="29"/>
                    </a:lnTo>
                    <a:lnTo>
                      <a:pt x="47" y="29"/>
                    </a:lnTo>
                    <a:lnTo>
                      <a:pt x="39" y="27"/>
                    </a:lnTo>
                    <a:lnTo>
                      <a:pt x="45" y="23"/>
                    </a:lnTo>
                    <a:lnTo>
                      <a:pt x="63" y="4"/>
                    </a:lnTo>
                    <a:lnTo>
                      <a:pt x="28" y="0"/>
                    </a:lnTo>
                    <a:lnTo>
                      <a:pt x="21" y="10"/>
                    </a:lnTo>
                    <a:lnTo>
                      <a:pt x="18" y="18"/>
                    </a:lnTo>
                    <a:lnTo>
                      <a:pt x="11" y="21"/>
                    </a:lnTo>
                    <a:lnTo>
                      <a:pt x="9" y="30"/>
                    </a:lnTo>
                    <a:lnTo>
                      <a:pt x="9" y="34"/>
                    </a:lnTo>
                    <a:lnTo>
                      <a:pt x="9" y="39"/>
                    </a:lnTo>
                    <a:lnTo>
                      <a:pt x="0" y="52"/>
                    </a:lnTo>
                    <a:lnTo>
                      <a:pt x="4" y="54"/>
                    </a:lnTo>
                    <a:lnTo>
                      <a:pt x="0" y="57"/>
                    </a:lnTo>
                    <a:lnTo>
                      <a:pt x="16" y="53"/>
                    </a:lnTo>
                    <a:lnTo>
                      <a:pt x="15" y="56"/>
                    </a:lnTo>
                    <a:lnTo>
                      <a:pt x="3" y="93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23" name="Freeform 320"/>
              <p:cNvSpPr>
                <a:spLocks/>
              </p:cNvSpPr>
              <p:nvPr/>
            </p:nvSpPr>
            <p:spPr bwMode="auto">
              <a:xfrm>
                <a:off x="2671" y="1309"/>
                <a:ext cx="36" cy="23"/>
              </a:xfrm>
              <a:custGeom>
                <a:avLst/>
                <a:gdLst>
                  <a:gd name="T0" fmla="*/ 25 w 51"/>
                  <a:gd name="T1" fmla="*/ 12 h 32"/>
                  <a:gd name="T2" fmla="*/ 25 w 51"/>
                  <a:gd name="T3" fmla="*/ 9 h 32"/>
                  <a:gd name="T4" fmla="*/ 18 w 51"/>
                  <a:gd name="T5" fmla="*/ 0 h 32"/>
                  <a:gd name="T6" fmla="*/ 8 w 51"/>
                  <a:gd name="T7" fmla="*/ 3 h 32"/>
                  <a:gd name="T8" fmla="*/ 0 w 51"/>
                  <a:gd name="T9" fmla="*/ 13 h 32"/>
                  <a:gd name="T10" fmla="*/ 9 w 51"/>
                  <a:gd name="T11" fmla="*/ 14 h 32"/>
                  <a:gd name="T12" fmla="*/ 12 w 51"/>
                  <a:gd name="T13" fmla="*/ 13 h 32"/>
                  <a:gd name="T14" fmla="*/ 18 w 51"/>
                  <a:gd name="T15" fmla="*/ 17 h 32"/>
                  <a:gd name="T16" fmla="*/ 25 w 51"/>
                  <a:gd name="T17" fmla="*/ 12 h 3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1" h="32">
                    <a:moveTo>
                      <a:pt x="51" y="23"/>
                    </a:moveTo>
                    <a:lnTo>
                      <a:pt x="50" y="16"/>
                    </a:lnTo>
                    <a:lnTo>
                      <a:pt x="36" y="0"/>
                    </a:lnTo>
                    <a:lnTo>
                      <a:pt x="16" y="5"/>
                    </a:lnTo>
                    <a:lnTo>
                      <a:pt x="0" y="25"/>
                    </a:lnTo>
                    <a:lnTo>
                      <a:pt x="18" y="28"/>
                    </a:lnTo>
                    <a:lnTo>
                      <a:pt x="24" y="25"/>
                    </a:lnTo>
                    <a:lnTo>
                      <a:pt x="37" y="32"/>
                    </a:lnTo>
                    <a:lnTo>
                      <a:pt x="51" y="23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24" name="Freeform 321"/>
              <p:cNvSpPr>
                <a:spLocks/>
              </p:cNvSpPr>
              <p:nvPr/>
            </p:nvSpPr>
            <p:spPr bwMode="auto">
              <a:xfrm>
                <a:off x="2694" y="1261"/>
                <a:ext cx="15" cy="9"/>
              </a:xfrm>
              <a:custGeom>
                <a:avLst/>
                <a:gdLst>
                  <a:gd name="T0" fmla="*/ 5 w 22"/>
                  <a:gd name="T1" fmla="*/ 2 h 12"/>
                  <a:gd name="T2" fmla="*/ 3 w 22"/>
                  <a:gd name="T3" fmla="*/ 0 h 12"/>
                  <a:gd name="T4" fmla="*/ 0 w 22"/>
                  <a:gd name="T5" fmla="*/ 3 h 12"/>
                  <a:gd name="T6" fmla="*/ 9 w 22"/>
                  <a:gd name="T7" fmla="*/ 7 h 12"/>
                  <a:gd name="T8" fmla="*/ 10 w 22"/>
                  <a:gd name="T9" fmla="*/ 5 h 12"/>
                  <a:gd name="T10" fmla="*/ 5 w 22"/>
                  <a:gd name="T11" fmla="*/ 2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2" h="12">
                    <a:moveTo>
                      <a:pt x="12" y="2"/>
                    </a:moveTo>
                    <a:lnTo>
                      <a:pt x="7" y="0"/>
                    </a:lnTo>
                    <a:lnTo>
                      <a:pt x="0" y="5"/>
                    </a:lnTo>
                    <a:lnTo>
                      <a:pt x="19" y="12"/>
                    </a:lnTo>
                    <a:lnTo>
                      <a:pt x="22" y="9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25" name="Freeform 322"/>
              <p:cNvSpPr>
                <a:spLocks/>
              </p:cNvSpPr>
              <p:nvPr/>
            </p:nvSpPr>
            <p:spPr bwMode="auto">
              <a:xfrm>
                <a:off x="2690" y="1243"/>
                <a:ext cx="13" cy="10"/>
              </a:xfrm>
              <a:custGeom>
                <a:avLst/>
                <a:gdLst>
                  <a:gd name="T0" fmla="*/ 9 w 18"/>
                  <a:gd name="T1" fmla="*/ 2 h 13"/>
                  <a:gd name="T2" fmla="*/ 9 w 18"/>
                  <a:gd name="T3" fmla="*/ 0 h 13"/>
                  <a:gd name="T4" fmla="*/ 2 w 18"/>
                  <a:gd name="T5" fmla="*/ 2 h 13"/>
                  <a:gd name="T6" fmla="*/ 0 w 18"/>
                  <a:gd name="T7" fmla="*/ 8 h 13"/>
                  <a:gd name="T8" fmla="*/ 9 w 18"/>
                  <a:gd name="T9" fmla="*/ 2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" h="13">
                    <a:moveTo>
                      <a:pt x="18" y="4"/>
                    </a:moveTo>
                    <a:lnTo>
                      <a:pt x="17" y="0"/>
                    </a:lnTo>
                    <a:lnTo>
                      <a:pt x="4" y="4"/>
                    </a:lnTo>
                    <a:lnTo>
                      <a:pt x="0" y="13"/>
                    </a:lnTo>
                    <a:lnTo>
                      <a:pt x="18" y="4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26" name="Freeform 323"/>
              <p:cNvSpPr>
                <a:spLocks/>
              </p:cNvSpPr>
              <p:nvPr/>
            </p:nvSpPr>
            <p:spPr bwMode="auto">
              <a:xfrm>
                <a:off x="2772" y="1199"/>
                <a:ext cx="7" cy="10"/>
              </a:xfrm>
              <a:custGeom>
                <a:avLst/>
                <a:gdLst>
                  <a:gd name="T0" fmla="*/ 2 w 8"/>
                  <a:gd name="T1" fmla="*/ 0 h 13"/>
                  <a:gd name="T2" fmla="*/ 1 w 8"/>
                  <a:gd name="T3" fmla="*/ 3 h 13"/>
                  <a:gd name="T4" fmla="*/ 0 w 8"/>
                  <a:gd name="T5" fmla="*/ 5 h 13"/>
                  <a:gd name="T6" fmla="*/ 2 w 8"/>
                  <a:gd name="T7" fmla="*/ 8 h 13"/>
                  <a:gd name="T8" fmla="*/ 6 w 8"/>
                  <a:gd name="T9" fmla="*/ 1 h 13"/>
                  <a:gd name="T10" fmla="*/ 2 w 8"/>
                  <a:gd name="T11" fmla="*/ 0 h 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" h="13">
                    <a:moveTo>
                      <a:pt x="2" y="0"/>
                    </a:moveTo>
                    <a:lnTo>
                      <a:pt x="1" y="5"/>
                    </a:lnTo>
                    <a:lnTo>
                      <a:pt x="0" y="9"/>
                    </a:lnTo>
                    <a:lnTo>
                      <a:pt x="2" y="13"/>
                    </a:lnTo>
                    <a:lnTo>
                      <a:pt x="8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27" name="Freeform 324"/>
              <p:cNvSpPr>
                <a:spLocks/>
              </p:cNvSpPr>
              <p:nvPr/>
            </p:nvSpPr>
            <p:spPr bwMode="auto">
              <a:xfrm>
                <a:off x="2702" y="1283"/>
                <a:ext cx="7" cy="4"/>
              </a:xfrm>
              <a:custGeom>
                <a:avLst/>
                <a:gdLst>
                  <a:gd name="T0" fmla="*/ 1 w 11"/>
                  <a:gd name="T1" fmla="*/ 3 h 6"/>
                  <a:gd name="T2" fmla="*/ 4 w 11"/>
                  <a:gd name="T3" fmla="*/ 1 h 6"/>
                  <a:gd name="T4" fmla="*/ 0 w 11"/>
                  <a:gd name="T5" fmla="*/ 0 h 6"/>
                  <a:gd name="T6" fmla="*/ 1 w 11"/>
                  <a:gd name="T7" fmla="*/ 3 h 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1" h="6">
                    <a:moveTo>
                      <a:pt x="1" y="6"/>
                    </a:moveTo>
                    <a:lnTo>
                      <a:pt x="11" y="1"/>
                    </a:lnTo>
                    <a:lnTo>
                      <a:pt x="0" y="0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28" name="Freeform 325"/>
              <p:cNvSpPr>
                <a:spLocks/>
              </p:cNvSpPr>
              <p:nvPr/>
            </p:nvSpPr>
            <p:spPr bwMode="auto">
              <a:xfrm>
                <a:off x="2725" y="1348"/>
                <a:ext cx="6" cy="5"/>
              </a:xfrm>
              <a:custGeom>
                <a:avLst/>
                <a:gdLst>
                  <a:gd name="T0" fmla="*/ 4 w 9"/>
                  <a:gd name="T1" fmla="*/ 2 h 7"/>
                  <a:gd name="T2" fmla="*/ 1 w 9"/>
                  <a:gd name="T3" fmla="*/ 0 h 7"/>
                  <a:gd name="T4" fmla="*/ 0 w 9"/>
                  <a:gd name="T5" fmla="*/ 4 h 7"/>
                  <a:gd name="T6" fmla="*/ 4 w 9"/>
                  <a:gd name="T7" fmla="*/ 2 h 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7">
                    <a:moveTo>
                      <a:pt x="9" y="4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9" y="4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55" name="Group 326"/>
            <p:cNvGrpSpPr>
              <a:grpSpLocks/>
            </p:cNvGrpSpPr>
            <p:nvPr/>
          </p:nvGrpSpPr>
          <p:grpSpPr bwMode="auto">
            <a:xfrm>
              <a:off x="4489656" y="4997795"/>
              <a:ext cx="87013" cy="65409"/>
              <a:chOff x="2644" y="1558"/>
              <a:chExt cx="208" cy="168"/>
            </a:xfrm>
            <a:solidFill>
              <a:schemeClr val="accent5"/>
            </a:solidFill>
          </p:grpSpPr>
          <p:sp>
            <p:nvSpPr>
              <p:cNvPr id="319" name="Freeform 327"/>
              <p:cNvSpPr>
                <a:spLocks/>
              </p:cNvSpPr>
              <p:nvPr/>
            </p:nvSpPr>
            <p:spPr bwMode="auto">
              <a:xfrm>
                <a:off x="2644" y="1558"/>
                <a:ext cx="203" cy="168"/>
              </a:xfrm>
              <a:custGeom>
                <a:avLst/>
                <a:gdLst>
                  <a:gd name="T0" fmla="*/ 29 w 293"/>
                  <a:gd name="T1" fmla="*/ 31 h 225"/>
                  <a:gd name="T2" fmla="*/ 13 w 293"/>
                  <a:gd name="T3" fmla="*/ 30 h 225"/>
                  <a:gd name="T4" fmla="*/ 10 w 293"/>
                  <a:gd name="T5" fmla="*/ 28 h 225"/>
                  <a:gd name="T6" fmla="*/ 3 w 293"/>
                  <a:gd name="T7" fmla="*/ 30 h 225"/>
                  <a:gd name="T8" fmla="*/ 3 w 293"/>
                  <a:gd name="T9" fmla="*/ 25 h 225"/>
                  <a:gd name="T10" fmla="*/ 2 w 293"/>
                  <a:gd name="T11" fmla="*/ 21 h 225"/>
                  <a:gd name="T12" fmla="*/ 1 w 293"/>
                  <a:gd name="T13" fmla="*/ 19 h 225"/>
                  <a:gd name="T14" fmla="*/ 0 w 293"/>
                  <a:gd name="T15" fmla="*/ 16 h 225"/>
                  <a:gd name="T16" fmla="*/ 0 w 293"/>
                  <a:gd name="T17" fmla="*/ 9 h 225"/>
                  <a:gd name="T18" fmla="*/ 17 w 293"/>
                  <a:gd name="T19" fmla="*/ 0 h 225"/>
                  <a:gd name="T20" fmla="*/ 32 w 293"/>
                  <a:gd name="T21" fmla="*/ 3 h 225"/>
                  <a:gd name="T22" fmla="*/ 44 w 293"/>
                  <a:gd name="T23" fmla="*/ 3 h 225"/>
                  <a:gd name="T24" fmla="*/ 58 w 293"/>
                  <a:gd name="T25" fmla="*/ 4 h 225"/>
                  <a:gd name="T26" fmla="*/ 71 w 293"/>
                  <a:gd name="T27" fmla="*/ 5 h 225"/>
                  <a:gd name="T28" fmla="*/ 84 w 293"/>
                  <a:gd name="T29" fmla="*/ 5 h 225"/>
                  <a:gd name="T30" fmla="*/ 89 w 293"/>
                  <a:gd name="T31" fmla="*/ 10 h 225"/>
                  <a:gd name="T32" fmla="*/ 121 w 293"/>
                  <a:gd name="T33" fmla="*/ 19 h 225"/>
                  <a:gd name="T34" fmla="*/ 121 w 293"/>
                  <a:gd name="T35" fmla="*/ 20 h 225"/>
                  <a:gd name="T36" fmla="*/ 124 w 293"/>
                  <a:gd name="T37" fmla="*/ 21 h 225"/>
                  <a:gd name="T38" fmla="*/ 141 w 293"/>
                  <a:gd name="T39" fmla="*/ 22 h 225"/>
                  <a:gd name="T40" fmla="*/ 138 w 293"/>
                  <a:gd name="T41" fmla="*/ 33 h 225"/>
                  <a:gd name="T42" fmla="*/ 126 w 293"/>
                  <a:gd name="T43" fmla="*/ 41 h 225"/>
                  <a:gd name="T44" fmla="*/ 113 w 293"/>
                  <a:gd name="T45" fmla="*/ 49 h 225"/>
                  <a:gd name="T46" fmla="*/ 107 w 293"/>
                  <a:gd name="T47" fmla="*/ 60 h 225"/>
                  <a:gd name="T48" fmla="*/ 100 w 293"/>
                  <a:gd name="T49" fmla="*/ 72 h 225"/>
                  <a:gd name="T50" fmla="*/ 104 w 293"/>
                  <a:gd name="T51" fmla="*/ 84 h 225"/>
                  <a:gd name="T52" fmla="*/ 94 w 293"/>
                  <a:gd name="T53" fmla="*/ 97 h 225"/>
                  <a:gd name="T54" fmla="*/ 92 w 293"/>
                  <a:gd name="T55" fmla="*/ 102 h 225"/>
                  <a:gd name="T56" fmla="*/ 82 w 293"/>
                  <a:gd name="T57" fmla="*/ 108 h 225"/>
                  <a:gd name="T58" fmla="*/ 77 w 293"/>
                  <a:gd name="T59" fmla="*/ 114 h 225"/>
                  <a:gd name="T60" fmla="*/ 63 w 293"/>
                  <a:gd name="T61" fmla="*/ 116 h 225"/>
                  <a:gd name="T62" fmla="*/ 49 w 293"/>
                  <a:gd name="T63" fmla="*/ 119 h 225"/>
                  <a:gd name="T64" fmla="*/ 40 w 293"/>
                  <a:gd name="T65" fmla="*/ 125 h 225"/>
                  <a:gd name="T66" fmla="*/ 40 w 293"/>
                  <a:gd name="T67" fmla="*/ 125 h 225"/>
                  <a:gd name="T68" fmla="*/ 32 w 293"/>
                  <a:gd name="T69" fmla="*/ 125 h 225"/>
                  <a:gd name="T70" fmla="*/ 29 w 293"/>
                  <a:gd name="T71" fmla="*/ 113 h 225"/>
                  <a:gd name="T72" fmla="*/ 20 w 293"/>
                  <a:gd name="T73" fmla="*/ 108 h 225"/>
                  <a:gd name="T74" fmla="*/ 17 w 293"/>
                  <a:gd name="T75" fmla="*/ 109 h 225"/>
                  <a:gd name="T76" fmla="*/ 15 w 293"/>
                  <a:gd name="T77" fmla="*/ 104 h 225"/>
                  <a:gd name="T78" fmla="*/ 20 w 293"/>
                  <a:gd name="T79" fmla="*/ 93 h 225"/>
                  <a:gd name="T80" fmla="*/ 19 w 293"/>
                  <a:gd name="T81" fmla="*/ 90 h 225"/>
                  <a:gd name="T82" fmla="*/ 21 w 293"/>
                  <a:gd name="T83" fmla="*/ 81 h 225"/>
                  <a:gd name="T84" fmla="*/ 17 w 293"/>
                  <a:gd name="T85" fmla="*/ 69 h 225"/>
                  <a:gd name="T86" fmla="*/ 20 w 293"/>
                  <a:gd name="T87" fmla="*/ 67 h 225"/>
                  <a:gd name="T88" fmla="*/ 25 w 293"/>
                  <a:gd name="T89" fmla="*/ 47 h 225"/>
                  <a:gd name="T90" fmla="*/ 30 w 293"/>
                  <a:gd name="T91" fmla="*/ 39 h 225"/>
                  <a:gd name="T92" fmla="*/ 29 w 293"/>
                  <a:gd name="T93" fmla="*/ 31 h 22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293" h="225">
                    <a:moveTo>
                      <a:pt x="60" y="55"/>
                    </a:moveTo>
                    <a:lnTo>
                      <a:pt x="28" y="54"/>
                    </a:lnTo>
                    <a:lnTo>
                      <a:pt x="20" y="51"/>
                    </a:lnTo>
                    <a:lnTo>
                      <a:pt x="6" y="53"/>
                    </a:lnTo>
                    <a:lnTo>
                      <a:pt x="6" y="45"/>
                    </a:lnTo>
                    <a:lnTo>
                      <a:pt x="4" y="37"/>
                    </a:lnTo>
                    <a:lnTo>
                      <a:pt x="2" y="34"/>
                    </a:lnTo>
                    <a:lnTo>
                      <a:pt x="0" y="28"/>
                    </a:lnTo>
                    <a:lnTo>
                      <a:pt x="0" y="16"/>
                    </a:lnTo>
                    <a:lnTo>
                      <a:pt x="36" y="0"/>
                    </a:lnTo>
                    <a:lnTo>
                      <a:pt x="66" y="5"/>
                    </a:lnTo>
                    <a:lnTo>
                      <a:pt x="92" y="6"/>
                    </a:lnTo>
                    <a:lnTo>
                      <a:pt x="120" y="7"/>
                    </a:lnTo>
                    <a:lnTo>
                      <a:pt x="148" y="9"/>
                    </a:lnTo>
                    <a:lnTo>
                      <a:pt x="174" y="10"/>
                    </a:lnTo>
                    <a:lnTo>
                      <a:pt x="186" y="19"/>
                    </a:lnTo>
                    <a:lnTo>
                      <a:pt x="252" y="34"/>
                    </a:lnTo>
                    <a:lnTo>
                      <a:pt x="252" y="36"/>
                    </a:lnTo>
                    <a:lnTo>
                      <a:pt x="258" y="37"/>
                    </a:lnTo>
                    <a:lnTo>
                      <a:pt x="293" y="39"/>
                    </a:lnTo>
                    <a:lnTo>
                      <a:pt x="287" y="59"/>
                    </a:lnTo>
                    <a:lnTo>
                      <a:pt x="262" y="73"/>
                    </a:lnTo>
                    <a:lnTo>
                      <a:pt x="235" y="87"/>
                    </a:lnTo>
                    <a:lnTo>
                      <a:pt x="222" y="108"/>
                    </a:lnTo>
                    <a:lnTo>
                      <a:pt x="208" y="129"/>
                    </a:lnTo>
                    <a:lnTo>
                      <a:pt x="217" y="151"/>
                    </a:lnTo>
                    <a:lnTo>
                      <a:pt x="197" y="174"/>
                    </a:lnTo>
                    <a:lnTo>
                      <a:pt x="192" y="183"/>
                    </a:lnTo>
                    <a:lnTo>
                      <a:pt x="172" y="193"/>
                    </a:lnTo>
                    <a:lnTo>
                      <a:pt x="160" y="205"/>
                    </a:lnTo>
                    <a:lnTo>
                      <a:pt x="131" y="209"/>
                    </a:lnTo>
                    <a:lnTo>
                      <a:pt x="103" y="213"/>
                    </a:lnTo>
                    <a:lnTo>
                      <a:pt x="84" y="225"/>
                    </a:lnTo>
                    <a:lnTo>
                      <a:pt x="83" y="225"/>
                    </a:lnTo>
                    <a:lnTo>
                      <a:pt x="67" y="223"/>
                    </a:lnTo>
                    <a:lnTo>
                      <a:pt x="61" y="202"/>
                    </a:lnTo>
                    <a:lnTo>
                      <a:pt x="42" y="193"/>
                    </a:lnTo>
                    <a:lnTo>
                      <a:pt x="34" y="195"/>
                    </a:lnTo>
                    <a:lnTo>
                      <a:pt x="32" y="186"/>
                    </a:lnTo>
                    <a:lnTo>
                      <a:pt x="42" y="168"/>
                    </a:lnTo>
                    <a:lnTo>
                      <a:pt x="40" y="161"/>
                    </a:lnTo>
                    <a:lnTo>
                      <a:pt x="43" y="145"/>
                    </a:lnTo>
                    <a:lnTo>
                      <a:pt x="34" y="123"/>
                    </a:lnTo>
                    <a:lnTo>
                      <a:pt x="42" y="120"/>
                    </a:lnTo>
                    <a:lnTo>
                      <a:pt x="52" y="84"/>
                    </a:lnTo>
                    <a:lnTo>
                      <a:pt x="64" y="70"/>
                    </a:lnTo>
                    <a:lnTo>
                      <a:pt x="60" y="55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20" name="Freeform 328"/>
              <p:cNvSpPr>
                <a:spLocks/>
              </p:cNvSpPr>
              <p:nvPr/>
            </p:nvSpPr>
            <p:spPr bwMode="auto">
              <a:xfrm>
                <a:off x="2836" y="1643"/>
                <a:ext cx="16" cy="11"/>
              </a:xfrm>
              <a:custGeom>
                <a:avLst/>
                <a:gdLst>
                  <a:gd name="T0" fmla="*/ 10 w 25"/>
                  <a:gd name="T1" fmla="*/ 2 h 14"/>
                  <a:gd name="T2" fmla="*/ 5 w 25"/>
                  <a:gd name="T3" fmla="*/ 9 h 14"/>
                  <a:gd name="T4" fmla="*/ 0 w 25"/>
                  <a:gd name="T5" fmla="*/ 3 h 14"/>
                  <a:gd name="T6" fmla="*/ 6 w 25"/>
                  <a:gd name="T7" fmla="*/ 0 h 14"/>
                  <a:gd name="T8" fmla="*/ 10 w 25"/>
                  <a:gd name="T9" fmla="*/ 2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" h="14">
                    <a:moveTo>
                      <a:pt x="25" y="4"/>
                    </a:moveTo>
                    <a:lnTo>
                      <a:pt x="12" y="14"/>
                    </a:lnTo>
                    <a:lnTo>
                      <a:pt x="0" y="5"/>
                    </a:lnTo>
                    <a:lnTo>
                      <a:pt x="16" y="0"/>
                    </a:lnTo>
                    <a:lnTo>
                      <a:pt x="25" y="4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56" name="Freeform 329"/>
            <p:cNvSpPr>
              <a:spLocks/>
            </p:cNvSpPr>
            <p:nvPr/>
          </p:nvSpPr>
          <p:spPr bwMode="auto">
            <a:xfrm>
              <a:off x="3513315" y="4793765"/>
              <a:ext cx="66010" cy="35405"/>
            </a:xfrm>
            <a:custGeom>
              <a:avLst/>
              <a:gdLst>
                <a:gd name="T0" fmla="*/ 134334320 w 227"/>
                <a:gd name="T1" fmla="*/ 44472279 h 120"/>
                <a:gd name="T2" fmla="*/ 130191784 w 227"/>
                <a:gd name="T3" fmla="*/ 38989149 h 120"/>
                <a:gd name="T4" fmla="*/ 123090624 w 227"/>
                <a:gd name="T5" fmla="*/ 30460443 h 120"/>
                <a:gd name="T6" fmla="*/ 116581035 w 227"/>
                <a:gd name="T7" fmla="*/ 29242057 h 120"/>
                <a:gd name="T8" fmla="*/ 116581035 w 227"/>
                <a:gd name="T9" fmla="*/ 31678830 h 120"/>
                <a:gd name="T10" fmla="*/ 113030070 w 227"/>
                <a:gd name="T11" fmla="*/ 29850860 h 120"/>
                <a:gd name="T12" fmla="*/ 100602463 w 227"/>
                <a:gd name="T13" fmla="*/ 29850860 h 120"/>
                <a:gd name="T14" fmla="*/ 92318160 w 227"/>
                <a:gd name="T15" fmla="*/ 37161960 h 120"/>
                <a:gd name="T16" fmla="*/ 91134249 w 227"/>
                <a:gd name="T17" fmla="*/ 40817119 h 120"/>
                <a:gd name="T18" fmla="*/ 85216231 w 227"/>
                <a:gd name="T19" fmla="*/ 40817119 h 120"/>
                <a:gd name="T20" fmla="*/ 89951107 w 227"/>
                <a:gd name="T21" fmla="*/ 34115603 h 120"/>
                <a:gd name="T22" fmla="*/ 100010892 w 227"/>
                <a:gd name="T23" fmla="*/ 24368511 h 120"/>
                <a:gd name="T24" fmla="*/ 100010892 w 227"/>
                <a:gd name="T25" fmla="*/ 15839025 h 120"/>
                <a:gd name="T26" fmla="*/ 89358767 w 227"/>
                <a:gd name="T27" fmla="*/ 6091933 h 120"/>
                <a:gd name="T28" fmla="*/ 89358767 w 227"/>
                <a:gd name="T29" fmla="*/ 9747092 h 120"/>
                <a:gd name="T30" fmla="*/ 81666035 w 227"/>
                <a:gd name="T31" fmla="*/ 0 h 120"/>
                <a:gd name="T32" fmla="*/ 61544927 w 227"/>
                <a:gd name="T33" fmla="*/ 14620638 h 120"/>
                <a:gd name="T34" fmla="*/ 41424589 w 227"/>
                <a:gd name="T35" fmla="*/ 28632473 h 120"/>
                <a:gd name="T36" fmla="*/ 20712679 w 227"/>
                <a:gd name="T37" fmla="*/ 42644309 h 120"/>
                <a:gd name="T38" fmla="*/ 0 w 227"/>
                <a:gd name="T39" fmla="*/ 57265727 h 120"/>
                <a:gd name="T40" fmla="*/ 10652125 w 227"/>
                <a:gd name="T41" fmla="*/ 48736241 h 120"/>
                <a:gd name="T42" fmla="*/ 18937197 w 227"/>
                <a:gd name="T43" fmla="*/ 43862695 h 120"/>
                <a:gd name="T44" fmla="*/ 24854445 w 227"/>
                <a:gd name="T45" fmla="*/ 42644309 h 120"/>
                <a:gd name="T46" fmla="*/ 31364035 w 227"/>
                <a:gd name="T47" fmla="*/ 39598733 h 120"/>
                <a:gd name="T48" fmla="*/ 30772464 w 227"/>
                <a:gd name="T49" fmla="*/ 42644309 h 120"/>
                <a:gd name="T50" fmla="*/ 34914999 w 227"/>
                <a:gd name="T51" fmla="*/ 41425922 h 120"/>
                <a:gd name="T52" fmla="*/ 22487392 w 227"/>
                <a:gd name="T53" fmla="*/ 47517855 h 120"/>
                <a:gd name="T54" fmla="*/ 21304250 w 227"/>
                <a:gd name="T55" fmla="*/ 53609787 h 120"/>
                <a:gd name="T56" fmla="*/ 46158695 w 227"/>
                <a:gd name="T57" fmla="*/ 53609787 h 120"/>
                <a:gd name="T58" fmla="*/ 39057535 w 227"/>
                <a:gd name="T59" fmla="*/ 64576046 h 120"/>
                <a:gd name="T60" fmla="*/ 49118089 w 227"/>
                <a:gd name="T61" fmla="*/ 68840009 h 120"/>
                <a:gd name="T62" fmla="*/ 57402392 w 227"/>
                <a:gd name="T63" fmla="*/ 69449592 h 120"/>
                <a:gd name="T64" fmla="*/ 53852196 w 227"/>
                <a:gd name="T65" fmla="*/ 73104752 h 120"/>
                <a:gd name="T66" fmla="*/ 62728839 w 227"/>
                <a:gd name="T67" fmla="*/ 70667979 h 120"/>
                <a:gd name="T68" fmla="*/ 68646857 w 227"/>
                <a:gd name="T69" fmla="*/ 68840009 h 120"/>
                <a:gd name="T70" fmla="*/ 67462945 w 227"/>
                <a:gd name="T71" fmla="*/ 65794433 h 120"/>
                <a:gd name="T72" fmla="*/ 85216231 w 227"/>
                <a:gd name="T73" fmla="*/ 57874530 h 120"/>
                <a:gd name="T74" fmla="*/ 89951107 w 227"/>
                <a:gd name="T75" fmla="*/ 54219371 h 120"/>
                <a:gd name="T76" fmla="*/ 92318160 w 227"/>
                <a:gd name="T77" fmla="*/ 50564211 h 120"/>
                <a:gd name="T78" fmla="*/ 93501302 w 227"/>
                <a:gd name="T79" fmla="*/ 53609787 h 120"/>
                <a:gd name="T80" fmla="*/ 102377945 w 227"/>
                <a:gd name="T81" fmla="*/ 52391401 h 120"/>
                <a:gd name="T82" fmla="*/ 106520481 w 227"/>
                <a:gd name="T83" fmla="*/ 49954628 h 120"/>
                <a:gd name="T84" fmla="*/ 117172606 w 227"/>
                <a:gd name="T85" fmla="*/ 49954628 h 120"/>
                <a:gd name="T86" fmla="*/ 134334320 w 227"/>
                <a:gd name="T87" fmla="*/ 44472279 h 12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227" h="120">
                  <a:moveTo>
                    <a:pt x="227" y="73"/>
                  </a:moveTo>
                  <a:lnTo>
                    <a:pt x="220" y="64"/>
                  </a:lnTo>
                  <a:lnTo>
                    <a:pt x="208" y="50"/>
                  </a:lnTo>
                  <a:lnTo>
                    <a:pt x="197" y="48"/>
                  </a:lnTo>
                  <a:lnTo>
                    <a:pt x="197" y="52"/>
                  </a:lnTo>
                  <a:lnTo>
                    <a:pt x="191" y="49"/>
                  </a:lnTo>
                  <a:lnTo>
                    <a:pt x="170" y="49"/>
                  </a:lnTo>
                  <a:lnTo>
                    <a:pt x="156" y="61"/>
                  </a:lnTo>
                  <a:lnTo>
                    <a:pt x="154" y="67"/>
                  </a:lnTo>
                  <a:lnTo>
                    <a:pt x="144" y="67"/>
                  </a:lnTo>
                  <a:lnTo>
                    <a:pt x="152" y="56"/>
                  </a:lnTo>
                  <a:lnTo>
                    <a:pt x="169" y="40"/>
                  </a:lnTo>
                  <a:lnTo>
                    <a:pt x="169" y="26"/>
                  </a:lnTo>
                  <a:lnTo>
                    <a:pt x="151" y="10"/>
                  </a:lnTo>
                  <a:lnTo>
                    <a:pt x="151" y="16"/>
                  </a:lnTo>
                  <a:lnTo>
                    <a:pt x="138" y="0"/>
                  </a:lnTo>
                  <a:lnTo>
                    <a:pt x="104" y="24"/>
                  </a:lnTo>
                  <a:lnTo>
                    <a:pt x="70" y="47"/>
                  </a:lnTo>
                  <a:lnTo>
                    <a:pt x="35" y="70"/>
                  </a:lnTo>
                  <a:lnTo>
                    <a:pt x="0" y="94"/>
                  </a:lnTo>
                  <a:lnTo>
                    <a:pt x="18" y="80"/>
                  </a:lnTo>
                  <a:lnTo>
                    <a:pt x="32" y="72"/>
                  </a:lnTo>
                  <a:lnTo>
                    <a:pt x="42" y="70"/>
                  </a:lnTo>
                  <a:lnTo>
                    <a:pt x="53" y="65"/>
                  </a:lnTo>
                  <a:lnTo>
                    <a:pt x="52" y="70"/>
                  </a:lnTo>
                  <a:lnTo>
                    <a:pt x="59" y="68"/>
                  </a:lnTo>
                  <a:lnTo>
                    <a:pt x="38" y="78"/>
                  </a:lnTo>
                  <a:lnTo>
                    <a:pt x="36" y="88"/>
                  </a:lnTo>
                  <a:lnTo>
                    <a:pt x="78" y="88"/>
                  </a:lnTo>
                  <a:lnTo>
                    <a:pt x="66" y="106"/>
                  </a:lnTo>
                  <a:lnTo>
                    <a:pt x="83" y="113"/>
                  </a:lnTo>
                  <a:lnTo>
                    <a:pt x="97" y="114"/>
                  </a:lnTo>
                  <a:lnTo>
                    <a:pt x="91" y="120"/>
                  </a:lnTo>
                  <a:lnTo>
                    <a:pt x="106" y="116"/>
                  </a:lnTo>
                  <a:lnTo>
                    <a:pt x="116" y="113"/>
                  </a:lnTo>
                  <a:lnTo>
                    <a:pt x="114" y="108"/>
                  </a:lnTo>
                  <a:lnTo>
                    <a:pt x="144" y="95"/>
                  </a:lnTo>
                  <a:lnTo>
                    <a:pt x="152" y="89"/>
                  </a:lnTo>
                  <a:lnTo>
                    <a:pt x="156" y="83"/>
                  </a:lnTo>
                  <a:lnTo>
                    <a:pt x="158" y="88"/>
                  </a:lnTo>
                  <a:lnTo>
                    <a:pt x="173" y="86"/>
                  </a:lnTo>
                  <a:lnTo>
                    <a:pt x="180" y="82"/>
                  </a:lnTo>
                  <a:lnTo>
                    <a:pt x="198" y="82"/>
                  </a:lnTo>
                  <a:lnTo>
                    <a:pt x="227" y="73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57" name="Freeform 330"/>
            <p:cNvSpPr>
              <a:spLocks/>
            </p:cNvSpPr>
            <p:nvPr/>
          </p:nvSpPr>
          <p:spPr bwMode="auto">
            <a:xfrm>
              <a:off x="3576924" y="4774562"/>
              <a:ext cx="17402" cy="4200"/>
            </a:xfrm>
            <a:custGeom>
              <a:avLst/>
              <a:gdLst>
                <a:gd name="T0" fmla="*/ 34467737 w 56"/>
                <a:gd name="T1" fmla="*/ 6929919 h 14"/>
                <a:gd name="T2" fmla="*/ 0 w 56"/>
                <a:gd name="T3" fmla="*/ 8819753 h 14"/>
                <a:gd name="T4" fmla="*/ 19599431 w 56"/>
                <a:gd name="T5" fmla="*/ 0 h 14"/>
                <a:gd name="T6" fmla="*/ 37846524 w 56"/>
                <a:gd name="T7" fmla="*/ 4409877 h 14"/>
                <a:gd name="T8" fmla="*/ 34467737 w 56"/>
                <a:gd name="T9" fmla="*/ 6929919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14">
                  <a:moveTo>
                    <a:pt x="51" y="11"/>
                  </a:moveTo>
                  <a:lnTo>
                    <a:pt x="0" y="14"/>
                  </a:lnTo>
                  <a:lnTo>
                    <a:pt x="29" y="0"/>
                  </a:lnTo>
                  <a:lnTo>
                    <a:pt x="56" y="7"/>
                  </a:lnTo>
                  <a:lnTo>
                    <a:pt x="51" y="11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58" name="Freeform 331"/>
            <p:cNvSpPr>
              <a:spLocks/>
            </p:cNvSpPr>
            <p:nvPr/>
          </p:nvSpPr>
          <p:spPr bwMode="auto">
            <a:xfrm>
              <a:off x="3678939" y="4950388"/>
              <a:ext cx="415860" cy="208830"/>
            </a:xfrm>
            <a:custGeom>
              <a:avLst/>
              <a:gdLst>
                <a:gd name="T0" fmla="*/ 835739200 w 1432"/>
                <a:gd name="T1" fmla="*/ 36020825 h 713"/>
                <a:gd name="T2" fmla="*/ 790883265 w 1432"/>
                <a:gd name="T3" fmla="*/ 69641243 h 713"/>
                <a:gd name="T4" fmla="*/ 699990592 w 1432"/>
                <a:gd name="T5" fmla="*/ 100259215 h 713"/>
                <a:gd name="T6" fmla="*/ 633887108 w 1432"/>
                <a:gd name="T7" fmla="*/ 124873845 h 713"/>
                <a:gd name="T8" fmla="*/ 624443754 w 1432"/>
                <a:gd name="T9" fmla="*/ 100859704 h 713"/>
                <a:gd name="T10" fmla="*/ 616180434 w 1432"/>
                <a:gd name="T11" fmla="*/ 57033295 h 713"/>
                <a:gd name="T12" fmla="*/ 567783625 w 1432"/>
                <a:gd name="T13" fmla="*/ 19211003 h 713"/>
                <a:gd name="T14" fmla="*/ 489875180 w 1432"/>
                <a:gd name="T15" fmla="*/ 10205991 h 713"/>
                <a:gd name="T16" fmla="*/ 415508377 w 1432"/>
                <a:gd name="T17" fmla="*/ 6003342 h 713"/>
                <a:gd name="T18" fmla="*/ 298647246 w 1432"/>
                <a:gd name="T19" fmla="*/ 6603831 h 713"/>
                <a:gd name="T20" fmla="*/ 181194561 w 1432"/>
                <a:gd name="T21" fmla="*/ 6603831 h 713"/>
                <a:gd name="T22" fmla="*/ 99746011 w 1432"/>
                <a:gd name="T23" fmla="*/ 34820621 h 713"/>
                <a:gd name="T24" fmla="*/ 90302656 w 1432"/>
                <a:gd name="T25" fmla="*/ 34820621 h 713"/>
                <a:gd name="T26" fmla="*/ 72595982 w 1432"/>
                <a:gd name="T27" fmla="*/ 40223474 h 713"/>
                <a:gd name="T28" fmla="*/ 64332662 w 1432"/>
                <a:gd name="T29" fmla="*/ 53431135 h 713"/>
                <a:gd name="T30" fmla="*/ 25379208 w 1432"/>
                <a:gd name="T31" fmla="*/ 110465206 h 713"/>
                <a:gd name="T32" fmla="*/ 0 w 1432"/>
                <a:gd name="T33" fmla="*/ 175903799 h 713"/>
                <a:gd name="T34" fmla="*/ 8263320 w 1432"/>
                <a:gd name="T35" fmla="*/ 199317451 h 713"/>
                <a:gd name="T36" fmla="*/ 8263320 w 1432"/>
                <a:gd name="T37" fmla="*/ 218528455 h 713"/>
                <a:gd name="T38" fmla="*/ 15935853 w 1432"/>
                <a:gd name="T39" fmla="*/ 262954578 h 713"/>
                <a:gd name="T40" fmla="*/ 82039336 w 1432"/>
                <a:gd name="T41" fmla="*/ 295374017 h 713"/>
                <a:gd name="T42" fmla="*/ 149913641 w 1432"/>
                <a:gd name="T43" fmla="*/ 319388159 h 713"/>
                <a:gd name="T44" fmla="*/ 216017124 w 1432"/>
                <a:gd name="T45" fmla="*/ 345803482 h 713"/>
                <a:gd name="T46" fmla="*/ 272677253 w 1432"/>
                <a:gd name="T47" fmla="*/ 366215463 h 713"/>
                <a:gd name="T48" fmla="*/ 311631475 w 1432"/>
                <a:gd name="T49" fmla="*/ 395032743 h 713"/>
                <a:gd name="T50" fmla="*/ 321074830 w 1432"/>
                <a:gd name="T51" fmla="*/ 378222921 h 713"/>
                <a:gd name="T52" fmla="*/ 336420665 w 1432"/>
                <a:gd name="T53" fmla="*/ 369817623 h 713"/>
                <a:gd name="T54" fmla="*/ 365340747 w 1432"/>
                <a:gd name="T55" fmla="*/ 350606620 h 713"/>
                <a:gd name="T56" fmla="*/ 402524149 w 1432"/>
                <a:gd name="T57" fmla="*/ 348204664 h 713"/>
                <a:gd name="T58" fmla="*/ 430854213 w 1432"/>
                <a:gd name="T59" fmla="*/ 350006131 h 713"/>
                <a:gd name="T60" fmla="*/ 443248424 w 1432"/>
                <a:gd name="T61" fmla="*/ 344602504 h 713"/>
                <a:gd name="T62" fmla="*/ 464495972 w 1432"/>
                <a:gd name="T63" fmla="*/ 337398184 h 713"/>
                <a:gd name="T64" fmla="*/ 478661004 w 1432"/>
                <a:gd name="T65" fmla="*/ 336197980 h 713"/>
                <a:gd name="T66" fmla="*/ 502860177 w 1432"/>
                <a:gd name="T67" fmla="*/ 342201322 h 713"/>
                <a:gd name="T68" fmla="*/ 539452793 w 1432"/>
                <a:gd name="T69" fmla="*/ 363814282 h 713"/>
                <a:gd name="T70" fmla="*/ 537091954 w 1432"/>
                <a:gd name="T71" fmla="*/ 391430583 h 713"/>
                <a:gd name="T72" fmla="*/ 544765256 w 1432"/>
                <a:gd name="T73" fmla="*/ 405838448 h 713"/>
                <a:gd name="T74" fmla="*/ 573095320 w 1432"/>
                <a:gd name="T75" fmla="*/ 396833436 h 713"/>
                <a:gd name="T76" fmla="*/ 567192839 w 1432"/>
                <a:gd name="T77" fmla="*/ 352407313 h 713"/>
                <a:gd name="T78" fmla="*/ 577226980 w 1432"/>
                <a:gd name="T79" fmla="*/ 309182168 h 713"/>
                <a:gd name="T80" fmla="*/ 609687936 w 1432"/>
                <a:gd name="T81" fmla="*/ 283967048 h 713"/>
                <a:gd name="T82" fmla="*/ 648642158 w 1432"/>
                <a:gd name="T83" fmla="*/ 250947894 h 713"/>
                <a:gd name="T84" fmla="*/ 671660527 w 1432"/>
                <a:gd name="T85" fmla="*/ 236539254 h 713"/>
                <a:gd name="T86" fmla="*/ 665168029 w 1432"/>
                <a:gd name="T87" fmla="*/ 233537584 h 713"/>
                <a:gd name="T88" fmla="*/ 669889706 w 1432"/>
                <a:gd name="T89" fmla="*/ 218528455 h 713"/>
                <a:gd name="T90" fmla="*/ 671660527 w 1432"/>
                <a:gd name="T91" fmla="*/ 211924624 h 713"/>
                <a:gd name="T92" fmla="*/ 668709671 w 1432"/>
                <a:gd name="T93" fmla="*/ 186109790 h 713"/>
                <a:gd name="T94" fmla="*/ 678743043 w 1432"/>
                <a:gd name="T95" fmla="*/ 177704492 h 713"/>
                <a:gd name="T96" fmla="*/ 682874703 w 1432"/>
                <a:gd name="T97" fmla="*/ 195715292 h 713"/>
                <a:gd name="T98" fmla="*/ 694088111 w 1432"/>
                <a:gd name="T99" fmla="*/ 192113132 h 713"/>
                <a:gd name="T100" fmla="*/ 698219770 w 1432"/>
                <a:gd name="T101" fmla="*/ 183108119 h 713"/>
                <a:gd name="T102" fmla="*/ 723598978 w 1432"/>
                <a:gd name="T103" fmla="*/ 148887987 h 713"/>
                <a:gd name="T104" fmla="*/ 766094075 w 1432"/>
                <a:gd name="T105" fmla="*/ 134479347 h 713"/>
                <a:gd name="T106" fmla="*/ 784980784 w 1432"/>
                <a:gd name="T107" fmla="*/ 127275027 h 713"/>
                <a:gd name="T108" fmla="*/ 795604943 w 1432"/>
                <a:gd name="T109" fmla="*/ 97857258 h 713"/>
                <a:gd name="T110" fmla="*/ 819213329 w 1432"/>
                <a:gd name="T111" fmla="*/ 85850575 h 71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432" h="713">
                  <a:moveTo>
                    <a:pt x="1429" y="131"/>
                  </a:moveTo>
                  <a:lnTo>
                    <a:pt x="1427" y="121"/>
                  </a:lnTo>
                  <a:lnTo>
                    <a:pt x="1421" y="102"/>
                  </a:lnTo>
                  <a:lnTo>
                    <a:pt x="1432" y="66"/>
                  </a:lnTo>
                  <a:lnTo>
                    <a:pt x="1416" y="60"/>
                  </a:lnTo>
                  <a:lnTo>
                    <a:pt x="1405" y="60"/>
                  </a:lnTo>
                  <a:lnTo>
                    <a:pt x="1403" y="55"/>
                  </a:lnTo>
                  <a:lnTo>
                    <a:pt x="1382" y="76"/>
                  </a:lnTo>
                  <a:lnTo>
                    <a:pt x="1362" y="97"/>
                  </a:lnTo>
                  <a:lnTo>
                    <a:pt x="1340" y="116"/>
                  </a:lnTo>
                  <a:lnTo>
                    <a:pt x="1325" y="126"/>
                  </a:lnTo>
                  <a:lnTo>
                    <a:pt x="1278" y="128"/>
                  </a:lnTo>
                  <a:lnTo>
                    <a:pt x="1232" y="131"/>
                  </a:lnTo>
                  <a:lnTo>
                    <a:pt x="1208" y="149"/>
                  </a:lnTo>
                  <a:lnTo>
                    <a:pt x="1186" y="167"/>
                  </a:lnTo>
                  <a:lnTo>
                    <a:pt x="1156" y="169"/>
                  </a:lnTo>
                  <a:lnTo>
                    <a:pt x="1127" y="172"/>
                  </a:lnTo>
                  <a:lnTo>
                    <a:pt x="1124" y="191"/>
                  </a:lnTo>
                  <a:lnTo>
                    <a:pt x="1099" y="199"/>
                  </a:lnTo>
                  <a:lnTo>
                    <a:pt x="1074" y="208"/>
                  </a:lnTo>
                  <a:lnTo>
                    <a:pt x="1049" y="216"/>
                  </a:lnTo>
                  <a:lnTo>
                    <a:pt x="1024" y="224"/>
                  </a:lnTo>
                  <a:lnTo>
                    <a:pt x="1016" y="214"/>
                  </a:lnTo>
                  <a:lnTo>
                    <a:pt x="1045" y="185"/>
                  </a:lnTo>
                  <a:lnTo>
                    <a:pt x="1058" y="168"/>
                  </a:lnTo>
                  <a:lnTo>
                    <a:pt x="1063" y="142"/>
                  </a:lnTo>
                  <a:lnTo>
                    <a:pt x="1068" y="116"/>
                  </a:lnTo>
                  <a:lnTo>
                    <a:pt x="1049" y="102"/>
                  </a:lnTo>
                  <a:lnTo>
                    <a:pt x="1052" y="94"/>
                  </a:lnTo>
                  <a:lnTo>
                    <a:pt x="1044" y="95"/>
                  </a:lnTo>
                  <a:lnTo>
                    <a:pt x="1042" y="83"/>
                  </a:lnTo>
                  <a:lnTo>
                    <a:pt x="1021" y="70"/>
                  </a:lnTo>
                  <a:lnTo>
                    <a:pt x="1002" y="58"/>
                  </a:lnTo>
                  <a:lnTo>
                    <a:pt x="982" y="44"/>
                  </a:lnTo>
                  <a:lnTo>
                    <a:pt x="962" y="32"/>
                  </a:lnTo>
                  <a:lnTo>
                    <a:pt x="930" y="40"/>
                  </a:lnTo>
                  <a:lnTo>
                    <a:pt x="911" y="32"/>
                  </a:lnTo>
                  <a:lnTo>
                    <a:pt x="890" y="36"/>
                  </a:lnTo>
                  <a:lnTo>
                    <a:pt x="857" y="22"/>
                  </a:lnTo>
                  <a:lnTo>
                    <a:pt x="830" y="17"/>
                  </a:lnTo>
                  <a:lnTo>
                    <a:pt x="834" y="0"/>
                  </a:lnTo>
                  <a:lnTo>
                    <a:pt x="823" y="10"/>
                  </a:lnTo>
                  <a:lnTo>
                    <a:pt x="784" y="10"/>
                  </a:lnTo>
                  <a:lnTo>
                    <a:pt x="744" y="10"/>
                  </a:lnTo>
                  <a:lnTo>
                    <a:pt x="704" y="10"/>
                  </a:lnTo>
                  <a:lnTo>
                    <a:pt x="665" y="10"/>
                  </a:lnTo>
                  <a:lnTo>
                    <a:pt x="625" y="11"/>
                  </a:lnTo>
                  <a:lnTo>
                    <a:pt x="586" y="11"/>
                  </a:lnTo>
                  <a:lnTo>
                    <a:pt x="546" y="11"/>
                  </a:lnTo>
                  <a:lnTo>
                    <a:pt x="506" y="11"/>
                  </a:lnTo>
                  <a:lnTo>
                    <a:pt x="467" y="11"/>
                  </a:lnTo>
                  <a:lnTo>
                    <a:pt x="427" y="11"/>
                  </a:lnTo>
                  <a:lnTo>
                    <a:pt x="387" y="11"/>
                  </a:lnTo>
                  <a:lnTo>
                    <a:pt x="347" y="11"/>
                  </a:lnTo>
                  <a:lnTo>
                    <a:pt x="307" y="11"/>
                  </a:lnTo>
                  <a:lnTo>
                    <a:pt x="267" y="11"/>
                  </a:lnTo>
                  <a:lnTo>
                    <a:pt x="228" y="11"/>
                  </a:lnTo>
                  <a:lnTo>
                    <a:pt x="188" y="11"/>
                  </a:lnTo>
                  <a:lnTo>
                    <a:pt x="180" y="35"/>
                  </a:lnTo>
                  <a:lnTo>
                    <a:pt x="169" y="58"/>
                  </a:lnTo>
                  <a:lnTo>
                    <a:pt x="150" y="66"/>
                  </a:lnTo>
                  <a:lnTo>
                    <a:pt x="153" y="60"/>
                  </a:lnTo>
                  <a:lnTo>
                    <a:pt x="156" y="62"/>
                  </a:lnTo>
                  <a:lnTo>
                    <a:pt x="175" y="42"/>
                  </a:lnTo>
                  <a:lnTo>
                    <a:pt x="153" y="58"/>
                  </a:lnTo>
                  <a:lnTo>
                    <a:pt x="151" y="58"/>
                  </a:lnTo>
                  <a:lnTo>
                    <a:pt x="164" y="46"/>
                  </a:lnTo>
                  <a:lnTo>
                    <a:pt x="171" y="36"/>
                  </a:lnTo>
                  <a:lnTo>
                    <a:pt x="135" y="28"/>
                  </a:lnTo>
                  <a:lnTo>
                    <a:pt x="123" y="67"/>
                  </a:lnTo>
                  <a:lnTo>
                    <a:pt x="121" y="72"/>
                  </a:lnTo>
                  <a:lnTo>
                    <a:pt x="119" y="77"/>
                  </a:lnTo>
                  <a:lnTo>
                    <a:pt x="117" y="82"/>
                  </a:lnTo>
                  <a:lnTo>
                    <a:pt x="115" y="78"/>
                  </a:lnTo>
                  <a:lnTo>
                    <a:pt x="109" y="89"/>
                  </a:lnTo>
                  <a:lnTo>
                    <a:pt x="125" y="92"/>
                  </a:lnTo>
                  <a:lnTo>
                    <a:pt x="113" y="92"/>
                  </a:lnTo>
                  <a:lnTo>
                    <a:pt x="101" y="107"/>
                  </a:lnTo>
                  <a:lnTo>
                    <a:pt x="72" y="145"/>
                  </a:lnTo>
                  <a:lnTo>
                    <a:pt x="43" y="184"/>
                  </a:lnTo>
                  <a:lnTo>
                    <a:pt x="35" y="208"/>
                  </a:lnTo>
                  <a:lnTo>
                    <a:pt x="26" y="232"/>
                  </a:lnTo>
                  <a:lnTo>
                    <a:pt x="2" y="260"/>
                  </a:lnTo>
                  <a:lnTo>
                    <a:pt x="3" y="270"/>
                  </a:lnTo>
                  <a:lnTo>
                    <a:pt x="0" y="293"/>
                  </a:lnTo>
                  <a:lnTo>
                    <a:pt x="3" y="311"/>
                  </a:lnTo>
                  <a:lnTo>
                    <a:pt x="7" y="330"/>
                  </a:lnTo>
                  <a:lnTo>
                    <a:pt x="5" y="326"/>
                  </a:lnTo>
                  <a:lnTo>
                    <a:pt x="2" y="331"/>
                  </a:lnTo>
                  <a:lnTo>
                    <a:pt x="14" y="332"/>
                  </a:lnTo>
                  <a:lnTo>
                    <a:pt x="20" y="332"/>
                  </a:lnTo>
                  <a:lnTo>
                    <a:pt x="17" y="347"/>
                  </a:lnTo>
                  <a:lnTo>
                    <a:pt x="11" y="343"/>
                  </a:lnTo>
                  <a:lnTo>
                    <a:pt x="7" y="347"/>
                  </a:lnTo>
                  <a:lnTo>
                    <a:pt x="14" y="364"/>
                  </a:lnTo>
                  <a:lnTo>
                    <a:pt x="7" y="374"/>
                  </a:lnTo>
                  <a:lnTo>
                    <a:pt x="13" y="392"/>
                  </a:lnTo>
                  <a:lnTo>
                    <a:pt x="19" y="409"/>
                  </a:lnTo>
                  <a:lnTo>
                    <a:pt x="14" y="434"/>
                  </a:lnTo>
                  <a:lnTo>
                    <a:pt x="27" y="438"/>
                  </a:lnTo>
                  <a:lnTo>
                    <a:pt x="54" y="451"/>
                  </a:lnTo>
                  <a:lnTo>
                    <a:pt x="78" y="472"/>
                  </a:lnTo>
                  <a:lnTo>
                    <a:pt x="79" y="496"/>
                  </a:lnTo>
                  <a:lnTo>
                    <a:pt x="109" y="493"/>
                  </a:lnTo>
                  <a:lnTo>
                    <a:pt x="139" y="492"/>
                  </a:lnTo>
                  <a:lnTo>
                    <a:pt x="159" y="502"/>
                  </a:lnTo>
                  <a:lnTo>
                    <a:pt x="179" y="511"/>
                  </a:lnTo>
                  <a:lnTo>
                    <a:pt x="199" y="521"/>
                  </a:lnTo>
                  <a:lnTo>
                    <a:pt x="218" y="532"/>
                  </a:lnTo>
                  <a:lnTo>
                    <a:pt x="254" y="532"/>
                  </a:lnTo>
                  <a:lnTo>
                    <a:pt x="290" y="532"/>
                  </a:lnTo>
                  <a:lnTo>
                    <a:pt x="295" y="517"/>
                  </a:lnTo>
                  <a:lnTo>
                    <a:pt x="337" y="517"/>
                  </a:lnTo>
                  <a:lnTo>
                    <a:pt x="359" y="546"/>
                  </a:lnTo>
                  <a:lnTo>
                    <a:pt x="366" y="576"/>
                  </a:lnTo>
                  <a:lnTo>
                    <a:pt x="381" y="589"/>
                  </a:lnTo>
                  <a:lnTo>
                    <a:pt x="397" y="601"/>
                  </a:lnTo>
                  <a:lnTo>
                    <a:pt x="415" y="578"/>
                  </a:lnTo>
                  <a:lnTo>
                    <a:pt x="451" y="582"/>
                  </a:lnTo>
                  <a:lnTo>
                    <a:pt x="462" y="610"/>
                  </a:lnTo>
                  <a:lnTo>
                    <a:pt x="474" y="637"/>
                  </a:lnTo>
                  <a:lnTo>
                    <a:pt x="482" y="672"/>
                  </a:lnTo>
                  <a:lnTo>
                    <a:pt x="499" y="685"/>
                  </a:lnTo>
                  <a:lnTo>
                    <a:pt x="530" y="691"/>
                  </a:lnTo>
                  <a:lnTo>
                    <a:pt x="528" y="658"/>
                  </a:lnTo>
                  <a:lnTo>
                    <a:pt x="526" y="653"/>
                  </a:lnTo>
                  <a:lnTo>
                    <a:pt x="524" y="646"/>
                  </a:lnTo>
                  <a:lnTo>
                    <a:pt x="533" y="650"/>
                  </a:lnTo>
                  <a:lnTo>
                    <a:pt x="536" y="635"/>
                  </a:lnTo>
                  <a:lnTo>
                    <a:pt x="544" y="630"/>
                  </a:lnTo>
                  <a:lnTo>
                    <a:pt x="557" y="620"/>
                  </a:lnTo>
                  <a:lnTo>
                    <a:pt x="564" y="614"/>
                  </a:lnTo>
                  <a:lnTo>
                    <a:pt x="564" y="611"/>
                  </a:lnTo>
                  <a:lnTo>
                    <a:pt x="577" y="612"/>
                  </a:lnTo>
                  <a:lnTo>
                    <a:pt x="570" y="616"/>
                  </a:lnTo>
                  <a:lnTo>
                    <a:pt x="584" y="608"/>
                  </a:lnTo>
                  <a:lnTo>
                    <a:pt x="578" y="610"/>
                  </a:lnTo>
                  <a:lnTo>
                    <a:pt x="610" y="588"/>
                  </a:lnTo>
                  <a:lnTo>
                    <a:pt x="612" y="580"/>
                  </a:lnTo>
                  <a:lnTo>
                    <a:pt x="619" y="584"/>
                  </a:lnTo>
                  <a:lnTo>
                    <a:pt x="616" y="587"/>
                  </a:lnTo>
                  <a:lnTo>
                    <a:pt x="636" y="576"/>
                  </a:lnTo>
                  <a:lnTo>
                    <a:pt x="640" y="576"/>
                  </a:lnTo>
                  <a:lnTo>
                    <a:pt x="660" y="578"/>
                  </a:lnTo>
                  <a:lnTo>
                    <a:pt x="682" y="580"/>
                  </a:lnTo>
                  <a:lnTo>
                    <a:pt x="695" y="578"/>
                  </a:lnTo>
                  <a:lnTo>
                    <a:pt x="702" y="589"/>
                  </a:lnTo>
                  <a:lnTo>
                    <a:pt x="718" y="594"/>
                  </a:lnTo>
                  <a:lnTo>
                    <a:pt x="731" y="594"/>
                  </a:lnTo>
                  <a:lnTo>
                    <a:pt x="730" y="583"/>
                  </a:lnTo>
                  <a:lnTo>
                    <a:pt x="750" y="596"/>
                  </a:lnTo>
                  <a:lnTo>
                    <a:pt x="745" y="602"/>
                  </a:lnTo>
                  <a:lnTo>
                    <a:pt x="754" y="594"/>
                  </a:lnTo>
                  <a:lnTo>
                    <a:pt x="743" y="580"/>
                  </a:lnTo>
                  <a:lnTo>
                    <a:pt x="751" y="574"/>
                  </a:lnTo>
                  <a:lnTo>
                    <a:pt x="748" y="571"/>
                  </a:lnTo>
                  <a:lnTo>
                    <a:pt x="745" y="569"/>
                  </a:lnTo>
                  <a:lnTo>
                    <a:pt x="728" y="565"/>
                  </a:lnTo>
                  <a:lnTo>
                    <a:pt x="745" y="564"/>
                  </a:lnTo>
                  <a:lnTo>
                    <a:pt x="787" y="562"/>
                  </a:lnTo>
                  <a:lnTo>
                    <a:pt x="793" y="548"/>
                  </a:lnTo>
                  <a:lnTo>
                    <a:pt x="791" y="563"/>
                  </a:lnTo>
                  <a:lnTo>
                    <a:pt x="804" y="562"/>
                  </a:lnTo>
                  <a:lnTo>
                    <a:pt x="816" y="556"/>
                  </a:lnTo>
                  <a:lnTo>
                    <a:pt x="811" y="560"/>
                  </a:lnTo>
                  <a:lnTo>
                    <a:pt x="835" y="559"/>
                  </a:lnTo>
                  <a:lnTo>
                    <a:pt x="828" y="559"/>
                  </a:lnTo>
                  <a:lnTo>
                    <a:pt x="844" y="563"/>
                  </a:lnTo>
                  <a:lnTo>
                    <a:pt x="848" y="563"/>
                  </a:lnTo>
                  <a:lnTo>
                    <a:pt x="852" y="570"/>
                  </a:lnTo>
                  <a:lnTo>
                    <a:pt x="847" y="566"/>
                  </a:lnTo>
                  <a:lnTo>
                    <a:pt x="852" y="580"/>
                  </a:lnTo>
                  <a:lnTo>
                    <a:pt x="889" y="568"/>
                  </a:lnTo>
                  <a:lnTo>
                    <a:pt x="901" y="587"/>
                  </a:lnTo>
                  <a:lnTo>
                    <a:pt x="914" y="606"/>
                  </a:lnTo>
                  <a:lnTo>
                    <a:pt x="907" y="641"/>
                  </a:lnTo>
                  <a:lnTo>
                    <a:pt x="906" y="635"/>
                  </a:lnTo>
                  <a:lnTo>
                    <a:pt x="910" y="640"/>
                  </a:lnTo>
                  <a:lnTo>
                    <a:pt x="914" y="632"/>
                  </a:lnTo>
                  <a:lnTo>
                    <a:pt x="910" y="652"/>
                  </a:lnTo>
                  <a:lnTo>
                    <a:pt x="917" y="662"/>
                  </a:lnTo>
                  <a:lnTo>
                    <a:pt x="920" y="664"/>
                  </a:lnTo>
                  <a:lnTo>
                    <a:pt x="920" y="673"/>
                  </a:lnTo>
                  <a:lnTo>
                    <a:pt x="926" y="668"/>
                  </a:lnTo>
                  <a:lnTo>
                    <a:pt x="923" y="676"/>
                  </a:lnTo>
                  <a:lnTo>
                    <a:pt x="926" y="692"/>
                  </a:lnTo>
                  <a:lnTo>
                    <a:pt x="937" y="713"/>
                  </a:lnTo>
                  <a:lnTo>
                    <a:pt x="954" y="709"/>
                  </a:lnTo>
                  <a:lnTo>
                    <a:pt x="962" y="685"/>
                  </a:lnTo>
                  <a:lnTo>
                    <a:pt x="971" y="661"/>
                  </a:lnTo>
                  <a:lnTo>
                    <a:pt x="967" y="636"/>
                  </a:lnTo>
                  <a:lnTo>
                    <a:pt x="962" y="611"/>
                  </a:lnTo>
                  <a:lnTo>
                    <a:pt x="966" y="635"/>
                  </a:lnTo>
                  <a:lnTo>
                    <a:pt x="964" y="611"/>
                  </a:lnTo>
                  <a:lnTo>
                    <a:pt x="961" y="587"/>
                  </a:lnTo>
                  <a:lnTo>
                    <a:pt x="960" y="563"/>
                  </a:lnTo>
                  <a:lnTo>
                    <a:pt x="959" y="539"/>
                  </a:lnTo>
                  <a:lnTo>
                    <a:pt x="967" y="533"/>
                  </a:lnTo>
                  <a:lnTo>
                    <a:pt x="967" y="529"/>
                  </a:lnTo>
                  <a:lnTo>
                    <a:pt x="978" y="515"/>
                  </a:lnTo>
                  <a:lnTo>
                    <a:pt x="986" y="502"/>
                  </a:lnTo>
                  <a:lnTo>
                    <a:pt x="988" y="499"/>
                  </a:lnTo>
                  <a:lnTo>
                    <a:pt x="995" y="497"/>
                  </a:lnTo>
                  <a:lnTo>
                    <a:pt x="1031" y="473"/>
                  </a:lnTo>
                  <a:lnTo>
                    <a:pt x="1033" y="473"/>
                  </a:lnTo>
                  <a:lnTo>
                    <a:pt x="1058" y="455"/>
                  </a:lnTo>
                  <a:lnTo>
                    <a:pt x="1069" y="451"/>
                  </a:lnTo>
                  <a:lnTo>
                    <a:pt x="1087" y="434"/>
                  </a:lnTo>
                  <a:lnTo>
                    <a:pt x="1118" y="422"/>
                  </a:lnTo>
                  <a:lnTo>
                    <a:pt x="1099" y="418"/>
                  </a:lnTo>
                  <a:lnTo>
                    <a:pt x="1111" y="419"/>
                  </a:lnTo>
                  <a:lnTo>
                    <a:pt x="1115" y="413"/>
                  </a:lnTo>
                  <a:lnTo>
                    <a:pt x="1104" y="406"/>
                  </a:lnTo>
                  <a:lnTo>
                    <a:pt x="1130" y="407"/>
                  </a:lnTo>
                  <a:lnTo>
                    <a:pt x="1138" y="394"/>
                  </a:lnTo>
                  <a:lnTo>
                    <a:pt x="1130" y="398"/>
                  </a:lnTo>
                  <a:lnTo>
                    <a:pt x="1123" y="392"/>
                  </a:lnTo>
                  <a:lnTo>
                    <a:pt x="1116" y="389"/>
                  </a:lnTo>
                  <a:lnTo>
                    <a:pt x="1117" y="388"/>
                  </a:lnTo>
                  <a:lnTo>
                    <a:pt x="1127" y="389"/>
                  </a:lnTo>
                  <a:lnTo>
                    <a:pt x="1135" y="386"/>
                  </a:lnTo>
                  <a:lnTo>
                    <a:pt x="1140" y="390"/>
                  </a:lnTo>
                  <a:lnTo>
                    <a:pt x="1141" y="371"/>
                  </a:lnTo>
                  <a:lnTo>
                    <a:pt x="1144" y="398"/>
                  </a:lnTo>
                  <a:lnTo>
                    <a:pt x="1135" y="364"/>
                  </a:lnTo>
                  <a:lnTo>
                    <a:pt x="1127" y="361"/>
                  </a:lnTo>
                  <a:lnTo>
                    <a:pt x="1118" y="353"/>
                  </a:lnTo>
                  <a:lnTo>
                    <a:pt x="1134" y="360"/>
                  </a:lnTo>
                  <a:lnTo>
                    <a:pt x="1128" y="347"/>
                  </a:lnTo>
                  <a:lnTo>
                    <a:pt x="1138" y="353"/>
                  </a:lnTo>
                  <a:lnTo>
                    <a:pt x="1126" y="329"/>
                  </a:lnTo>
                  <a:lnTo>
                    <a:pt x="1141" y="341"/>
                  </a:lnTo>
                  <a:lnTo>
                    <a:pt x="1128" y="320"/>
                  </a:lnTo>
                  <a:lnTo>
                    <a:pt x="1122" y="320"/>
                  </a:lnTo>
                  <a:lnTo>
                    <a:pt x="1133" y="310"/>
                  </a:lnTo>
                  <a:lnTo>
                    <a:pt x="1129" y="320"/>
                  </a:lnTo>
                  <a:lnTo>
                    <a:pt x="1144" y="328"/>
                  </a:lnTo>
                  <a:lnTo>
                    <a:pt x="1140" y="312"/>
                  </a:lnTo>
                  <a:lnTo>
                    <a:pt x="1145" y="322"/>
                  </a:lnTo>
                  <a:lnTo>
                    <a:pt x="1150" y="296"/>
                  </a:lnTo>
                  <a:lnTo>
                    <a:pt x="1165" y="289"/>
                  </a:lnTo>
                  <a:lnTo>
                    <a:pt x="1154" y="306"/>
                  </a:lnTo>
                  <a:lnTo>
                    <a:pt x="1152" y="313"/>
                  </a:lnTo>
                  <a:lnTo>
                    <a:pt x="1148" y="322"/>
                  </a:lnTo>
                  <a:lnTo>
                    <a:pt x="1157" y="326"/>
                  </a:lnTo>
                  <a:lnTo>
                    <a:pt x="1153" y="335"/>
                  </a:lnTo>
                  <a:lnTo>
                    <a:pt x="1154" y="340"/>
                  </a:lnTo>
                  <a:lnTo>
                    <a:pt x="1150" y="344"/>
                  </a:lnTo>
                  <a:lnTo>
                    <a:pt x="1144" y="355"/>
                  </a:lnTo>
                  <a:lnTo>
                    <a:pt x="1176" y="320"/>
                  </a:lnTo>
                  <a:lnTo>
                    <a:pt x="1172" y="289"/>
                  </a:lnTo>
                  <a:lnTo>
                    <a:pt x="1187" y="276"/>
                  </a:lnTo>
                  <a:lnTo>
                    <a:pt x="1175" y="284"/>
                  </a:lnTo>
                  <a:lnTo>
                    <a:pt x="1184" y="296"/>
                  </a:lnTo>
                  <a:lnTo>
                    <a:pt x="1183" y="305"/>
                  </a:lnTo>
                  <a:lnTo>
                    <a:pt x="1213" y="276"/>
                  </a:lnTo>
                  <a:lnTo>
                    <a:pt x="1212" y="280"/>
                  </a:lnTo>
                  <a:lnTo>
                    <a:pt x="1218" y="260"/>
                  </a:lnTo>
                  <a:lnTo>
                    <a:pt x="1229" y="239"/>
                  </a:lnTo>
                  <a:lnTo>
                    <a:pt x="1226" y="248"/>
                  </a:lnTo>
                  <a:lnTo>
                    <a:pt x="1236" y="244"/>
                  </a:lnTo>
                  <a:lnTo>
                    <a:pt x="1262" y="238"/>
                  </a:lnTo>
                  <a:lnTo>
                    <a:pt x="1289" y="233"/>
                  </a:lnTo>
                  <a:lnTo>
                    <a:pt x="1294" y="224"/>
                  </a:lnTo>
                  <a:lnTo>
                    <a:pt x="1298" y="224"/>
                  </a:lnTo>
                  <a:lnTo>
                    <a:pt x="1300" y="226"/>
                  </a:lnTo>
                  <a:lnTo>
                    <a:pt x="1309" y="230"/>
                  </a:lnTo>
                  <a:lnTo>
                    <a:pt x="1315" y="232"/>
                  </a:lnTo>
                  <a:lnTo>
                    <a:pt x="1330" y="224"/>
                  </a:lnTo>
                  <a:lnTo>
                    <a:pt x="1330" y="212"/>
                  </a:lnTo>
                  <a:lnTo>
                    <a:pt x="1330" y="220"/>
                  </a:lnTo>
                  <a:lnTo>
                    <a:pt x="1316" y="215"/>
                  </a:lnTo>
                  <a:lnTo>
                    <a:pt x="1319" y="198"/>
                  </a:lnTo>
                  <a:lnTo>
                    <a:pt x="1319" y="193"/>
                  </a:lnTo>
                  <a:lnTo>
                    <a:pt x="1348" y="163"/>
                  </a:lnTo>
                  <a:lnTo>
                    <a:pt x="1355" y="158"/>
                  </a:lnTo>
                  <a:lnTo>
                    <a:pt x="1360" y="160"/>
                  </a:lnTo>
                  <a:lnTo>
                    <a:pt x="1382" y="142"/>
                  </a:lnTo>
                  <a:lnTo>
                    <a:pt x="1382" y="144"/>
                  </a:lnTo>
                  <a:lnTo>
                    <a:pt x="1388" y="143"/>
                  </a:lnTo>
                  <a:lnTo>
                    <a:pt x="1399" y="145"/>
                  </a:lnTo>
                  <a:lnTo>
                    <a:pt x="1429" y="131"/>
                  </a:lnTo>
                  <a:close/>
                </a:path>
              </a:pathLst>
            </a:custGeom>
            <a:solidFill>
              <a:schemeClr val="bg2"/>
            </a:solidFill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59" name="Freeform 332"/>
            <p:cNvSpPr>
              <a:spLocks/>
            </p:cNvSpPr>
            <p:nvPr/>
          </p:nvSpPr>
          <p:spPr bwMode="auto">
            <a:xfrm>
              <a:off x="3510915" y="4776963"/>
              <a:ext cx="264638" cy="127218"/>
            </a:xfrm>
            <a:custGeom>
              <a:avLst/>
              <a:gdLst>
                <a:gd name="T0" fmla="*/ 433835451 w 910"/>
                <a:gd name="T1" fmla="*/ 224789215 h 437"/>
                <a:gd name="T2" fmla="*/ 417855004 w 910"/>
                <a:gd name="T3" fmla="*/ 182085102 h 437"/>
                <a:gd name="T4" fmla="*/ 394180523 w 910"/>
                <a:gd name="T5" fmla="*/ 172595470 h 437"/>
                <a:gd name="T6" fmla="*/ 414303793 w 910"/>
                <a:gd name="T7" fmla="*/ 131670374 h 437"/>
                <a:gd name="T8" fmla="*/ 497164860 w 910"/>
                <a:gd name="T9" fmla="*/ 59311354 h 437"/>
                <a:gd name="T10" fmla="*/ 488879215 w 910"/>
                <a:gd name="T11" fmla="*/ 14827453 h 437"/>
                <a:gd name="T12" fmla="*/ 420222990 w 910"/>
                <a:gd name="T13" fmla="*/ 5930827 h 437"/>
                <a:gd name="T14" fmla="*/ 404834155 w 910"/>
                <a:gd name="T15" fmla="*/ 1779017 h 437"/>
                <a:gd name="T16" fmla="*/ 348015556 w 910"/>
                <a:gd name="T17" fmla="*/ 9489632 h 437"/>
                <a:gd name="T18" fmla="*/ 317238654 w 910"/>
                <a:gd name="T19" fmla="*/ 14827453 h 437"/>
                <a:gd name="T20" fmla="*/ 224907949 w 910"/>
                <a:gd name="T21" fmla="*/ 43297119 h 437"/>
                <a:gd name="T22" fmla="*/ 243847226 w 910"/>
                <a:gd name="T23" fmla="*/ 71173009 h 437"/>
                <a:gd name="T24" fmla="*/ 236153193 w 910"/>
                <a:gd name="T25" fmla="*/ 74138807 h 437"/>
                <a:gd name="T26" fmla="*/ 217213916 w 910"/>
                <a:gd name="T27" fmla="*/ 70580003 h 437"/>
                <a:gd name="T28" fmla="*/ 151517291 w 910"/>
                <a:gd name="T29" fmla="*/ 91932060 h 437"/>
                <a:gd name="T30" fmla="*/ 214845930 w 910"/>
                <a:gd name="T31" fmla="*/ 95490864 h 437"/>
                <a:gd name="T32" fmla="*/ 176374995 w 910"/>
                <a:gd name="T33" fmla="*/ 118028932 h 437"/>
                <a:gd name="T34" fmla="*/ 126067205 w 910"/>
                <a:gd name="T35" fmla="*/ 132264150 h 437"/>
                <a:gd name="T36" fmla="*/ 94106310 w 910"/>
                <a:gd name="T37" fmla="*/ 145312586 h 437"/>
                <a:gd name="T38" fmla="*/ 105351554 w 910"/>
                <a:gd name="T39" fmla="*/ 149464396 h 437"/>
                <a:gd name="T40" fmla="*/ 101208731 w 910"/>
                <a:gd name="T41" fmla="*/ 160140040 h 437"/>
                <a:gd name="T42" fmla="*/ 78717475 w 910"/>
                <a:gd name="T43" fmla="*/ 166070867 h 437"/>
                <a:gd name="T44" fmla="*/ 106535547 w 910"/>
                <a:gd name="T45" fmla="*/ 173781482 h 437"/>
                <a:gd name="T46" fmla="*/ 85228284 w 910"/>
                <a:gd name="T47" fmla="*/ 195726544 h 437"/>
                <a:gd name="T48" fmla="*/ 133761238 w 910"/>
                <a:gd name="T49" fmla="*/ 189202711 h 437"/>
                <a:gd name="T50" fmla="*/ 154476120 w 910"/>
                <a:gd name="T51" fmla="*/ 190388722 h 437"/>
                <a:gd name="T52" fmla="*/ 120740389 w 910"/>
                <a:gd name="T53" fmla="*/ 212926791 h 437"/>
                <a:gd name="T54" fmla="*/ 55042994 w 910"/>
                <a:gd name="T55" fmla="*/ 241989462 h 437"/>
                <a:gd name="T56" fmla="*/ 35512105 w 910"/>
                <a:gd name="T57" fmla="*/ 241396456 h 437"/>
                <a:gd name="T58" fmla="*/ 11837625 w 910"/>
                <a:gd name="T59" fmla="*/ 253258881 h 437"/>
                <a:gd name="T60" fmla="*/ 32552507 w 910"/>
                <a:gd name="T61" fmla="*/ 247920289 h 437"/>
                <a:gd name="T62" fmla="*/ 78717475 w 910"/>
                <a:gd name="T63" fmla="*/ 239023663 h 437"/>
                <a:gd name="T64" fmla="*/ 163945758 w 910"/>
                <a:gd name="T65" fmla="*/ 206402957 h 437"/>
                <a:gd name="T66" fmla="*/ 222540732 w 910"/>
                <a:gd name="T67" fmla="*/ 174968263 h 437"/>
                <a:gd name="T68" fmla="*/ 291196956 w 910"/>
                <a:gd name="T69" fmla="*/ 150057402 h 437"/>
                <a:gd name="T70" fmla="*/ 253317634 w 910"/>
                <a:gd name="T71" fmla="*/ 162512833 h 437"/>
                <a:gd name="T72" fmla="*/ 232601982 w 910"/>
                <a:gd name="T73" fmla="*/ 185643907 h 437"/>
                <a:gd name="T74" fmla="*/ 254500858 w 910"/>
                <a:gd name="T75" fmla="*/ 178526298 h 437"/>
                <a:gd name="T76" fmla="*/ 273440904 w 910"/>
                <a:gd name="T77" fmla="*/ 174374487 h 437"/>
                <a:gd name="T78" fmla="*/ 288828970 w 910"/>
                <a:gd name="T79" fmla="*/ 162512833 h 437"/>
                <a:gd name="T80" fmla="*/ 305401029 w 910"/>
                <a:gd name="T81" fmla="*/ 158361023 h 437"/>
                <a:gd name="T82" fmla="*/ 317238654 w 910"/>
                <a:gd name="T83" fmla="*/ 160140040 h 437"/>
                <a:gd name="T84" fmla="*/ 316647042 w 910"/>
                <a:gd name="T85" fmla="*/ 166664643 h 437"/>
                <a:gd name="T86" fmla="*/ 332035108 w 910"/>
                <a:gd name="T87" fmla="*/ 171409459 h 437"/>
                <a:gd name="T88" fmla="*/ 384710885 w 910"/>
                <a:gd name="T89" fmla="*/ 174968263 h 437"/>
                <a:gd name="T90" fmla="*/ 381159675 w 910"/>
                <a:gd name="T91" fmla="*/ 180306085 h 437"/>
                <a:gd name="T92" fmla="*/ 402466938 w 910"/>
                <a:gd name="T93" fmla="*/ 191574734 h 437"/>
                <a:gd name="T94" fmla="*/ 411936576 w 910"/>
                <a:gd name="T95" fmla="*/ 197506331 h 437"/>
                <a:gd name="T96" fmla="*/ 424365813 w 910"/>
                <a:gd name="T97" fmla="*/ 195726544 h 437"/>
                <a:gd name="T98" fmla="*/ 427325412 w 910"/>
                <a:gd name="T99" fmla="*/ 206995963 h 437"/>
                <a:gd name="T100" fmla="*/ 426733030 w 910"/>
                <a:gd name="T101" fmla="*/ 211740779 h 437"/>
                <a:gd name="T102" fmla="*/ 426141418 w 910"/>
                <a:gd name="T103" fmla="*/ 227755014 h 437"/>
                <a:gd name="T104" fmla="*/ 419630609 w 910"/>
                <a:gd name="T105" fmla="*/ 244362255 h 437"/>
                <a:gd name="T106" fmla="*/ 431468234 w 910"/>
                <a:gd name="T107" fmla="*/ 250886088 h 43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10" h="437">
                  <a:moveTo>
                    <a:pt x="739" y="424"/>
                  </a:moveTo>
                  <a:lnTo>
                    <a:pt x="754" y="406"/>
                  </a:lnTo>
                  <a:lnTo>
                    <a:pt x="742" y="393"/>
                  </a:lnTo>
                  <a:lnTo>
                    <a:pt x="733" y="379"/>
                  </a:lnTo>
                  <a:lnTo>
                    <a:pt x="738" y="354"/>
                  </a:lnTo>
                  <a:lnTo>
                    <a:pt x="742" y="328"/>
                  </a:lnTo>
                  <a:lnTo>
                    <a:pt x="735" y="299"/>
                  </a:lnTo>
                  <a:lnTo>
                    <a:pt x="706" y="307"/>
                  </a:lnTo>
                  <a:lnTo>
                    <a:pt x="690" y="317"/>
                  </a:lnTo>
                  <a:lnTo>
                    <a:pt x="670" y="323"/>
                  </a:lnTo>
                  <a:lnTo>
                    <a:pt x="670" y="295"/>
                  </a:lnTo>
                  <a:lnTo>
                    <a:pt x="666" y="291"/>
                  </a:lnTo>
                  <a:lnTo>
                    <a:pt x="675" y="283"/>
                  </a:lnTo>
                  <a:lnTo>
                    <a:pt x="633" y="285"/>
                  </a:lnTo>
                  <a:lnTo>
                    <a:pt x="667" y="253"/>
                  </a:lnTo>
                  <a:lnTo>
                    <a:pt x="700" y="222"/>
                  </a:lnTo>
                  <a:lnTo>
                    <a:pt x="734" y="191"/>
                  </a:lnTo>
                  <a:lnTo>
                    <a:pt x="768" y="160"/>
                  </a:lnTo>
                  <a:lnTo>
                    <a:pt x="804" y="130"/>
                  </a:lnTo>
                  <a:lnTo>
                    <a:pt x="840" y="100"/>
                  </a:lnTo>
                  <a:lnTo>
                    <a:pt x="874" y="70"/>
                  </a:lnTo>
                  <a:lnTo>
                    <a:pt x="910" y="41"/>
                  </a:lnTo>
                  <a:lnTo>
                    <a:pt x="866" y="29"/>
                  </a:lnTo>
                  <a:lnTo>
                    <a:pt x="826" y="25"/>
                  </a:lnTo>
                  <a:lnTo>
                    <a:pt x="786" y="22"/>
                  </a:lnTo>
                  <a:lnTo>
                    <a:pt x="733" y="18"/>
                  </a:lnTo>
                  <a:lnTo>
                    <a:pt x="729" y="15"/>
                  </a:lnTo>
                  <a:lnTo>
                    <a:pt x="710" y="10"/>
                  </a:lnTo>
                  <a:lnTo>
                    <a:pt x="697" y="10"/>
                  </a:lnTo>
                  <a:lnTo>
                    <a:pt x="692" y="6"/>
                  </a:lnTo>
                  <a:lnTo>
                    <a:pt x="672" y="10"/>
                  </a:lnTo>
                  <a:lnTo>
                    <a:pt x="684" y="3"/>
                  </a:lnTo>
                  <a:lnTo>
                    <a:pt x="670" y="0"/>
                  </a:lnTo>
                  <a:lnTo>
                    <a:pt x="616" y="12"/>
                  </a:lnTo>
                  <a:lnTo>
                    <a:pt x="607" y="11"/>
                  </a:lnTo>
                  <a:lnTo>
                    <a:pt x="588" y="16"/>
                  </a:lnTo>
                  <a:lnTo>
                    <a:pt x="585" y="21"/>
                  </a:lnTo>
                  <a:lnTo>
                    <a:pt x="574" y="27"/>
                  </a:lnTo>
                  <a:lnTo>
                    <a:pt x="582" y="17"/>
                  </a:lnTo>
                  <a:lnTo>
                    <a:pt x="536" y="25"/>
                  </a:lnTo>
                  <a:lnTo>
                    <a:pt x="489" y="42"/>
                  </a:lnTo>
                  <a:lnTo>
                    <a:pt x="442" y="59"/>
                  </a:lnTo>
                  <a:lnTo>
                    <a:pt x="404" y="60"/>
                  </a:lnTo>
                  <a:lnTo>
                    <a:pt x="380" y="73"/>
                  </a:lnTo>
                  <a:lnTo>
                    <a:pt x="397" y="99"/>
                  </a:lnTo>
                  <a:lnTo>
                    <a:pt x="390" y="106"/>
                  </a:lnTo>
                  <a:lnTo>
                    <a:pt x="422" y="111"/>
                  </a:lnTo>
                  <a:lnTo>
                    <a:pt x="412" y="120"/>
                  </a:lnTo>
                  <a:lnTo>
                    <a:pt x="438" y="120"/>
                  </a:lnTo>
                  <a:lnTo>
                    <a:pt x="405" y="120"/>
                  </a:lnTo>
                  <a:lnTo>
                    <a:pt x="403" y="111"/>
                  </a:lnTo>
                  <a:lnTo>
                    <a:pt x="399" y="125"/>
                  </a:lnTo>
                  <a:lnTo>
                    <a:pt x="408" y="130"/>
                  </a:lnTo>
                  <a:lnTo>
                    <a:pt x="392" y="132"/>
                  </a:lnTo>
                  <a:lnTo>
                    <a:pt x="348" y="129"/>
                  </a:lnTo>
                  <a:lnTo>
                    <a:pt x="367" y="119"/>
                  </a:lnTo>
                  <a:lnTo>
                    <a:pt x="315" y="129"/>
                  </a:lnTo>
                  <a:lnTo>
                    <a:pt x="249" y="144"/>
                  </a:lnTo>
                  <a:lnTo>
                    <a:pt x="272" y="153"/>
                  </a:lnTo>
                  <a:lnTo>
                    <a:pt x="256" y="155"/>
                  </a:lnTo>
                  <a:lnTo>
                    <a:pt x="252" y="171"/>
                  </a:lnTo>
                  <a:lnTo>
                    <a:pt x="308" y="172"/>
                  </a:lnTo>
                  <a:lnTo>
                    <a:pt x="316" y="175"/>
                  </a:lnTo>
                  <a:lnTo>
                    <a:pt x="363" y="161"/>
                  </a:lnTo>
                  <a:lnTo>
                    <a:pt x="352" y="172"/>
                  </a:lnTo>
                  <a:lnTo>
                    <a:pt x="344" y="175"/>
                  </a:lnTo>
                  <a:lnTo>
                    <a:pt x="333" y="192"/>
                  </a:lnTo>
                  <a:lnTo>
                    <a:pt x="298" y="199"/>
                  </a:lnTo>
                  <a:lnTo>
                    <a:pt x="247" y="213"/>
                  </a:lnTo>
                  <a:lnTo>
                    <a:pt x="255" y="207"/>
                  </a:lnTo>
                  <a:lnTo>
                    <a:pt x="237" y="211"/>
                  </a:lnTo>
                  <a:lnTo>
                    <a:pt x="213" y="223"/>
                  </a:lnTo>
                  <a:lnTo>
                    <a:pt x="217" y="222"/>
                  </a:lnTo>
                  <a:lnTo>
                    <a:pt x="207" y="227"/>
                  </a:lnTo>
                  <a:lnTo>
                    <a:pt x="171" y="241"/>
                  </a:lnTo>
                  <a:lnTo>
                    <a:pt x="159" y="245"/>
                  </a:lnTo>
                  <a:lnTo>
                    <a:pt x="162" y="249"/>
                  </a:lnTo>
                  <a:lnTo>
                    <a:pt x="148" y="252"/>
                  </a:lnTo>
                  <a:lnTo>
                    <a:pt x="152" y="261"/>
                  </a:lnTo>
                  <a:lnTo>
                    <a:pt x="178" y="252"/>
                  </a:lnTo>
                  <a:lnTo>
                    <a:pt x="154" y="263"/>
                  </a:lnTo>
                  <a:lnTo>
                    <a:pt x="156" y="265"/>
                  </a:lnTo>
                  <a:lnTo>
                    <a:pt x="181" y="269"/>
                  </a:lnTo>
                  <a:lnTo>
                    <a:pt x="171" y="270"/>
                  </a:lnTo>
                  <a:lnTo>
                    <a:pt x="176" y="275"/>
                  </a:lnTo>
                  <a:lnTo>
                    <a:pt x="159" y="275"/>
                  </a:lnTo>
                  <a:lnTo>
                    <a:pt x="151" y="270"/>
                  </a:lnTo>
                  <a:lnTo>
                    <a:pt x="133" y="280"/>
                  </a:lnTo>
                  <a:lnTo>
                    <a:pt x="142" y="299"/>
                  </a:lnTo>
                  <a:lnTo>
                    <a:pt x="180" y="288"/>
                  </a:lnTo>
                  <a:lnTo>
                    <a:pt x="204" y="276"/>
                  </a:lnTo>
                  <a:lnTo>
                    <a:pt x="180" y="293"/>
                  </a:lnTo>
                  <a:lnTo>
                    <a:pt x="165" y="310"/>
                  </a:lnTo>
                  <a:lnTo>
                    <a:pt x="158" y="318"/>
                  </a:lnTo>
                  <a:lnTo>
                    <a:pt x="158" y="319"/>
                  </a:lnTo>
                  <a:lnTo>
                    <a:pt x="144" y="330"/>
                  </a:lnTo>
                  <a:lnTo>
                    <a:pt x="189" y="323"/>
                  </a:lnTo>
                  <a:lnTo>
                    <a:pt x="200" y="325"/>
                  </a:lnTo>
                  <a:lnTo>
                    <a:pt x="200" y="337"/>
                  </a:lnTo>
                  <a:lnTo>
                    <a:pt x="226" y="319"/>
                  </a:lnTo>
                  <a:lnTo>
                    <a:pt x="235" y="321"/>
                  </a:lnTo>
                  <a:lnTo>
                    <a:pt x="219" y="327"/>
                  </a:lnTo>
                  <a:lnTo>
                    <a:pt x="222" y="331"/>
                  </a:lnTo>
                  <a:lnTo>
                    <a:pt x="261" y="321"/>
                  </a:lnTo>
                  <a:lnTo>
                    <a:pt x="225" y="342"/>
                  </a:lnTo>
                  <a:lnTo>
                    <a:pt x="231" y="343"/>
                  </a:lnTo>
                  <a:lnTo>
                    <a:pt x="225" y="343"/>
                  </a:lnTo>
                  <a:lnTo>
                    <a:pt x="204" y="359"/>
                  </a:lnTo>
                  <a:lnTo>
                    <a:pt x="193" y="363"/>
                  </a:lnTo>
                  <a:lnTo>
                    <a:pt x="156" y="383"/>
                  </a:lnTo>
                  <a:lnTo>
                    <a:pt x="98" y="400"/>
                  </a:lnTo>
                  <a:lnTo>
                    <a:pt x="93" y="408"/>
                  </a:lnTo>
                  <a:lnTo>
                    <a:pt x="84" y="408"/>
                  </a:lnTo>
                  <a:lnTo>
                    <a:pt x="79" y="412"/>
                  </a:lnTo>
                  <a:lnTo>
                    <a:pt x="79" y="407"/>
                  </a:lnTo>
                  <a:lnTo>
                    <a:pt x="60" y="407"/>
                  </a:lnTo>
                  <a:lnTo>
                    <a:pt x="0" y="433"/>
                  </a:lnTo>
                  <a:lnTo>
                    <a:pt x="3" y="431"/>
                  </a:lnTo>
                  <a:lnTo>
                    <a:pt x="7" y="433"/>
                  </a:lnTo>
                  <a:lnTo>
                    <a:pt x="20" y="427"/>
                  </a:lnTo>
                  <a:lnTo>
                    <a:pt x="24" y="430"/>
                  </a:lnTo>
                  <a:lnTo>
                    <a:pt x="50" y="418"/>
                  </a:lnTo>
                  <a:lnTo>
                    <a:pt x="63" y="417"/>
                  </a:lnTo>
                  <a:lnTo>
                    <a:pt x="55" y="418"/>
                  </a:lnTo>
                  <a:lnTo>
                    <a:pt x="82" y="414"/>
                  </a:lnTo>
                  <a:lnTo>
                    <a:pt x="102" y="412"/>
                  </a:lnTo>
                  <a:lnTo>
                    <a:pt x="106" y="411"/>
                  </a:lnTo>
                  <a:lnTo>
                    <a:pt x="133" y="403"/>
                  </a:lnTo>
                  <a:lnTo>
                    <a:pt x="140" y="402"/>
                  </a:lnTo>
                  <a:lnTo>
                    <a:pt x="146" y="395"/>
                  </a:lnTo>
                  <a:lnTo>
                    <a:pt x="217" y="370"/>
                  </a:lnTo>
                  <a:lnTo>
                    <a:pt x="277" y="348"/>
                  </a:lnTo>
                  <a:lnTo>
                    <a:pt x="332" y="325"/>
                  </a:lnTo>
                  <a:lnTo>
                    <a:pt x="320" y="317"/>
                  </a:lnTo>
                  <a:lnTo>
                    <a:pt x="367" y="298"/>
                  </a:lnTo>
                  <a:lnTo>
                    <a:pt x="376" y="295"/>
                  </a:lnTo>
                  <a:lnTo>
                    <a:pt x="384" y="286"/>
                  </a:lnTo>
                  <a:lnTo>
                    <a:pt x="423" y="270"/>
                  </a:lnTo>
                  <a:lnTo>
                    <a:pt x="464" y="258"/>
                  </a:lnTo>
                  <a:lnTo>
                    <a:pt x="492" y="253"/>
                  </a:lnTo>
                  <a:lnTo>
                    <a:pt x="474" y="261"/>
                  </a:lnTo>
                  <a:lnTo>
                    <a:pt x="478" y="268"/>
                  </a:lnTo>
                  <a:lnTo>
                    <a:pt x="469" y="268"/>
                  </a:lnTo>
                  <a:lnTo>
                    <a:pt x="428" y="274"/>
                  </a:lnTo>
                  <a:lnTo>
                    <a:pt x="390" y="301"/>
                  </a:lnTo>
                  <a:lnTo>
                    <a:pt x="409" y="299"/>
                  </a:lnTo>
                  <a:lnTo>
                    <a:pt x="379" y="311"/>
                  </a:lnTo>
                  <a:lnTo>
                    <a:pt x="393" y="313"/>
                  </a:lnTo>
                  <a:lnTo>
                    <a:pt x="423" y="301"/>
                  </a:lnTo>
                  <a:lnTo>
                    <a:pt x="414" y="307"/>
                  </a:lnTo>
                  <a:lnTo>
                    <a:pt x="424" y="301"/>
                  </a:lnTo>
                  <a:lnTo>
                    <a:pt x="430" y="301"/>
                  </a:lnTo>
                  <a:lnTo>
                    <a:pt x="435" y="298"/>
                  </a:lnTo>
                  <a:lnTo>
                    <a:pt x="436" y="300"/>
                  </a:lnTo>
                  <a:lnTo>
                    <a:pt x="450" y="293"/>
                  </a:lnTo>
                  <a:lnTo>
                    <a:pt x="462" y="294"/>
                  </a:lnTo>
                  <a:lnTo>
                    <a:pt x="488" y="282"/>
                  </a:lnTo>
                  <a:lnTo>
                    <a:pt x="484" y="280"/>
                  </a:lnTo>
                  <a:lnTo>
                    <a:pt x="493" y="276"/>
                  </a:lnTo>
                  <a:lnTo>
                    <a:pt x="488" y="274"/>
                  </a:lnTo>
                  <a:lnTo>
                    <a:pt x="500" y="269"/>
                  </a:lnTo>
                  <a:lnTo>
                    <a:pt x="523" y="258"/>
                  </a:lnTo>
                  <a:lnTo>
                    <a:pt x="505" y="268"/>
                  </a:lnTo>
                  <a:lnTo>
                    <a:pt x="516" y="267"/>
                  </a:lnTo>
                  <a:lnTo>
                    <a:pt x="514" y="269"/>
                  </a:lnTo>
                  <a:lnTo>
                    <a:pt x="547" y="263"/>
                  </a:lnTo>
                  <a:lnTo>
                    <a:pt x="538" y="264"/>
                  </a:lnTo>
                  <a:lnTo>
                    <a:pt x="536" y="270"/>
                  </a:lnTo>
                  <a:lnTo>
                    <a:pt x="531" y="273"/>
                  </a:lnTo>
                  <a:lnTo>
                    <a:pt x="541" y="273"/>
                  </a:lnTo>
                  <a:lnTo>
                    <a:pt x="542" y="274"/>
                  </a:lnTo>
                  <a:lnTo>
                    <a:pt x="535" y="281"/>
                  </a:lnTo>
                  <a:lnTo>
                    <a:pt x="543" y="283"/>
                  </a:lnTo>
                  <a:lnTo>
                    <a:pt x="565" y="276"/>
                  </a:lnTo>
                  <a:lnTo>
                    <a:pt x="556" y="282"/>
                  </a:lnTo>
                  <a:lnTo>
                    <a:pt x="561" y="289"/>
                  </a:lnTo>
                  <a:lnTo>
                    <a:pt x="590" y="291"/>
                  </a:lnTo>
                  <a:lnTo>
                    <a:pt x="619" y="293"/>
                  </a:lnTo>
                  <a:lnTo>
                    <a:pt x="620" y="300"/>
                  </a:lnTo>
                  <a:lnTo>
                    <a:pt x="650" y="295"/>
                  </a:lnTo>
                  <a:lnTo>
                    <a:pt x="663" y="298"/>
                  </a:lnTo>
                  <a:lnTo>
                    <a:pt x="652" y="303"/>
                  </a:lnTo>
                  <a:lnTo>
                    <a:pt x="657" y="295"/>
                  </a:lnTo>
                  <a:lnTo>
                    <a:pt x="644" y="304"/>
                  </a:lnTo>
                  <a:lnTo>
                    <a:pt x="658" y="323"/>
                  </a:lnTo>
                  <a:lnTo>
                    <a:pt x="673" y="341"/>
                  </a:lnTo>
                  <a:lnTo>
                    <a:pt x="685" y="340"/>
                  </a:lnTo>
                  <a:lnTo>
                    <a:pt x="680" y="323"/>
                  </a:lnTo>
                  <a:lnTo>
                    <a:pt x="690" y="325"/>
                  </a:lnTo>
                  <a:lnTo>
                    <a:pt x="699" y="323"/>
                  </a:lnTo>
                  <a:lnTo>
                    <a:pt x="703" y="323"/>
                  </a:lnTo>
                  <a:lnTo>
                    <a:pt x="696" y="333"/>
                  </a:lnTo>
                  <a:lnTo>
                    <a:pt x="696" y="337"/>
                  </a:lnTo>
                  <a:lnTo>
                    <a:pt x="698" y="341"/>
                  </a:lnTo>
                  <a:lnTo>
                    <a:pt x="721" y="316"/>
                  </a:lnTo>
                  <a:lnTo>
                    <a:pt x="717" y="330"/>
                  </a:lnTo>
                  <a:lnTo>
                    <a:pt x="722" y="343"/>
                  </a:lnTo>
                  <a:lnTo>
                    <a:pt x="727" y="341"/>
                  </a:lnTo>
                  <a:lnTo>
                    <a:pt x="728" y="346"/>
                  </a:lnTo>
                  <a:lnTo>
                    <a:pt x="722" y="349"/>
                  </a:lnTo>
                  <a:lnTo>
                    <a:pt x="735" y="352"/>
                  </a:lnTo>
                  <a:lnTo>
                    <a:pt x="727" y="352"/>
                  </a:lnTo>
                  <a:lnTo>
                    <a:pt x="728" y="359"/>
                  </a:lnTo>
                  <a:lnTo>
                    <a:pt x="721" y="357"/>
                  </a:lnTo>
                  <a:lnTo>
                    <a:pt x="722" y="367"/>
                  </a:lnTo>
                  <a:lnTo>
                    <a:pt x="714" y="369"/>
                  </a:lnTo>
                  <a:lnTo>
                    <a:pt x="716" y="371"/>
                  </a:lnTo>
                  <a:lnTo>
                    <a:pt x="720" y="384"/>
                  </a:lnTo>
                  <a:lnTo>
                    <a:pt x="729" y="397"/>
                  </a:lnTo>
                  <a:lnTo>
                    <a:pt x="720" y="399"/>
                  </a:lnTo>
                  <a:lnTo>
                    <a:pt x="698" y="415"/>
                  </a:lnTo>
                  <a:lnTo>
                    <a:pt x="709" y="412"/>
                  </a:lnTo>
                  <a:lnTo>
                    <a:pt x="736" y="401"/>
                  </a:lnTo>
                  <a:lnTo>
                    <a:pt x="720" y="424"/>
                  </a:lnTo>
                  <a:lnTo>
                    <a:pt x="712" y="426"/>
                  </a:lnTo>
                  <a:lnTo>
                    <a:pt x="729" y="423"/>
                  </a:lnTo>
                  <a:lnTo>
                    <a:pt x="717" y="430"/>
                  </a:lnTo>
                  <a:lnTo>
                    <a:pt x="712" y="437"/>
                  </a:lnTo>
                  <a:lnTo>
                    <a:pt x="739" y="424"/>
                  </a:lnTo>
                  <a:close/>
                </a:path>
              </a:pathLst>
            </a:custGeom>
            <a:solidFill>
              <a:schemeClr val="bg2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60" name="Freeform 333"/>
            <p:cNvSpPr>
              <a:spLocks/>
            </p:cNvSpPr>
            <p:nvPr/>
          </p:nvSpPr>
          <p:spPr bwMode="auto">
            <a:xfrm>
              <a:off x="3585325" y="4878978"/>
              <a:ext cx="19203" cy="9601"/>
            </a:xfrm>
            <a:custGeom>
              <a:avLst/>
              <a:gdLst>
                <a:gd name="T0" fmla="*/ 39100606 w 66"/>
                <a:gd name="T1" fmla="*/ 5793377 h 35"/>
                <a:gd name="T2" fmla="*/ 35546145 w 66"/>
                <a:gd name="T3" fmla="*/ 4739640 h 35"/>
                <a:gd name="T4" fmla="*/ 37323376 w 66"/>
                <a:gd name="T5" fmla="*/ 2106749 h 35"/>
                <a:gd name="T6" fmla="*/ 34953479 w 66"/>
                <a:gd name="T7" fmla="*/ 2106749 h 35"/>
                <a:gd name="T8" fmla="*/ 31399018 w 66"/>
                <a:gd name="T9" fmla="*/ 0 h 35"/>
                <a:gd name="T10" fmla="*/ 28436455 w 66"/>
                <a:gd name="T11" fmla="*/ 3159760 h 35"/>
                <a:gd name="T12" fmla="*/ 24290097 w 66"/>
                <a:gd name="T13" fmla="*/ 3159760 h 35"/>
                <a:gd name="T14" fmla="*/ 18365739 w 66"/>
                <a:gd name="T15" fmla="*/ 3686629 h 35"/>
                <a:gd name="T16" fmla="*/ 13033279 w 66"/>
                <a:gd name="T17" fmla="*/ 10006874 h 35"/>
                <a:gd name="T18" fmla="*/ 12441382 w 66"/>
                <a:gd name="T19" fmla="*/ 5266509 h 35"/>
                <a:gd name="T20" fmla="*/ 1777230 w 66"/>
                <a:gd name="T21" fmla="*/ 11059886 h 35"/>
                <a:gd name="T22" fmla="*/ 1777230 w 66"/>
                <a:gd name="T23" fmla="*/ 15799526 h 35"/>
                <a:gd name="T24" fmla="*/ 3554461 w 66"/>
                <a:gd name="T25" fmla="*/ 13166634 h 35"/>
                <a:gd name="T26" fmla="*/ 7108921 w 66"/>
                <a:gd name="T27" fmla="*/ 14219646 h 35"/>
                <a:gd name="T28" fmla="*/ 0 w 66"/>
                <a:gd name="T29" fmla="*/ 18433143 h 35"/>
                <a:gd name="T30" fmla="*/ 8886152 w 66"/>
                <a:gd name="T31" fmla="*/ 14219646 h 35"/>
                <a:gd name="T32" fmla="*/ 24881994 w 66"/>
                <a:gd name="T33" fmla="*/ 9480006 h 35"/>
                <a:gd name="T34" fmla="*/ 27844558 w 66"/>
                <a:gd name="T35" fmla="*/ 8426269 h 35"/>
                <a:gd name="T36" fmla="*/ 39100606 w 66"/>
                <a:gd name="T37" fmla="*/ 5793377 h 3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66" h="35">
                  <a:moveTo>
                    <a:pt x="66" y="11"/>
                  </a:moveTo>
                  <a:lnTo>
                    <a:pt x="60" y="9"/>
                  </a:lnTo>
                  <a:lnTo>
                    <a:pt x="63" y="4"/>
                  </a:lnTo>
                  <a:lnTo>
                    <a:pt x="59" y="4"/>
                  </a:lnTo>
                  <a:lnTo>
                    <a:pt x="53" y="0"/>
                  </a:lnTo>
                  <a:lnTo>
                    <a:pt x="48" y="6"/>
                  </a:lnTo>
                  <a:lnTo>
                    <a:pt x="41" y="6"/>
                  </a:lnTo>
                  <a:lnTo>
                    <a:pt x="31" y="7"/>
                  </a:lnTo>
                  <a:lnTo>
                    <a:pt x="22" y="19"/>
                  </a:lnTo>
                  <a:lnTo>
                    <a:pt x="21" y="10"/>
                  </a:lnTo>
                  <a:lnTo>
                    <a:pt x="3" y="21"/>
                  </a:lnTo>
                  <a:lnTo>
                    <a:pt x="3" y="30"/>
                  </a:lnTo>
                  <a:lnTo>
                    <a:pt x="6" y="25"/>
                  </a:lnTo>
                  <a:lnTo>
                    <a:pt x="12" y="27"/>
                  </a:lnTo>
                  <a:lnTo>
                    <a:pt x="0" y="35"/>
                  </a:lnTo>
                  <a:lnTo>
                    <a:pt x="15" y="27"/>
                  </a:lnTo>
                  <a:lnTo>
                    <a:pt x="42" y="18"/>
                  </a:lnTo>
                  <a:lnTo>
                    <a:pt x="47" y="16"/>
                  </a:lnTo>
                  <a:lnTo>
                    <a:pt x="66" y="11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61" name="Freeform 334"/>
            <p:cNvSpPr>
              <a:spLocks/>
            </p:cNvSpPr>
            <p:nvPr/>
          </p:nvSpPr>
          <p:spPr bwMode="auto">
            <a:xfrm>
              <a:off x="3540919" y="4833371"/>
              <a:ext cx="15602" cy="5401"/>
            </a:xfrm>
            <a:custGeom>
              <a:avLst/>
              <a:gdLst>
                <a:gd name="T0" fmla="*/ 30975011 w 55"/>
                <a:gd name="T1" fmla="*/ 5653892 h 19"/>
                <a:gd name="T2" fmla="*/ 14642869 w 55"/>
                <a:gd name="T3" fmla="*/ 10743072 h 19"/>
                <a:gd name="T4" fmla="*/ 9010708 w 55"/>
                <a:gd name="T5" fmla="*/ 3958251 h 19"/>
                <a:gd name="T6" fmla="*/ 11263572 w 55"/>
                <a:gd name="T7" fmla="*/ 6784821 h 19"/>
                <a:gd name="T8" fmla="*/ 0 w 55"/>
                <a:gd name="T9" fmla="*/ 5089180 h 19"/>
                <a:gd name="T10" fmla="*/ 3379297 w 55"/>
                <a:gd name="T11" fmla="*/ 0 h 19"/>
                <a:gd name="T12" fmla="*/ 15769301 w 55"/>
                <a:gd name="T13" fmla="*/ 0 h 19"/>
                <a:gd name="T14" fmla="*/ 30975011 w 55"/>
                <a:gd name="T15" fmla="*/ 5653892 h 1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5" h="19">
                  <a:moveTo>
                    <a:pt x="55" y="10"/>
                  </a:moveTo>
                  <a:lnTo>
                    <a:pt x="26" y="19"/>
                  </a:lnTo>
                  <a:lnTo>
                    <a:pt x="16" y="7"/>
                  </a:lnTo>
                  <a:lnTo>
                    <a:pt x="20" y="12"/>
                  </a:lnTo>
                  <a:lnTo>
                    <a:pt x="0" y="9"/>
                  </a:lnTo>
                  <a:lnTo>
                    <a:pt x="6" y="0"/>
                  </a:lnTo>
                  <a:lnTo>
                    <a:pt x="28" y="0"/>
                  </a:lnTo>
                  <a:lnTo>
                    <a:pt x="55" y="10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62" name="Freeform 335"/>
            <p:cNvSpPr>
              <a:spLocks/>
            </p:cNvSpPr>
            <p:nvPr/>
          </p:nvSpPr>
          <p:spPr bwMode="auto">
            <a:xfrm>
              <a:off x="3497112" y="4902381"/>
              <a:ext cx="12602" cy="5401"/>
            </a:xfrm>
            <a:custGeom>
              <a:avLst/>
              <a:gdLst>
                <a:gd name="T0" fmla="*/ 24698272 w 45"/>
                <a:gd name="T1" fmla="*/ 7974490 h 16"/>
                <a:gd name="T2" fmla="*/ 19210096 w 45"/>
                <a:gd name="T3" fmla="*/ 0 h 16"/>
                <a:gd name="T4" fmla="*/ 0 w 45"/>
                <a:gd name="T5" fmla="*/ 9569388 h 16"/>
                <a:gd name="T6" fmla="*/ 6037141 w 45"/>
                <a:gd name="T7" fmla="*/ 12759184 h 16"/>
                <a:gd name="T8" fmla="*/ 24698272 w 45"/>
                <a:gd name="T9" fmla="*/ 797449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" h="16">
                  <a:moveTo>
                    <a:pt x="45" y="10"/>
                  </a:moveTo>
                  <a:lnTo>
                    <a:pt x="35" y="0"/>
                  </a:lnTo>
                  <a:lnTo>
                    <a:pt x="0" y="12"/>
                  </a:lnTo>
                  <a:lnTo>
                    <a:pt x="11" y="16"/>
                  </a:lnTo>
                  <a:lnTo>
                    <a:pt x="45" y="10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63" name="Freeform 336"/>
            <p:cNvSpPr>
              <a:spLocks/>
            </p:cNvSpPr>
            <p:nvPr/>
          </p:nvSpPr>
          <p:spPr bwMode="auto">
            <a:xfrm>
              <a:off x="3533118" y="4859775"/>
              <a:ext cx="9001" cy="4200"/>
            </a:xfrm>
            <a:custGeom>
              <a:avLst/>
              <a:gdLst>
                <a:gd name="T0" fmla="*/ 17183605 w 33"/>
                <a:gd name="T1" fmla="*/ 6299710 h 14"/>
                <a:gd name="T2" fmla="*/ 10414219 w 33"/>
                <a:gd name="T3" fmla="*/ 8819753 h 14"/>
                <a:gd name="T4" fmla="*/ 0 w 33"/>
                <a:gd name="T5" fmla="*/ 5040086 h 14"/>
                <a:gd name="T6" fmla="*/ 17183605 w 33"/>
                <a:gd name="T7" fmla="*/ 0 h 14"/>
                <a:gd name="T8" fmla="*/ 17183605 w 33"/>
                <a:gd name="T9" fmla="*/ 629971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" h="14">
                  <a:moveTo>
                    <a:pt x="33" y="10"/>
                  </a:moveTo>
                  <a:lnTo>
                    <a:pt x="20" y="14"/>
                  </a:lnTo>
                  <a:lnTo>
                    <a:pt x="0" y="8"/>
                  </a:lnTo>
                  <a:lnTo>
                    <a:pt x="33" y="0"/>
                  </a:lnTo>
                  <a:lnTo>
                    <a:pt x="33" y="10"/>
                  </a:lnTo>
                  <a:close/>
                </a:path>
              </a:pathLst>
            </a:custGeom>
            <a:solidFill>
              <a:schemeClr val="accent5"/>
            </a:solidFill>
            <a:ln w="635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900" dirty="0">
                <a:solidFill>
                  <a:srgbClr val="000000"/>
                </a:solidFill>
              </a:endParaRPr>
            </a:p>
          </p:txBody>
        </p:sp>
        <p:grpSp>
          <p:nvGrpSpPr>
            <p:cNvPr id="264" name="Group 337"/>
            <p:cNvGrpSpPr>
              <a:grpSpLocks/>
            </p:cNvGrpSpPr>
            <p:nvPr/>
          </p:nvGrpSpPr>
          <p:grpSpPr bwMode="auto">
            <a:xfrm>
              <a:off x="4421246" y="5054803"/>
              <a:ext cx="520875" cy="627691"/>
              <a:chOff x="2480" y="1654"/>
              <a:chExt cx="1244" cy="1611"/>
            </a:xfrm>
            <a:solidFill>
              <a:schemeClr val="accent5"/>
            </a:solidFill>
          </p:grpSpPr>
          <p:sp>
            <p:nvSpPr>
              <p:cNvPr id="265" name="Freeform 338"/>
              <p:cNvSpPr>
                <a:spLocks/>
              </p:cNvSpPr>
              <p:nvPr/>
            </p:nvSpPr>
            <p:spPr bwMode="auto">
              <a:xfrm>
                <a:off x="2640" y="1660"/>
                <a:ext cx="367" cy="398"/>
              </a:xfrm>
              <a:custGeom>
                <a:avLst/>
                <a:gdLst>
                  <a:gd name="T0" fmla="*/ 0 w 528"/>
                  <a:gd name="T1" fmla="*/ 156 h 529"/>
                  <a:gd name="T2" fmla="*/ 12 w 528"/>
                  <a:gd name="T3" fmla="*/ 172 h 529"/>
                  <a:gd name="T4" fmla="*/ 35 w 528"/>
                  <a:gd name="T5" fmla="*/ 191 h 529"/>
                  <a:gd name="T6" fmla="*/ 56 w 528"/>
                  <a:gd name="T7" fmla="*/ 209 h 529"/>
                  <a:gd name="T8" fmla="*/ 75 w 528"/>
                  <a:gd name="T9" fmla="*/ 225 h 529"/>
                  <a:gd name="T10" fmla="*/ 93 w 528"/>
                  <a:gd name="T11" fmla="*/ 242 h 529"/>
                  <a:gd name="T12" fmla="*/ 112 w 528"/>
                  <a:gd name="T13" fmla="*/ 258 h 529"/>
                  <a:gd name="T14" fmla="*/ 121 w 528"/>
                  <a:gd name="T15" fmla="*/ 272 h 529"/>
                  <a:gd name="T16" fmla="*/ 145 w 528"/>
                  <a:gd name="T17" fmla="*/ 287 h 529"/>
                  <a:gd name="T18" fmla="*/ 160 w 528"/>
                  <a:gd name="T19" fmla="*/ 299 h 529"/>
                  <a:gd name="T20" fmla="*/ 179 w 528"/>
                  <a:gd name="T21" fmla="*/ 293 h 529"/>
                  <a:gd name="T22" fmla="*/ 199 w 528"/>
                  <a:gd name="T23" fmla="*/ 271 h 529"/>
                  <a:gd name="T24" fmla="*/ 227 w 528"/>
                  <a:gd name="T25" fmla="*/ 248 h 529"/>
                  <a:gd name="T26" fmla="*/ 255 w 528"/>
                  <a:gd name="T27" fmla="*/ 226 h 529"/>
                  <a:gd name="T28" fmla="*/ 236 w 528"/>
                  <a:gd name="T29" fmla="*/ 210 h 529"/>
                  <a:gd name="T30" fmla="*/ 222 w 528"/>
                  <a:gd name="T31" fmla="*/ 181 h 529"/>
                  <a:gd name="T32" fmla="*/ 228 w 528"/>
                  <a:gd name="T33" fmla="*/ 156 h 529"/>
                  <a:gd name="T34" fmla="*/ 222 w 528"/>
                  <a:gd name="T35" fmla="*/ 117 h 529"/>
                  <a:gd name="T36" fmla="*/ 220 w 528"/>
                  <a:gd name="T37" fmla="*/ 97 h 529"/>
                  <a:gd name="T38" fmla="*/ 207 w 528"/>
                  <a:gd name="T39" fmla="*/ 68 h 529"/>
                  <a:gd name="T40" fmla="*/ 202 w 528"/>
                  <a:gd name="T41" fmla="*/ 40 h 529"/>
                  <a:gd name="T42" fmla="*/ 206 w 528"/>
                  <a:gd name="T43" fmla="*/ 5 h 529"/>
                  <a:gd name="T44" fmla="*/ 191 w 528"/>
                  <a:gd name="T45" fmla="*/ 0 h 529"/>
                  <a:gd name="T46" fmla="*/ 168 w 528"/>
                  <a:gd name="T47" fmla="*/ 3 h 529"/>
                  <a:gd name="T48" fmla="*/ 140 w 528"/>
                  <a:gd name="T49" fmla="*/ 3 h 529"/>
                  <a:gd name="T50" fmla="*/ 109 w 528"/>
                  <a:gd name="T51" fmla="*/ 14 h 529"/>
                  <a:gd name="T52" fmla="*/ 92 w 528"/>
                  <a:gd name="T53" fmla="*/ 24 h 529"/>
                  <a:gd name="T54" fmla="*/ 83 w 528"/>
                  <a:gd name="T55" fmla="*/ 35 h 529"/>
                  <a:gd name="T56" fmla="*/ 86 w 528"/>
                  <a:gd name="T57" fmla="*/ 59 h 529"/>
                  <a:gd name="T58" fmla="*/ 92 w 528"/>
                  <a:gd name="T59" fmla="*/ 79 h 529"/>
                  <a:gd name="T60" fmla="*/ 63 w 528"/>
                  <a:gd name="T61" fmla="*/ 88 h 529"/>
                  <a:gd name="T62" fmla="*/ 54 w 528"/>
                  <a:gd name="T63" fmla="*/ 105 h 529"/>
                  <a:gd name="T64" fmla="*/ 34 w 528"/>
                  <a:gd name="T65" fmla="*/ 117 h 529"/>
                  <a:gd name="T66" fmla="*/ 13 w 528"/>
                  <a:gd name="T67" fmla="*/ 129 h 529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528" h="529">
                    <a:moveTo>
                      <a:pt x="6" y="241"/>
                    </a:moveTo>
                    <a:lnTo>
                      <a:pt x="0" y="276"/>
                    </a:lnTo>
                    <a:lnTo>
                      <a:pt x="0" y="287"/>
                    </a:lnTo>
                    <a:lnTo>
                      <a:pt x="25" y="303"/>
                    </a:lnTo>
                    <a:lnTo>
                      <a:pt x="49" y="320"/>
                    </a:lnTo>
                    <a:lnTo>
                      <a:pt x="73" y="338"/>
                    </a:lnTo>
                    <a:lnTo>
                      <a:pt x="99" y="355"/>
                    </a:lnTo>
                    <a:lnTo>
                      <a:pt x="117" y="369"/>
                    </a:lnTo>
                    <a:lnTo>
                      <a:pt x="136" y="384"/>
                    </a:lnTo>
                    <a:lnTo>
                      <a:pt x="155" y="398"/>
                    </a:lnTo>
                    <a:lnTo>
                      <a:pt x="174" y="413"/>
                    </a:lnTo>
                    <a:lnTo>
                      <a:pt x="193" y="427"/>
                    </a:lnTo>
                    <a:lnTo>
                      <a:pt x="213" y="441"/>
                    </a:lnTo>
                    <a:lnTo>
                      <a:pt x="232" y="456"/>
                    </a:lnTo>
                    <a:lnTo>
                      <a:pt x="251" y="470"/>
                    </a:lnTo>
                    <a:lnTo>
                      <a:pt x="251" y="480"/>
                    </a:lnTo>
                    <a:lnTo>
                      <a:pt x="264" y="491"/>
                    </a:lnTo>
                    <a:lnTo>
                      <a:pt x="300" y="506"/>
                    </a:lnTo>
                    <a:lnTo>
                      <a:pt x="301" y="529"/>
                    </a:lnTo>
                    <a:lnTo>
                      <a:pt x="331" y="529"/>
                    </a:lnTo>
                    <a:lnTo>
                      <a:pt x="351" y="524"/>
                    </a:lnTo>
                    <a:lnTo>
                      <a:pt x="371" y="519"/>
                    </a:lnTo>
                    <a:lnTo>
                      <a:pt x="393" y="499"/>
                    </a:lnTo>
                    <a:lnTo>
                      <a:pt x="413" y="479"/>
                    </a:lnTo>
                    <a:lnTo>
                      <a:pt x="442" y="458"/>
                    </a:lnTo>
                    <a:lnTo>
                      <a:pt x="471" y="439"/>
                    </a:lnTo>
                    <a:lnTo>
                      <a:pt x="499" y="419"/>
                    </a:lnTo>
                    <a:lnTo>
                      <a:pt x="528" y="399"/>
                    </a:lnTo>
                    <a:lnTo>
                      <a:pt x="517" y="375"/>
                    </a:lnTo>
                    <a:lnTo>
                      <a:pt x="487" y="371"/>
                    </a:lnTo>
                    <a:lnTo>
                      <a:pt x="478" y="345"/>
                    </a:lnTo>
                    <a:lnTo>
                      <a:pt x="461" y="320"/>
                    </a:lnTo>
                    <a:lnTo>
                      <a:pt x="473" y="309"/>
                    </a:lnTo>
                    <a:lnTo>
                      <a:pt x="472" y="276"/>
                    </a:lnTo>
                    <a:lnTo>
                      <a:pt x="471" y="241"/>
                    </a:lnTo>
                    <a:lnTo>
                      <a:pt x="460" y="206"/>
                    </a:lnTo>
                    <a:lnTo>
                      <a:pt x="461" y="199"/>
                    </a:lnTo>
                    <a:lnTo>
                      <a:pt x="455" y="171"/>
                    </a:lnTo>
                    <a:lnTo>
                      <a:pt x="448" y="144"/>
                    </a:lnTo>
                    <a:lnTo>
                      <a:pt x="429" y="121"/>
                    </a:lnTo>
                    <a:lnTo>
                      <a:pt x="408" y="93"/>
                    </a:lnTo>
                    <a:lnTo>
                      <a:pt x="419" y="71"/>
                    </a:lnTo>
                    <a:lnTo>
                      <a:pt x="430" y="49"/>
                    </a:lnTo>
                    <a:lnTo>
                      <a:pt x="427" y="8"/>
                    </a:lnTo>
                    <a:lnTo>
                      <a:pt x="433" y="1"/>
                    </a:lnTo>
                    <a:lnTo>
                      <a:pt x="395" y="0"/>
                    </a:lnTo>
                    <a:lnTo>
                      <a:pt x="375" y="0"/>
                    </a:lnTo>
                    <a:lnTo>
                      <a:pt x="347" y="5"/>
                    </a:lnTo>
                    <a:lnTo>
                      <a:pt x="319" y="5"/>
                    </a:lnTo>
                    <a:lnTo>
                      <a:pt x="291" y="5"/>
                    </a:lnTo>
                    <a:lnTo>
                      <a:pt x="258" y="14"/>
                    </a:lnTo>
                    <a:lnTo>
                      <a:pt x="226" y="24"/>
                    </a:lnTo>
                    <a:lnTo>
                      <a:pt x="214" y="31"/>
                    </a:lnTo>
                    <a:lnTo>
                      <a:pt x="190" y="43"/>
                    </a:lnTo>
                    <a:lnTo>
                      <a:pt x="166" y="55"/>
                    </a:lnTo>
                    <a:lnTo>
                      <a:pt x="172" y="61"/>
                    </a:lnTo>
                    <a:lnTo>
                      <a:pt x="175" y="83"/>
                    </a:lnTo>
                    <a:lnTo>
                      <a:pt x="179" y="105"/>
                    </a:lnTo>
                    <a:lnTo>
                      <a:pt x="196" y="132"/>
                    </a:lnTo>
                    <a:lnTo>
                      <a:pt x="190" y="140"/>
                    </a:lnTo>
                    <a:lnTo>
                      <a:pt x="162" y="141"/>
                    </a:lnTo>
                    <a:lnTo>
                      <a:pt x="129" y="155"/>
                    </a:lnTo>
                    <a:lnTo>
                      <a:pt x="130" y="173"/>
                    </a:lnTo>
                    <a:lnTo>
                      <a:pt x="111" y="186"/>
                    </a:lnTo>
                    <a:lnTo>
                      <a:pt x="93" y="198"/>
                    </a:lnTo>
                    <a:lnTo>
                      <a:pt x="71" y="207"/>
                    </a:lnTo>
                    <a:lnTo>
                      <a:pt x="48" y="217"/>
                    </a:lnTo>
                    <a:lnTo>
                      <a:pt x="28" y="229"/>
                    </a:lnTo>
                    <a:lnTo>
                      <a:pt x="6" y="241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66" name="Freeform 339"/>
              <p:cNvSpPr>
                <a:spLocks/>
              </p:cNvSpPr>
              <p:nvPr/>
            </p:nvSpPr>
            <p:spPr bwMode="auto">
              <a:xfrm>
                <a:off x="2959" y="1745"/>
                <a:ext cx="282" cy="305"/>
              </a:xfrm>
              <a:custGeom>
                <a:avLst/>
                <a:gdLst>
                  <a:gd name="T0" fmla="*/ 184 w 407"/>
                  <a:gd name="T1" fmla="*/ 229 h 407"/>
                  <a:gd name="T2" fmla="*/ 184 w 407"/>
                  <a:gd name="T3" fmla="*/ 221 h 407"/>
                  <a:gd name="T4" fmla="*/ 195 w 407"/>
                  <a:gd name="T5" fmla="*/ 221 h 407"/>
                  <a:gd name="T6" fmla="*/ 195 w 407"/>
                  <a:gd name="T7" fmla="*/ 204 h 407"/>
                  <a:gd name="T8" fmla="*/ 194 w 407"/>
                  <a:gd name="T9" fmla="*/ 187 h 407"/>
                  <a:gd name="T10" fmla="*/ 193 w 407"/>
                  <a:gd name="T11" fmla="*/ 172 h 407"/>
                  <a:gd name="T12" fmla="*/ 193 w 407"/>
                  <a:gd name="T13" fmla="*/ 156 h 407"/>
                  <a:gd name="T14" fmla="*/ 192 w 407"/>
                  <a:gd name="T15" fmla="*/ 140 h 407"/>
                  <a:gd name="T16" fmla="*/ 191 w 407"/>
                  <a:gd name="T17" fmla="*/ 124 h 407"/>
                  <a:gd name="T18" fmla="*/ 190 w 407"/>
                  <a:gd name="T19" fmla="*/ 109 h 407"/>
                  <a:gd name="T20" fmla="*/ 190 w 407"/>
                  <a:gd name="T21" fmla="*/ 93 h 407"/>
                  <a:gd name="T22" fmla="*/ 188 w 407"/>
                  <a:gd name="T23" fmla="*/ 77 h 407"/>
                  <a:gd name="T24" fmla="*/ 187 w 407"/>
                  <a:gd name="T25" fmla="*/ 61 h 407"/>
                  <a:gd name="T26" fmla="*/ 187 w 407"/>
                  <a:gd name="T27" fmla="*/ 49 h 407"/>
                  <a:gd name="T28" fmla="*/ 186 w 407"/>
                  <a:gd name="T29" fmla="*/ 36 h 407"/>
                  <a:gd name="T30" fmla="*/ 188 w 407"/>
                  <a:gd name="T31" fmla="*/ 25 h 407"/>
                  <a:gd name="T32" fmla="*/ 182 w 407"/>
                  <a:gd name="T33" fmla="*/ 19 h 407"/>
                  <a:gd name="T34" fmla="*/ 164 w 407"/>
                  <a:gd name="T35" fmla="*/ 14 h 407"/>
                  <a:gd name="T36" fmla="*/ 161 w 407"/>
                  <a:gd name="T37" fmla="*/ 8 h 407"/>
                  <a:gd name="T38" fmla="*/ 145 w 407"/>
                  <a:gd name="T39" fmla="*/ 4 h 407"/>
                  <a:gd name="T40" fmla="*/ 136 w 407"/>
                  <a:gd name="T41" fmla="*/ 10 h 407"/>
                  <a:gd name="T42" fmla="*/ 127 w 407"/>
                  <a:gd name="T43" fmla="*/ 16 h 407"/>
                  <a:gd name="T44" fmla="*/ 127 w 407"/>
                  <a:gd name="T45" fmla="*/ 39 h 407"/>
                  <a:gd name="T46" fmla="*/ 115 w 407"/>
                  <a:gd name="T47" fmla="*/ 49 h 407"/>
                  <a:gd name="T48" fmla="*/ 101 w 407"/>
                  <a:gd name="T49" fmla="*/ 40 h 407"/>
                  <a:gd name="T50" fmla="*/ 87 w 407"/>
                  <a:gd name="T51" fmla="*/ 32 h 407"/>
                  <a:gd name="T52" fmla="*/ 73 w 407"/>
                  <a:gd name="T53" fmla="*/ 28 h 407"/>
                  <a:gd name="T54" fmla="*/ 68 w 407"/>
                  <a:gd name="T55" fmla="*/ 13 h 407"/>
                  <a:gd name="T56" fmla="*/ 55 w 407"/>
                  <a:gd name="T57" fmla="*/ 10 h 407"/>
                  <a:gd name="T58" fmla="*/ 42 w 407"/>
                  <a:gd name="T59" fmla="*/ 5 h 407"/>
                  <a:gd name="T60" fmla="*/ 24 w 407"/>
                  <a:gd name="T61" fmla="*/ 0 h 407"/>
                  <a:gd name="T62" fmla="*/ 23 w 407"/>
                  <a:gd name="T63" fmla="*/ 13 h 407"/>
                  <a:gd name="T64" fmla="*/ 15 w 407"/>
                  <a:gd name="T65" fmla="*/ 22 h 407"/>
                  <a:gd name="T66" fmla="*/ 7 w 407"/>
                  <a:gd name="T67" fmla="*/ 29 h 407"/>
                  <a:gd name="T68" fmla="*/ 7 w 407"/>
                  <a:gd name="T69" fmla="*/ 43 h 407"/>
                  <a:gd name="T70" fmla="*/ 1 w 407"/>
                  <a:gd name="T71" fmla="*/ 49 h 407"/>
                  <a:gd name="T72" fmla="*/ 0 w 407"/>
                  <a:gd name="T73" fmla="*/ 53 h 407"/>
                  <a:gd name="T74" fmla="*/ 6 w 407"/>
                  <a:gd name="T75" fmla="*/ 73 h 407"/>
                  <a:gd name="T76" fmla="*/ 6 w 407"/>
                  <a:gd name="T77" fmla="*/ 93 h 407"/>
                  <a:gd name="T78" fmla="*/ 6 w 407"/>
                  <a:gd name="T79" fmla="*/ 111 h 407"/>
                  <a:gd name="T80" fmla="*/ 1 w 407"/>
                  <a:gd name="T81" fmla="*/ 118 h 407"/>
                  <a:gd name="T82" fmla="*/ 8 w 407"/>
                  <a:gd name="T83" fmla="*/ 131 h 407"/>
                  <a:gd name="T84" fmla="*/ 13 w 407"/>
                  <a:gd name="T85" fmla="*/ 146 h 407"/>
                  <a:gd name="T86" fmla="*/ 27 w 407"/>
                  <a:gd name="T87" fmla="*/ 148 h 407"/>
                  <a:gd name="T88" fmla="*/ 33 w 407"/>
                  <a:gd name="T89" fmla="*/ 162 h 407"/>
                  <a:gd name="T90" fmla="*/ 51 w 407"/>
                  <a:gd name="T91" fmla="*/ 167 h 407"/>
                  <a:gd name="T92" fmla="*/ 61 w 407"/>
                  <a:gd name="T93" fmla="*/ 177 h 407"/>
                  <a:gd name="T94" fmla="*/ 69 w 407"/>
                  <a:gd name="T95" fmla="*/ 171 h 407"/>
                  <a:gd name="T96" fmla="*/ 82 w 407"/>
                  <a:gd name="T97" fmla="*/ 162 h 407"/>
                  <a:gd name="T98" fmla="*/ 95 w 407"/>
                  <a:gd name="T99" fmla="*/ 170 h 407"/>
                  <a:gd name="T100" fmla="*/ 107 w 407"/>
                  <a:gd name="T101" fmla="*/ 178 h 407"/>
                  <a:gd name="T102" fmla="*/ 121 w 407"/>
                  <a:gd name="T103" fmla="*/ 187 h 407"/>
                  <a:gd name="T104" fmla="*/ 132 w 407"/>
                  <a:gd name="T105" fmla="*/ 196 h 407"/>
                  <a:gd name="T106" fmla="*/ 145 w 407"/>
                  <a:gd name="T107" fmla="*/ 204 h 407"/>
                  <a:gd name="T108" fmla="*/ 158 w 407"/>
                  <a:gd name="T109" fmla="*/ 212 h 407"/>
                  <a:gd name="T110" fmla="*/ 170 w 407"/>
                  <a:gd name="T111" fmla="*/ 221 h 407"/>
                  <a:gd name="T112" fmla="*/ 184 w 407"/>
                  <a:gd name="T113" fmla="*/ 229 h 407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407" h="407">
                    <a:moveTo>
                      <a:pt x="382" y="407"/>
                    </a:moveTo>
                    <a:lnTo>
                      <a:pt x="382" y="393"/>
                    </a:lnTo>
                    <a:lnTo>
                      <a:pt x="407" y="393"/>
                    </a:lnTo>
                    <a:lnTo>
                      <a:pt x="406" y="363"/>
                    </a:lnTo>
                    <a:lnTo>
                      <a:pt x="404" y="333"/>
                    </a:lnTo>
                    <a:lnTo>
                      <a:pt x="403" y="305"/>
                    </a:lnTo>
                    <a:lnTo>
                      <a:pt x="402" y="278"/>
                    </a:lnTo>
                    <a:lnTo>
                      <a:pt x="400" y="249"/>
                    </a:lnTo>
                    <a:lnTo>
                      <a:pt x="398" y="221"/>
                    </a:lnTo>
                    <a:lnTo>
                      <a:pt x="396" y="194"/>
                    </a:lnTo>
                    <a:lnTo>
                      <a:pt x="395" y="166"/>
                    </a:lnTo>
                    <a:lnTo>
                      <a:pt x="392" y="137"/>
                    </a:lnTo>
                    <a:lnTo>
                      <a:pt x="390" y="110"/>
                    </a:lnTo>
                    <a:lnTo>
                      <a:pt x="389" y="87"/>
                    </a:lnTo>
                    <a:lnTo>
                      <a:pt x="388" y="64"/>
                    </a:lnTo>
                    <a:lnTo>
                      <a:pt x="392" y="46"/>
                    </a:lnTo>
                    <a:lnTo>
                      <a:pt x="378" y="35"/>
                    </a:lnTo>
                    <a:lnTo>
                      <a:pt x="340" y="26"/>
                    </a:lnTo>
                    <a:lnTo>
                      <a:pt x="335" y="15"/>
                    </a:lnTo>
                    <a:lnTo>
                      <a:pt x="301" y="8"/>
                    </a:lnTo>
                    <a:lnTo>
                      <a:pt x="283" y="18"/>
                    </a:lnTo>
                    <a:lnTo>
                      <a:pt x="264" y="30"/>
                    </a:lnTo>
                    <a:lnTo>
                      <a:pt x="265" y="70"/>
                    </a:lnTo>
                    <a:lnTo>
                      <a:pt x="240" y="87"/>
                    </a:lnTo>
                    <a:lnTo>
                      <a:pt x="211" y="72"/>
                    </a:lnTo>
                    <a:lnTo>
                      <a:pt x="182" y="58"/>
                    </a:lnTo>
                    <a:lnTo>
                      <a:pt x="153" y="50"/>
                    </a:lnTo>
                    <a:lnTo>
                      <a:pt x="141" y="23"/>
                    </a:lnTo>
                    <a:lnTo>
                      <a:pt x="114" y="17"/>
                    </a:lnTo>
                    <a:lnTo>
                      <a:pt x="86" y="10"/>
                    </a:lnTo>
                    <a:lnTo>
                      <a:pt x="49" y="0"/>
                    </a:lnTo>
                    <a:lnTo>
                      <a:pt x="48" y="24"/>
                    </a:lnTo>
                    <a:lnTo>
                      <a:pt x="31" y="39"/>
                    </a:lnTo>
                    <a:lnTo>
                      <a:pt x="15" y="52"/>
                    </a:lnTo>
                    <a:lnTo>
                      <a:pt x="15" y="77"/>
                    </a:lnTo>
                    <a:lnTo>
                      <a:pt x="1" y="88"/>
                    </a:lnTo>
                    <a:lnTo>
                      <a:pt x="0" y="95"/>
                    </a:lnTo>
                    <a:lnTo>
                      <a:pt x="11" y="130"/>
                    </a:lnTo>
                    <a:lnTo>
                      <a:pt x="12" y="165"/>
                    </a:lnTo>
                    <a:lnTo>
                      <a:pt x="13" y="198"/>
                    </a:lnTo>
                    <a:lnTo>
                      <a:pt x="1" y="209"/>
                    </a:lnTo>
                    <a:lnTo>
                      <a:pt x="18" y="234"/>
                    </a:lnTo>
                    <a:lnTo>
                      <a:pt x="27" y="260"/>
                    </a:lnTo>
                    <a:lnTo>
                      <a:pt x="57" y="264"/>
                    </a:lnTo>
                    <a:lnTo>
                      <a:pt x="68" y="288"/>
                    </a:lnTo>
                    <a:lnTo>
                      <a:pt x="105" y="297"/>
                    </a:lnTo>
                    <a:lnTo>
                      <a:pt x="127" y="315"/>
                    </a:lnTo>
                    <a:lnTo>
                      <a:pt x="145" y="304"/>
                    </a:lnTo>
                    <a:lnTo>
                      <a:pt x="171" y="288"/>
                    </a:lnTo>
                    <a:lnTo>
                      <a:pt x="198" y="303"/>
                    </a:lnTo>
                    <a:lnTo>
                      <a:pt x="224" y="318"/>
                    </a:lnTo>
                    <a:lnTo>
                      <a:pt x="251" y="333"/>
                    </a:lnTo>
                    <a:lnTo>
                      <a:pt x="276" y="348"/>
                    </a:lnTo>
                    <a:lnTo>
                      <a:pt x="302" y="363"/>
                    </a:lnTo>
                    <a:lnTo>
                      <a:pt x="329" y="377"/>
                    </a:lnTo>
                    <a:lnTo>
                      <a:pt x="355" y="393"/>
                    </a:lnTo>
                    <a:lnTo>
                      <a:pt x="382" y="407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67" name="Freeform 340"/>
              <p:cNvSpPr>
                <a:spLocks/>
              </p:cNvSpPr>
              <p:nvPr/>
            </p:nvSpPr>
            <p:spPr bwMode="auto">
              <a:xfrm>
                <a:off x="2561" y="1683"/>
                <a:ext cx="215" cy="185"/>
              </a:xfrm>
              <a:custGeom>
                <a:avLst/>
                <a:gdLst>
                  <a:gd name="T0" fmla="*/ 77 w 310"/>
                  <a:gd name="T1" fmla="*/ 35 h 246"/>
                  <a:gd name="T2" fmla="*/ 66 w 310"/>
                  <a:gd name="T3" fmla="*/ 42 h 246"/>
                  <a:gd name="T4" fmla="*/ 54 w 310"/>
                  <a:gd name="T5" fmla="*/ 51 h 246"/>
                  <a:gd name="T6" fmla="*/ 49 w 310"/>
                  <a:gd name="T7" fmla="*/ 65 h 246"/>
                  <a:gd name="T8" fmla="*/ 43 w 310"/>
                  <a:gd name="T9" fmla="*/ 77 h 246"/>
                  <a:gd name="T10" fmla="*/ 44 w 310"/>
                  <a:gd name="T11" fmla="*/ 93 h 246"/>
                  <a:gd name="T12" fmla="*/ 38 w 310"/>
                  <a:gd name="T13" fmla="*/ 105 h 246"/>
                  <a:gd name="T14" fmla="*/ 32 w 310"/>
                  <a:gd name="T15" fmla="*/ 116 h 246"/>
                  <a:gd name="T16" fmla="*/ 23 w 310"/>
                  <a:gd name="T17" fmla="*/ 124 h 246"/>
                  <a:gd name="T18" fmla="*/ 14 w 310"/>
                  <a:gd name="T19" fmla="*/ 132 h 246"/>
                  <a:gd name="T20" fmla="*/ 0 w 310"/>
                  <a:gd name="T21" fmla="*/ 139 h 246"/>
                  <a:gd name="T22" fmla="*/ 14 w 310"/>
                  <a:gd name="T23" fmla="*/ 139 h 246"/>
                  <a:gd name="T24" fmla="*/ 28 w 310"/>
                  <a:gd name="T25" fmla="*/ 139 h 246"/>
                  <a:gd name="T26" fmla="*/ 42 w 310"/>
                  <a:gd name="T27" fmla="*/ 139 h 246"/>
                  <a:gd name="T28" fmla="*/ 55 w 310"/>
                  <a:gd name="T29" fmla="*/ 139 h 246"/>
                  <a:gd name="T30" fmla="*/ 58 w 310"/>
                  <a:gd name="T31" fmla="*/ 120 h 246"/>
                  <a:gd name="T32" fmla="*/ 68 w 310"/>
                  <a:gd name="T33" fmla="*/ 113 h 246"/>
                  <a:gd name="T34" fmla="*/ 78 w 310"/>
                  <a:gd name="T35" fmla="*/ 106 h 246"/>
                  <a:gd name="T36" fmla="*/ 89 w 310"/>
                  <a:gd name="T37" fmla="*/ 100 h 246"/>
                  <a:gd name="T38" fmla="*/ 100 w 310"/>
                  <a:gd name="T39" fmla="*/ 95 h 246"/>
                  <a:gd name="T40" fmla="*/ 108 w 310"/>
                  <a:gd name="T41" fmla="*/ 88 h 246"/>
                  <a:gd name="T42" fmla="*/ 117 w 310"/>
                  <a:gd name="T43" fmla="*/ 81 h 246"/>
                  <a:gd name="T44" fmla="*/ 117 w 310"/>
                  <a:gd name="T45" fmla="*/ 71 h 246"/>
                  <a:gd name="T46" fmla="*/ 132 w 310"/>
                  <a:gd name="T47" fmla="*/ 62 h 246"/>
                  <a:gd name="T48" fmla="*/ 146 w 310"/>
                  <a:gd name="T49" fmla="*/ 62 h 246"/>
                  <a:gd name="T50" fmla="*/ 149 w 310"/>
                  <a:gd name="T51" fmla="*/ 58 h 246"/>
                  <a:gd name="T52" fmla="*/ 141 w 310"/>
                  <a:gd name="T53" fmla="*/ 42 h 246"/>
                  <a:gd name="T54" fmla="*/ 139 w 310"/>
                  <a:gd name="T55" fmla="*/ 30 h 246"/>
                  <a:gd name="T56" fmla="*/ 137 w 310"/>
                  <a:gd name="T57" fmla="*/ 17 h 246"/>
                  <a:gd name="T58" fmla="*/ 135 w 310"/>
                  <a:gd name="T59" fmla="*/ 14 h 246"/>
                  <a:gd name="T60" fmla="*/ 126 w 310"/>
                  <a:gd name="T61" fmla="*/ 11 h 246"/>
                  <a:gd name="T62" fmla="*/ 123 w 310"/>
                  <a:gd name="T63" fmla="*/ 11 h 246"/>
                  <a:gd name="T64" fmla="*/ 103 w 310"/>
                  <a:gd name="T65" fmla="*/ 11 h 246"/>
                  <a:gd name="T66" fmla="*/ 96 w 310"/>
                  <a:gd name="T67" fmla="*/ 0 h 246"/>
                  <a:gd name="T68" fmla="*/ 89 w 310"/>
                  <a:gd name="T69" fmla="*/ 8 h 246"/>
                  <a:gd name="T70" fmla="*/ 83 w 310"/>
                  <a:gd name="T71" fmla="*/ 21 h 246"/>
                  <a:gd name="T72" fmla="*/ 77 w 310"/>
                  <a:gd name="T73" fmla="*/ 35 h 24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310" h="246">
                    <a:moveTo>
                      <a:pt x="160" y="61"/>
                    </a:moveTo>
                    <a:lnTo>
                      <a:pt x="137" y="75"/>
                    </a:lnTo>
                    <a:lnTo>
                      <a:pt x="113" y="91"/>
                    </a:lnTo>
                    <a:lnTo>
                      <a:pt x="101" y="114"/>
                    </a:lnTo>
                    <a:lnTo>
                      <a:pt x="89" y="137"/>
                    </a:lnTo>
                    <a:lnTo>
                      <a:pt x="91" y="163"/>
                    </a:lnTo>
                    <a:lnTo>
                      <a:pt x="79" y="185"/>
                    </a:lnTo>
                    <a:lnTo>
                      <a:pt x="67" y="205"/>
                    </a:lnTo>
                    <a:lnTo>
                      <a:pt x="48" y="219"/>
                    </a:lnTo>
                    <a:lnTo>
                      <a:pt x="29" y="233"/>
                    </a:lnTo>
                    <a:lnTo>
                      <a:pt x="0" y="246"/>
                    </a:lnTo>
                    <a:lnTo>
                      <a:pt x="29" y="246"/>
                    </a:lnTo>
                    <a:lnTo>
                      <a:pt x="58" y="246"/>
                    </a:lnTo>
                    <a:lnTo>
                      <a:pt x="87" y="246"/>
                    </a:lnTo>
                    <a:lnTo>
                      <a:pt x="114" y="246"/>
                    </a:lnTo>
                    <a:lnTo>
                      <a:pt x="120" y="211"/>
                    </a:lnTo>
                    <a:lnTo>
                      <a:pt x="142" y="199"/>
                    </a:lnTo>
                    <a:lnTo>
                      <a:pt x="162" y="187"/>
                    </a:lnTo>
                    <a:lnTo>
                      <a:pt x="185" y="177"/>
                    </a:lnTo>
                    <a:lnTo>
                      <a:pt x="207" y="168"/>
                    </a:lnTo>
                    <a:lnTo>
                      <a:pt x="225" y="156"/>
                    </a:lnTo>
                    <a:lnTo>
                      <a:pt x="244" y="143"/>
                    </a:lnTo>
                    <a:lnTo>
                      <a:pt x="243" y="125"/>
                    </a:lnTo>
                    <a:lnTo>
                      <a:pt x="276" y="111"/>
                    </a:lnTo>
                    <a:lnTo>
                      <a:pt x="304" y="110"/>
                    </a:lnTo>
                    <a:lnTo>
                      <a:pt x="310" y="102"/>
                    </a:lnTo>
                    <a:lnTo>
                      <a:pt x="293" y="75"/>
                    </a:lnTo>
                    <a:lnTo>
                      <a:pt x="289" y="53"/>
                    </a:lnTo>
                    <a:lnTo>
                      <a:pt x="286" y="31"/>
                    </a:lnTo>
                    <a:lnTo>
                      <a:pt x="280" y="25"/>
                    </a:lnTo>
                    <a:lnTo>
                      <a:pt x="263" y="19"/>
                    </a:lnTo>
                    <a:lnTo>
                      <a:pt x="256" y="20"/>
                    </a:lnTo>
                    <a:lnTo>
                      <a:pt x="214" y="18"/>
                    </a:lnTo>
                    <a:lnTo>
                      <a:pt x="199" y="0"/>
                    </a:lnTo>
                    <a:lnTo>
                      <a:pt x="186" y="13"/>
                    </a:lnTo>
                    <a:lnTo>
                      <a:pt x="173" y="37"/>
                    </a:lnTo>
                    <a:lnTo>
                      <a:pt x="160" y="61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68" name="Freeform 341"/>
              <p:cNvSpPr>
                <a:spLocks/>
              </p:cNvSpPr>
              <p:nvPr/>
            </p:nvSpPr>
            <p:spPr bwMode="auto">
              <a:xfrm>
                <a:off x="2923" y="1654"/>
                <a:ext cx="71" cy="156"/>
              </a:xfrm>
              <a:custGeom>
                <a:avLst/>
                <a:gdLst>
                  <a:gd name="T0" fmla="*/ 33 w 101"/>
                  <a:gd name="T1" fmla="*/ 110 h 209"/>
                  <a:gd name="T2" fmla="*/ 26 w 101"/>
                  <a:gd name="T3" fmla="*/ 116 h 209"/>
                  <a:gd name="T4" fmla="*/ 23 w 101"/>
                  <a:gd name="T5" fmla="*/ 101 h 209"/>
                  <a:gd name="T6" fmla="*/ 20 w 101"/>
                  <a:gd name="T7" fmla="*/ 86 h 209"/>
                  <a:gd name="T8" fmla="*/ 11 w 101"/>
                  <a:gd name="T9" fmla="*/ 73 h 209"/>
                  <a:gd name="T10" fmla="*/ 0 w 101"/>
                  <a:gd name="T11" fmla="*/ 57 h 209"/>
                  <a:gd name="T12" fmla="*/ 6 w 101"/>
                  <a:gd name="T13" fmla="*/ 45 h 209"/>
                  <a:gd name="T14" fmla="*/ 11 w 101"/>
                  <a:gd name="T15" fmla="*/ 33 h 209"/>
                  <a:gd name="T16" fmla="*/ 9 w 101"/>
                  <a:gd name="T17" fmla="*/ 10 h 209"/>
                  <a:gd name="T18" fmla="*/ 13 w 101"/>
                  <a:gd name="T19" fmla="*/ 6 h 209"/>
                  <a:gd name="T20" fmla="*/ 26 w 101"/>
                  <a:gd name="T21" fmla="*/ 0 h 209"/>
                  <a:gd name="T22" fmla="*/ 31 w 101"/>
                  <a:gd name="T23" fmla="*/ 3 h 209"/>
                  <a:gd name="T24" fmla="*/ 34 w 101"/>
                  <a:gd name="T25" fmla="*/ 9 h 209"/>
                  <a:gd name="T26" fmla="*/ 41 w 101"/>
                  <a:gd name="T27" fmla="*/ 4 h 209"/>
                  <a:gd name="T28" fmla="*/ 36 w 101"/>
                  <a:gd name="T29" fmla="*/ 22 h 209"/>
                  <a:gd name="T30" fmla="*/ 44 w 101"/>
                  <a:gd name="T31" fmla="*/ 34 h 209"/>
                  <a:gd name="T32" fmla="*/ 37 w 101"/>
                  <a:gd name="T33" fmla="*/ 43 h 209"/>
                  <a:gd name="T34" fmla="*/ 31 w 101"/>
                  <a:gd name="T35" fmla="*/ 54 h 209"/>
                  <a:gd name="T36" fmla="*/ 42 w 101"/>
                  <a:gd name="T37" fmla="*/ 62 h 209"/>
                  <a:gd name="T38" fmla="*/ 50 w 101"/>
                  <a:gd name="T39" fmla="*/ 67 h 209"/>
                  <a:gd name="T40" fmla="*/ 49 w 101"/>
                  <a:gd name="T41" fmla="*/ 81 h 209"/>
                  <a:gd name="T42" fmla="*/ 41 w 101"/>
                  <a:gd name="T43" fmla="*/ 89 h 209"/>
                  <a:gd name="T44" fmla="*/ 33 w 101"/>
                  <a:gd name="T45" fmla="*/ 96 h 209"/>
                  <a:gd name="T46" fmla="*/ 33 w 101"/>
                  <a:gd name="T47" fmla="*/ 110 h 20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01" h="209">
                    <a:moveTo>
                      <a:pt x="67" y="198"/>
                    </a:moveTo>
                    <a:lnTo>
                      <a:pt x="53" y="209"/>
                    </a:lnTo>
                    <a:lnTo>
                      <a:pt x="47" y="181"/>
                    </a:lnTo>
                    <a:lnTo>
                      <a:pt x="40" y="154"/>
                    </a:lnTo>
                    <a:lnTo>
                      <a:pt x="21" y="131"/>
                    </a:lnTo>
                    <a:lnTo>
                      <a:pt x="0" y="103"/>
                    </a:lnTo>
                    <a:lnTo>
                      <a:pt x="11" y="81"/>
                    </a:lnTo>
                    <a:lnTo>
                      <a:pt x="22" y="59"/>
                    </a:lnTo>
                    <a:lnTo>
                      <a:pt x="19" y="18"/>
                    </a:lnTo>
                    <a:lnTo>
                      <a:pt x="25" y="11"/>
                    </a:lnTo>
                    <a:lnTo>
                      <a:pt x="53" y="0"/>
                    </a:lnTo>
                    <a:lnTo>
                      <a:pt x="63" y="6"/>
                    </a:lnTo>
                    <a:lnTo>
                      <a:pt x="70" y="16"/>
                    </a:lnTo>
                    <a:lnTo>
                      <a:pt x="84" y="7"/>
                    </a:lnTo>
                    <a:lnTo>
                      <a:pt x="72" y="39"/>
                    </a:lnTo>
                    <a:lnTo>
                      <a:pt x="88" y="60"/>
                    </a:lnTo>
                    <a:lnTo>
                      <a:pt x="76" y="78"/>
                    </a:lnTo>
                    <a:lnTo>
                      <a:pt x="63" y="96"/>
                    </a:lnTo>
                    <a:lnTo>
                      <a:pt x="85" y="111"/>
                    </a:lnTo>
                    <a:lnTo>
                      <a:pt x="101" y="121"/>
                    </a:lnTo>
                    <a:lnTo>
                      <a:pt x="100" y="145"/>
                    </a:lnTo>
                    <a:lnTo>
                      <a:pt x="83" y="160"/>
                    </a:lnTo>
                    <a:lnTo>
                      <a:pt x="67" y="173"/>
                    </a:lnTo>
                    <a:lnTo>
                      <a:pt x="67" y="198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69" name="Freeform 342"/>
              <p:cNvSpPr>
                <a:spLocks/>
              </p:cNvSpPr>
              <p:nvPr/>
            </p:nvSpPr>
            <p:spPr bwMode="auto">
              <a:xfrm>
                <a:off x="3321" y="2510"/>
                <a:ext cx="35" cy="37"/>
              </a:xfrm>
              <a:custGeom>
                <a:avLst/>
                <a:gdLst>
                  <a:gd name="T0" fmla="*/ 9 w 50"/>
                  <a:gd name="T1" fmla="*/ 6 h 49"/>
                  <a:gd name="T2" fmla="*/ 3 w 50"/>
                  <a:gd name="T3" fmla="*/ 17 h 49"/>
                  <a:gd name="T4" fmla="*/ 0 w 50"/>
                  <a:gd name="T5" fmla="*/ 28 h 49"/>
                  <a:gd name="T6" fmla="*/ 1 w 50"/>
                  <a:gd name="T7" fmla="*/ 28 h 49"/>
                  <a:gd name="T8" fmla="*/ 1 w 50"/>
                  <a:gd name="T9" fmla="*/ 28 h 49"/>
                  <a:gd name="T10" fmla="*/ 13 w 50"/>
                  <a:gd name="T11" fmla="*/ 27 h 49"/>
                  <a:gd name="T12" fmla="*/ 14 w 50"/>
                  <a:gd name="T13" fmla="*/ 22 h 49"/>
                  <a:gd name="T14" fmla="*/ 21 w 50"/>
                  <a:gd name="T15" fmla="*/ 23 h 49"/>
                  <a:gd name="T16" fmla="*/ 25 w 50"/>
                  <a:gd name="T17" fmla="*/ 21 h 49"/>
                  <a:gd name="T18" fmla="*/ 20 w 50"/>
                  <a:gd name="T19" fmla="*/ 0 h 49"/>
                  <a:gd name="T20" fmla="*/ 13 w 50"/>
                  <a:gd name="T21" fmla="*/ 6 h 49"/>
                  <a:gd name="T22" fmla="*/ 9 w 50"/>
                  <a:gd name="T23" fmla="*/ 6 h 4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0" h="49">
                    <a:moveTo>
                      <a:pt x="18" y="10"/>
                    </a:moveTo>
                    <a:lnTo>
                      <a:pt x="6" y="31"/>
                    </a:lnTo>
                    <a:lnTo>
                      <a:pt x="0" y="49"/>
                    </a:lnTo>
                    <a:lnTo>
                      <a:pt x="1" y="49"/>
                    </a:lnTo>
                    <a:lnTo>
                      <a:pt x="2" y="49"/>
                    </a:lnTo>
                    <a:lnTo>
                      <a:pt x="25" y="48"/>
                    </a:lnTo>
                    <a:lnTo>
                      <a:pt x="29" y="39"/>
                    </a:lnTo>
                    <a:lnTo>
                      <a:pt x="43" y="41"/>
                    </a:lnTo>
                    <a:lnTo>
                      <a:pt x="50" y="37"/>
                    </a:lnTo>
                    <a:lnTo>
                      <a:pt x="41" y="0"/>
                    </a:lnTo>
                    <a:lnTo>
                      <a:pt x="25" y="10"/>
                    </a:lnTo>
                    <a:lnTo>
                      <a:pt x="18" y="10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0" name="Freeform 343"/>
              <p:cNvSpPr>
                <a:spLocks/>
              </p:cNvSpPr>
              <p:nvPr/>
            </p:nvSpPr>
            <p:spPr bwMode="auto">
              <a:xfrm>
                <a:off x="3552" y="2205"/>
                <a:ext cx="25" cy="35"/>
              </a:xfrm>
              <a:custGeom>
                <a:avLst/>
                <a:gdLst>
                  <a:gd name="T0" fmla="*/ 0 w 38"/>
                  <a:gd name="T1" fmla="*/ 26 h 46"/>
                  <a:gd name="T2" fmla="*/ 13 w 38"/>
                  <a:gd name="T3" fmla="*/ 27 h 46"/>
                  <a:gd name="T4" fmla="*/ 16 w 38"/>
                  <a:gd name="T5" fmla="*/ 18 h 46"/>
                  <a:gd name="T6" fmla="*/ 12 w 38"/>
                  <a:gd name="T7" fmla="*/ 0 h 46"/>
                  <a:gd name="T8" fmla="*/ 8 w 38"/>
                  <a:gd name="T9" fmla="*/ 2 h 46"/>
                  <a:gd name="T10" fmla="*/ 0 w 38"/>
                  <a:gd name="T11" fmla="*/ 26 h 4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8" h="46">
                    <a:moveTo>
                      <a:pt x="0" y="45"/>
                    </a:moveTo>
                    <a:lnTo>
                      <a:pt x="30" y="46"/>
                    </a:lnTo>
                    <a:lnTo>
                      <a:pt x="38" y="32"/>
                    </a:lnTo>
                    <a:lnTo>
                      <a:pt x="27" y="0"/>
                    </a:lnTo>
                    <a:lnTo>
                      <a:pt x="18" y="2"/>
                    </a:lnTo>
                    <a:lnTo>
                      <a:pt x="0" y="45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1" name="Freeform 344"/>
              <p:cNvSpPr>
                <a:spLocks/>
              </p:cNvSpPr>
              <p:nvPr/>
            </p:nvSpPr>
            <p:spPr bwMode="auto">
              <a:xfrm>
                <a:off x="3540" y="2219"/>
                <a:ext cx="184" cy="305"/>
              </a:xfrm>
              <a:custGeom>
                <a:avLst/>
                <a:gdLst>
                  <a:gd name="T0" fmla="*/ 123 w 264"/>
                  <a:gd name="T1" fmla="*/ 31 h 404"/>
                  <a:gd name="T2" fmla="*/ 120 w 264"/>
                  <a:gd name="T3" fmla="*/ 50 h 404"/>
                  <a:gd name="T4" fmla="*/ 112 w 264"/>
                  <a:gd name="T5" fmla="*/ 70 h 404"/>
                  <a:gd name="T6" fmla="*/ 102 w 264"/>
                  <a:gd name="T7" fmla="*/ 91 h 404"/>
                  <a:gd name="T8" fmla="*/ 94 w 264"/>
                  <a:gd name="T9" fmla="*/ 110 h 404"/>
                  <a:gd name="T10" fmla="*/ 85 w 264"/>
                  <a:gd name="T11" fmla="*/ 131 h 404"/>
                  <a:gd name="T12" fmla="*/ 77 w 264"/>
                  <a:gd name="T13" fmla="*/ 140 h 404"/>
                  <a:gd name="T14" fmla="*/ 70 w 264"/>
                  <a:gd name="T15" fmla="*/ 150 h 404"/>
                  <a:gd name="T16" fmla="*/ 62 w 264"/>
                  <a:gd name="T17" fmla="*/ 159 h 404"/>
                  <a:gd name="T18" fmla="*/ 55 w 264"/>
                  <a:gd name="T19" fmla="*/ 168 h 404"/>
                  <a:gd name="T20" fmla="*/ 46 w 264"/>
                  <a:gd name="T21" fmla="*/ 179 h 404"/>
                  <a:gd name="T22" fmla="*/ 38 w 264"/>
                  <a:gd name="T23" fmla="*/ 189 h 404"/>
                  <a:gd name="T24" fmla="*/ 28 w 264"/>
                  <a:gd name="T25" fmla="*/ 199 h 404"/>
                  <a:gd name="T26" fmla="*/ 19 w 264"/>
                  <a:gd name="T27" fmla="*/ 210 h 404"/>
                  <a:gd name="T28" fmla="*/ 13 w 264"/>
                  <a:gd name="T29" fmla="*/ 220 h 404"/>
                  <a:gd name="T30" fmla="*/ 7 w 264"/>
                  <a:gd name="T31" fmla="*/ 230 h 404"/>
                  <a:gd name="T32" fmla="*/ 0 w 264"/>
                  <a:gd name="T33" fmla="*/ 217 h 404"/>
                  <a:gd name="T34" fmla="*/ 1 w 264"/>
                  <a:gd name="T35" fmla="*/ 202 h 404"/>
                  <a:gd name="T36" fmla="*/ 0 w 264"/>
                  <a:gd name="T37" fmla="*/ 186 h 404"/>
                  <a:gd name="T38" fmla="*/ 0 w 264"/>
                  <a:gd name="T39" fmla="*/ 171 h 404"/>
                  <a:gd name="T40" fmla="*/ 0 w 264"/>
                  <a:gd name="T41" fmla="*/ 155 h 404"/>
                  <a:gd name="T42" fmla="*/ 6 w 264"/>
                  <a:gd name="T43" fmla="*/ 145 h 404"/>
                  <a:gd name="T44" fmla="*/ 11 w 264"/>
                  <a:gd name="T45" fmla="*/ 135 h 404"/>
                  <a:gd name="T46" fmla="*/ 17 w 264"/>
                  <a:gd name="T47" fmla="*/ 131 h 404"/>
                  <a:gd name="T48" fmla="*/ 30 w 264"/>
                  <a:gd name="T49" fmla="*/ 122 h 404"/>
                  <a:gd name="T50" fmla="*/ 39 w 264"/>
                  <a:gd name="T51" fmla="*/ 120 h 404"/>
                  <a:gd name="T52" fmla="*/ 50 w 264"/>
                  <a:gd name="T53" fmla="*/ 119 h 404"/>
                  <a:gd name="T54" fmla="*/ 59 w 264"/>
                  <a:gd name="T55" fmla="*/ 106 h 404"/>
                  <a:gd name="T56" fmla="*/ 68 w 264"/>
                  <a:gd name="T57" fmla="*/ 93 h 404"/>
                  <a:gd name="T58" fmla="*/ 78 w 264"/>
                  <a:gd name="T59" fmla="*/ 80 h 404"/>
                  <a:gd name="T60" fmla="*/ 87 w 264"/>
                  <a:gd name="T61" fmla="*/ 66 h 404"/>
                  <a:gd name="T62" fmla="*/ 75 w 264"/>
                  <a:gd name="T63" fmla="*/ 66 h 404"/>
                  <a:gd name="T64" fmla="*/ 65 w 264"/>
                  <a:gd name="T65" fmla="*/ 62 h 404"/>
                  <a:gd name="T66" fmla="*/ 56 w 264"/>
                  <a:gd name="T67" fmla="*/ 58 h 404"/>
                  <a:gd name="T68" fmla="*/ 46 w 264"/>
                  <a:gd name="T69" fmla="*/ 54 h 404"/>
                  <a:gd name="T70" fmla="*/ 36 w 264"/>
                  <a:gd name="T71" fmla="*/ 50 h 404"/>
                  <a:gd name="T72" fmla="*/ 29 w 264"/>
                  <a:gd name="T73" fmla="*/ 38 h 404"/>
                  <a:gd name="T74" fmla="*/ 20 w 264"/>
                  <a:gd name="T75" fmla="*/ 25 h 404"/>
                  <a:gd name="T76" fmla="*/ 22 w 264"/>
                  <a:gd name="T77" fmla="*/ 15 h 404"/>
                  <a:gd name="T78" fmla="*/ 26 w 264"/>
                  <a:gd name="T79" fmla="*/ 8 h 404"/>
                  <a:gd name="T80" fmla="*/ 33 w 264"/>
                  <a:gd name="T81" fmla="*/ 17 h 404"/>
                  <a:gd name="T82" fmla="*/ 41 w 264"/>
                  <a:gd name="T83" fmla="*/ 25 h 404"/>
                  <a:gd name="T84" fmla="*/ 58 w 264"/>
                  <a:gd name="T85" fmla="*/ 18 h 404"/>
                  <a:gd name="T86" fmla="*/ 70 w 264"/>
                  <a:gd name="T87" fmla="*/ 20 h 404"/>
                  <a:gd name="T88" fmla="*/ 82 w 264"/>
                  <a:gd name="T89" fmla="*/ 14 h 404"/>
                  <a:gd name="T90" fmla="*/ 99 w 264"/>
                  <a:gd name="T91" fmla="*/ 8 h 404"/>
                  <a:gd name="T92" fmla="*/ 116 w 264"/>
                  <a:gd name="T93" fmla="*/ 4 h 404"/>
                  <a:gd name="T94" fmla="*/ 123 w 264"/>
                  <a:gd name="T95" fmla="*/ 0 h 404"/>
                  <a:gd name="T96" fmla="*/ 127 w 264"/>
                  <a:gd name="T97" fmla="*/ 5 h 404"/>
                  <a:gd name="T98" fmla="*/ 126 w 264"/>
                  <a:gd name="T99" fmla="*/ 25 h 404"/>
                  <a:gd name="T100" fmla="*/ 128 w 264"/>
                  <a:gd name="T101" fmla="*/ 26 h 404"/>
                  <a:gd name="T102" fmla="*/ 123 w 264"/>
                  <a:gd name="T103" fmla="*/ 31 h 404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0" t="0" r="r" b="b"/>
                <a:pathLst>
                  <a:path w="264" h="404">
                    <a:moveTo>
                      <a:pt x="254" y="54"/>
                    </a:moveTo>
                    <a:lnTo>
                      <a:pt x="247" y="87"/>
                    </a:lnTo>
                    <a:lnTo>
                      <a:pt x="229" y="123"/>
                    </a:lnTo>
                    <a:lnTo>
                      <a:pt x="211" y="159"/>
                    </a:lnTo>
                    <a:lnTo>
                      <a:pt x="193" y="194"/>
                    </a:lnTo>
                    <a:lnTo>
                      <a:pt x="175" y="230"/>
                    </a:lnTo>
                    <a:lnTo>
                      <a:pt x="159" y="247"/>
                    </a:lnTo>
                    <a:lnTo>
                      <a:pt x="144" y="264"/>
                    </a:lnTo>
                    <a:lnTo>
                      <a:pt x="128" y="279"/>
                    </a:lnTo>
                    <a:lnTo>
                      <a:pt x="113" y="296"/>
                    </a:lnTo>
                    <a:lnTo>
                      <a:pt x="95" y="314"/>
                    </a:lnTo>
                    <a:lnTo>
                      <a:pt x="77" y="332"/>
                    </a:lnTo>
                    <a:lnTo>
                      <a:pt x="57" y="350"/>
                    </a:lnTo>
                    <a:lnTo>
                      <a:pt x="39" y="368"/>
                    </a:lnTo>
                    <a:lnTo>
                      <a:pt x="27" y="386"/>
                    </a:lnTo>
                    <a:lnTo>
                      <a:pt x="14" y="404"/>
                    </a:lnTo>
                    <a:lnTo>
                      <a:pt x="0" y="381"/>
                    </a:lnTo>
                    <a:lnTo>
                      <a:pt x="1" y="354"/>
                    </a:lnTo>
                    <a:lnTo>
                      <a:pt x="0" y="326"/>
                    </a:lnTo>
                    <a:lnTo>
                      <a:pt x="0" y="299"/>
                    </a:lnTo>
                    <a:lnTo>
                      <a:pt x="0" y="271"/>
                    </a:lnTo>
                    <a:lnTo>
                      <a:pt x="12" y="254"/>
                    </a:lnTo>
                    <a:lnTo>
                      <a:pt x="23" y="237"/>
                    </a:lnTo>
                    <a:lnTo>
                      <a:pt x="36" y="230"/>
                    </a:lnTo>
                    <a:lnTo>
                      <a:pt x="61" y="213"/>
                    </a:lnTo>
                    <a:lnTo>
                      <a:pt x="81" y="211"/>
                    </a:lnTo>
                    <a:lnTo>
                      <a:pt x="103" y="209"/>
                    </a:lnTo>
                    <a:lnTo>
                      <a:pt x="122" y="186"/>
                    </a:lnTo>
                    <a:lnTo>
                      <a:pt x="141" y="163"/>
                    </a:lnTo>
                    <a:lnTo>
                      <a:pt x="161" y="140"/>
                    </a:lnTo>
                    <a:lnTo>
                      <a:pt x="180" y="117"/>
                    </a:lnTo>
                    <a:lnTo>
                      <a:pt x="155" y="117"/>
                    </a:lnTo>
                    <a:lnTo>
                      <a:pt x="134" y="109"/>
                    </a:lnTo>
                    <a:lnTo>
                      <a:pt x="115" y="102"/>
                    </a:lnTo>
                    <a:lnTo>
                      <a:pt x="95" y="95"/>
                    </a:lnTo>
                    <a:lnTo>
                      <a:pt x="75" y="87"/>
                    </a:lnTo>
                    <a:lnTo>
                      <a:pt x="59" y="66"/>
                    </a:lnTo>
                    <a:lnTo>
                      <a:pt x="42" y="44"/>
                    </a:lnTo>
                    <a:lnTo>
                      <a:pt x="45" y="27"/>
                    </a:lnTo>
                    <a:lnTo>
                      <a:pt x="53" y="13"/>
                    </a:lnTo>
                    <a:lnTo>
                      <a:pt x="69" y="29"/>
                    </a:lnTo>
                    <a:lnTo>
                      <a:pt x="85" y="44"/>
                    </a:lnTo>
                    <a:lnTo>
                      <a:pt x="119" y="32"/>
                    </a:lnTo>
                    <a:lnTo>
                      <a:pt x="143" y="35"/>
                    </a:lnTo>
                    <a:lnTo>
                      <a:pt x="168" y="24"/>
                    </a:lnTo>
                    <a:lnTo>
                      <a:pt x="204" y="15"/>
                    </a:lnTo>
                    <a:lnTo>
                      <a:pt x="240" y="7"/>
                    </a:lnTo>
                    <a:lnTo>
                      <a:pt x="254" y="0"/>
                    </a:lnTo>
                    <a:lnTo>
                      <a:pt x="261" y="8"/>
                    </a:lnTo>
                    <a:lnTo>
                      <a:pt x="259" y="44"/>
                    </a:lnTo>
                    <a:lnTo>
                      <a:pt x="264" y="45"/>
                    </a:lnTo>
                    <a:lnTo>
                      <a:pt x="254" y="54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2" name="Freeform 345"/>
              <p:cNvSpPr>
                <a:spLocks/>
              </p:cNvSpPr>
              <p:nvPr/>
            </p:nvSpPr>
            <p:spPr bwMode="auto">
              <a:xfrm>
                <a:off x="3322" y="2539"/>
                <a:ext cx="34" cy="47"/>
              </a:xfrm>
              <a:custGeom>
                <a:avLst/>
                <a:gdLst>
                  <a:gd name="T0" fmla="*/ 21 w 47"/>
                  <a:gd name="T1" fmla="*/ 9 h 62"/>
                  <a:gd name="T2" fmla="*/ 22 w 47"/>
                  <a:gd name="T3" fmla="*/ 2 h 62"/>
                  <a:gd name="T4" fmla="*/ 14 w 47"/>
                  <a:gd name="T5" fmla="*/ 0 h 62"/>
                  <a:gd name="T6" fmla="*/ 12 w 47"/>
                  <a:gd name="T7" fmla="*/ 5 h 62"/>
                  <a:gd name="T8" fmla="*/ 0 w 47"/>
                  <a:gd name="T9" fmla="*/ 6 h 62"/>
                  <a:gd name="T10" fmla="*/ 0 w 47"/>
                  <a:gd name="T11" fmla="*/ 7 h 62"/>
                  <a:gd name="T12" fmla="*/ 0 w 47"/>
                  <a:gd name="T13" fmla="*/ 8 h 62"/>
                  <a:gd name="T14" fmla="*/ 3 w 47"/>
                  <a:gd name="T15" fmla="*/ 22 h 62"/>
                  <a:gd name="T16" fmla="*/ 5 w 47"/>
                  <a:gd name="T17" fmla="*/ 36 h 62"/>
                  <a:gd name="T18" fmla="*/ 9 w 47"/>
                  <a:gd name="T19" fmla="*/ 36 h 62"/>
                  <a:gd name="T20" fmla="*/ 17 w 47"/>
                  <a:gd name="T21" fmla="*/ 25 h 62"/>
                  <a:gd name="T22" fmla="*/ 25 w 47"/>
                  <a:gd name="T23" fmla="*/ 15 h 62"/>
                  <a:gd name="T24" fmla="*/ 21 w 47"/>
                  <a:gd name="T25" fmla="*/ 9 h 6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7" h="62">
                    <a:moveTo>
                      <a:pt x="40" y="16"/>
                    </a:moveTo>
                    <a:lnTo>
                      <a:pt x="41" y="2"/>
                    </a:lnTo>
                    <a:lnTo>
                      <a:pt x="27" y="0"/>
                    </a:lnTo>
                    <a:lnTo>
                      <a:pt x="23" y="9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5" y="38"/>
                    </a:lnTo>
                    <a:lnTo>
                      <a:pt x="10" y="62"/>
                    </a:lnTo>
                    <a:lnTo>
                      <a:pt x="16" y="62"/>
                    </a:lnTo>
                    <a:lnTo>
                      <a:pt x="32" y="44"/>
                    </a:lnTo>
                    <a:lnTo>
                      <a:pt x="47" y="26"/>
                    </a:lnTo>
                    <a:lnTo>
                      <a:pt x="40" y="16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3" name="Freeform 346"/>
              <p:cNvSpPr>
                <a:spLocks/>
              </p:cNvSpPr>
              <p:nvPr/>
            </p:nvSpPr>
            <p:spPr bwMode="auto">
              <a:xfrm>
                <a:off x="2996" y="2407"/>
                <a:ext cx="137" cy="190"/>
              </a:xfrm>
              <a:custGeom>
                <a:avLst/>
                <a:gdLst>
                  <a:gd name="T0" fmla="*/ 17 w 197"/>
                  <a:gd name="T1" fmla="*/ 99 h 256"/>
                  <a:gd name="T2" fmla="*/ 6 w 197"/>
                  <a:gd name="T3" fmla="*/ 99 h 256"/>
                  <a:gd name="T4" fmla="*/ 6 w 197"/>
                  <a:gd name="T5" fmla="*/ 105 h 256"/>
                  <a:gd name="T6" fmla="*/ 7 w 197"/>
                  <a:gd name="T7" fmla="*/ 109 h 256"/>
                  <a:gd name="T8" fmla="*/ 10 w 197"/>
                  <a:gd name="T9" fmla="*/ 116 h 256"/>
                  <a:gd name="T10" fmla="*/ 7 w 197"/>
                  <a:gd name="T11" fmla="*/ 119 h 256"/>
                  <a:gd name="T12" fmla="*/ 4 w 197"/>
                  <a:gd name="T13" fmla="*/ 117 h 256"/>
                  <a:gd name="T14" fmla="*/ 0 w 197"/>
                  <a:gd name="T15" fmla="*/ 124 h 256"/>
                  <a:gd name="T16" fmla="*/ 11 w 197"/>
                  <a:gd name="T17" fmla="*/ 141 h 256"/>
                  <a:gd name="T18" fmla="*/ 20 w 197"/>
                  <a:gd name="T19" fmla="*/ 132 h 256"/>
                  <a:gd name="T20" fmla="*/ 24 w 197"/>
                  <a:gd name="T21" fmla="*/ 135 h 256"/>
                  <a:gd name="T22" fmla="*/ 31 w 197"/>
                  <a:gd name="T23" fmla="*/ 138 h 256"/>
                  <a:gd name="T24" fmla="*/ 35 w 197"/>
                  <a:gd name="T25" fmla="*/ 132 h 256"/>
                  <a:gd name="T26" fmla="*/ 42 w 197"/>
                  <a:gd name="T27" fmla="*/ 131 h 256"/>
                  <a:gd name="T28" fmla="*/ 44 w 197"/>
                  <a:gd name="T29" fmla="*/ 139 h 256"/>
                  <a:gd name="T30" fmla="*/ 53 w 197"/>
                  <a:gd name="T31" fmla="*/ 128 h 256"/>
                  <a:gd name="T32" fmla="*/ 63 w 197"/>
                  <a:gd name="T33" fmla="*/ 117 h 256"/>
                  <a:gd name="T34" fmla="*/ 65 w 197"/>
                  <a:gd name="T35" fmla="*/ 105 h 256"/>
                  <a:gd name="T36" fmla="*/ 67 w 197"/>
                  <a:gd name="T37" fmla="*/ 92 h 256"/>
                  <a:gd name="T38" fmla="*/ 75 w 197"/>
                  <a:gd name="T39" fmla="*/ 79 h 256"/>
                  <a:gd name="T40" fmla="*/ 84 w 197"/>
                  <a:gd name="T41" fmla="*/ 65 h 256"/>
                  <a:gd name="T42" fmla="*/ 86 w 197"/>
                  <a:gd name="T43" fmla="*/ 53 h 256"/>
                  <a:gd name="T44" fmla="*/ 88 w 197"/>
                  <a:gd name="T45" fmla="*/ 40 h 256"/>
                  <a:gd name="T46" fmla="*/ 90 w 197"/>
                  <a:gd name="T47" fmla="*/ 29 h 256"/>
                  <a:gd name="T48" fmla="*/ 91 w 197"/>
                  <a:gd name="T49" fmla="*/ 16 h 256"/>
                  <a:gd name="T50" fmla="*/ 95 w 197"/>
                  <a:gd name="T51" fmla="*/ 2 h 256"/>
                  <a:gd name="T52" fmla="*/ 85 w 197"/>
                  <a:gd name="T53" fmla="*/ 1 h 256"/>
                  <a:gd name="T54" fmla="*/ 75 w 197"/>
                  <a:gd name="T55" fmla="*/ 0 h 256"/>
                  <a:gd name="T56" fmla="*/ 68 w 197"/>
                  <a:gd name="T57" fmla="*/ 5 h 256"/>
                  <a:gd name="T58" fmla="*/ 64 w 197"/>
                  <a:gd name="T59" fmla="*/ 22 h 256"/>
                  <a:gd name="T60" fmla="*/ 62 w 197"/>
                  <a:gd name="T61" fmla="*/ 30 h 256"/>
                  <a:gd name="T62" fmla="*/ 51 w 197"/>
                  <a:gd name="T63" fmla="*/ 27 h 256"/>
                  <a:gd name="T64" fmla="*/ 40 w 197"/>
                  <a:gd name="T65" fmla="*/ 24 h 256"/>
                  <a:gd name="T66" fmla="*/ 27 w 197"/>
                  <a:gd name="T67" fmla="*/ 23 h 256"/>
                  <a:gd name="T68" fmla="*/ 26 w 197"/>
                  <a:gd name="T69" fmla="*/ 39 h 256"/>
                  <a:gd name="T70" fmla="*/ 40 w 197"/>
                  <a:gd name="T71" fmla="*/ 38 h 256"/>
                  <a:gd name="T72" fmla="*/ 41 w 197"/>
                  <a:gd name="T73" fmla="*/ 48 h 256"/>
                  <a:gd name="T74" fmla="*/ 35 w 197"/>
                  <a:gd name="T75" fmla="*/ 58 h 256"/>
                  <a:gd name="T76" fmla="*/ 42 w 197"/>
                  <a:gd name="T77" fmla="*/ 73 h 256"/>
                  <a:gd name="T78" fmla="*/ 39 w 197"/>
                  <a:gd name="T79" fmla="*/ 95 h 256"/>
                  <a:gd name="T80" fmla="*/ 35 w 197"/>
                  <a:gd name="T81" fmla="*/ 99 h 256"/>
                  <a:gd name="T82" fmla="*/ 33 w 197"/>
                  <a:gd name="T83" fmla="*/ 95 h 256"/>
                  <a:gd name="T84" fmla="*/ 26 w 197"/>
                  <a:gd name="T85" fmla="*/ 98 h 256"/>
                  <a:gd name="T86" fmla="*/ 18 w 197"/>
                  <a:gd name="T87" fmla="*/ 88 h 256"/>
                  <a:gd name="T88" fmla="*/ 17 w 197"/>
                  <a:gd name="T89" fmla="*/ 99 h 25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197" h="256">
                    <a:moveTo>
                      <a:pt x="36" y="179"/>
                    </a:moveTo>
                    <a:lnTo>
                      <a:pt x="12" y="181"/>
                    </a:lnTo>
                    <a:lnTo>
                      <a:pt x="13" y="190"/>
                    </a:lnTo>
                    <a:lnTo>
                      <a:pt x="15" y="198"/>
                    </a:lnTo>
                    <a:lnTo>
                      <a:pt x="20" y="210"/>
                    </a:lnTo>
                    <a:lnTo>
                      <a:pt x="15" y="216"/>
                    </a:lnTo>
                    <a:lnTo>
                      <a:pt x="8" y="211"/>
                    </a:lnTo>
                    <a:lnTo>
                      <a:pt x="0" y="225"/>
                    </a:lnTo>
                    <a:lnTo>
                      <a:pt x="23" y="256"/>
                    </a:lnTo>
                    <a:lnTo>
                      <a:pt x="41" y="240"/>
                    </a:lnTo>
                    <a:lnTo>
                      <a:pt x="50" y="245"/>
                    </a:lnTo>
                    <a:lnTo>
                      <a:pt x="65" y="250"/>
                    </a:lnTo>
                    <a:lnTo>
                      <a:pt x="72" y="240"/>
                    </a:lnTo>
                    <a:lnTo>
                      <a:pt x="87" y="239"/>
                    </a:lnTo>
                    <a:lnTo>
                      <a:pt x="90" y="252"/>
                    </a:lnTo>
                    <a:lnTo>
                      <a:pt x="110" y="233"/>
                    </a:lnTo>
                    <a:lnTo>
                      <a:pt x="131" y="213"/>
                    </a:lnTo>
                    <a:lnTo>
                      <a:pt x="134" y="190"/>
                    </a:lnTo>
                    <a:lnTo>
                      <a:pt x="138" y="167"/>
                    </a:lnTo>
                    <a:lnTo>
                      <a:pt x="156" y="143"/>
                    </a:lnTo>
                    <a:lnTo>
                      <a:pt x="174" y="119"/>
                    </a:lnTo>
                    <a:lnTo>
                      <a:pt x="177" y="96"/>
                    </a:lnTo>
                    <a:lnTo>
                      <a:pt x="182" y="73"/>
                    </a:lnTo>
                    <a:lnTo>
                      <a:pt x="186" y="52"/>
                    </a:lnTo>
                    <a:lnTo>
                      <a:pt x="189" y="29"/>
                    </a:lnTo>
                    <a:lnTo>
                      <a:pt x="197" y="4"/>
                    </a:lnTo>
                    <a:lnTo>
                      <a:pt x="176" y="1"/>
                    </a:lnTo>
                    <a:lnTo>
                      <a:pt x="156" y="0"/>
                    </a:lnTo>
                    <a:lnTo>
                      <a:pt x="141" y="10"/>
                    </a:lnTo>
                    <a:lnTo>
                      <a:pt x="133" y="41"/>
                    </a:lnTo>
                    <a:lnTo>
                      <a:pt x="128" y="54"/>
                    </a:lnTo>
                    <a:lnTo>
                      <a:pt x="105" y="48"/>
                    </a:lnTo>
                    <a:lnTo>
                      <a:pt x="83" y="43"/>
                    </a:lnTo>
                    <a:lnTo>
                      <a:pt x="56" y="42"/>
                    </a:lnTo>
                    <a:lnTo>
                      <a:pt x="54" y="71"/>
                    </a:lnTo>
                    <a:lnTo>
                      <a:pt x="83" y="69"/>
                    </a:lnTo>
                    <a:lnTo>
                      <a:pt x="85" y="88"/>
                    </a:lnTo>
                    <a:lnTo>
                      <a:pt x="73" y="105"/>
                    </a:lnTo>
                    <a:lnTo>
                      <a:pt x="87" y="132"/>
                    </a:lnTo>
                    <a:lnTo>
                      <a:pt x="81" y="173"/>
                    </a:lnTo>
                    <a:lnTo>
                      <a:pt x="72" y="180"/>
                    </a:lnTo>
                    <a:lnTo>
                      <a:pt x="68" y="172"/>
                    </a:lnTo>
                    <a:lnTo>
                      <a:pt x="53" y="178"/>
                    </a:lnTo>
                    <a:lnTo>
                      <a:pt x="38" y="161"/>
                    </a:lnTo>
                    <a:lnTo>
                      <a:pt x="36" y="179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4" name="Freeform 347"/>
              <p:cNvSpPr>
                <a:spLocks/>
              </p:cNvSpPr>
              <p:nvPr/>
            </p:nvSpPr>
            <p:spPr bwMode="auto">
              <a:xfrm>
                <a:off x="3411" y="2382"/>
                <a:ext cx="145" cy="210"/>
              </a:xfrm>
              <a:custGeom>
                <a:avLst/>
                <a:gdLst>
                  <a:gd name="T0" fmla="*/ 46 w 209"/>
                  <a:gd name="T1" fmla="*/ 130 h 277"/>
                  <a:gd name="T2" fmla="*/ 35 w 209"/>
                  <a:gd name="T3" fmla="*/ 122 h 277"/>
                  <a:gd name="T4" fmla="*/ 23 w 209"/>
                  <a:gd name="T5" fmla="*/ 114 h 277"/>
                  <a:gd name="T6" fmla="*/ 12 w 209"/>
                  <a:gd name="T7" fmla="*/ 105 h 277"/>
                  <a:gd name="T8" fmla="*/ 0 w 209"/>
                  <a:gd name="T9" fmla="*/ 96 h 277"/>
                  <a:gd name="T10" fmla="*/ 0 w 209"/>
                  <a:gd name="T11" fmla="*/ 78 h 277"/>
                  <a:gd name="T12" fmla="*/ 8 w 209"/>
                  <a:gd name="T13" fmla="*/ 61 h 277"/>
                  <a:gd name="T14" fmla="*/ 14 w 209"/>
                  <a:gd name="T15" fmla="*/ 47 h 277"/>
                  <a:gd name="T16" fmla="*/ 10 w 209"/>
                  <a:gd name="T17" fmla="*/ 34 h 277"/>
                  <a:gd name="T18" fmla="*/ 6 w 209"/>
                  <a:gd name="T19" fmla="*/ 20 h 277"/>
                  <a:gd name="T20" fmla="*/ 1 w 209"/>
                  <a:gd name="T21" fmla="*/ 7 h 277"/>
                  <a:gd name="T22" fmla="*/ 6 w 209"/>
                  <a:gd name="T23" fmla="*/ 0 h 277"/>
                  <a:gd name="T24" fmla="*/ 15 w 209"/>
                  <a:gd name="T25" fmla="*/ 0 h 277"/>
                  <a:gd name="T26" fmla="*/ 26 w 209"/>
                  <a:gd name="T27" fmla="*/ 0 h 277"/>
                  <a:gd name="T28" fmla="*/ 36 w 209"/>
                  <a:gd name="T29" fmla="*/ 3 h 277"/>
                  <a:gd name="T30" fmla="*/ 51 w 209"/>
                  <a:gd name="T31" fmla="*/ 15 h 277"/>
                  <a:gd name="T32" fmla="*/ 69 w 209"/>
                  <a:gd name="T33" fmla="*/ 20 h 277"/>
                  <a:gd name="T34" fmla="*/ 75 w 209"/>
                  <a:gd name="T35" fmla="*/ 13 h 277"/>
                  <a:gd name="T36" fmla="*/ 88 w 209"/>
                  <a:gd name="T37" fmla="*/ 8 h 277"/>
                  <a:gd name="T38" fmla="*/ 101 w 209"/>
                  <a:gd name="T39" fmla="*/ 11 h 277"/>
                  <a:gd name="T40" fmla="*/ 95 w 209"/>
                  <a:gd name="T41" fmla="*/ 21 h 277"/>
                  <a:gd name="T42" fmla="*/ 89 w 209"/>
                  <a:gd name="T43" fmla="*/ 31 h 277"/>
                  <a:gd name="T44" fmla="*/ 89 w 209"/>
                  <a:gd name="T45" fmla="*/ 47 h 277"/>
                  <a:gd name="T46" fmla="*/ 89 w 209"/>
                  <a:gd name="T47" fmla="*/ 63 h 277"/>
                  <a:gd name="T48" fmla="*/ 90 w 209"/>
                  <a:gd name="T49" fmla="*/ 79 h 277"/>
                  <a:gd name="T50" fmla="*/ 89 w 209"/>
                  <a:gd name="T51" fmla="*/ 94 h 277"/>
                  <a:gd name="T52" fmla="*/ 96 w 209"/>
                  <a:gd name="T53" fmla="*/ 108 h 277"/>
                  <a:gd name="T54" fmla="*/ 89 w 209"/>
                  <a:gd name="T55" fmla="*/ 113 h 277"/>
                  <a:gd name="T56" fmla="*/ 84 w 209"/>
                  <a:gd name="T57" fmla="*/ 123 h 277"/>
                  <a:gd name="T58" fmla="*/ 78 w 209"/>
                  <a:gd name="T59" fmla="*/ 129 h 277"/>
                  <a:gd name="T60" fmla="*/ 73 w 209"/>
                  <a:gd name="T61" fmla="*/ 144 h 277"/>
                  <a:gd name="T62" fmla="*/ 67 w 209"/>
                  <a:gd name="T63" fmla="*/ 158 h 277"/>
                  <a:gd name="T64" fmla="*/ 67 w 209"/>
                  <a:gd name="T65" fmla="*/ 159 h 277"/>
                  <a:gd name="T66" fmla="*/ 58 w 209"/>
                  <a:gd name="T67" fmla="*/ 148 h 277"/>
                  <a:gd name="T68" fmla="*/ 47 w 209"/>
                  <a:gd name="T69" fmla="*/ 136 h 277"/>
                  <a:gd name="T70" fmla="*/ 46 w 209"/>
                  <a:gd name="T71" fmla="*/ 130 h 277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209" h="277">
                    <a:moveTo>
                      <a:pt x="97" y="227"/>
                    </a:moveTo>
                    <a:lnTo>
                      <a:pt x="72" y="212"/>
                    </a:lnTo>
                    <a:lnTo>
                      <a:pt x="48" y="198"/>
                    </a:lnTo>
                    <a:lnTo>
                      <a:pt x="24" y="182"/>
                    </a:lnTo>
                    <a:lnTo>
                      <a:pt x="0" y="168"/>
                    </a:lnTo>
                    <a:lnTo>
                      <a:pt x="0" y="136"/>
                    </a:lnTo>
                    <a:lnTo>
                      <a:pt x="18" y="106"/>
                    </a:lnTo>
                    <a:lnTo>
                      <a:pt x="29" y="82"/>
                    </a:lnTo>
                    <a:lnTo>
                      <a:pt x="20" y="59"/>
                    </a:lnTo>
                    <a:lnTo>
                      <a:pt x="13" y="36"/>
                    </a:lnTo>
                    <a:lnTo>
                      <a:pt x="1" y="12"/>
                    </a:lnTo>
                    <a:lnTo>
                      <a:pt x="12" y="0"/>
                    </a:lnTo>
                    <a:lnTo>
                      <a:pt x="32" y="0"/>
                    </a:lnTo>
                    <a:lnTo>
                      <a:pt x="53" y="0"/>
                    </a:lnTo>
                    <a:lnTo>
                      <a:pt x="75" y="5"/>
                    </a:lnTo>
                    <a:lnTo>
                      <a:pt x="107" y="26"/>
                    </a:lnTo>
                    <a:lnTo>
                      <a:pt x="143" y="34"/>
                    </a:lnTo>
                    <a:lnTo>
                      <a:pt x="156" y="23"/>
                    </a:lnTo>
                    <a:lnTo>
                      <a:pt x="183" y="14"/>
                    </a:lnTo>
                    <a:lnTo>
                      <a:pt x="209" y="20"/>
                    </a:lnTo>
                    <a:lnTo>
                      <a:pt x="198" y="37"/>
                    </a:lnTo>
                    <a:lnTo>
                      <a:pt x="186" y="54"/>
                    </a:lnTo>
                    <a:lnTo>
                      <a:pt x="186" y="82"/>
                    </a:lnTo>
                    <a:lnTo>
                      <a:pt x="186" y="109"/>
                    </a:lnTo>
                    <a:lnTo>
                      <a:pt x="187" y="137"/>
                    </a:lnTo>
                    <a:lnTo>
                      <a:pt x="186" y="164"/>
                    </a:lnTo>
                    <a:lnTo>
                      <a:pt x="200" y="187"/>
                    </a:lnTo>
                    <a:lnTo>
                      <a:pt x="186" y="196"/>
                    </a:lnTo>
                    <a:lnTo>
                      <a:pt x="175" y="214"/>
                    </a:lnTo>
                    <a:lnTo>
                      <a:pt x="163" y="224"/>
                    </a:lnTo>
                    <a:lnTo>
                      <a:pt x="152" y="250"/>
                    </a:lnTo>
                    <a:lnTo>
                      <a:pt x="140" y="276"/>
                    </a:lnTo>
                    <a:lnTo>
                      <a:pt x="138" y="277"/>
                    </a:lnTo>
                    <a:lnTo>
                      <a:pt x="119" y="257"/>
                    </a:lnTo>
                    <a:lnTo>
                      <a:pt x="98" y="238"/>
                    </a:lnTo>
                    <a:lnTo>
                      <a:pt x="97" y="227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5" name="Freeform 348"/>
              <p:cNvSpPr>
                <a:spLocks/>
              </p:cNvSpPr>
              <p:nvPr/>
            </p:nvSpPr>
            <p:spPr bwMode="auto">
              <a:xfrm>
                <a:off x="2808" y="2210"/>
                <a:ext cx="53" cy="138"/>
              </a:xfrm>
              <a:custGeom>
                <a:avLst/>
                <a:gdLst>
                  <a:gd name="T0" fmla="*/ 2 w 77"/>
                  <a:gd name="T1" fmla="*/ 23 h 182"/>
                  <a:gd name="T2" fmla="*/ 2 w 77"/>
                  <a:gd name="T3" fmla="*/ 23 h 182"/>
                  <a:gd name="T4" fmla="*/ 0 w 77"/>
                  <a:gd name="T5" fmla="*/ 30 h 182"/>
                  <a:gd name="T6" fmla="*/ 7 w 77"/>
                  <a:gd name="T7" fmla="*/ 39 h 182"/>
                  <a:gd name="T8" fmla="*/ 10 w 77"/>
                  <a:gd name="T9" fmla="*/ 53 h 182"/>
                  <a:gd name="T10" fmla="*/ 10 w 77"/>
                  <a:gd name="T11" fmla="*/ 66 h 182"/>
                  <a:gd name="T12" fmla="*/ 10 w 77"/>
                  <a:gd name="T13" fmla="*/ 80 h 182"/>
                  <a:gd name="T14" fmla="*/ 10 w 77"/>
                  <a:gd name="T15" fmla="*/ 92 h 182"/>
                  <a:gd name="T16" fmla="*/ 11 w 77"/>
                  <a:gd name="T17" fmla="*/ 105 h 182"/>
                  <a:gd name="T18" fmla="*/ 24 w 77"/>
                  <a:gd name="T19" fmla="*/ 102 h 182"/>
                  <a:gd name="T20" fmla="*/ 25 w 77"/>
                  <a:gd name="T21" fmla="*/ 79 h 182"/>
                  <a:gd name="T22" fmla="*/ 27 w 77"/>
                  <a:gd name="T23" fmla="*/ 56 h 182"/>
                  <a:gd name="T24" fmla="*/ 36 w 77"/>
                  <a:gd name="T25" fmla="*/ 36 h 182"/>
                  <a:gd name="T26" fmla="*/ 36 w 77"/>
                  <a:gd name="T27" fmla="*/ 20 h 182"/>
                  <a:gd name="T28" fmla="*/ 35 w 77"/>
                  <a:gd name="T29" fmla="*/ 11 h 182"/>
                  <a:gd name="T30" fmla="*/ 35 w 77"/>
                  <a:gd name="T31" fmla="*/ 11 h 182"/>
                  <a:gd name="T32" fmla="*/ 24 w 77"/>
                  <a:gd name="T33" fmla="*/ 0 h 182"/>
                  <a:gd name="T34" fmla="*/ 21 w 77"/>
                  <a:gd name="T35" fmla="*/ 5 h 182"/>
                  <a:gd name="T36" fmla="*/ 20 w 77"/>
                  <a:gd name="T37" fmla="*/ 8 h 182"/>
                  <a:gd name="T38" fmla="*/ 20 w 77"/>
                  <a:gd name="T39" fmla="*/ 8 h 182"/>
                  <a:gd name="T40" fmla="*/ 20 w 77"/>
                  <a:gd name="T41" fmla="*/ 10 h 182"/>
                  <a:gd name="T42" fmla="*/ 10 w 77"/>
                  <a:gd name="T43" fmla="*/ 17 h 182"/>
                  <a:gd name="T44" fmla="*/ 2 w 77"/>
                  <a:gd name="T45" fmla="*/ 23 h 18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77" h="182">
                    <a:moveTo>
                      <a:pt x="5" y="39"/>
                    </a:moveTo>
                    <a:lnTo>
                      <a:pt x="4" y="39"/>
                    </a:lnTo>
                    <a:lnTo>
                      <a:pt x="0" y="51"/>
                    </a:lnTo>
                    <a:lnTo>
                      <a:pt x="15" y="69"/>
                    </a:lnTo>
                    <a:lnTo>
                      <a:pt x="20" y="92"/>
                    </a:lnTo>
                    <a:lnTo>
                      <a:pt x="20" y="115"/>
                    </a:lnTo>
                    <a:lnTo>
                      <a:pt x="21" y="138"/>
                    </a:lnTo>
                    <a:lnTo>
                      <a:pt x="22" y="159"/>
                    </a:lnTo>
                    <a:lnTo>
                      <a:pt x="23" y="182"/>
                    </a:lnTo>
                    <a:lnTo>
                      <a:pt x="51" y="177"/>
                    </a:lnTo>
                    <a:lnTo>
                      <a:pt x="53" y="137"/>
                    </a:lnTo>
                    <a:lnTo>
                      <a:pt x="56" y="97"/>
                    </a:lnTo>
                    <a:lnTo>
                      <a:pt x="76" y="63"/>
                    </a:lnTo>
                    <a:lnTo>
                      <a:pt x="77" y="36"/>
                    </a:lnTo>
                    <a:lnTo>
                      <a:pt x="74" y="20"/>
                    </a:lnTo>
                    <a:lnTo>
                      <a:pt x="74" y="19"/>
                    </a:lnTo>
                    <a:lnTo>
                      <a:pt x="51" y="0"/>
                    </a:lnTo>
                    <a:lnTo>
                      <a:pt x="44" y="8"/>
                    </a:lnTo>
                    <a:lnTo>
                      <a:pt x="42" y="13"/>
                    </a:lnTo>
                    <a:lnTo>
                      <a:pt x="42" y="14"/>
                    </a:lnTo>
                    <a:lnTo>
                      <a:pt x="42" y="17"/>
                    </a:lnTo>
                    <a:lnTo>
                      <a:pt x="22" y="29"/>
                    </a:lnTo>
                    <a:lnTo>
                      <a:pt x="5" y="39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6" name="Freeform 349"/>
              <p:cNvSpPr>
                <a:spLocks/>
              </p:cNvSpPr>
              <p:nvPr/>
            </p:nvSpPr>
            <p:spPr bwMode="auto">
              <a:xfrm>
                <a:off x="3058" y="2241"/>
                <a:ext cx="235" cy="195"/>
              </a:xfrm>
              <a:custGeom>
                <a:avLst/>
                <a:gdLst>
                  <a:gd name="T0" fmla="*/ 57 w 341"/>
                  <a:gd name="T1" fmla="*/ 40 h 259"/>
                  <a:gd name="T2" fmla="*/ 55 w 341"/>
                  <a:gd name="T3" fmla="*/ 35 h 259"/>
                  <a:gd name="T4" fmla="*/ 72 w 341"/>
                  <a:gd name="T5" fmla="*/ 31 h 259"/>
                  <a:gd name="T6" fmla="*/ 82 w 341"/>
                  <a:gd name="T7" fmla="*/ 17 h 259"/>
                  <a:gd name="T8" fmla="*/ 92 w 341"/>
                  <a:gd name="T9" fmla="*/ 4 h 259"/>
                  <a:gd name="T10" fmla="*/ 103 w 341"/>
                  <a:gd name="T11" fmla="*/ 0 h 259"/>
                  <a:gd name="T12" fmla="*/ 110 w 341"/>
                  <a:gd name="T13" fmla="*/ 11 h 259"/>
                  <a:gd name="T14" fmla="*/ 114 w 341"/>
                  <a:gd name="T15" fmla="*/ 21 h 259"/>
                  <a:gd name="T16" fmla="*/ 112 w 341"/>
                  <a:gd name="T17" fmla="*/ 38 h 259"/>
                  <a:gd name="T18" fmla="*/ 121 w 341"/>
                  <a:gd name="T19" fmla="*/ 40 h 259"/>
                  <a:gd name="T20" fmla="*/ 123 w 341"/>
                  <a:gd name="T21" fmla="*/ 44 h 259"/>
                  <a:gd name="T22" fmla="*/ 135 w 341"/>
                  <a:gd name="T23" fmla="*/ 54 h 259"/>
                  <a:gd name="T24" fmla="*/ 137 w 341"/>
                  <a:gd name="T25" fmla="*/ 62 h 259"/>
                  <a:gd name="T26" fmla="*/ 149 w 341"/>
                  <a:gd name="T27" fmla="*/ 75 h 259"/>
                  <a:gd name="T28" fmla="*/ 153 w 341"/>
                  <a:gd name="T29" fmla="*/ 83 h 259"/>
                  <a:gd name="T30" fmla="*/ 160 w 341"/>
                  <a:gd name="T31" fmla="*/ 95 h 259"/>
                  <a:gd name="T32" fmla="*/ 162 w 341"/>
                  <a:gd name="T33" fmla="*/ 100 h 259"/>
                  <a:gd name="T34" fmla="*/ 155 w 341"/>
                  <a:gd name="T35" fmla="*/ 98 h 259"/>
                  <a:gd name="T36" fmla="*/ 146 w 341"/>
                  <a:gd name="T37" fmla="*/ 96 h 259"/>
                  <a:gd name="T38" fmla="*/ 136 w 341"/>
                  <a:gd name="T39" fmla="*/ 95 h 259"/>
                  <a:gd name="T40" fmla="*/ 132 w 341"/>
                  <a:gd name="T41" fmla="*/ 100 h 259"/>
                  <a:gd name="T42" fmla="*/ 122 w 341"/>
                  <a:gd name="T43" fmla="*/ 100 h 259"/>
                  <a:gd name="T44" fmla="*/ 110 w 341"/>
                  <a:gd name="T45" fmla="*/ 105 h 259"/>
                  <a:gd name="T46" fmla="*/ 104 w 341"/>
                  <a:gd name="T47" fmla="*/ 105 h 259"/>
                  <a:gd name="T48" fmla="*/ 99 w 341"/>
                  <a:gd name="T49" fmla="*/ 114 h 259"/>
                  <a:gd name="T50" fmla="*/ 86 w 341"/>
                  <a:gd name="T51" fmla="*/ 110 h 259"/>
                  <a:gd name="T52" fmla="*/ 75 w 341"/>
                  <a:gd name="T53" fmla="*/ 106 h 259"/>
                  <a:gd name="T54" fmla="*/ 62 w 341"/>
                  <a:gd name="T55" fmla="*/ 98 h 259"/>
                  <a:gd name="T56" fmla="*/ 51 w 341"/>
                  <a:gd name="T57" fmla="*/ 113 h 259"/>
                  <a:gd name="T58" fmla="*/ 52 w 341"/>
                  <a:gd name="T59" fmla="*/ 126 h 259"/>
                  <a:gd name="T60" fmla="*/ 42 w 341"/>
                  <a:gd name="T61" fmla="*/ 124 h 259"/>
                  <a:gd name="T62" fmla="*/ 33 w 341"/>
                  <a:gd name="T63" fmla="*/ 123 h 259"/>
                  <a:gd name="T64" fmla="*/ 25 w 341"/>
                  <a:gd name="T65" fmla="*/ 129 h 259"/>
                  <a:gd name="T66" fmla="*/ 22 w 341"/>
                  <a:gd name="T67" fmla="*/ 147 h 259"/>
                  <a:gd name="T68" fmla="*/ 18 w 341"/>
                  <a:gd name="T69" fmla="*/ 132 h 259"/>
                  <a:gd name="T70" fmla="*/ 11 w 341"/>
                  <a:gd name="T71" fmla="*/ 120 h 259"/>
                  <a:gd name="T72" fmla="*/ 4 w 341"/>
                  <a:gd name="T73" fmla="*/ 108 h 259"/>
                  <a:gd name="T74" fmla="*/ 0 w 341"/>
                  <a:gd name="T75" fmla="*/ 84 h 259"/>
                  <a:gd name="T76" fmla="*/ 7 w 341"/>
                  <a:gd name="T77" fmla="*/ 71 h 259"/>
                  <a:gd name="T78" fmla="*/ 13 w 341"/>
                  <a:gd name="T79" fmla="*/ 57 h 259"/>
                  <a:gd name="T80" fmla="*/ 24 w 341"/>
                  <a:gd name="T81" fmla="*/ 52 h 259"/>
                  <a:gd name="T82" fmla="*/ 27 w 341"/>
                  <a:gd name="T83" fmla="*/ 54 h 259"/>
                  <a:gd name="T84" fmla="*/ 33 w 341"/>
                  <a:gd name="T85" fmla="*/ 53 h 259"/>
                  <a:gd name="T86" fmla="*/ 51 w 341"/>
                  <a:gd name="T87" fmla="*/ 49 h 259"/>
                  <a:gd name="T88" fmla="*/ 57 w 341"/>
                  <a:gd name="T89" fmla="*/ 40 h 259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341" h="259">
                    <a:moveTo>
                      <a:pt x="119" y="71"/>
                    </a:moveTo>
                    <a:lnTo>
                      <a:pt x="116" y="61"/>
                    </a:lnTo>
                    <a:lnTo>
                      <a:pt x="153" y="54"/>
                    </a:lnTo>
                    <a:lnTo>
                      <a:pt x="173" y="30"/>
                    </a:lnTo>
                    <a:lnTo>
                      <a:pt x="193" y="6"/>
                    </a:lnTo>
                    <a:lnTo>
                      <a:pt x="218" y="0"/>
                    </a:lnTo>
                    <a:lnTo>
                      <a:pt x="230" y="19"/>
                    </a:lnTo>
                    <a:lnTo>
                      <a:pt x="241" y="37"/>
                    </a:lnTo>
                    <a:lnTo>
                      <a:pt x="237" y="66"/>
                    </a:lnTo>
                    <a:lnTo>
                      <a:pt x="255" y="71"/>
                    </a:lnTo>
                    <a:lnTo>
                      <a:pt x="260" y="79"/>
                    </a:lnTo>
                    <a:lnTo>
                      <a:pt x="284" y="96"/>
                    </a:lnTo>
                    <a:lnTo>
                      <a:pt x="289" y="109"/>
                    </a:lnTo>
                    <a:lnTo>
                      <a:pt x="313" y="131"/>
                    </a:lnTo>
                    <a:lnTo>
                      <a:pt x="322" y="146"/>
                    </a:lnTo>
                    <a:lnTo>
                      <a:pt x="337" y="167"/>
                    </a:lnTo>
                    <a:lnTo>
                      <a:pt x="341" y="176"/>
                    </a:lnTo>
                    <a:lnTo>
                      <a:pt x="327" y="173"/>
                    </a:lnTo>
                    <a:lnTo>
                      <a:pt x="307" y="170"/>
                    </a:lnTo>
                    <a:lnTo>
                      <a:pt x="286" y="168"/>
                    </a:lnTo>
                    <a:lnTo>
                      <a:pt x="277" y="176"/>
                    </a:lnTo>
                    <a:lnTo>
                      <a:pt x="257" y="176"/>
                    </a:lnTo>
                    <a:lnTo>
                      <a:pt x="231" y="186"/>
                    </a:lnTo>
                    <a:lnTo>
                      <a:pt x="219" y="185"/>
                    </a:lnTo>
                    <a:lnTo>
                      <a:pt x="207" y="201"/>
                    </a:lnTo>
                    <a:lnTo>
                      <a:pt x="182" y="194"/>
                    </a:lnTo>
                    <a:lnTo>
                      <a:pt x="158" y="187"/>
                    </a:lnTo>
                    <a:lnTo>
                      <a:pt x="130" y="173"/>
                    </a:lnTo>
                    <a:lnTo>
                      <a:pt x="108" y="199"/>
                    </a:lnTo>
                    <a:lnTo>
                      <a:pt x="110" y="222"/>
                    </a:lnTo>
                    <a:lnTo>
                      <a:pt x="89" y="219"/>
                    </a:lnTo>
                    <a:lnTo>
                      <a:pt x="69" y="218"/>
                    </a:lnTo>
                    <a:lnTo>
                      <a:pt x="54" y="228"/>
                    </a:lnTo>
                    <a:lnTo>
                      <a:pt x="46" y="259"/>
                    </a:lnTo>
                    <a:lnTo>
                      <a:pt x="38" y="233"/>
                    </a:lnTo>
                    <a:lnTo>
                      <a:pt x="23" y="211"/>
                    </a:lnTo>
                    <a:lnTo>
                      <a:pt x="9" y="191"/>
                    </a:lnTo>
                    <a:lnTo>
                      <a:pt x="0" y="149"/>
                    </a:lnTo>
                    <a:lnTo>
                      <a:pt x="14" y="125"/>
                    </a:lnTo>
                    <a:lnTo>
                      <a:pt x="27" y="101"/>
                    </a:lnTo>
                    <a:lnTo>
                      <a:pt x="51" y="92"/>
                    </a:lnTo>
                    <a:lnTo>
                      <a:pt x="56" y="96"/>
                    </a:lnTo>
                    <a:lnTo>
                      <a:pt x="70" y="93"/>
                    </a:lnTo>
                    <a:lnTo>
                      <a:pt x="107" y="86"/>
                    </a:lnTo>
                    <a:lnTo>
                      <a:pt x="119" y="71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7" name="Freeform 350"/>
              <p:cNvSpPr>
                <a:spLocks/>
              </p:cNvSpPr>
              <p:nvPr/>
            </p:nvSpPr>
            <p:spPr bwMode="auto">
              <a:xfrm>
                <a:off x="2735" y="2238"/>
                <a:ext cx="80" cy="142"/>
              </a:xfrm>
              <a:custGeom>
                <a:avLst/>
                <a:gdLst>
                  <a:gd name="T0" fmla="*/ 49 w 115"/>
                  <a:gd name="T1" fmla="*/ 91 h 188"/>
                  <a:gd name="T2" fmla="*/ 40 w 115"/>
                  <a:gd name="T3" fmla="*/ 95 h 188"/>
                  <a:gd name="T4" fmla="*/ 31 w 115"/>
                  <a:gd name="T5" fmla="*/ 99 h 188"/>
                  <a:gd name="T6" fmla="*/ 22 w 115"/>
                  <a:gd name="T7" fmla="*/ 103 h 188"/>
                  <a:gd name="T8" fmla="*/ 13 w 115"/>
                  <a:gd name="T9" fmla="*/ 107 h 188"/>
                  <a:gd name="T10" fmla="*/ 1 w 115"/>
                  <a:gd name="T11" fmla="*/ 103 h 188"/>
                  <a:gd name="T12" fmla="*/ 6 w 115"/>
                  <a:gd name="T13" fmla="*/ 99 h 188"/>
                  <a:gd name="T14" fmla="*/ 2 w 115"/>
                  <a:gd name="T15" fmla="*/ 86 h 188"/>
                  <a:gd name="T16" fmla="*/ 0 w 115"/>
                  <a:gd name="T17" fmla="*/ 73 h 188"/>
                  <a:gd name="T18" fmla="*/ 5 w 115"/>
                  <a:gd name="T19" fmla="*/ 62 h 188"/>
                  <a:gd name="T20" fmla="*/ 9 w 115"/>
                  <a:gd name="T21" fmla="*/ 50 h 188"/>
                  <a:gd name="T22" fmla="*/ 6 w 115"/>
                  <a:gd name="T23" fmla="*/ 28 h 188"/>
                  <a:gd name="T24" fmla="*/ 6 w 115"/>
                  <a:gd name="T25" fmla="*/ 15 h 188"/>
                  <a:gd name="T26" fmla="*/ 5 w 115"/>
                  <a:gd name="T27" fmla="*/ 2 h 188"/>
                  <a:gd name="T28" fmla="*/ 20 w 115"/>
                  <a:gd name="T29" fmla="*/ 2 h 188"/>
                  <a:gd name="T30" fmla="*/ 35 w 115"/>
                  <a:gd name="T31" fmla="*/ 1 h 188"/>
                  <a:gd name="T32" fmla="*/ 38 w 115"/>
                  <a:gd name="T33" fmla="*/ 0 h 188"/>
                  <a:gd name="T34" fmla="*/ 40 w 115"/>
                  <a:gd name="T35" fmla="*/ 5 h 188"/>
                  <a:gd name="T36" fmla="*/ 45 w 115"/>
                  <a:gd name="T37" fmla="*/ 20 h 188"/>
                  <a:gd name="T38" fmla="*/ 45 w 115"/>
                  <a:gd name="T39" fmla="*/ 28 h 188"/>
                  <a:gd name="T40" fmla="*/ 47 w 115"/>
                  <a:gd name="T41" fmla="*/ 39 h 188"/>
                  <a:gd name="T42" fmla="*/ 49 w 115"/>
                  <a:gd name="T43" fmla="*/ 51 h 188"/>
                  <a:gd name="T44" fmla="*/ 49 w 115"/>
                  <a:gd name="T45" fmla="*/ 63 h 188"/>
                  <a:gd name="T46" fmla="*/ 49 w 115"/>
                  <a:gd name="T47" fmla="*/ 77 h 188"/>
                  <a:gd name="T48" fmla="*/ 56 w 115"/>
                  <a:gd name="T49" fmla="*/ 85 h 188"/>
                  <a:gd name="T50" fmla="*/ 49 w 115"/>
                  <a:gd name="T51" fmla="*/ 91 h 188"/>
                  <a:gd name="T52" fmla="*/ 45 w 115"/>
                  <a:gd name="T53" fmla="*/ 86 h 188"/>
                  <a:gd name="T54" fmla="*/ 49 w 115"/>
                  <a:gd name="T55" fmla="*/ 91 h 188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115" h="188">
                    <a:moveTo>
                      <a:pt x="102" y="159"/>
                    </a:moveTo>
                    <a:lnTo>
                      <a:pt x="83" y="167"/>
                    </a:lnTo>
                    <a:lnTo>
                      <a:pt x="65" y="174"/>
                    </a:lnTo>
                    <a:lnTo>
                      <a:pt x="46" y="181"/>
                    </a:lnTo>
                    <a:lnTo>
                      <a:pt x="28" y="188"/>
                    </a:lnTo>
                    <a:lnTo>
                      <a:pt x="2" y="180"/>
                    </a:lnTo>
                    <a:lnTo>
                      <a:pt x="11" y="174"/>
                    </a:lnTo>
                    <a:lnTo>
                      <a:pt x="5" y="151"/>
                    </a:lnTo>
                    <a:lnTo>
                      <a:pt x="0" y="128"/>
                    </a:lnTo>
                    <a:lnTo>
                      <a:pt x="10" y="108"/>
                    </a:lnTo>
                    <a:lnTo>
                      <a:pt x="19" y="87"/>
                    </a:lnTo>
                    <a:lnTo>
                      <a:pt x="13" y="49"/>
                    </a:lnTo>
                    <a:lnTo>
                      <a:pt x="12" y="26"/>
                    </a:lnTo>
                    <a:lnTo>
                      <a:pt x="10" y="3"/>
                    </a:lnTo>
                    <a:lnTo>
                      <a:pt x="41" y="2"/>
                    </a:lnTo>
                    <a:lnTo>
                      <a:pt x="73" y="1"/>
                    </a:lnTo>
                    <a:lnTo>
                      <a:pt x="79" y="0"/>
                    </a:lnTo>
                    <a:lnTo>
                      <a:pt x="84" y="9"/>
                    </a:lnTo>
                    <a:lnTo>
                      <a:pt x="94" y="36"/>
                    </a:lnTo>
                    <a:lnTo>
                      <a:pt x="94" y="49"/>
                    </a:lnTo>
                    <a:lnTo>
                      <a:pt x="96" y="69"/>
                    </a:lnTo>
                    <a:lnTo>
                      <a:pt x="100" y="89"/>
                    </a:lnTo>
                    <a:lnTo>
                      <a:pt x="101" y="111"/>
                    </a:lnTo>
                    <a:lnTo>
                      <a:pt x="102" y="135"/>
                    </a:lnTo>
                    <a:lnTo>
                      <a:pt x="115" y="150"/>
                    </a:lnTo>
                    <a:lnTo>
                      <a:pt x="102" y="159"/>
                    </a:lnTo>
                    <a:lnTo>
                      <a:pt x="92" y="151"/>
                    </a:lnTo>
                    <a:lnTo>
                      <a:pt x="102" y="159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8" name="Freeform 351"/>
              <p:cNvSpPr>
                <a:spLocks/>
              </p:cNvSpPr>
              <p:nvPr/>
            </p:nvSpPr>
            <p:spPr bwMode="auto">
              <a:xfrm>
                <a:off x="2522" y="2202"/>
                <a:ext cx="131" cy="121"/>
              </a:xfrm>
              <a:custGeom>
                <a:avLst/>
                <a:gdLst>
                  <a:gd name="T0" fmla="*/ 82 w 191"/>
                  <a:gd name="T1" fmla="*/ 22 h 161"/>
                  <a:gd name="T2" fmla="*/ 80 w 191"/>
                  <a:gd name="T3" fmla="*/ 27 h 161"/>
                  <a:gd name="T4" fmla="*/ 81 w 191"/>
                  <a:gd name="T5" fmla="*/ 27 h 161"/>
                  <a:gd name="T6" fmla="*/ 87 w 191"/>
                  <a:gd name="T7" fmla="*/ 43 h 161"/>
                  <a:gd name="T8" fmla="*/ 86 w 191"/>
                  <a:gd name="T9" fmla="*/ 56 h 161"/>
                  <a:gd name="T10" fmla="*/ 88 w 191"/>
                  <a:gd name="T11" fmla="*/ 58 h 161"/>
                  <a:gd name="T12" fmla="*/ 89 w 191"/>
                  <a:gd name="T13" fmla="*/ 62 h 161"/>
                  <a:gd name="T14" fmla="*/ 90 w 191"/>
                  <a:gd name="T15" fmla="*/ 68 h 161"/>
                  <a:gd name="T16" fmla="*/ 89 w 191"/>
                  <a:gd name="T17" fmla="*/ 71 h 161"/>
                  <a:gd name="T18" fmla="*/ 84 w 191"/>
                  <a:gd name="T19" fmla="*/ 72 h 161"/>
                  <a:gd name="T20" fmla="*/ 86 w 191"/>
                  <a:gd name="T21" fmla="*/ 79 h 161"/>
                  <a:gd name="T22" fmla="*/ 82 w 191"/>
                  <a:gd name="T23" fmla="*/ 85 h 161"/>
                  <a:gd name="T24" fmla="*/ 81 w 191"/>
                  <a:gd name="T25" fmla="*/ 86 h 161"/>
                  <a:gd name="T26" fmla="*/ 78 w 191"/>
                  <a:gd name="T27" fmla="*/ 87 h 161"/>
                  <a:gd name="T28" fmla="*/ 73 w 191"/>
                  <a:gd name="T29" fmla="*/ 91 h 161"/>
                  <a:gd name="T30" fmla="*/ 69 w 191"/>
                  <a:gd name="T31" fmla="*/ 87 h 161"/>
                  <a:gd name="T32" fmla="*/ 66 w 191"/>
                  <a:gd name="T33" fmla="*/ 71 h 161"/>
                  <a:gd name="T34" fmla="*/ 59 w 191"/>
                  <a:gd name="T35" fmla="*/ 71 h 161"/>
                  <a:gd name="T36" fmla="*/ 53 w 191"/>
                  <a:gd name="T37" fmla="*/ 72 h 161"/>
                  <a:gd name="T38" fmla="*/ 55 w 191"/>
                  <a:gd name="T39" fmla="*/ 61 h 161"/>
                  <a:gd name="T40" fmla="*/ 47 w 191"/>
                  <a:gd name="T41" fmla="*/ 45 h 161"/>
                  <a:gd name="T42" fmla="*/ 31 w 191"/>
                  <a:gd name="T43" fmla="*/ 50 h 161"/>
                  <a:gd name="T44" fmla="*/ 22 w 191"/>
                  <a:gd name="T45" fmla="*/ 62 h 161"/>
                  <a:gd name="T46" fmla="*/ 21 w 191"/>
                  <a:gd name="T47" fmla="*/ 56 h 161"/>
                  <a:gd name="T48" fmla="*/ 17 w 191"/>
                  <a:gd name="T49" fmla="*/ 51 h 161"/>
                  <a:gd name="T50" fmla="*/ 16 w 191"/>
                  <a:gd name="T51" fmla="*/ 48 h 161"/>
                  <a:gd name="T52" fmla="*/ 12 w 191"/>
                  <a:gd name="T53" fmla="*/ 44 h 161"/>
                  <a:gd name="T54" fmla="*/ 5 w 191"/>
                  <a:gd name="T55" fmla="*/ 35 h 161"/>
                  <a:gd name="T56" fmla="*/ 5 w 191"/>
                  <a:gd name="T57" fmla="*/ 32 h 161"/>
                  <a:gd name="T58" fmla="*/ 5 w 191"/>
                  <a:gd name="T59" fmla="*/ 33 h 161"/>
                  <a:gd name="T60" fmla="*/ 3 w 191"/>
                  <a:gd name="T61" fmla="*/ 29 h 161"/>
                  <a:gd name="T62" fmla="*/ 0 w 191"/>
                  <a:gd name="T63" fmla="*/ 30 h 161"/>
                  <a:gd name="T64" fmla="*/ 1 w 191"/>
                  <a:gd name="T65" fmla="*/ 29 h 161"/>
                  <a:gd name="T66" fmla="*/ 3 w 191"/>
                  <a:gd name="T67" fmla="*/ 23 h 161"/>
                  <a:gd name="T68" fmla="*/ 15 w 191"/>
                  <a:gd name="T69" fmla="*/ 17 h 161"/>
                  <a:gd name="T70" fmla="*/ 16 w 191"/>
                  <a:gd name="T71" fmla="*/ 8 h 161"/>
                  <a:gd name="T72" fmla="*/ 17 w 191"/>
                  <a:gd name="T73" fmla="*/ 0 h 161"/>
                  <a:gd name="T74" fmla="*/ 27 w 191"/>
                  <a:gd name="T75" fmla="*/ 4 h 161"/>
                  <a:gd name="T76" fmla="*/ 45 w 191"/>
                  <a:gd name="T77" fmla="*/ 5 h 161"/>
                  <a:gd name="T78" fmla="*/ 44 w 191"/>
                  <a:gd name="T79" fmla="*/ 9 h 161"/>
                  <a:gd name="T80" fmla="*/ 51 w 191"/>
                  <a:gd name="T81" fmla="*/ 10 h 161"/>
                  <a:gd name="T82" fmla="*/ 56 w 191"/>
                  <a:gd name="T83" fmla="*/ 11 h 161"/>
                  <a:gd name="T84" fmla="*/ 63 w 191"/>
                  <a:gd name="T85" fmla="*/ 11 h 161"/>
                  <a:gd name="T86" fmla="*/ 71 w 191"/>
                  <a:gd name="T87" fmla="*/ 6 h 161"/>
                  <a:gd name="T88" fmla="*/ 73 w 191"/>
                  <a:gd name="T89" fmla="*/ 4 h 161"/>
                  <a:gd name="T90" fmla="*/ 77 w 191"/>
                  <a:gd name="T91" fmla="*/ 17 h 161"/>
                  <a:gd name="T92" fmla="*/ 82 w 191"/>
                  <a:gd name="T93" fmla="*/ 22 h 161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191" h="161">
                    <a:moveTo>
                      <a:pt x="173" y="38"/>
                    </a:moveTo>
                    <a:lnTo>
                      <a:pt x="170" y="48"/>
                    </a:lnTo>
                    <a:lnTo>
                      <a:pt x="172" y="48"/>
                    </a:lnTo>
                    <a:lnTo>
                      <a:pt x="185" y="76"/>
                    </a:lnTo>
                    <a:lnTo>
                      <a:pt x="183" y="98"/>
                    </a:lnTo>
                    <a:lnTo>
                      <a:pt x="186" y="103"/>
                    </a:lnTo>
                    <a:lnTo>
                      <a:pt x="189" y="109"/>
                    </a:lnTo>
                    <a:lnTo>
                      <a:pt x="191" y="120"/>
                    </a:lnTo>
                    <a:lnTo>
                      <a:pt x="190" y="126"/>
                    </a:lnTo>
                    <a:lnTo>
                      <a:pt x="179" y="128"/>
                    </a:lnTo>
                    <a:lnTo>
                      <a:pt x="183" y="140"/>
                    </a:lnTo>
                    <a:lnTo>
                      <a:pt x="174" y="151"/>
                    </a:lnTo>
                    <a:lnTo>
                      <a:pt x="172" y="152"/>
                    </a:lnTo>
                    <a:lnTo>
                      <a:pt x="165" y="154"/>
                    </a:lnTo>
                    <a:lnTo>
                      <a:pt x="154" y="161"/>
                    </a:lnTo>
                    <a:lnTo>
                      <a:pt x="147" y="155"/>
                    </a:lnTo>
                    <a:lnTo>
                      <a:pt x="140" y="126"/>
                    </a:lnTo>
                    <a:lnTo>
                      <a:pt x="125" y="126"/>
                    </a:lnTo>
                    <a:lnTo>
                      <a:pt x="114" y="128"/>
                    </a:lnTo>
                    <a:lnTo>
                      <a:pt x="117" y="108"/>
                    </a:lnTo>
                    <a:lnTo>
                      <a:pt x="100" y="80"/>
                    </a:lnTo>
                    <a:lnTo>
                      <a:pt x="65" y="89"/>
                    </a:lnTo>
                    <a:lnTo>
                      <a:pt x="46" y="109"/>
                    </a:lnTo>
                    <a:lnTo>
                      <a:pt x="45" y="100"/>
                    </a:lnTo>
                    <a:lnTo>
                      <a:pt x="36" y="91"/>
                    </a:lnTo>
                    <a:lnTo>
                      <a:pt x="33" y="85"/>
                    </a:lnTo>
                    <a:lnTo>
                      <a:pt x="26" y="78"/>
                    </a:lnTo>
                    <a:lnTo>
                      <a:pt x="11" y="62"/>
                    </a:lnTo>
                    <a:lnTo>
                      <a:pt x="12" y="56"/>
                    </a:lnTo>
                    <a:lnTo>
                      <a:pt x="10" y="58"/>
                    </a:lnTo>
                    <a:lnTo>
                      <a:pt x="6" y="50"/>
                    </a:lnTo>
                    <a:lnTo>
                      <a:pt x="0" y="53"/>
                    </a:lnTo>
                    <a:lnTo>
                      <a:pt x="2" y="52"/>
                    </a:lnTo>
                    <a:lnTo>
                      <a:pt x="8" y="40"/>
                    </a:lnTo>
                    <a:lnTo>
                      <a:pt x="32" y="31"/>
                    </a:lnTo>
                    <a:lnTo>
                      <a:pt x="33" y="13"/>
                    </a:lnTo>
                    <a:lnTo>
                      <a:pt x="36" y="0"/>
                    </a:lnTo>
                    <a:lnTo>
                      <a:pt x="59" y="6"/>
                    </a:lnTo>
                    <a:lnTo>
                      <a:pt x="96" y="8"/>
                    </a:lnTo>
                    <a:lnTo>
                      <a:pt x="94" y="16"/>
                    </a:lnTo>
                    <a:lnTo>
                      <a:pt x="110" y="17"/>
                    </a:lnTo>
                    <a:lnTo>
                      <a:pt x="118" y="19"/>
                    </a:lnTo>
                    <a:lnTo>
                      <a:pt x="134" y="18"/>
                    </a:lnTo>
                    <a:lnTo>
                      <a:pt x="150" y="11"/>
                    </a:lnTo>
                    <a:lnTo>
                      <a:pt x="155" y="6"/>
                    </a:lnTo>
                    <a:lnTo>
                      <a:pt x="164" y="31"/>
                    </a:lnTo>
                    <a:lnTo>
                      <a:pt x="173" y="38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9" name="Freeform 352"/>
              <p:cNvSpPr>
                <a:spLocks/>
              </p:cNvSpPr>
              <p:nvPr/>
            </p:nvSpPr>
            <p:spPr bwMode="auto">
              <a:xfrm>
                <a:off x="2491" y="2202"/>
                <a:ext cx="55" cy="39"/>
              </a:xfrm>
              <a:custGeom>
                <a:avLst/>
                <a:gdLst>
                  <a:gd name="T0" fmla="*/ 19 w 79"/>
                  <a:gd name="T1" fmla="*/ 17 h 52"/>
                  <a:gd name="T2" fmla="*/ 17 w 79"/>
                  <a:gd name="T3" fmla="*/ 23 h 52"/>
                  <a:gd name="T4" fmla="*/ 20 w 79"/>
                  <a:gd name="T5" fmla="*/ 26 h 52"/>
                  <a:gd name="T6" fmla="*/ 22 w 79"/>
                  <a:gd name="T7" fmla="*/ 29 h 52"/>
                  <a:gd name="T8" fmla="*/ 25 w 79"/>
                  <a:gd name="T9" fmla="*/ 23 h 52"/>
                  <a:gd name="T10" fmla="*/ 36 w 79"/>
                  <a:gd name="T11" fmla="*/ 17 h 52"/>
                  <a:gd name="T12" fmla="*/ 37 w 79"/>
                  <a:gd name="T13" fmla="*/ 8 h 52"/>
                  <a:gd name="T14" fmla="*/ 38 w 79"/>
                  <a:gd name="T15" fmla="*/ 0 h 52"/>
                  <a:gd name="T16" fmla="*/ 28 w 79"/>
                  <a:gd name="T17" fmla="*/ 2 h 52"/>
                  <a:gd name="T18" fmla="*/ 17 w 79"/>
                  <a:gd name="T19" fmla="*/ 3 h 52"/>
                  <a:gd name="T20" fmla="*/ 0 w 79"/>
                  <a:gd name="T21" fmla="*/ 6 h 52"/>
                  <a:gd name="T22" fmla="*/ 6 w 79"/>
                  <a:gd name="T23" fmla="*/ 7 h 52"/>
                  <a:gd name="T24" fmla="*/ 5 w 79"/>
                  <a:gd name="T25" fmla="*/ 11 h 52"/>
                  <a:gd name="T26" fmla="*/ 11 w 79"/>
                  <a:gd name="T27" fmla="*/ 11 h 52"/>
                  <a:gd name="T28" fmla="*/ 10 w 79"/>
                  <a:gd name="T29" fmla="*/ 14 h 52"/>
                  <a:gd name="T30" fmla="*/ 19 w 79"/>
                  <a:gd name="T31" fmla="*/ 14 h 52"/>
                  <a:gd name="T32" fmla="*/ 22 w 79"/>
                  <a:gd name="T33" fmla="*/ 16 h 52"/>
                  <a:gd name="T34" fmla="*/ 15 w 79"/>
                  <a:gd name="T35" fmla="*/ 17 h 52"/>
                  <a:gd name="T36" fmla="*/ 19 w 79"/>
                  <a:gd name="T37" fmla="*/ 17 h 5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79" h="52">
                    <a:moveTo>
                      <a:pt x="40" y="31"/>
                    </a:moveTo>
                    <a:lnTo>
                      <a:pt x="36" y="40"/>
                    </a:lnTo>
                    <a:lnTo>
                      <a:pt x="42" y="47"/>
                    </a:lnTo>
                    <a:lnTo>
                      <a:pt x="45" y="52"/>
                    </a:lnTo>
                    <a:lnTo>
                      <a:pt x="51" y="40"/>
                    </a:lnTo>
                    <a:lnTo>
                      <a:pt x="75" y="31"/>
                    </a:lnTo>
                    <a:lnTo>
                      <a:pt x="76" y="13"/>
                    </a:lnTo>
                    <a:lnTo>
                      <a:pt x="79" y="0"/>
                    </a:lnTo>
                    <a:lnTo>
                      <a:pt x="57" y="2"/>
                    </a:lnTo>
                    <a:lnTo>
                      <a:pt x="35" y="5"/>
                    </a:lnTo>
                    <a:lnTo>
                      <a:pt x="0" y="11"/>
                    </a:lnTo>
                    <a:lnTo>
                      <a:pt x="13" y="12"/>
                    </a:lnTo>
                    <a:lnTo>
                      <a:pt x="10" y="18"/>
                    </a:lnTo>
                    <a:lnTo>
                      <a:pt x="23" y="20"/>
                    </a:lnTo>
                    <a:lnTo>
                      <a:pt x="21" y="24"/>
                    </a:lnTo>
                    <a:lnTo>
                      <a:pt x="40" y="24"/>
                    </a:lnTo>
                    <a:lnTo>
                      <a:pt x="45" y="28"/>
                    </a:lnTo>
                    <a:lnTo>
                      <a:pt x="30" y="29"/>
                    </a:lnTo>
                    <a:lnTo>
                      <a:pt x="40" y="31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0" name="Freeform 353"/>
              <p:cNvSpPr>
                <a:spLocks/>
              </p:cNvSpPr>
              <p:nvPr/>
            </p:nvSpPr>
            <p:spPr bwMode="auto">
              <a:xfrm>
                <a:off x="2639" y="2248"/>
                <a:ext cx="110" cy="140"/>
              </a:xfrm>
              <a:custGeom>
                <a:avLst/>
                <a:gdLst>
                  <a:gd name="T0" fmla="*/ 43 w 157"/>
                  <a:gd name="T1" fmla="*/ 7 h 188"/>
                  <a:gd name="T2" fmla="*/ 39 w 157"/>
                  <a:gd name="T3" fmla="*/ 4 h 188"/>
                  <a:gd name="T4" fmla="*/ 29 w 157"/>
                  <a:gd name="T5" fmla="*/ 6 h 188"/>
                  <a:gd name="T6" fmla="*/ 27 w 157"/>
                  <a:gd name="T7" fmla="*/ 0 h 188"/>
                  <a:gd name="T8" fmla="*/ 24 w 157"/>
                  <a:gd name="T9" fmla="*/ 3 h 188"/>
                  <a:gd name="T10" fmla="*/ 18 w 157"/>
                  <a:gd name="T11" fmla="*/ 7 h 188"/>
                  <a:gd name="T12" fmla="*/ 9 w 157"/>
                  <a:gd name="T13" fmla="*/ 5 h 188"/>
                  <a:gd name="T14" fmla="*/ 6 w 157"/>
                  <a:gd name="T15" fmla="*/ 9 h 188"/>
                  <a:gd name="T16" fmla="*/ 6 w 157"/>
                  <a:gd name="T17" fmla="*/ 21 h 188"/>
                  <a:gd name="T18" fmla="*/ 7 w 157"/>
                  <a:gd name="T19" fmla="*/ 24 h 188"/>
                  <a:gd name="T20" fmla="*/ 8 w 157"/>
                  <a:gd name="T21" fmla="*/ 27 h 188"/>
                  <a:gd name="T22" fmla="*/ 9 w 157"/>
                  <a:gd name="T23" fmla="*/ 34 h 188"/>
                  <a:gd name="T24" fmla="*/ 9 w 157"/>
                  <a:gd name="T25" fmla="*/ 36 h 188"/>
                  <a:gd name="T26" fmla="*/ 4 w 157"/>
                  <a:gd name="T27" fmla="*/ 38 h 188"/>
                  <a:gd name="T28" fmla="*/ 6 w 157"/>
                  <a:gd name="T29" fmla="*/ 45 h 188"/>
                  <a:gd name="T30" fmla="*/ 1 w 157"/>
                  <a:gd name="T31" fmla="*/ 51 h 188"/>
                  <a:gd name="T32" fmla="*/ 0 w 157"/>
                  <a:gd name="T33" fmla="*/ 51 h 188"/>
                  <a:gd name="T34" fmla="*/ 1 w 157"/>
                  <a:gd name="T35" fmla="*/ 66 h 188"/>
                  <a:gd name="T36" fmla="*/ 0 w 157"/>
                  <a:gd name="T37" fmla="*/ 69 h 188"/>
                  <a:gd name="T38" fmla="*/ 9 w 157"/>
                  <a:gd name="T39" fmla="*/ 77 h 188"/>
                  <a:gd name="T40" fmla="*/ 14 w 157"/>
                  <a:gd name="T41" fmla="*/ 84 h 188"/>
                  <a:gd name="T42" fmla="*/ 12 w 157"/>
                  <a:gd name="T43" fmla="*/ 104 h 188"/>
                  <a:gd name="T44" fmla="*/ 29 w 157"/>
                  <a:gd name="T45" fmla="*/ 98 h 188"/>
                  <a:gd name="T46" fmla="*/ 45 w 157"/>
                  <a:gd name="T47" fmla="*/ 92 h 188"/>
                  <a:gd name="T48" fmla="*/ 41 w 157"/>
                  <a:gd name="T49" fmla="*/ 91 h 188"/>
                  <a:gd name="T50" fmla="*/ 57 w 157"/>
                  <a:gd name="T51" fmla="*/ 90 h 188"/>
                  <a:gd name="T52" fmla="*/ 49 w 157"/>
                  <a:gd name="T53" fmla="*/ 90 h 188"/>
                  <a:gd name="T54" fmla="*/ 60 w 157"/>
                  <a:gd name="T55" fmla="*/ 89 h 188"/>
                  <a:gd name="T56" fmla="*/ 67 w 157"/>
                  <a:gd name="T57" fmla="*/ 90 h 188"/>
                  <a:gd name="T58" fmla="*/ 69 w 157"/>
                  <a:gd name="T59" fmla="*/ 92 h 188"/>
                  <a:gd name="T60" fmla="*/ 73 w 157"/>
                  <a:gd name="T61" fmla="*/ 89 h 188"/>
                  <a:gd name="T62" fmla="*/ 70 w 157"/>
                  <a:gd name="T63" fmla="*/ 77 h 188"/>
                  <a:gd name="T64" fmla="*/ 68 w 157"/>
                  <a:gd name="T65" fmla="*/ 64 h 188"/>
                  <a:gd name="T66" fmla="*/ 73 w 157"/>
                  <a:gd name="T67" fmla="*/ 53 h 188"/>
                  <a:gd name="T68" fmla="*/ 77 w 157"/>
                  <a:gd name="T69" fmla="*/ 41 h 188"/>
                  <a:gd name="T70" fmla="*/ 74 w 157"/>
                  <a:gd name="T71" fmla="*/ 20 h 188"/>
                  <a:gd name="T72" fmla="*/ 63 w 157"/>
                  <a:gd name="T73" fmla="*/ 13 h 188"/>
                  <a:gd name="T74" fmla="*/ 50 w 157"/>
                  <a:gd name="T75" fmla="*/ 16 h 188"/>
                  <a:gd name="T76" fmla="*/ 43 w 157"/>
                  <a:gd name="T77" fmla="*/ 7 h 188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157" h="188">
                    <a:moveTo>
                      <a:pt x="89" y="12"/>
                    </a:moveTo>
                    <a:lnTo>
                      <a:pt x="78" y="7"/>
                    </a:lnTo>
                    <a:lnTo>
                      <a:pt x="60" y="11"/>
                    </a:lnTo>
                    <a:lnTo>
                      <a:pt x="56" y="0"/>
                    </a:lnTo>
                    <a:lnTo>
                      <a:pt x="48" y="6"/>
                    </a:lnTo>
                    <a:lnTo>
                      <a:pt x="35" y="14"/>
                    </a:lnTo>
                    <a:lnTo>
                      <a:pt x="19" y="10"/>
                    </a:lnTo>
                    <a:lnTo>
                      <a:pt x="13" y="16"/>
                    </a:lnTo>
                    <a:lnTo>
                      <a:pt x="11" y="38"/>
                    </a:lnTo>
                    <a:lnTo>
                      <a:pt x="14" y="43"/>
                    </a:lnTo>
                    <a:lnTo>
                      <a:pt x="17" y="49"/>
                    </a:lnTo>
                    <a:lnTo>
                      <a:pt x="19" y="60"/>
                    </a:lnTo>
                    <a:lnTo>
                      <a:pt x="18" y="66"/>
                    </a:lnTo>
                    <a:lnTo>
                      <a:pt x="7" y="68"/>
                    </a:lnTo>
                    <a:lnTo>
                      <a:pt x="11" y="80"/>
                    </a:lnTo>
                    <a:lnTo>
                      <a:pt x="2" y="91"/>
                    </a:lnTo>
                    <a:lnTo>
                      <a:pt x="0" y="92"/>
                    </a:lnTo>
                    <a:lnTo>
                      <a:pt x="1" y="120"/>
                    </a:lnTo>
                    <a:lnTo>
                      <a:pt x="0" y="125"/>
                    </a:lnTo>
                    <a:lnTo>
                      <a:pt x="18" y="140"/>
                    </a:lnTo>
                    <a:lnTo>
                      <a:pt x="29" y="152"/>
                    </a:lnTo>
                    <a:lnTo>
                      <a:pt x="24" y="188"/>
                    </a:lnTo>
                    <a:lnTo>
                      <a:pt x="58" y="176"/>
                    </a:lnTo>
                    <a:lnTo>
                      <a:pt x="91" y="166"/>
                    </a:lnTo>
                    <a:lnTo>
                      <a:pt x="83" y="164"/>
                    </a:lnTo>
                    <a:lnTo>
                      <a:pt x="116" y="162"/>
                    </a:lnTo>
                    <a:lnTo>
                      <a:pt x="100" y="163"/>
                    </a:lnTo>
                    <a:lnTo>
                      <a:pt x="121" y="161"/>
                    </a:lnTo>
                    <a:lnTo>
                      <a:pt x="137" y="162"/>
                    </a:lnTo>
                    <a:lnTo>
                      <a:pt x="140" y="167"/>
                    </a:lnTo>
                    <a:lnTo>
                      <a:pt x="149" y="161"/>
                    </a:lnTo>
                    <a:lnTo>
                      <a:pt x="143" y="138"/>
                    </a:lnTo>
                    <a:lnTo>
                      <a:pt x="138" y="115"/>
                    </a:lnTo>
                    <a:lnTo>
                      <a:pt x="148" y="95"/>
                    </a:lnTo>
                    <a:lnTo>
                      <a:pt x="157" y="74"/>
                    </a:lnTo>
                    <a:lnTo>
                      <a:pt x="151" y="36"/>
                    </a:lnTo>
                    <a:lnTo>
                      <a:pt x="128" y="23"/>
                    </a:lnTo>
                    <a:lnTo>
                      <a:pt x="103" y="29"/>
                    </a:lnTo>
                    <a:lnTo>
                      <a:pt x="89" y="12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1" name="Freeform 354"/>
              <p:cNvSpPr>
                <a:spLocks/>
              </p:cNvSpPr>
              <p:nvPr/>
            </p:nvSpPr>
            <p:spPr bwMode="auto">
              <a:xfrm>
                <a:off x="2552" y="2263"/>
                <a:ext cx="56" cy="69"/>
              </a:xfrm>
              <a:custGeom>
                <a:avLst/>
                <a:gdLst>
                  <a:gd name="T0" fmla="*/ 40 w 79"/>
                  <a:gd name="T1" fmla="*/ 26 h 92"/>
                  <a:gd name="T2" fmla="*/ 33 w 79"/>
                  <a:gd name="T3" fmla="*/ 36 h 92"/>
                  <a:gd name="T4" fmla="*/ 28 w 79"/>
                  <a:gd name="T5" fmla="*/ 47 h 92"/>
                  <a:gd name="T6" fmla="*/ 23 w 79"/>
                  <a:gd name="T7" fmla="*/ 52 h 92"/>
                  <a:gd name="T8" fmla="*/ 10 w 79"/>
                  <a:gd name="T9" fmla="*/ 44 h 92"/>
                  <a:gd name="T10" fmla="*/ 12 w 79"/>
                  <a:gd name="T11" fmla="*/ 42 h 92"/>
                  <a:gd name="T12" fmla="*/ 9 w 79"/>
                  <a:gd name="T13" fmla="*/ 39 h 92"/>
                  <a:gd name="T14" fmla="*/ 1 w 79"/>
                  <a:gd name="T15" fmla="*/ 29 h 92"/>
                  <a:gd name="T16" fmla="*/ 5 w 79"/>
                  <a:gd name="T17" fmla="*/ 25 h 92"/>
                  <a:gd name="T18" fmla="*/ 1 w 79"/>
                  <a:gd name="T19" fmla="*/ 23 h 92"/>
                  <a:gd name="T20" fmla="*/ 4 w 79"/>
                  <a:gd name="T21" fmla="*/ 20 h 92"/>
                  <a:gd name="T22" fmla="*/ 0 w 79"/>
                  <a:gd name="T23" fmla="*/ 17 h 92"/>
                  <a:gd name="T24" fmla="*/ 9 w 79"/>
                  <a:gd name="T25" fmla="*/ 5 h 92"/>
                  <a:gd name="T26" fmla="*/ 27 w 79"/>
                  <a:gd name="T27" fmla="*/ 0 h 92"/>
                  <a:gd name="T28" fmla="*/ 35 w 79"/>
                  <a:gd name="T29" fmla="*/ 16 h 92"/>
                  <a:gd name="T30" fmla="*/ 34 w 79"/>
                  <a:gd name="T31" fmla="*/ 27 h 92"/>
                  <a:gd name="T32" fmla="*/ 40 w 79"/>
                  <a:gd name="T33" fmla="*/ 26 h 9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79" h="92">
                    <a:moveTo>
                      <a:pt x="79" y="46"/>
                    </a:moveTo>
                    <a:lnTo>
                      <a:pt x="67" y="64"/>
                    </a:lnTo>
                    <a:lnTo>
                      <a:pt x="55" y="82"/>
                    </a:lnTo>
                    <a:lnTo>
                      <a:pt x="47" y="92"/>
                    </a:lnTo>
                    <a:lnTo>
                      <a:pt x="20" y="78"/>
                    </a:lnTo>
                    <a:lnTo>
                      <a:pt x="24" y="74"/>
                    </a:lnTo>
                    <a:lnTo>
                      <a:pt x="19" y="69"/>
                    </a:lnTo>
                    <a:lnTo>
                      <a:pt x="1" y="50"/>
                    </a:lnTo>
                    <a:lnTo>
                      <a:pt x="10" y="44"/>
                    </a:lnTo>
                    <a:lnTo>
                      <a:pt x="1" y="40"/>
                    </a:lnTo>
                    <a:lnTo>
                      <a:pt x="8" y="34"/>
                    </a:lnTo>
                    <a:lnTo>
                      <a:pt x="0" y="29"/>
                    </a:lnTo>
                    <a:lnTo>
                      <a:pt x="19" y="9"/>
                    </a:lnTo>
                    <a:lnTo>
                      <a:pt x="54" y="0"/>
                    </a:lnTo>
                    <a:lnTo>
                      <a:pt x="71" y="28"/>
                    </a:lnTo>
                    <a:lnTo>
                      <a:pt x="68" y="48"/>
                    </a:lnTo>
                    <a:lnTo>
                      <a:pt x="79" y="46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2" name="Freeform 355"/>
              <p:cNvSpPr>
                <a:spLocks/>
              </p:cNvSpPr>
              <p:nvPr/>
            </p:nvSpPr>
            <p:spPr bwMode="auto">
              <a:xfrm>
                <a:off x="2790" y="2238"/>
                <a:ext cx="33" cy="111"/>
              </a:xfrm>
              <a:custGeom>
                <a:avLst/>
                <a:gdLst>
                  <a:gd name="T0" fmla="*/ 11 w 48"/>
                  <a:gd name="T1" fmla="*/ 1 h 150"/>
                  <a:gd name="T2" fmla="*/ 0 w 48"/>
                  <a:gd name="T3" fmla="*/ 0 h 150"/>
                  <a:gd name="T4" fmla="*/ 2 w 48"/>
                  <a:gd name="T5" fmla="*/ 5 h 150"/>
                  <a:gd name="T6" fmla="*/ 7 w 48"/>
                  <a:gd name="T7" fmla="*/ 20 h 150"/>
                  <a:gd name="T8" fmla="*/ 7 w 48"/>
                  <a:gd name="T9" fmla="*/ 27 h 150"/>
                  <a:gd name="T10" fmla="*/ 8 w 48"/>
                  <a:gd name="T11" fmla="*/ 38 h 150"/>
                  <a:gd name="T12" fmla="*/ 10 w 48"/>
                  <a:gd name="T13" fmla="*/ 49 h 150"/>
                  <a:gd name="T14" fmla="*/ 10 w 48"/>
                  <a:gd name="T15" fmla="*/ 61 h 150"/>
                  <a:gd name="T16" fmla="*/ 11 w 48"/>
                  <a:gd name="T17" fmla="*/ 74 h 150"/>
                  <a:gd name="T18" fmla="*/ 17 w 48"/>
                  <a:gd name="T19" fmla="*/ 82 h 150"/>
                  <a:gd name="T20" fmla="*/ 23 w 48"/>
                  <a:gd name="T21" fmla="*/ 80 h 150"/>
                  <a:gd name="T22" fmla="*/ 22 w 48"/>
                  <a:gd name="T23" fmla="*/ 67 h 150"/>
                  <a:gd name="T24" fmla="*/ 22 w 48"/>
                  <a:gd name="T25" fmla="*/ 56 h 150"/>
                  <a:gd name="T26" fmla="*/ 21 w 48"/>
                  <a:gd name="T27" fmla="*/ 43 h 150"/>
                  <a:gd name="T28" fmla="*/ 21 w 48"/>
                  <a:gd name="T29" fmla="*/ 30 h 150"/>
                  <a:gd name="T30" fmla="*/ 19 w 48"/>
                  <a:gd name="T31" fmla="*/ 18 h 150"/>
                  <a:gd name="T32" fmla="*/ 12 w 48"/>
                  <a:gd name="T33" fmla="*/ 8 h 150"/>
                  <a:gd name="T34" fmla="*/ 14 w 48"/>
                  <a:gd name="T35" fmla="*/ 1 h 150"/>
                  <a:gd name="T36" fmla="*/ 11 w 48"/>
                  <a:gd name="T37" fmla="*/ 1 h 15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8" h="150">
                    <a:moveTo>
                      <a:pt x="23" y="3"/>
                    </a:moveTo>
                    <a:lnTo>
                      <a:pt x="0" y="0"/>
                    </a:lnTo>
                    <a:lnTo>
                      <a:pt x="5" y="9"/>
                    </a:lnTo>
                    <a:lnTo>
                      <a:pt x="15" y="36"/>
                    </a:lnTo>
                    <a:lnTo>
                      <a:pt x="15" y="49"/>
                    </a:lnTo>
                    <a:lnTo>
                      <a:pt x="17" y="69"/>
                    </a:lnTo>
                    <a:lnTo>
                      <a:pt x="21" y="89"/>
                    </a:lnTo>
                    <a:lnTo>
                      <a:pt x="22" y="111"/>
                    </a:lnTo>
                    <a:lnTo>
                      <a:pt x="23" y="135"/>
                    </a:lnTo>
                    <a:lnTo>
                      <a:pt x="36" y="150"/>
                    </a:lnTo>
                    <a:lnTo>
                      <a:pt x="48" y="146"/>
                    </a:lnTo>
                    <a:lnTo>
                      <a:pt x="47" y="123"/>
                    </a:lnTo>
                    <a:lnTo>
                      <a:pt x="46" y="102"/>
                    </a:lnTo>
                    <a:lnTo>
                      <a:pt x="45" y="79"/>
                    </a:lnTo>
                    <a:lnTo>
                      <a:pt x="45" y="56"/>
                    </a:lnTo>
                    <a:lnTo>
                      <a:pt x="40" y="33"/>
                    </a:lnTo>
                    <a:lnTo>
                      <a:pt x="25" y="15"/>
                    </a:lnTo>
                    <a:lnTo>
                      <a:pt x="29" y="3"/>
                    </a:lnTo>
                    <a:lnTo>
                      <a:pt x="23" y="3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3" name="Freeform 356"/>
              <p:cNvSpPr>
                <a:spLocks/>
              </p:cNvSpPr>
              <p:nvPr/>
            </p:nvSpPr>
            <p:spPr bwMode="auto">
              <a:xfrm>
                <a:off x="2586" y="2297"/>
                <a:ext cx="74" cy="91"/>
              </a:xfrm>
              <a:custGeom>
                <a:avLst/>
                <a:gdLst>
                  <a:gd name="T0" fmla="*/ 49 w 108"/>
                  <a:gd name="T1" fmla="*/ 68 h 122"/>
                  <a:gd name="T2" fmla="*/ 36 w 108"/>
                  <a:gd name="T3" fmla="*/ 59 h 122"/>
                  <a:gd name="T4" fmla="*/ 23 w 108"/>
                  <a:gd name="T5" fmla="*/ 49 h 122"/>
                  <a:gd name="T6" fmla="*/ 11 w 108"/>
                  <a:gd name="T7" fmla="*/ 37 h 122"/>
                  <a:gd name="T8" fmla="*/ 0 w 108"/>
                  <a:gd name="T9" fmla="*/ 25 h 122"/>
                  <a:gd name="T10" fmla="*/ 3 w 108"/>
                  <a:gd name="T11" fmla="*/ 20 h 122"/>
                  <a:gd name="T12" fmla="*/ 10 w 108"/>
                  <a:gd name="T13" fmla="*/ 10 h 122"/>
                  <a:gd name="T14" fmla="*/ 15 w 108"/>
                  <a:gd name="T15" fmla="*/ 0 h 122"/>
                  <a:gd name="T16" fmla="*/ 22 w 108"/>
                  <a:gd name="T17" fmla="*/ 0 h 122"/>
                  <a:gd name="T18" fmla="*/ 25 w 108"/>
                  <a:gd name="T19" fmla="*/ 16 h 122"/>
                  <a:gd name="T20" fmla="*/ 29 w 108"/>
                  <a:gd name="T21" fmla="*/ 19 h 122"/>
                  <a:gd name="T22" fmla="*/ 34 w 108"/>
                  <a:gd name="T23" fmla="*/ 16 h 122"/>
                  <a:gd name="T24" fmla="*/ 37 w 108"/>
                  <a:gd name="T25" fmla="*/ 14 h 122"/>
                  <a:gd name="T26" fmla="*/ 38 w 108"/>
                  <a:gd name="T27" fmla="*/ 30 h 122"/>
                  <a:gd name="T28" fmla="*/ 37 w 108"/>
                  <a:gd name="T29" fmla="*/ 33 h 122"/>
                  <a:gd name="T30" fmla="*/ 45 w 108"/>
                  <a:gd name="T31" fmla="*/ 41 h 122"/>
                  <a:gd name="T32" fmla="*/ 51 w 108"/>
                  <a:gd name="T33" fmla="*/ 48 h 122"/>
                  <a:gd name="T34" fmla="*/ 49 w 108"/>
                  <a:gd name="T35" fmla="*/ 68 h 122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08" h="122">
                    <a:moveTo>
                      <a:pt x="103" y="122"/>
                    </a:moveTo>
                    <a:lnTo>
                      <a:pt x="77" y="106"/>
                    </a:lnTo>
                    <a:lnTo>
                      <a:pt x="49" y="89"/>
                    </a:lnTo>
                    <a:lnTo>
                      <a:pt x="24" y="67"/>
                    </a:lnTo>
                    <a:lnTo>
                      <a:pt x="0" y="46"/>
                    </a:lnTo>
                    <a:lnTo>
                      <a:pt x="8" y="36"/>
                    </a:lnTo>
                    <a:lnTo>
                      <a:pt x="20" y="18"/>
                    </a:lnTo>
                    <a:lnTo>
                      <a:pt x="32" y="0"/>
                    </a:lnTo>
                    <a:lnTo>
                      <a:pt x="47" y="0"/>
                    </a:lnTo>
                    <a:lnTo>
                      <a:pt x="54" y="29"/>
                    </a:lnTo>
                    <a:lnTo>
                      <a:pt x="61" y="35"/>
                    </a:lnTo>
                    <a:lnTo>
                      <a:pt x="72" y="28"/>
                    </a:lnTo>
                    <a:lnTo>
                      <a:pt x="79" y="26"/>
                    </a:lnTo>
                    <a:lnTo>
                      <a:pt x="80" y="54"/>
                    </a:lnTo>
                    <a:lnTo>
                      <a:pt x="79" y="59"/>
                    </a:lnTo>
                    <a:lnTo>
                      <a:pt x="97" y="74"/>
                    </a:lnTo>
                    <a:lnTo>
                      <a:pt x="108" y="86"/>
                    </a:lnTo>
                    <a:lnTo>
                      <a:pt x="103" y="122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4" name="Freeform 357"/>
              <p:cNvSpPr>
                <a:spLocks/>
              </p:cNvSpPr>
              <p:nvPr/>
            </p:nvSpPr>
            <p:spPr bwMode="auto">
              <a:xfrm>
                <a:off x="3003" y="2866"/>
                <a:ext cx="245" cy="267"/>
              </a:xfrm>
              <a:custGeom>
                <a:avLst/>
                <a:gdLst>
                  <a:gd name="T0" fmla="*/ 101 w 351"/>
                  <a:gd name="T1" fmla="*/ 133 h 354"/>
                  <a:gd name="T2" fmla="*/ 103 w 351"/>
                  <a:gd name="T3" fmla="*/ 109 h 354"/>
                  <a:gd name="T4" fmla="*/ 103 w 351"/>
                  <a:gd name="T5" fmla="*/ 85 h 354"/>
                  <a:gd name="T6" fmla="*/ 115 w 351"/>
                  <a:gd name="T7" fmla="*/ 85 h 354"/>
                  <a:gd name="T8" fmla="*/ 115 w 351"/>
                  <a:gd name="T9" fmla="*/ 70 h 354"/>
                  <a:gd name="T10" fmla="*/ 117 w 351"/>
                  <a:gd name="T11" fmla="*/ 54 h 354"/>
                  <a:gd name="T12" fmla="*/ 117 w 351"/>
                  <a:gd name="T13" fmla="*/ 38 h 354"/>
                  <a:gd name="T14" fmla="*/ 117 w 351"/>
                  <a:gd name="T15" fmla="*/ 23 h 354"/>
                  <a:gd name="T16" fmla="*/ 132 w 351"/>
                  <a:gd name="T17" fmla="*/ 21 h 354"/>
                  <a:gd name="T18" fmla="*/ 147 w 351"/>
                  <a:gd name="T19" fmla="*/ 20 h 354"/>
                  <a:gd name="T20" fmla="*/ 151 w 351"/>
                  <a:gd name="T21" fmla="*/ 24 h 354"/>
                  <a:gd name="T22" fmla="*/ 161 w 351"/>
                  <a:gd name="T23" fmla="*/ 19 h 354"/>
                  <a:gd name="T24" fmla="*/ 171 w 351"/>
                  <a:gd name="T25" fmla="*/ 14 h 354"/>
                  <a:gd name="T26" fmla="*/ 157 w 351"/>
                  <a:gd name="T27" fmla="*/ 9 h 354"/>
                  <a:gd name="T28" fmla="*/ 149 w 351"/>
                  <a:gd name="T29" fmla="*/ 12 h 354"/>
                  <a:gd name="T30" fmla="*/ 130 w 351"/>
                  <a:gd name="T31" fmla="*/ 14 h 354"/>
                  <a:gd name="T32" fmla="*/ 110 w 351"/>
                  <a:gd name="T33" fmla="*/ 17 h 354"/>
                  <a:gd name="T34" fmla="*/ 98 w 351"/>
                  <a:gd name="T35" fmla="*/ 14 h 354"/>
                  <a:gd name="T36" fmla="*/ 87 w 351"/>
                  <a:gd name="T37" fmla="*/ 11 h 354"/>
                  <a:gd name="T38" fmla="*/ 84 w 351"/>
                  <a:gd name="T39" fmla="*/ 7 h 354"/>
                  <a:gd name="T40" fmla="*/ 70 w 351"/>
                  <a:gd name="T41" fmla="*/ 7 h 354"/>
                  <a:gd name="T42" fmla="*/ 56 w 351"/>
                  <a:gd name="T43" fmla="*/ 6 h 354"/>
                  <a:gd name="T44" fmla="*/ 40 w 351"/>
                  <a:gd name="T45" fmla="*/ 6 h 354"/>
                  <a:gd name="T46" fmla="*/ 25 w 351"/>
                  <a:gd name="T47" fmla="*/ 5 h 354"/>
                  <a:gd name="T48" fmla="*/ 16 w 351"/>
                  <a:gd name="T49" fmla="*/ 0 h 354"/>
                  <a:gd name="T50" fmla="*/ 1 w 351"/>
                  <a:gd name="T51" fmla="*/ 5 h 354"/>
                  <a:gd name="T52" fmla="*/ 0 w 351"/>
                  <a:gd name="T53" fmla="*/ 14 h 354"/>
                  <a:gd name="T54" fmla="*/ 9 w 351"/>
                  <a:gd name="T55" fmla="*/ 35 h 354"/>
                  <a:gd name="T56" fmla="*/ 17 w 351"/>
                  <a:gd name="T57" fmla="*/ 55 h 354"/>
                  <a:gd name="T58" fmla="*/ 25 w 351"/>
                  <a:gd name="T59" fmla="*/ 77 h 354"/>
                  <a:gd name="T60" fmla="*/ 34 w 351"/>
                  <a:gd name="T61" fmla="*/ 97 h 354"/>
                  <a:gd name="T62" fmla="*/ 36 w 351"/>
                  <a:gd name="T63" fmla="*/ 106 h 354"/>
                  <a:gd name="T64" fmla="*/ 33 w 351"/>
                  <a:gd name="T65" fmla="*/ 105 h 354"/>
                  <a:gd name="T66" fmla="*/ 35 w 351"/>
                  <a:gd name="T67" fmla="*/ 121 h 354"/>
                  <a:gd name="T68" fmla="*/ 37 w 351"/>
                  <a:gd name="T69" fmla="*/ 140 h 354"/>
                  <a:gd name="T70" fmla="*/ 39 w 351"/>
                  <a:gd name="T71" fmla="*/ 156 h 354"/>
                  <a:gd name="T72" fmla="*/ 41 w 351"/>
                  <a:gd name="T73" fmla="*/ 173 h 354"/>
                  <a:gd name="T74" fmla="*/ 48 w 351"/>
                  <a:gd name="T75" fmla="*/ 185 h 354"/>
                  <a:gd name="T76" fmla="*/ 56 w 351"/>
                  <a:gd name="T77" fmla="*/ 197 h 354"/>
                  <a:gd name="T78" fmla="*/ 62 w 351"/>
                  <a:gd name="T79" fmla="*/ 188 h 354"/>
                  <a:gd name="T80" fmla="*/ 66 w 351"/>
                  <a:gd name="T81" fmla="*/ 198 h 354"/>
                  <a:gd name="T82" fmla="*/ 86 w 351"/>
                  <a:gd name="T83" fmla="*/ 201 h 354"/>
                  <a:gd name="T84" fmla="*/ 96 w 351"/>
                  <a:gd name="T85" fmla="*/ 195 h 354"/>
                  <a:gd name="T86" fmla="*/ 98 w 351"/>
                  <a:gd name="T87" fmla="*/ 180 h 354"/>
                  <a:gd name="T88" fmla="*/ 99 w 351"/>
                  <a:gd name="T89" fmla="*/ 164 h 354"/>
                  <a:gd name="T90" fmla="*/ 101 w 351"/>
                  <a:gd name="T91" fmla="*/ 149 h 354"/>
                  <a:gd name="T92" fmla="*/ 101 w 351"/>
                  <a:gd name="T93" fmla="*/ 133 h 354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351" h="354">
                    <a:moveTo>
                      <a:pt x="208" y="233"/>
                    </a:moveTo>
                    <a:lnTo>
                      <a:pt x="210" y="191"/>
                    </a:lnTo>
                    <a:lnTo>
                      <a:pt x="211" y="150"/>
                    </a:lnTo>
                    <a:lnTo>
                      <a:pt x="236" y="150"/>
                    </a:lnTo>
                    <a:lnTo>
                      <a:pt x="237" y="123"/>
                    </a:lnTo>
                    <a:lnTo>
                      <a:pt x="239" y="95"/>
                    </a:lnTo>
                    <a:lnTo>
                      <a:pt x="240" y="67"/>
                    </a:lnTo>
                    <a:lnTo>
                      <a:pt x="240" y="40"/>
                    </a:lnTo>
                    <a:lnTo>
                      <a:pt x="271" y="37"/>
                    </a:lnTo>
                    <a:lnTo>
                      <a:pt x="301" y="34"/>
                    </a:lnTo>
                    <a:lnTo>
                      <a:pt x="311" y="43"/>
                    </a:lnTo>
                    <a:lnTo>
                      <a:pt x="331" y="33"/>
                    </a:lnTo>
                    <a:lnTo>
                      <a:pt x="351" y="25"/>
                    </a:lnTo>
                    <a:lnTo>
                      <a:pt x="323" y="16"/>
                    </a:lnTo>
                    <a:lnTo>
                      <a:pt x="305" y="21"/>
                    </a:lnTo>
                    <a:lnTo>
                      <a:pt x="266" y="24"/>
                    </a:lnTo>
                    <a:lnTo>
                      <a:pt x="227" y="29"/>
                    </a:lnTo>
                    <a:lnTo>
                      <a:pt x="202" y="24"/>
                    </a:lnTo>
                    <a:lnTo>
                      <a:pt x="177" y="18"/>
                    </a:lnTo>
                    <a:lnTo>
                      <a:pt x="174" y="12"/>
                    </a:lnTo>
                    <a:lnTo>
                      <a:pt x="144" y="12"/>
                    </a:lnTo>
                    <a:lnTo>
                      <a:pt x="114" y="11"/>
                    </a:lnTo>
                    <a:lnTo>
                      <a:pt x="82" y="10"/>
                    </a:lnTo>
                    <a:lnTo>
                      <a:pt x="52" y="9"/>
                    </a:lnTo>
                    <a:lnTo>
                      <a:pt x="33" y="0"/>
                    </a:lnTo>
                    <a:lnTo>
                      <a:pt x="1" y="9"/>
                    </a:lnTo>
                    <a:lnTo>
                      <a:pt x="0" y="25"/>
                    </a:lnTo>
                    <a:lnTo>
                      <a:pt x="18" y="61"/>
                    </a:lnTo>
                    <a:lnTo>
                      <a:pt x="36" y="97"/>
                    </a:lnTo>
                    <a:lnTo>
                      <a:pt x="52" y="135"/>
                    </a:lnTo>
                    <a:lnTo>
                      <a:pt x="69" y="171"/>
                    </a:lnTo>
                    <a:lnTo>
                      <a:pt x="73" y="185"/>
                    </a:lnTo>
                    <a:lnTo>
                      <a:pt x="67" y="184"/>
                    </a:lnTo>
                    <a:lnTo>
                      <a:pt x="72" y="214"/>
                    </a:lnTo>
                    <a:lnTo>
                      <a:pt x="76" y="245"/>
                    </a:lnTo>
                    <a:lnTo>
                      <a:pt x="80" y="275"/>
                    </a:lnTo>
                    <a:lnTo>
                      <a:pt x="85" y="305"/>
                    </a:lnTo>
                    <a:lnTo>
                      <a:pt x="99" y="325"/>
                    </a:lnTo>
                    <a:lnTo>
                      <a:pt x="114" y="346"/>
                    </a:lnTo>
                    <a:lnTo>
                      <a:pt x="128" y="330"/>
                    </a:lnTo>
                    <a:lnTo>
                      <a:pt x="136" y="349"/>
                    </a:lnTo>
                    <a:lnTo>
                      <a:pt x="176" y="354"/>
                    </a:lnTo>
                    <a:lnTo>
                      <a:pt x="198" y="343"/>
                    </a:lnTo>
                    <a:lnTo>
                      <a:pt x="200" y="316"/>
                    </a:lnTo>
                    <a:lnTo>
                      <a:pt x="204" y="288"/>
                    </a:lnTo>
                    <a:lnTo>
                      <a:pt x="206" y="261"/>
                    </a:lnTo>
                    <a:lnTo>
                      <a:pt x="208" y="233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5" name="Freeform 358"/>
              <p:cNvSpPr>
                <a:spLocks/>
              </p:cNvSpPr>
              <p:nvPr/>
            </p:nvSpPr>
            <p:spPr bwMode="auto">
              <a:xfrm>
                <a:off x="3149" y="2885"/>
                <a:ext cx="166" cy="201"/>
              </a:xfrm>
              <a:custGeom>
                <a:avLst/>
                <a:gdLst>
                  <a:gd name="T0" fmla="*/ 0 w 242"/>
                  <a:gd name="T1" fmla="*/ 117 h 268"/>
                  <a:gd name="T2" fmla="*/ 1 w 242"/>
                  <a:gd name="T3" fmla="*/ 94 h 268"/>
                  <a:gd name="T4" fmla="*/ 1 w 242"/>
                  <a:gd name="T5" fmla="*/ 71 h 268"/>
                  <a:gd name="T6" fmla="*/ 13 w 242"/>
                  <a:gd name="T7" fmla="*/ 71 h 268"/>
                  <a:gd name="T8" fmla="*/ 14 w 242"/>
                  <a:gd name="T9" fmla="*/ 56 h 268"/>
                  <a:gd name="T10" fmla="*/ 14 w 242"/>
                  <a:gd name="T11" fmla="*/ 40 h 268"/>
                  <a:gd name="T12" fmla="*/ 15 w 242"/>
                  <a:gd name="T13" fmla="*/ 24 h 268"/>
                  <a:gd name="T14" fmla="*/ 15 w 242"/>
                  <a:gd name="T15" fmla="*/ 8 h 268"/>
                  <a:gd name="T16" fmla="*/ 29 w 242"/>
                  <a:gd name="T17" fmla="*/ 7 h 268"/>
                  <a:gd name="T18" fmla="*/ 44 w 242"/>
                  <a:gd name="T19" fmla="*/ 5 h 268"/>
                  <a:gd name="T20" fmla="*/ 49 w 242"/>
                  <a:gd name="T21" fmla="*/ 11 h 268"/>
                  <a:gd name="T22" fmla="*/ 58 w 242"/>
                  <a:gd name="T23" fmla="*/ 5 h 268"/>
                  <a:gd name="T24" fmla="*/ 67 w 242"/>
                  <a:gd name="T25" fmla="*/ 0 h 268"/>
                  <a:gd name="T26" fmla="*/ 75 w 242"/>
                  <a:gd name="T27" fmla="*/ 17 h 268"/>
                  <a:gd name="T28" fmla="*/ 82 w 242"/>
                  <a:gd name="T29" fmla="*/ 33 h 268"/>
                  <a:gd name="T30" fmla="*/ 91 w 242"/>
                  <a:gd name="T31" fmla="*/ 41 h 268"/>
                  <a:gd name="T32" fmla="*/ 93 w 242"/>
                  <a:gd name="T33" fmla="*/ 45 h 268"/>
                  <a:gd name="T34" fmla="*/ 95 w 242"/>
                  <a:gd name="T35" fmla="*/ 50 h 268"/>
                  <a:gd name="T36" fmla="*/ 100 w 242"/>
                  <a:gd name="T37" fmla="*/ 64 h 268"/>
                  <a:gd name="T38" fmla="*/ 111 w 242"/>
                  <a:gd name="T39" fmla="*/ 69 h 268"/>
                  <a:gd name="T40" fmla="*/ 114 w 242"/>
                  <a:gd name="T41" fmla="*/ 73 h 268"/>
                  <a:gd name="T42" fmla="*/ 113 w 242"/>
                  <a:gd name="T43" fmla="*/ 74 h 268"/>
                  <a:gd name="T44" fmla="*/ 97 w 242"/>
                  <a:gd name="T45" fmla="*/ 86 h 268"/>
                  <a:gd name="T46" fmla="*/ 85 w 242"/>
                  <a:gd name="T47" fmla="*/ 99 h 268"/>
                  <a:gd name="T48" fmla="*/ 78 w 242"/>
                  <a:gd name="T49" fmla="*/ 114 h 268"/>
                  <a:gd name="T50" fmla="*/ 71 w 242"/>
                  <a:gd name="T51" fmla="*/ 119 h 268"/>
                  <a:gd name="T52" fmla="*/ 64 w 242"/>
                  <a:gd name="T53" fmla="*/ 134 h 268"/>
                  <a:gd name="T54" fmla="*/ 46 w 242"/>
                  <a:gd name="T55" fmla="*/ 130 h 268"/>
                  <a:gd name="T56" fmla="*/ 36 w 242"/>
                  <a:gd name="T57" fmla="*/ 126 h 268"/>
                  <a:gd name="T58" fmla="*/ 29 w 242"/>
                  <a:gd name="T59" fmla="*/ 137 h 268"/>
                  <a:gd name="T60" fmla="*/ 23 w 242"/>
                  <a:gd name="T61" fmla="*/ 148 h 268"/>
                  <a:gd name="T62" fmla="*/ 10 w 242"/>
                  <a:gd name="T63" fmla="*/ 151 h 268"/>
                  <a:gd name="T64" fmla="*/ 6 w 242"/>
                  <a:gd name="T65" fmla="*/ 149 h 268"/>
                  <a:gd name="T66" fmla="*/ 8 w 242"/>
                  <a:gd name="T67" fmla="*/ 133 h 268"/>
                  <a:gd name="T68" fmla="*/ 0 w 242"/>
                  <a:gd name="T69" fmla="*/ 117 h 268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242" h="268">
                    <a:moveTo>
                      <a:pt x="0" y="208"/>
                    </a:moveTo>
                    <a:lnTo>
                      <a:pt x="2" y="166"/>
                    </a:lnTo>
                    <a:lnTo>
                      <a:pt x="3" y="125"/>
                    </a:lnTo>
                    <a:lnTo>
                      <a:pt x="28" y="125"/>
                    </a:lnTo>
                    <a:lnTo>
                      <a:pt x="29" y="98"/>
                    </a:lnTo>
                    <a:lnTo>
                      <a:pt x="31" y="70"/>
                    </a:lnTo>
                    <a:lnTo>
                      <a:pt x="32" y="42"/>
                    </a:lnTo>
                    <a:lnTo>
                      <a:pt x="32" y="15"/>
                    </a:lnTo>
                    <a:lnTo>
                      <a:pt x="63" y="12"/>
                    </a:lnTo>
                    <a:lnTo>
                      <a:pt x="93" y="9"/>
                    </a:lnTo>
                    <a:lnTo>
                      <a:pt x="103" y="18"/>
                    </a:lnTo>
                    <a:lnTo>
                      <a:pt x="123" y="8"/>
                    </a:lnTo>
                    <a:lnTo>
                      <a:pt x="143" y="0"/>
                    </a:lnTo>
                    <a:lnTo>
                      <a:pt x="159" y="29"/>
                    </a:lnTo>
                    <a:lnTo>
                      <a:pt x="173" y="58"/>
                    </a:lnTo>
                    <a:lnTo>
                      <a:pt x="193" y="72"/>
                    </a:lnTo>
                    <a:lnTo>
                      <a:pt x="197" y="80"/>
                    </a:lnTo>
                    <a:lnTo>
                      <a:pt x="203" y="88"/>
                    </a:lnTo>
                    <a:lnTo>
                      <a:pt x="213" y="113"/>
                    </a:lnTo>
                    <a:lnTo>
                      <a:pt x="236" y="123"/>
                    </a:lnTo>
                    <a:lnTo>
                      <a:pt x="242" y="129"/>
                    </a:lnTo>
                    <a:lnTo>
                      <a:pt x="241" y="130"/>
                    </a:lnTo>
                    <a:lnTo>
                      <a:pt x="206" y="153"/>
                    </a:lnTo>
                    <a:lnTo>
                      <a:pt x="181" y="176"/>
                    </a:lnTo>
                    <a:lnTo>
                      <a:pt x="166" y="202"/>
                    </a:lnTo>
                    <a:lnTo>
                      <a:pt x="151" y="212"/>
                    </a:lnTo>
                    <a:lnTo>
                      <a:pt x="136" y="237"/>
                    </a:lnTo>
                    <a:lnTo>
                      <a:pt x="98" y="231"/>
                    </a:lnTo>
                    <a:lnTo>
                      <a:pt x="76" y="224"/>
                    </a:lnTo>
                    <a:lnTo>
                      <a:pt x="63" y="244"/>
                    </a:lnTo>
                    <a:lnTo>
                      <a:pt x="50" y="263"/>
                    </a:lnTo>
                    <a:lnTo>
                      <a:pt x="22" y="268"/>
                    </a:lnTo>
                    <a:lnTo>
                      <a:pt x="13" y="264"/>
                    </a:lnTo>
                    <a:lnTo>
                      <a:pt x="17" y="236"/>
                    </a:lnTo>
                    <a:lnTo>
                      <a:pt x="0" y="208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6" name="Freeform 359"/>
              <p:cNvSpPr>
                <a:spLocks/>
              </p:cNvSpPr>
              <p:nvPr/>
            </p:nvSpPr>
            <p:spPr bwMode="auto">
              <a:xfrm>
                <a:off x="3269" y="3127"/>
                <a:ext cx="39" cy="44"/>
              </a:xfrm>
              <a:custGeom>
                <a:avLst/>
                <a:gdLst>
                  <a:gd name="T0" fmla="*/ 11 w 58"/>
                  <a:gd name="T1" fmla="*/ 4 h 59"/>
                  <a:gd name="T2" fmla="*/ 0 w 58"/>
                  <a:gd name="T3" fmla="*/ 19 h 59"/>
                  <a:gd name="T4" fmla="*/ 7 w 58"/>
                  <a:gd name="T5" fmla="*/ 33 h 59"/>
                  <a:gd name="T6" fmla="*/ 13 w 58"/>
                  <a:gd name="T7" fmla="*/ 29 h 59"/>
                  <a:gd name="T8" fmla="*/ 24 w 58"/>
                  <a:gd name="T9" fmla="*/ 18 h 59"/>
                  <a:gd name="T10" fmla="*/ 26 w 58"/>
                  <a:gd name="T11" fmla="*/ 7 h 59"/>
                  <a:gd name="T12" fmla="*/ 16 w 58"/>
                  <a:gd name="T13" fmla="*/ 0 h 59"/>
                  <a:gd name="T14" fmla="*/ 11 w 58"/>
                  <a:gd name="T15" fmla="*/ 4 h 5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8" h="59">
                    <a:moveTo>
                      <a:pt x="24" y="8"/>
                    </a:moveTo>
                    <a:lnTo>
                      <a:pt x="0" y="34"/>
                    </a:lnTo>
                    <a:lnTo>
                      <a:pt x="17" y="59"/>
                    </a:lnTo>
                    <a:lnTo>
                      <a:pt x="28" y="52"/>
                    </a:lnTo>
                    <a:lnTo>
                      <a:pt x="52" y="32"/>
                    </a:lnTo>
                    <a:lnTo>
                      <a:pt x="58" y="14"/>
                    </a:lnTo>
                    <a:lnTo>
                      <a:pt x="35" y="0"/>
                    </a:lnTo>
                    <a:lnTo>
                      <a:pt x="24" y="8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7" name="Freeform 360"/>
              <p:cNvSpPr>
                <a:spLocks/>
              </p:cNvSpPr>
              <p:nvPr/>
            </p:nvSpPr>
            <p:spPr bwMode="auto">
              <a:xfrm>
                <a:off x="3567" y="2757"/>
                <a:ext cx="138" cy="300"/>
              </a:xfrm>
              <a:custGeom>
                <a:avLst/>
                <a:gdLst>
                  <a:gd name="T0" fmla="*/ 35 w 199"/>
                  <a:gd name="T1" fmla="*/ 64 h 401"/>
                  <a:gd name="T2" fmla="*/ 30 w 199"/>
                  <a:gd name="T3" fmla="*/ 64 h 401"/>
                  <a:gd name="T4" fmla="*/ 19 w 199"/>
                  <a:gd name="T5" fmla="*/ 71 h 401"/>
                  <a:gd name="T6" fmla="*/ 15 w 199"/>
                  <a:gd name="T7" fmla="*/ 85 h 401"/>
                  <a:gd name="T8" fmla="*/ 12 w 199"/>
                  <a:gd name="T9" fmla="*/ 97 h 401"/>
                  <a:gd name="T10" fmla="*/ 15 w 199"/>
                  <a:gd name="T11" fmla="*/ 114 h 401"/>
                  <a:gd name="T12" fmla="*/ 17 w 199"/>
                  <a:gd name="T13" fmla="*/ 132 h 401"/>
                  <a:gd name="T14" fmla="*/ 10 w 199"/>
                  <a:gd name="T15" fmla="*/ 144 h 401"/>
                  <a:gd name="T16" fmla="*/ 3 w 199"/>
                  <a:gd name="T17" fmla="*/ 154 h 401"/>
                  <a:gd name="T18" fmla="*/ 0 w 199"/>
                  <a:gd name="T19" fmla="*/ 177 h 401"/>
                  <a:gd name="T20" fmla="*/ 2 w 199"/>
                  <a:gd name="T21" fmla="*/ 195 h 401"/>
                  <a:gd name="T22" fmla="*/ 7 w 199"/>
                  <a:gd name="T23" fmla="*/ 216 h 401"/>
                  <a:gd name="T24" fmla="*/ 24 w 199"/>
                  <a:gd name="T25" fmla="*/ 224 h 401"/>
                  <a:gd name="T26" fmla="*/ 35 w 199"/>
                  <a:gd name="T27" fmla="*/ 218 h 401"/>
                  <a:gd name="T28" fmla="*/ 45 w 199"/>
                  <a:gd name="T29" fmla="*/ 212 h 401"/>
                  <a:gd name="T30" fmla="*/ 49 w 199"/>
                  <a:gd name="T31" fmla="*/ 196 h 401"/>
                  <a:gd name="T32" fmla="*/ 54 w 199"/>
                  <a:gd name="T33" fmla="*/ 181 h 401"/>
                  <a:gd name="T34" fmla="*/ 59 w 199"/>
                  <a:gd name="T35" fmla="*/ 165 h 401"/>
                  <a:gd name="T36" fmla="*/ 64 w 199"/>
                  <a:gd name="T37" fmla="*/ 150 h 401"/>
                  <a:gd name="T38" fmla="*/ 68 w 199"/>
                  <a:gd name="T39" fmla="*/ 135 h 401"/>
                  <a:gd name="T40" fmla="*/ 72 w 199"/>
                  <a:gd name="T41" fmla="*/ 120 h 401"/>
                  <a:gd name="T42" fmla="*/ 77 w 199"/>
                  <a:gd name="T43" fmla="*/ 105 h 401"/>
                  <a:gd name="T44" fmla="*/ 81 w 199"/>
                  <a:gd name="T45" fmla="*/ 90 h 401"/>
                  <a:gd name="T46" fmla="*/ 86 w 199"/>
                  <a:gd name="T47" fmla="*/ 79 h 401"/>
                  <a:gd name="T48" fmla="*/ 86 w 199"/>
                  <a:gd name="T49" fmla="*/ 56 h 401"/>
                  <a:gd name="T50" fmla="*/ 93 w 199"/>
                  <a:gd name="T51" fmla="*/ 64 h 401"/>
                  <a:gd name="T52" fmla="*/ 96 w 199"/>
                  <a:gd name="T53" fmla="*/ 54 h 401"/>
                  <a:gd name="T54" fmla="*/ 92 w 199"/>
                  <a:gd name="T55" fmla="*/ 33 h 401"/>
                  <a:gd name="T56" fmla="*/ 87 w 199"/>
                  <a:gd name="T57" fmla="*/ 12 h 401"/>
                  <a:gd name="T58" fmla="*/ 84 w 199"/>
                  <a:gd name="T59" fmla="*/ 1 h 401"/>
                  <a:gd name="T60" fmla="*/ 81 w 199"/>
                  <a:gd name="T61" fmla="*/ 0 h 401"/>
                  <a:gd name="T62" fmla="*/ 78 w 199"/>
                  <a:gd name="T63" fmla="*/ 5 h 401"/>
                  <a:gd name="T64" fmla="*/ 75 w 199"/>
                  <a:gd name="T65" fmla="*/ 22 h 401"/>
                  <a:gd name="T66" fmla="*/ 70 w 199"/>
                  <a:gd name="T67" fmla="*/ 25 h 401"/>
                  <a:gd name="T68" fmla="*/ 68 w 199"/>
                  <a:gd name="T69" fmla="*/ 28 h 401"/>
                  <a:gd name="T70" fmla="*/ 64 w 199"/>
                  <a:gd name="T71" fmla="*/ 25 h 401"/>
                  <a:gd name="T72" fmla="*/ 66 w 199"/>
                  <a:gd name="T73" fmla="*/ 34 h 401"/>
                  <a:gd name="T74" fmla="*/ 63 w 199"/>
                  <a:gd name="T75" fmla="*/ 41 h 401"/>
                  <a:gd name="T76" fmla="*/ 64 w 199"/>
                  <a:gd name="T77" fmla="*/ 43 h 401"/>
                  <a:gd name="T78" fmla="*/ 58 w 199"/>
                  <a:gd name="T79" fmla="*/ 48 h 401"/>
                  <a:gd name="T80" fmla="*/ 58 w 199"/>
                  <a:gd name="T81" fmla="*/ 43 h 401"/>
                  <a:gd name="T82" fmla="*/ 54 w 199"/>
                  <a:gd name="T83" fmla="*/ 55 h 401"/>
                  <a:gd name="T84" fmla="*/ 52 w 199"/>
                  <a:gd name="T85" fmla="*/ 55 h 401"/>
                  <a:gd name="T86" fmla="*/ 49 w 199"/>
                  <a:gd name="T87" fmla="*/ 54 h 401"/>
                  <a:gd name="T88" fmla="*/ 44 w 199"/>
                  <a:gd name="T89" fmla="*/ 63 h 401"/>
                  <a:gd name="T90" fmla="*/ 35 w 199"/>
                  <a:gd name="T91" fmla="*/ 64 h 401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199" h="401">
                    <a:moveTo>
                      <a:pt x="72" y="114"/>
                    </a:moveTo>
                    <a:lnTo>
                      <a:pt x="62" y="115"/>
                    </a:lnTo>
                    <a:lnTo>
                      <a:pt x="40" y="127"/>
                    </a:lnTo>
                    <a:lnTo>
                      <a:pt x="32" y="151"/>
                    </a:lnTo>
                    <a:lnTo>
                      <a:pt x="26" y="174"/>
                    </a:lnTo>
                    <a:lnTo>
                      <a:pt x="30" y="205"/>
                    </a:lnTo>
                    <a:lnTo>
                      <a:pt x="35" y="235"/>
                    </a:lnTo>
                    <a:lnTo>
                      <a:pt x="20" y="256"/>
                    </a:lnTo>
                    <a:lnTo>
                      <a:pt x="7" y="275"/>
                    </a:lnTo>
                    <a:lnTo>
                      <a:pt x="0" y="316"/>
                    </a:lnTo>
                    <a:lnTo>
                      <a:pt x="5" y="348"/>
                    </a:lnTo>
                    <a:lnTo>
                      <a:pt x="14" y="386"/>
                    </a:lnTo>
                    <a:lnTo>
                      <a:pt x="49" y="401"/>
                    </a:lnTo>
                    <a:lnTo>
                      <a:pt x="72" y="389"/>
                    </a:lnTo>
                    <a:lnTo>
                      <a:pt x="94" y="378"/>
                    </a:lnTo>
                    <a:lnTo>
                      <a:pt x="103" y="350"/>
                    </a:lnTo>
                    <a:lnTo>
                      <a:pt x="113" y="323"/>
                    </a:lnTo>
                    <a:lnTo>
                      <a:pt x="122" y="296"/>
                    </a:lnTo>
                    <a:lnTo>
                      <a:pt x="132" y="269"/>
                    </a:lnTo>
                    <a:lnTo>
                      <a:pt x="142" y="242"/>
                    </a:lnTo>
                    <a:lnTo>
                      <a:pt x="150" y="215"/>
                    </a:lnTo>
                    <a:lnTo>
                      <a:pt x="160" y="187"/>
                    </a:lnTo>
                    <a:lnTo>
                      <a:pt x="169" y="161"/>
                    </a:lnTo>
                    <a:lnTo>
                      <a:pt x="179" y="142"/>
                    </a:lnTo>
                    <a:lnTo>
                      <a:pt x="179" y="100"/>
                    </a:lnTo>
                    <a:lnTo>
                      <a:pt x="193" y="113"/>
                    </a:lnTo>
                    <a:lnTo>
                      <a:pt x="199" y="96"/>
                    </a:lnTo>
                    <a:lnTo>
                      <a:pt x="191" y="59"/>
                    </a:lnTo>
                    <a:lnTo>
                      <a:pt x="182" y="22"/>
                    </a:lnTo>
                    <a:lnTo>
                      <a:pt x="174" y="1"/>
                    </a:lnTo>
                    <a:lnTo>
                      <a:pt x="169" y="0"/>
                    </a:lnTo>
                    <a:lnTo>
                      <a:pt x="161" y="10"/>
                    </a:lnTo>
                    <a:lnTo>
                      <a:pt x="156" y="40"/>
                    </a:lnTo>
                    <a:lnTo>
                      <a:pt x="146" y="44"/>
                    </a:lnTo>
                    <a:lnTo>
                      <a:pt x="142" y="49"/>
                    </a:lnTo>
                    <a:lnTo>
                      <a:pt x="134" y="44"/>
                    </a:lnTo>
                    <a:lnTo>
                      <a:pt x="137" y="61"/>
                    </a:lnTo>
                    <a:lnTo>
                      <a:pt x="131" y="73"/>
                    </a:lnTo>
                    <a:lnTo>
                      <a:pt x="133" y="77"/>
                    </a:lnTo>
                    <a:lnTo>
                      <a:pt x="120" y="85"/>
                    </a:lnTo>
                    <a:lnTo>
                      <a:pt x="121" y="77"/>
                    </a:lnTo>
                    <a:lnTo>
                      <a:pt x="113" y="97"/>
                    </a:lnTo>
                    <a:lnTo>
                      <a:pt x="108" y="98"/>
                    </a:lnTo>
                    <a:lnTo>
                      <a:pt x="102" y="96"/>
                    </a:lnTo>
                    <a:lnTo>
                      <a:pt x="92" y="112"/>
                    </a:lnTo>
                    <a:lnTo>
                      <a:pt x="72" y="114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8" name="Freeform 361"/>
              <p:cNvSpPr>
                <a:spLocks/>
              </p:cNvSpPr>
              <p:nvPr/>
            </p:nvSpPr>
            <p:spPr bwMode="auto">
              <a:xfrm>
                <a:off x="3386" y="2697"/>
                <a:ext cx="56" cy="173"/>
              </a:xfrm>
              <a:custGeom>
                <a:avLst/>
                <a:gdLst>
                  <a:gd name="T0" fmla="*/ 22 w 80"/>
                  <a:gd name="T1" fmla="*/ 92 h 230"/>
                  <a:gd name="T2" fmla="*/ 18 w 80"/>
                  <a:gd name="T3" fmla="*/ 108 h 230"/>
                  <a:gd name="T4" fmla="*/ 24 w 80"/>
                  <a:gd name="T5" fmla="*/ 120 h 230"/>
                  <a:gd name="T6" fmla="*/ 30 w 80"/>
                  <a:gd name="T7" fmla="*/ 130 h 230"/>
                  <a:gd name="T8" fmla="*/ 29 w 80"/>
                  <a:gd name="T9" fmla="*/ 120 h 230"/>
                  <a:gd name="T10" fmla="*/ 36 w 80"/>
                  <a:gd name="T11" fmla="*/ 113 h 230"/>
                  <a:gd name="T12" fmla="*/ 37 w 80"/>
                  <a:gd name="T13" fmla="*/ 101 h 230"/>
                  <a:gd name="T14" fmla="*/ 39 w 80"/>
                  <a:gd name="T15" fmla="*/ 89 h 230"/>
                  <a:gd name="T16" fmla="*/ 31 w 80"/>
                  <a:gd name="T17" fmla="*/ 79 h 230"/>
                  <a:gd name="T18" fmla="*/ 24 w 80"/>
                  <a:gd name="T19" fmla="*/ 69 h 230"/>
                  <a:gd name="T20" fmla="*/ 22 w 80"/>
                  <a:gd name="T21" fmla="*/ 52 h 230"/>
                  <a:gd name="T22" fmla="*/ 25 w 80"/>
                  <a:gd name="T23" fmla="*/ 40 h 230"/>
                  <a:gd name="T24" fmla="*/ 29 w 80"/>
                  <a:gd name="T25" fmla="*/ 36 h 230"/>
                  <a:gd name="T26" fmla="*/ 29 w 80"/>
                  <a:gd name="T27" fmla="*/ 36 h 230"/>
                  <a:gd name="T28" fmla="*/ 25 w 80"/>
                  <a:gd name="T29" fmla="*/ 24 h 230"/>
                  <a:gd name="T30" fmla="*/ 22 w 80"/>
                  <a:gd name="T31" fmla="*/ 6 h 230"/>
                  <a:gd name="T32" fmla="*/ 17 w 80"/>
                  <a:gd name="T33" fmla="*/ 2 h 230"/>
                  <a:gd name="T34" fmla="*/ 4 w 80"/>
                  <a:gd name="T35" fmla="*/ 0 h 230"/>
                  <a:gd name="T36" fmla="*/ 5 w 80"/>
                  <a:gd name="T37" fmla="*/ 4 h 230"/>
                  <a:gd name="T38" fmla="*/ 13 w 80"/>
                  <a:gd name="T39" fmla="*/ 17 h 230"/>
                  <a:gd name="T40" fmla="*/ 9 w 80"/>
                  <a:gd name="T41" fmla="*/ 24 h 230"/>
                  <a:gd name="T42" fmla="*/ 9 w 80"/>
                  <a:gd name="T43" fmla="*/ 36 h 230"/>
                  <a:gd name="T44" fmla="*/ 9 w 80"/>
                  <a:gd name="T45" fmla="*/ 49 h 230"/>
                  <a:gd name="T46" fmla="*/ 6 w 80"/>
                  <a:gd name="T47" fmla="*/ 54 h 230"/>
                  <a:gd name="T48" fmla="*/ 0 w 80"/>
                  <a:gd name="T49" fmla="*/ 70 h 230"/>
                  <a:gd name="T50" fmla="*/ 6 w 80"/>
                  <a:gd name="T51" fmla="*/ 78 h 230"/>
                  <a:gd name="T52" fmla="*/ 9 w 80"/>
                  <a:gd name="T53" fmla="*/ 85 h 230"/>
                  <a:gd name="T54" fmla="*/ 18 w 80"/>
                  <a:gd name="T55" fmla="*/ 86 h 230"/>
                  <a:gd name="T56" fmla="*/ 22 w 80"/>
                  <a:gd name="T57" fmla="*/ 92 h 23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80" h="230">
                    <a:moveTo>
                      <a:pt x="46" y="162"/>
                    </a:moveTo>
                    <a:lnTo>
                      <a:pt x="37" y="192"/>
                    </a:lnTo>
                    <a:lnTo>
                      <a:pt x="49" y="211"/>
                    </a:lnTo>
                    <a:lnTo>
                      <a:pt x="61" y="230"/>
                    </a:lnTo>
                    <a:lnTo>
                      <a:pt x="58" y="213"/>
                    </a:lnTo>
                    <a:lnTo>
                      <a:pt x="73" y="200"/>
                    </a:lnTo>
                    <a:lnTo>
                      <a:pt x="76" y="178"/>
                    </a:lnTo>
                    <a:lnTo>
                      <a:pt x="80" y="157"/>
                    </a:lnTo>
                    <a:lnTo>
                      <a:pt x="64" y="139"/>
                    </a:lnTo>
                    <a:lnTo>
                      <a:pt x="49" y="122"/>
                    </a:lnTo>
                    <a:lnTo>
                      <a:pt x="45" y="92"/>
                    </a:lnTo>
                    <a:lnTo>
                      <a:pt x="50" y="70"/>
                    </a:lnTo>
                    <a:lnTo>
                      <a:pt x="58" y="64"/>
                    </a:lnTo>
                    <a:lnTo>
                      <a:pt x="60" y="64"/>
                    </a:lnTo>
                    <a:lnTo>
                      <a:pt x="51" y="42"/>
                    </a:lnTo>
                    <a:lnTo>
                      <a:pt x="44" y="10"/>
                    </a:lnTo>
                    <a:lnTo>
                      <a:pt x="34" y="4"/>
                    </a:lnTo>
                    <a:lnTo>
                      <a:pt x="8" y="0"/>
                    </a:lnTo>
                    <a:lnTo>
                      <a:pt x="10" y="7"/>
                    </a:lnTo>
                    <a:lnTo>
                      <a:pt x="26" y="31"/>
                    </a:lnTo>
                    <a:lnTo>
                      <a:pt x="19" y="42"/>
                    </a:lnTo>
                    <a:lnTo>
                      <a:pt x="19" y="64"/>
                    </a:lnTo>
                    <a:lnTo>
                      <a:pt x="18" y="87"/>
                    </a:lnTo>
                    <a:lnTo>
                      <a:pt x="13" y="96"/>
                    </a:lnTo>
                    <a:lnTo>
                      <a:pt x="0" y="124"/>
                    </a:lnTo>
                    <a:lnTo>
                      <a:pt x="12" y="138"/>
                    </a:lnTo>
                    <a:lnTo>
                      <a:pt x="19" y="150"/>
                    </a:lnTo>
                    <a:lnTo>
                      <a:pt x="36" y="151"/>
                    </a:lnTo>
                    <a:lnTo>
                      <a:pt x="46" y="162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9" name="Freeform 362"/>
              <p:cNvSpPr>
                <a:spLocks/>
              </p:cNvSpPr>
              <p:nvPr/>
            </p:nvSpPr>
            <p:spPr bwMode="auto">
              <a:xfrm>
                <a:off x="3340" y="2720"/>
                <a:ext cx="191" cy="368"/>
              </a:xfrm>
              <a:custGeom>
                <a:avLst/>
                <a:gdLst>
                  <a:gd name="T0" fmla="*/ 53 w 275"/>
                  <a:gd name="T1" fmla="*/ 162 h 487"/>
                  <a:gd name="T2" fmla="*/ 58 w 275"/>
                  <a:gd name="T3" fmla="*/ 157 h 487"/>
                  <a:gd name="T4" fmla="*/ 82 w 275"/>
                  <a:gd name="T5" fmla="*/ 128 h 487"/>
                  <a:gd name="T6" fmla="*/ 103 w 275"/>
                  <a:gd name="T7" fmla="*/ 113 h 487"/>
                  <a:gd name="T8" fmla="*/ 130 w 275"/>
                  <a:gd name="T9" fmla="*/ 80 h 487"/>
                  <a:gd name="T10" fmla="*/ 132 w 275"/>
                  <a:gd name="T11" fmla="*/ 68 h 487"/>
                  <a:gd name="T12" fmla="*/ 132 w 275"/>
                  <a:gd name="T13" fmla="*/ 35 h 487"/>
                  <a:gd name="T14" fmla="*/ 132 w 275"/>
                  <a:gd name="T15" fmla="*/ 0 h 487"/>
                  <a:gd name="T16" fmla="*/ 117 w 275"/>
                  <a:gd name="T17" fmla="*/ 8 h 487"/>
                  <a:gd name="T18" fmla="*/ 98 w 275"/>
                  <a:gd name="T19" fmla="*/ 16 h 487"/>
                  <a:gd name="T20" fmla="*/ 74 w 275"/>
                  <a:gd name="T21" fmla="*/ 17 h 487"/>
                  <a:gd name="T22" fmla="*/ 61 w 275"/>
                  <a:gd name="T23" fmla="*/ 18 h 487"/>
                  <a:gd name="T24" fmla="*/ 54 w 275"/>
                  <a:gd name="T25" fmla="*/ 34 h 487"/>
                  <a:gd name="T26" fmla="*/ 64 w 275"/>
                  <a:gd name="T27" fmla="*/ 61 h 487"/>
                  <a:gd name="T28" fmla="*/ 69 w 275"/>
                  <a:gd name="T29" fmla="*/ 83 h 487"/>
                  <a:gd name="T30" fmla="*/ 61 w 275"/>
                  <a:gd name="T31" fmla="*/ 104 h 487"/>
                  <a:gd name="T32" fmla="*/ 56 w 275"/>
                  <a:gd name="T33" fmla="*/ 102 h 487"/>
                  <a:gd name="T34" fmla="*/ 55 w 275"/>
                  <a:gd name="T35" fmla="*/ 74 h 487"/>
                  <a:gd name="T36" fmla="*/ 42 w 275"/>
                  <a:gd name="T37" fmla="*/ 67 h 487"/>
                  <a:gd name="T38" fmla="*/ 28 w 275"/>
                  <a:gd name="T39" fmla="*/ 65 h 487"/>
                  <a:gd name="T40" fmla="*/ 10 w 275"/>
                  <a:gd name="T41" fmla="*/ 74 h 487"/>
                  <a:gd name="T42" fmla="*/ 2 w 275"/>
                  <a:gd name="T43" fmla="*/ 88 h 487"/>
                  <a:gd name="T44" fmla="*/ 8 w 275"/>
                  <a:gd name="T45" fmla="*/ 94 h 487"/>
                  <a:gd name="T46" fmla="*/ 33 w 275"/>
                  <a:gd name="T47" fmla="*/ 107 h 487"/>
                  <a:gd name="T48" fmla="*/ 31 w 275"/>
                  <a:gd name="T49" fmla="*/ 141 h 487"/>
                  <a:gd name="T50" fmla="*/ 28 w 275"/>
                  <a:gd name="T51" fmla="*/ 172 h 487"/>
                  <a:gd name="T52" fmla="*/ 17 w 275"/>
                  <a:gd name="T53" fmla="*/ 194 h 487"/>
                  <a:gd name="T54" fmla="*/ 11 w 275"/>
                  <a:gd name="T55" fmla="*/ 215 h 487"/>
                  <a:gd name="T56" fmla="*/ 14 w 275"/>
                  <a:gd name="T57" fmla="*/ 246 h 487"/>
                  <a:gd name="T58" fmla="*/ 15 w 275"/>
                  <a:gd name="T59" fmla="*/ 278 h 487"/>
                  <a:gd name="T60" fmla="*/ 25 w 275"/>
                  <a:gd name="T61" fmla="*/ 267 h 487"/>
                  <a:gd name="T62" fmla="*/ 37 w 275"/>
                  <a:gd name="T63" fmla="*/ 249 h 487"/>
                  <a:gd name="T64" fmla="*/ 58 w 275"/>
                  <a:gd name="T65" fmla="*/ 234 h 487"/>
                  <a:gd name="T66" fmla="*/ 60 w 275"/>
                  <a:gd name="T67" fmla="*/ 212 h 487"/>
                  <a:gd name="T68" fmla="*/ 59 w 275"/>
                  <a:gd name="T69" fmla="*/ 203 h 487"/>
                  <a:gd name="T70" fmla="*/ 54 w 275"/>
                  <a:gd name="T71" fmla="*/ 174 h 487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275" h="487">
                    <a:moveTo>
                      <a:pt x="113" y="305"/>
                    </a:moveTo>
                    <a:lnTo>
                      <a:pt x="111" y="284"/>
                    </a:lnTo>
                    <a:lnTo>
                      <a:pt x="110" y="276"/>
                    </a:lnTo>
                    <a:lnTo>
                      <a:pt x="120" y="275"/>
                    </a:lnTo>
                    <a:lnTo>
                      <a:pt x="150" y="251"/>
                    </a:lnTo>
                    <a:lnTo>
                      <a:pt x="170" y="224"/>
                    </a:lnTo>
                    <a:lnTo>
                      <a:pt x="192" y="211"/>
                    </a:lnTo>
                    <a:lnTo>
                      <a:pt x="215" y="197"/>
                    </a:lnTo>
                    <a:lnTo>
                      <a:pt x="248" y="176"/>
                    </a:lnTo>
                    <a:lnTo>
                      <a:pt x="269" y="140"/>
                    </a:lnTo>
                    <a:lnTo>
                      <a:pt x="275" y="116"/>
                    </a:lnTo>
                    <a:lnTo>
                      <a:pt x="273" y="119"/>
                    </a:lnTo>
                    <a:lnTo>
                      <a:pt x="269" y="76"/>
                    </a:lnTo>
                    <a:lnTo>
                      <a:pt x="273" y="61"/>
                    </a:lnTo>
                    <a:lnTo>
                      <a:pt x="273" y="20"/>
                    </a:lnTo>
                    <a:lnTo>
                      <a:pt x="274" y="0"/>
                    </a:lnTo>
                    <a:lnTo>
                      <a:pt x="272" y="0"/>
                    </a:lnTo>
                    <a:lnTo>
                      <a:pt x="244" y="13"/>
                    </a:lnTo>
                    <a:lnTo>
                      <a:pt x="216" y="26"/>
                    </a:lnTo>
                    <a:lnTo>
                      <a:pt x="203" y="28"/>
                    </a:lnTo>
                    <a:lnTo>
                      <a:pt x="184" y="35"/>
                    </a:lnTo>
                    <a:lnTo>
                      <a:pt x="153" y="30"/>
                    </a:lnTo>
                    <a:lnTo>
                      <a:pt x="138" y="32"/>
                    </a:lnTo>
                    <a:lnTo>
                      <a:pt x="126" y="32"/>
                    </a:lnTo>
                    <a:lnTo>
                      <a:pt x="118" y="38"/>
                    </a:lnTo>
                    <a:lnTo>
                      <a:pt x="113" y="60"/>
                    </a:lnTo>
                    <a:lnTo>
                      <a:pt x="117" y="90"/>
                    </a:lnTo>
                    <a:lnTo>
                      <a:pt x="132" y="107"/>
                    </a:lnTo>
                    <a:lnTo>
                      <a:pt x="148" y="125"/>
                    </a:lnTo>
                    <a:lnTo>
                      <a:pt x="144" y="146"/>
                    </a:lnTo>
                    <a:lnTo>
                      <a:pt x="141" y="168"/>
                    </a:lnTo>
                    <a:lnTo>
                      <a:pt x="126" y="181"/>
                    </a:lnTo>
                    <a:lnTo>
                      <a:pt x="129" y="198"/>
                    </a:lnTo>
                    <a:lnTo>
                      <a:pt x="117" y="179"/>
                    </a:lnTo>
                    <a:lnTo>
                      <a:pt x="105" y="160"/>
                    </a:lnTo>
                    <a:lnTo>
                      <a:pt x="114" y="130"/>
                    </a:lnTo>
                    <a:lnTo>
                      <a:pt x="104" y="119"/>
                    </a:lnTo>
                    <a:lnTo>
                      <a:pt x="87" y="118"/>
                    </a:lnTo>
                    <a:lnTo>
                      <a:pt x="80" y="106"/>
                    </a:lnTo>
                    <a:lnTo>
                      <a:pt x="59" y="114"/>
                    </a:lnTo>
                    <a:lnTo>
                      <a:pt x="40" y="121"/>
                    </a:lnTo>
                    <a:lnTo>
                      <a:pt x="20" y="130"/>
                    </a:lnTo>
                    <a:lnTo>
                      <a:pt x="0" y="138"/>
                    </a:lnTo>
                    <a:lnTo>
                      <a:pt x="4" y="154"/>
                    </a:lnTo>
                    <a:lnTo>
                      <a:pt x="4" y="164"/>
                    </a:lnTo>
                    <a:lnTo>
                      <a:pt x="17" y="164"/>
                    </a:lnTo>
                    <a:lnTo>
                      <a:pt x="42" y="175"/>
                    </a:lnTo>
                    <a:lnTo>
                      <a:pt x="68" y="186"/>
                    </a:lnTo>
                    <a:lnTo>
                      <a:pt x="68" y="222"/>
                    </a:lnTo>
                    <a:lnTo>
                      <a:pt x="63" y="247"/>
                    </a:lnTo>
                    <a:lnTo>
                      <a:pt x="66" y="274"/>
                    </a:lnTo>
                    <a:lnTo>
                      <a:pt x="57" y="300"/>
                    </a:lnTo>
                    <a:lnTo>
                      <a:pt x="51" y="324"/>
                    </a:lnTo>
                    <a:lnTo>
                      <a:pt x="34" y="340"/>
                    </a:lnTo>
                    <a:lnTo>
                      <a:pt x="18" y="355"/>
                    </a:lnTo>
                    <a:lnTo>
                      <a:pt x="23" y="377"/>
                    </a:lnTo>
                    <a:lnTo>
                      <a:pt x="28" y="398"/>
                    </a:lnTo>
                    <a:lnTo>
                      <a:pt x="29" y="430"/>
                    </a:lnTo>
                    <a:lnTo>
                      <a:pt x="29" y="461"/>
                    </a:lnTo>
                    <a:lnTo>
                      <a:pt x="32" y="487"/>
                    </a:lnTo>
                    <a:lnTo>
                      <a:pt x="51" y="487"/>
                    </a:lnTo>
                    <a:lnTo>
                      <a:pt x="52" y="468"/>
                    </a:lnTo>
                    <a:lnTo>
                      <a:pt x="46" y="461"/>
                    </a:lnTo>
                    <a:lnTo>
                      <a:pt x="76" y="436"/>
                    </a:lnTo>
                    <a:lnTo>
                      <a:pt x="98" y="424"/>
                    </a:lnTo>
                    <a:lnTo>
                      <a:pt x="120" y="410"/>
                    </a:lnTo>
                    <a:lnTo>
                      <a:pt x="120" y="398"/>
                    </a:lnTo>
                    <a:lnTo>
                      <a:pt x="124" y="372"/>
                    </a:lnTo>
                    <a:lnTo>
                      <a:pt x="126" y="346"/>
                    </a:lnTo>
                    <a:lnTo>
                      <a:pt x="122" y="355"/>
                    </a:lnTo>
                    <a:lnTo>
                      <a:pt x="117" y="330"/>
                    </a:lnTo>
                    <a:lnTo>
                      <a:pt x="113" y="305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90" name="Freeform 363"/>
              <p:cNvSpPr>
                <a:spLocks/>
              </p:cNvSpPr>
              <p:nvPr/>
            </p:nvSpPr>
            <p:spPr bwMode="auto">
              <a:xfrm>
                <a:off x="3083" y="2982"/>
                <a:ext cx="291" cy="283"/>
              </a:xfrm>
              <a:custGeom>
                <a:avLst/>
                <a:gdLst>
                  <a:gd name="T0" fmla="*/ 44 w 420"/>
                  <a:gd name="T1" fmla="*/ 60 h 376"/>
                  <a:gd name="T2" fmla="*/ 42 w 420"/>
                  <a:gd name="T3" fmla="*/ 91 h 376"/>
                  <a:gd name="T4" fmla="*/ 30 w 420"/>
                  <a:gd name="T5" fmla="*/ 113 h 376"/>
                  <a:gd name="T6" fmla="*/ 7 w 420"/>
                  <a:gd name="T7" fmla="*/ 99 h 376"/>
                  <a:gd name="T8" fmla="*/ 5 w 420"/>
                  <a:gd name="T9" fmla="*/ 123 h 376"/>
                  <a:gd name="T10" fmla="*/ 15 w 420"/>
                  <a:gd name="T11" fmla="*/ 155 h 376"/>
                  <a:gd name="T12" fmla="*/ 15 w 420"/>
                  <a:gd name="T13" fmla="*/ 178 h 376"/>
                  <a:gd name="T14" fmla="*/ 20 w 420"/>
                  <a:gd name="T15" fmla="*/ 203 h 376"/>
                  <a:gd name="T16" fmla="*/ 30 w 420"/>
                  <a:gd name="T17" fmla="*/ 207 h 376"/>
                  <a:gd name="T18" fmla="*/ 51 w 420"/>
                  <a:gd name="T19" fmla="*/ 207 h 376"/>
                  <a:gd name="T20" fmla="*/ 76 w 420"/>
                  <a:gd name="T21" fmla="*/ 202 h 376"/>
                  <a:gd name="T22" fmla="*/ 105 w 420"/>
                  <a:gd name="T23" fmla="*/ 198 h 376"/>
                  <a:gd name="T24" fmla="*/ 127 w 420"/>
                  <a:gd name="T25" fmla="*/ 187 h 376"/>
                  <a:gd name="T26" fmla="*/ 148 w 420"/>
                  <a:gd name="T27" fmla="*/ 168 h 376"/>
                  <a:gd name="T28" fmla="*/ 164 w 420"/>
                  <a:gd name="T29" fmla="*/ 148 h 376"/>
                  <a:gd name="T30" fmla="*/ 181 w 420"/>
                  <a:gd name="T31" fmla="*/ 125 h 376"/>
                  <a:gd name="T32" fmla="*/ 196 w 420"/>
                  <a:gd name="T33" fmla="*/ 95 h 376"/>
                  <a:gd name="T34" fmla="*/ 193 w 420"/>
                  <a:gd name="T35" fmla="*/ 79 h 376"/>
                  <a:gd name="T36" fmla="*/ 178 w 420"/>
                  <a:gd name="T37" fmla="*/ 81 h 376"/>
                  <a:gd name="T38" fmla="*/ 185 w 420"/>
                  <a:gd name="T39" fmla="*/ 61 h 376"/>
                  <a:gd name="T40" fmla="*/ 191 w 420"/>
                  <a:gd name="T41" fmla="*/ 47 h 376"/>
                  <a:gd name="T42" fmla="*/ 188 w 420"/>
                  <a:gd name="T43" fmla="*/ 17 h 376"/>
                  <a:gd name="T44" fmla="*/ 174 w 420"/>
                  <a:gd name="T45" fmla="*/ 2 h 376"/>
                  <a:gd name="T46" fmla="*/ 161 w 420"/>
                  <a:gd name="T47" fmla="*/ 0 h 376"/>
                  <a:gd name="T48" fmla="*/ 132 w 420"/>
                  <a:gd name="T49" fmla="*/ 26 h 376"/>
                  <a:gd name="T50" fmla="*/ 118 w 420"/>
                  <a:gd name="T51" fmla="*/ 47 h 376"/>
                  <a:gd name="T52" fmla="*/ 92 w 420"/>
                  <a:gd name="T53" fmla="*/ 57 h 376"/>
                  <a:gd name="T54" fmla="*/ 76 w 420"/>
                  <a:gd name="T55" fmla="*/ 65 h 376"/>
                  <a:gd name="T56" fmla="*/ 55 w 420"/>
                  <a:gd name="T57" fmla="*/ 78 h 376"/>
                  <a:gd name="T58" fmla="*/ 53 w 420"/>
                  <a:gd name="T59" fmla="*/ 60 h 376"/>
                  <a:gd name="T60" fmla="*/ 140 w 420"/>
                  <a:gd name="T61" fmla="*/ 114 h 376"/>
                  <a:gd name="T62" fmla="*/ 136 w 420"/>
                  <a:gd name="T63" fmla="*/ 142 h 376"/>
                  <a:gd name="T64" fmla="*/ 153 w 420"/>
                  <a:gd name="T65" fmla="*/ 127 h 376"/>
                  <a:gd name="T66" fmla="*/ 145 w 420"/>
                  <a:gd name="T67" fmla="*/ 109 h 376"/>
                  <a:gd name="T68" fmla="*/ 45 w 420"/>
                  <a:gd name="T69" fmla="*/ 44 h 37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420" h="376">
                    <a:moveTo>
                      <a:pt x="94" y="78"/>
                    </a:moveTo>
                    <a:lnTo>
                      <a:pt x="92" y="106"/>
                    </a:lnTo>
                    <a:lnTo>
                      <a:pt x="90" y="133"/>
                    </a:lnTo>
                    <a:lnTo>
                      <a:pt x="86" y="161"/>
                    </a:lnTo>
                    <a:lnTo>
                      <a:pt x="84" y="188"/>
                    </a:lnTo>
                    <a:lnTo>
                      <a:pt x="62" y="199"/>
                    </a:lnTo>
                    <a:lnTo>
                      <a:pt x="22" y="194"/>
                    </a:lnTo>
                    <a:lnTo>
                      <a:pt x="14" y="175"/>
                    </a:lnTo>
                    <a:lnTo>
                      <a:pt x="0" y="191"/>
                    </a:lnTo>
                    <a:lnTo>
                      <a:pt x="10" y="218"/>
                    </a:lnTo>
                    <a:lnTo>
                      <a:pt x="21" y="246"/>
                    </a:lnTo>
                    <a:lnTo>
                      <a:pt x="31" y="274"/>
                    </a:lnTo>
                    <a:lnTo>
                      <a:pt x="42" y="301"/>
                    </a:lnTo>
                    <a:lnTo>
                      <a:pt x="32" y="314"/>
                    </a:lnTo>
                    <a:lnTo>
                      <a:pt x="34" y="329"/>
                    </a:lnTo>
                    <a:lnTo>
                      <a:pt x="42" y="359"/>
                    </a:lnTo>
                    <a:lnTo>
                      <a:pt x="50" y="358"/>
                    </a:lnTo>
                    <a:lnTo>
                      <a:pt x="62" y="366"/>
                    </a:lnTo>
                    <a:lnTo>
                      <a:pt x="80" y="376"/>
                    </a:lnTo>
                    <a:lnTo>
                      <a:pt x="107" y="366"/>
                    </a:lnTo>
                    <a:lnTo>
                      <a:pt x="132" y="356"/>
                    </a:lnTo>
                    <a:lnTo>
                      <a:pt x="159" y="356"/>
                    </a:lnTo>
                    <a:lnTo>
                      <a:pt x="186" y="355"/>
                    </a:lnTo>
                    <a:lnTo>
                      <a:pt x="219" y="350"/>
                    </a:lnTo>
                    <a:lnTo>
                      <a:pt x="237" y="346"/>
                    </a:lnTo>
                    <a:lnTo>
                      <a:pt x="264" y="330"/>
                    </a:lnTo>
                    <a:lnTo>
                      <a:pt x="291" y="313"/>
                    </a:lnTo>
                    <a:lnTo>
                      <a:pt x="308" y="296"/>
                    </a:lnTo>
                    <a:lnTo>
                      <a:pt x="324" y="278"/>
                    </a:lnTo>
                    <a:lnTo>
                      <a:pt x="341" y="260"/>
                    </a:lnTo>
                    <a:lnTo>
                      <a:pt x="357" y="244"/>
                    </a:lnTo>
                    <a:lnTo>
                      <a:pt x="377" y="221"/>
                    </a:lnTo>
                    <a:lnTo>
                      <a:pt x="396" y="198"/>
                    </a:lnTo>
                    <a:lnTo>
                      <a:pt x="408" y="168"/>
                    </a:lnTo>
                    <a:lnTo>
                      <a:pt x="420" y="139"/>
                    </a:lnTo>
                    <a:lnTo>
                      <a:pt x="401" y="139"/>
                    </a:lnTo>
                    <a:lnTo>
                      <a:pt x="396" y="152"/>
                    </a:lnTo>
                    <a:lnTo>
                      <a:pt x="371" y="143"/>
                    </a:lnTo>
                    <a:lnTo>
                      <a:pt x="372" y="121"/>
                    </a:lnTo>
                    <a:lnTo>
                      <a:pt x="385" y="107"/>
                    </a:lnTo>
                    <a:lnTo>
                      <a:pt x="398" y="113"/>
                    </a:lnTo>
                    <a:lnTo>
                      <a:pt x="398" y="82"/>
                    </a:lnTo>
                    <a:lnTo>
                      <a:pt x="397" y="50"/>
                    </a:lnTo>
                    <a:lnTo>
                      <a:pt x="392" y="29"/>
                    </a:lnTo>
                    <a:lnTo>
                      <a:pt x="387" y="7"/>
                    </a:lnTo>
                    <a:lnTo>
                      <a:pt x="362" y="4"/>
                    </a:lnTo>
                    <a:lnTo>
                      <a:pt x="338" y="0"/>
                    </a:lnTo>
                    <a:lnTo>
                      <a:pt x="335" y="0"/>
                    </a:lnTo>
                    <a:lnTo>
                      <a:pt x="300" y="23"/>
                    </a:lnTo>
                    <a:lnTo>
                      <a:pt x="275" y="46"/>
                    </a:lnTo>
                    <a:lnTo>
                      <a:pt x="260" y="72"/>
                    </a:lnTo>
                    <a:lnTo>
                      <a:pt x="245" y="82"/>
                    </a:lnTo>
                    <a:lnTo>
                      <a:pt x="230" y="107"/>
                    </a:lnTo>
                    <a:lnTo>
                      <a:pt x="192" y="101"/>
                    </a:lnTo>
                    <a:lnTo>
                      <a:pt x="170" y="94"/>
                    </a:lnTo>
                    <a:lnTo>
                      <a:pt x="157" y="114"/>
                    </a:lnTo>
                    <a:lnTo>
                      <a:pt x="144" y="133"/>
                    </a:lnTo>
                    <a:lnTo>
                      <a:pt x="116" y="138"/>
                    </a:lnTo>
                    <a:lnTo>
                      <a:pt x="107" y="134"/>
                    </a:lnTo>
                    <a:lnTo>
                      <a:pt x="111" y="106"/>
                    </a:lnTo>
                    <a:lnTo>
                      <a:pt x="94" y="78"/>
                    </a:lnTo>
                    <a:lnTo>
                      <a:pt x="291" y="200"/>
                    </a:lnTo>
                    <a:lnTo>
                      <a:pt x="267" y="226"/>
                    </a:lnTo>
                    <a:lnTo>
                      <a:pt x="284" y="251"/>
                    </a:lnTo>
                    <a:lnTo>
                      <a:pt x="295" y="244"/>
                    </a:lnTo>
                    <a:lnTo>
                      <a:pt x="319" y="224"/>
                    </a:lnTo>
                    <a:lnTo>
                      <a:pt x="325" y="206"/>
                    </a:lnTo>
                    <a:lnTo>
                      <a:pt x="302" y="192"/>
                    </a:lnTo>
                    <a:lnTo>
                      <a:pt x="291" y="200"/>
                    </a:lnTo>
                    <a:lnTo>
                      <a:pt x="94" y="78"/>
                    </a:lnTo>
                    <a:close/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91" name="Freeform 364"/>
              <p:cNvSpPr>
                <a:spLocks/>
              </p:cNvSpPr>
              <p:nvPr/>
            </p:nvSpPr>
            <p:spPr bwMode="auto">
              <a:xfrm>
                <a:off x="3083" y="2982"/>
                <a:ext cx="291" cy="283"/>
              </a:xfrm>
              <a:custGeom>
                <a:avLst/>
                <a:gdLst>
                  <a:gd name="T0" fmla="*/ 45 w 420"/>
                  <a:gd name="T1" fmla="*/ 44 h 376"/>
                  <a:gd name="T2" fmla="*/ 44 w 420"/>
                  <a:gd name="T3" fmla="*/ 60 h 376"/>
                  <a:gd name="T4" fmla="*/ 43 w 420"/>
                  <a:gd name="T5" fmla="*/ 75 h 376"/>
                  <a:gd name="T6" fmla="*/ 42 w 420"/>
                  <a:gd name="T7" fmla="*/ 91 h 376"/>
                  <a:gd name="T8" fmla="*/ 40 w 420"/>
                  <a:gd name="T9" fmla="*/ 107 h 376"/>
                  <a:gd name="T10" fmla="*/ 30 w 420"/>
                  <a:gd name="T11" fmla="*/ 113 h 376"/>
                  <a:gd name="T12" fmla="*/ 10 w 420"/>
                  <a:gd name="T13" fmla="*/ 110 h 376"/>
                  <a:gd name="T14" fmla="*/ 7 w 420"/>
                  <a:gd name="T15" fmla="*/ 99 h 376"/>
                  <a:gd name="T16" fmla="*/ 0 w 420"/>
                  <a:gd name="T17" fmla="*/ 108 h 376"/>
                  <a:gd name="T18" fmla="*/ 5 w 420"/>
                  <a:gd name="T19" fmla="*/ 123 h 376"/>
                  <a:gd name="T20" fmla="*/ 10 w 420"/>
                  <a:gd name="T21" fmla="*/ 139 h 376"/>
                  <a:gd name="T22" fmla="*/ 15 w 420"/>
                  <a:gd name="T23" fmla="*/ 155 h 376"/>
                  <a:gd name="T24" fmla="*/ 20 w 420"/>
                  <a:gd name="T25" fmla="*/ 171 h 376"/>
                  <a:gd name="T26" fmla="*/ 15 w 420"/>
                  <a:gd name="T27" fmla="*/ 178 h 376"/>
                  <a:gd name="T28" fmla="*/ 17 w 420"/>
                  <a:gd name="T29" fmla="*/ 187 h 376"/>
                  <a:gd name="T30" fmla="*/ 20 w 420"/>
                  <a:gd name="T31" fmla="*/ 203 h 376"/>
                  <a:gd name="T32" fmla="*/ 24 w 420"/>
                  <a:gd name="T33" fmla="*/ 202 h 376"/>
                  <a:gd name="T34" fmla="*/ 30 w 420"/>
                  <a:gd name="T35" fmla="*/ 207 h 376"/>
                  <a:gd name="T36" fmla="*/ 38 w 420"/>
                  <a:gd name="T37" fmla="*/ 213 h 376"/>
                  <a:gd name="T38" fmla="*/ 51 w 420"/>
                  <a:gd name="T39" fmla="*/ 207 h 376"/>
                  <a:gd name="T40" fmla="*/ 63 w 420"/>
                  <a:gd name="T41" fmla="*/ 202 h 376"/>
                  <a:gd name="T42" fmla="*/ 76 w 420"/>
                  <a:gd name="T43" fmla="*/ 202 h 376"/>
                  <a:gd name="T44" fmla="*/ 89 w 420"/>
                  <a:gd name="T45" fmla="*/ 201 h 376"/>
                  <a:gd name="T46" fmla="*/ 105 w 420"/>
                  <a:gd name="T47" fmla="*/ 198 h 376"/>
                  <a:gd name="T48" fmla="*/ 114 w 420"/>
                  <a:gd name="T49" fmla="*/ 196 h 376"/>
                  <a:gd name="T50" fmla="*/ 127 w 420"/>
                  <a:gd name="T51" fmla="*/ 187 h 376"/>
                  <a:gd name="T52" fmla="*/ 140 w 420"/>
                  <a:gd name="T53" fmla="*/ 178 h 376"/>
                  <a:gd name="T54" fmla="*/ 148 w 420"/>
                  <a:gd name="T55" fmla="*/ 168 h 376"/>
                  <a:gd name="T56" fmla="*/ 155 w 420"/>
                  <a:gd name="T57" fmla="*/ 157 h 376"/>
                  <a:gd name="T58" fmla="*/ 164 w 420"/>
                  <a:gd name="T59" fmla="*/ 148 h 376"/>
                  <a:gd name="T60" fmla="*/ 171 w 420"/>
                  <a:gd name="T61" fmla="*/ 138 h 376"/>
                  <a:gd name="T62" fmla="*/ 181 w 420"/>
                  <a:gd name="T63" fmla="*/ 125 h 376"/>
                  <a:gd name="T64" fmla="*/ 190 w 420"/>
                  <a:gd name="T65" fmla="*/ 112 h 376"/>
                  <a:gd name="T66" fmla="*/ 196 w 420"/>
                  <a:gd name="T67" fmla="*/ 95 h 376"/>
                  <a:gd name="T68" fmla="*/ 202 w 420"/>
                  <a:gd name="T69" fmla="*/ 79 h 376"/>
                  <a:gd name="T70" fmla="*/ 193 w 420"/>
                  <a:gd name="T71" fmla="*/ 79 h 376"/>
                  <a:gd name="T72" fmla="*/ 190 w 420"/>
                  <a:gd name="T73" fmla="*/ 86 h 376"/>
                  <a:gd name="T74" fmla="*/ 178 w 420"/>
                  <a:gd name="T75" fmla="*/ 81 h 376"/>
                  <a:gd name="T76" fmla="*/ 179 w 420"/>
                  <a:gd name="T77" fmla="*/ 68 h 376"/>
                  <a:gd name="T78" fmla="*/ 185 w 420"/>
                  <a:gd name="T79" fmla="*/ 61 h 376"/>
                  <a:gd name="T80" fmla="*/ 191 w 420"/>
                  <a:gd name="T81" fmla="*/ 64 h 376"/>
                  <a:gd name="T82" fmla="*/ 191 w 420"/>
                  <a:gd name="T83" fmla="*/ 47 h 376"/>
                  <a:gd name="T84" fmla="*/ 191 w 420"/>
                  <a:gd name="T85" fmla="*/ 29 h 376"/>
                  <a:gd name="T86" fmla="*/ 188 w 420"/>
                  <a:gd name="T87" fmla="*/ 17 h 376"/>
                  <a:gd name="T88" fmla="*/ 186 w 420"/>
                  <a:gd name="T89" fmla="*/ 4 h 376"/>
                  <a:gd name="T90" fmla="*/ 174 w 420"/>
                  <a:gd name="T91" fmla="*/ 2 h 376"/>
                  <a:gd name="T92" fmla="*/ 162 w 420"/>
                  <a:gd name="T93" fmla="*/ 0 h 376"/>
                  <a:gd name="T94" fmla="*/ 161 w 420"/>
                  <a:gd name="T95" fmla="*/ 0 h 376"/>
                  <a:gd name="T96" fmla="*/ 144 w 420"/>
                  <a:gd name="T97" fmla="*/ 13 h 376"/>
                  <a:gd name="T98" fmla="*/ 132 w 420"/>
                  <a:gd name="T99" fmla="*/ 26 h 376"/>
                  <a:gd name="T100" fmla="*/ 125 w 420"/>
                  <a:gd name="T101" fmla="*/ 41 h 376"/>
                  <a:gd name="T102" fmla="*/ 118 w 420"/>
                  <a:gd name="T103" fmla="*/ 47 h 376"/>
                  <a:gd name="T104" fmla="*/ 110 w 420"/>
                  <a:gd name="T105" fmla="*/ 61 h 376"/>
                  <a:gd name="T106" fmla="*/ 92 w 420"/>
                  <a:gd name="T107" fmla="*/ 57 h 376"/>
                  <a:gd name="T108" fmla="*/ 82 w 420"/>
                  <a:gd name="T109" fmla="*/ 53 h 376"/>
                  <a:gd name="T110" fmla="*/ 76 w 420"/>
                  <a:gd name="T111" fmla="*/ 65 h 376"/>
                  <a:gd name="T112" fmla="*/ 69 w 420"/>
                  <a:gd name="T113" fmla="*/ 75 h 376"/>
                  <a:gd name="T114" fmla="*/ 55 w 420"/>
                  <a:gd name="T115" fmla="*/ 78 h 376"/>
                  <a:gd name="T116" fmla="*/ 51 w 420"/>
                  <a:gd name="T117" fmla="*/ 76 h 376"/>
                  <a:gd name="T118" fmla="*/ 53 w 420"/>
                  <a:gd name="T119" fmla="*/ 60 h 376"/>
                  <a:gd name="T120" fmla="*/ 45 w 420"/>
                  <a:gd name="T121" fmla="*/ 44 h 37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420" h="376">
                    <a:moveTo>
                      <a:pt x="94" y="78"/>
                    </a:moveTo>
                    <a:lnTo>
                      <a:pt x="92" y="106"/>
                    </a:lnTo>
                    <a:lnTo>
                      <a:pt x="90" y="133"/>
                    </a:lnTo>
                    <a:lnTo>
                      <a:pt x="86" y="161"/>
                    </a:lnTo>
                    <a:lnTo>
                      <a:pt x="84" y="188"/>
                    </a:lnTo>
                    <a:lnTo>
                      <a:pt x="62" y="199"/>
                    </a:lnTo>
                    <a:lnTo>
                      <a:pt x="22" y="194"/>
                    </a:lnTo>
                    <a:lnTo>
                      <a:pt x="14" y="175"/>
                    </a:lnTo>
                    <a:lnTo>
                      <a:pt x="0" y="191"/>
                    </a:lnTo>
                    <a:lnTo>
                      <a:pt x="10" y="218"/>
                    </a:lnTo>
                    <a:lnTo>
                      <a:pt x="21" y="246"/>
                    </a:lnTo>
                    <a:lnTo>
                      <a:pt x="31" y="274"/>
                    </a:lnTo>
                    <a:lnTo>
                      <a:pt x="42" y="301"/>
                    </a:lnTo>
                    <a:lnTo>
                      <a:pt x="32" y="314"/>
                    </a:lnTo>
                    <a:lnTo>
                      <a:pt x="34" y="329"/>
                    </a:lnTo>
                    <a:lnTo>
                      <a:pt x="42" y="359"/>
                    </a:lnTo>
                    <a:lnTo>
                      <a:pt x="50" y="358"/>
                    </a:lnTo>
                    <a:lnTo>
                      <a:pt x="62" y="366"/>
                    </a:lnTo>
                    <a:lnTo>
                      <a:pt x="80" y="376"/>
                    </a:lnTo>
                    <a:lnTo>
                      <a:pt x="107" y="366"/>
                    </a:lnTo>
                    <a:lnTo>
                      <a:pt x="132" y="356"/>
                    </a:lnTo>
                    <a:lnTo>
                      <a:pt x="159" y="356"/>
                    </a:lnTo>
                    <a:lnTo>
                      <a:pt x="186" y="355"/>
                    </a:lnTo>
                    <a:lnTo>
                      <a:pt x="219" y="350"/>
                    </a:lnTo>
                    <a:lnTo>
                      <a:pt x="237" y="346"/>
                    </a:lnTo>
                    <a:lnTo>
                      <a:pt x="264" y="330"/>
                    </a:lnTo>
                    <a:lnTo>
                      <a:pt x="291" y="313"/>
                    </a:lnTo>
                    <a:lnTo>
                      <a:pt x="308" y="296"/>
                    </a:lnTo>
                    <a:lnTo>
                      <a:pt x="324" y="278"/>
                    </a:lnTo>
                    <a:lnTo>
                      <a:pt x="341" y="260"/>
                    </a:lnTo>
                    <a:lnTo>
                      <a:pt x="357" y="244"/>
                    </a:lnTo>
                    <a:lnTo>
                      <a:pt x="377" y="221"/>
                    </a:lnTo>
                    <a:lnTo>
                      <a:pt x="396" y="198"/>
                    </a:lnTo>
                    <a:lnTo>
                      <a:pt x="408" y="168"/>
                    </a:lnTo>
                    <a:lnTo>
                      <a:pt x="420" y="139"/>
                    </a:lnTo>
                    <a:lnTo>
                      <a:pt x="401" y="139"/>
                    </a:lnTo>
                    <a:lnTo>
                      <a:pt x="396" y="152"/>
                    </a:lnTo>
                    <a:lnTo>
                      <a:pt x="371" y="143"/>
                    </a:lnTo>
                    <a:lnTo>
                      <a:pt x="372" y="121"/>
                    </a:lnTo>
                    <a:lnTo>
                      <a:pt x="385" y="107"/>
                    </a:lnTo>
                    <a:lnTo>
                      <a:pt x="398" y="113"/>
                    </a:lnTo>
                    <a:lnTo>
                      <a:pt x="398" y="82"/>
                    </a:lnTo>
                    <a:lnTo>
                      <a:pt x="397" y="50"/>
                    </a:lnTo>
                    <a:lnTo>
                      <a:pt x="392" y="29"/>
                    </a:lnTo>
                    <a:lnTo>
                      <a:pt x="387" y="7"/>
                    </a:lnTo>
                    <a:lnTo>
                      <a:pt x="362" y="4"/>
                    </a:lnTo>
                    <a:lnTo>
                      <a:pt x="338" y="0"/>
                    </a:lnTo>
                    <a:lnTo>
                      <a:pt x="335" y="0"/>
                    </a:lnTo>
                    <a:lnTo>
                      <a:pt x="300" y="23"/>
                    </a:lnTo>
                    <a:lnTo>
                      <a:pt x="275" y="46"/>
                    </a:lnTo>
                    <a:lnTo>
                      <a:pt x="260" y="72"/>
                    </a:lnTo>
                    <a:lnTo>
                      <a:pt x="245" y="82"/>
                    </a:lnTo>
                    <a:lnTo>
                      <a:pt x="230" y="107"/>
                    </a:lnTo>
                    <a:lnTo>
                      <a:pt x="192" y="101"/>
                    </a:lnTo>
                    <a:lnTo>
                      <a:pt x="170" y="94"/>
                    </a:lnTo>
                    <a:lnTo>
                      <a:pt x="157" y="114"/>
                    </a:lnTo>
                    <a:lnTo>
                      <a:pt x="144" y="133"/>
                    </a:lnTo>
                    <a:lnTo>
                      <a:pt x="116" y="138"/>
                    </a:lnTo>
                    <a:lnTo>
                      <a:pt x="107" y="134"/>
                    </a:lnTo>
                    <a:lnTo>
                      <a:pt x="111" y="106"/>
                    </a:lnTo>
                    <a:lnTo>
                      <a:pt x="94" y="78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92" name="Freeform 365"/>
              <p:cNvSpPr>
                <a:spLocks/>
              </p:cNvSpPr>
              <p:nvPr/>
            </p:nvSpPr>
            <p:spPr bwMode="auto">
              <a:xfrm>
                <a:off x="3269" y="3127"/>
                <a:ext cx="39" cy="44"/>
              </a:xfrm>
              <a:custGeom>
                <a:avLst/>
                <a:gdLst>
                  <a:gd name="T0" fmla="*/ 11 w 58"/>
                  <a:gd name="T1" fmla="*/ 4 h 59"/>
                  <a:gd name="T2" fmla="*/ 0 w 58"/>
                  <a:gd name="T3" fmla="*/ 19 h 59"/>
                  <a:gd name="T4" fmla="*/ 7 w 58"/>
                  <a:gd name="T5" fmla="*/ 33 h 59"/>
                  <a:gd name="T6" fmla="*/ 13 w 58"/>
                  <a:gd name="T7" fmla="*/ 29 h 59"/>
                  <a:gd name="T8" fmla="*/ 24 w 58"/>
                  <a:gd name="T9" fmla="*/ 18 h 59"/>
                  <a:gd name="T10" fmla="*/ 26 w 58"/>
                  <a:gd name="T11" fmla="*/ 7 h 59"/>
                  <a:gd name="T12" fmla="*/ 16 w 58"/>
                  <a:gd name="T13" fmla="*/ 0 h 59"/>
                  <a:gd name="T14" fmla="*/ 11 w 58"/>
                  <a:gd name="T15" fmla="*/ 4 h 5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8" h="59">
                    <a:moveTo>
                      <a:pt x="24" y="8"/>
                    </a:moveTo>
                    <a:lnTo>
                      <a:pt x="0" y="34"/>
                    </a:lnTo>
                    <a:lnTo>
                      <a:pt x="17" y="59"/>
                    </a:lnTo>
                    <a:lnTo>
                      <a:pt x="28" y="52"/>
                    </a:lnTo>
                    <a:lnTo>
                      <a:pt x="52" y="32"/>
                    </a:lnTo>
                    <a:lnTo>
                      <a:pt x="58" y="14"/>
                    </a:lnTo>
                    <a:lnTo>
                      <a:pt x="35" y="0"/>
                    </a:lnTo>
                    <a:lnTo>
                      <a:pt x="24" y="8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93" name="Freeform 366"/>
              <p:cNvSpPr>
                <a:spLocks/>
              </p:cNvSpPr>
              <p:nvPr/>
            </p:nvSpPr>
            <p:spPr bwMode="auto">
              <a:xfrm>
                <a:off x="3051" y="2995"/>
                <a:ext cx="4" cy="10"/>
              </a:xfrm>
              <a:custGeom>
                <a:avLst/>
                <a:gdLst>
                  <a:gd name="T0" fmla="*/ 3 w 6"/>
                  <a:gd name="T1" fmla="*/ 7 h 14"/>
                  <a:gd name="T2" fmla="*/ 0 w 6"/>
                  <a:gd name="T3" fmla="*/ 6 h 14"/>
                  <a:gd name="T4" fmla="*/ 1 w 6"/>
                  <a:gd name="T5" fmla="*/ 0 h 14"/>
                  <a:gd name="T6" fmla="*/ 3 w 6"/>
                  <a:gd name="T7" fmla="*/ 7 h 1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6" h="14">
                    <a:moveTo>
                      <a:pt x="6" y="14"/>
                    </a:moveTo>
                    <a:lnTo>
                      <a:pt x="0" y="13"/>
                    </a:lnTo>
                    <a:lnTo>
                      <a:pt x="2" y="0"/>
                    </a:lnTo>
                    <a:lnTo>
                      <a:pt x="6" y="14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94" name="Freeform 367"/>
              <p:cNvSpPr>
                <a:spLocks/>
              </p:cNvSpPr>
              <p:nvPr/>
            </p:nvSpPr>
            <p:spPr bwMode="auto">
              <a:xfrm>
                <a:off x="3341" y="3062"/>
                <a:ext cx="21" cy="34"/>
              </a:xfrm>
              <a:custGeom>
                <a:avLst/>
                <a:gdLst>
                  <a:gd name="T0" fmla="*/ 7 w 30"/>
                  <a:gd name="T1" fmla="*/ 0 h 45"/>
                  <a:gd name="T2" fmla="*/ 1 w 30"/>
                  <a:gd name="T3" fmla="*/ 8 h 45"/>
                  <a:gd name="T4" fmla="*/ 0 w 30"/>
                  <a:gd name="T5" fmla="*/ 20 h 45"/>
                  <a:gd name="T6" fmla="*/ 13 w 30"/>
                  <a:gd name="T7" fmla="*/ 26 h 45"/>
                  <a:gd name="T8" fmla="*/ 15 w 30"/>
                  <a:gd name="T9" fmla="*/ 18 h 45"/>
                  <a:gd name="T10" fmla="*/ 13 w 30"/>
                  <a:gd name="T11" fmla="*/ 4 h 45"/>
                  <a:gd name="T12" fmla="*/ 7 w 30"/>
                  <a:gd name="T13" fmla="*/ 0 h 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" h="45">
                    <a:moveTo>
                      <a:pt x="14" y="0"/>
                    </a:moveTo>
                    <a:lnTo>
                      <a:pt x="1" y="14"/>
                    </a:lnTo>
                    <a:lnTo>
                      <a:pt x="0" y="36"/>
                    </a:lnTo>
                    <a:lnTo>
                      <a:pt x="25" y="45"/>
                    </a:lnTo>
                    <a:lnTo>
                      <a:pt x="30" y="32"/>
                    </a:lnTo>
                    <a:lnTo>
                      <a:pt x="27" y="6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95" name="Freeform 368"/>
              <p:cNvSpPr>
                <a:spLocks/>
              </p:cNvSpPr>
              <p:nvPr/>
            </p:nvSpPr>
            <p:spPr bwMode="auto">
              <a:xfrm>
                <a:off x="3006" y="2619"/>
                <a:ext cx="222" cy="269"/>
              </a:xfrm>
              <a:custGeom>
                <a:avLst/>
                <a:gdLst>
                  <a:gd name="T0" fmla="*/ 152 w 323"/>
                  <a:gd name="T1" fmla="*/ 118 h 359"/>
                  <a:gd name="T2" fmla="*/ 140 w 323"/>
                  <a:gd name="T3" fmla="*/ 118 h 359"/>
                  <a:gd name="T4" fmla="*/ 127 w 323"/>
                  <a:gd name="T5" fmla="*/ 120 h 359"/>
                  <a:gd name="T6" fmla="*/ 127 w 323"/>
                  <a:gd name="T7" fmla="*/ 132 h 359"/>
                  <a:gd name="T8" fmla="*/ 127 w 323"/>
                  <a:gd name="T9" fmla="*/ 145 h 359"/>
                  <a:gd name="T10" fmla="*/ 126 w 323"/>
                  <a:gd name="T11" fmla="*/ 158 h 359"/>
                  <a:gd name="T12" fmla="*/ 126 w 323"/>
                  <a:gd name="T13" fmla="*/ 172 h 359"/>
                  <a:gd name="T14" fmla="*/ 135 w 323"/>
                  <a:gd name="T15" fmla="*/ 184 h 359"/>
                  <a:gd name="T16" fmla="*/ 144 w 323"/>
                  <a:gd name="T17" fmla="*/ 197 h 359"/>
                  <a:gd name="T18" fmla="*/ 125 w 323"/>
                  <a:gd name="T19" fmla="*/ 199 h 359"/>
                  <a:gd name="T20" fmla="*/ 107 w 323"/>
                  <a:gd name="T21" fmla="*/ 202 h 359"/>
                  <a:gd name="T22" fmla="*/ 95 w 323"/>
                  <a:gd name="T23" fmla="*/ 199 h 359"/>
                  <a:gd name="T24" fmla="*/ 83 w 323"/>
                  <a:gd name="T25" fmla="*/ 196 h 359"/>
                  <a:gd name="T26" fmla="*/ 82 w 323"/>
                  <a:gd name="T27" fmla="*/ 192 h 359"/>
                  <a:gd name="T28" fmla="*/ 67 w 323"/>
                  <a:gd name="T29" fmla="*/ 192 h 359"/>
                  <a:gd name="T30" fmla="*/ 54 w 323"/>
                  <a:gd name="T31" fmla="*/ 192 h 359"/>
                  <a:gd name="T32" fmla="*/ 38 w 323"/>
                  <a:gd name="T33" fmla="*/ 191 h 359"/>
                  <a:gd name="T34" fmla="*/ 24 w 323"/>
                  <a:gd name="T35" fmla="*/ 190 h 359"/>
                  <a:gd name="T36" fmla="*/ 15 w 323"/>
                  <a:gd name="T37" fmla="*/ 185 h 359"/>
                  <a:gd name="T38" fmla="*/ 0 w 323"/>
                  <a:gd name="T39" fmla="*/ 190 h 359"/>
                  <a:gd name="T40" fmla="*/ 1 w 323"/>
                  <a:gd name="T41" fmla="*/ 177 h 359"/>
                  <a:gd name="T42" fmla="*/ 2 w 323"/>
                  <a:gd name="T43" fmla="*/ 163 h 359"/>
                  <a:gd name="T44" fmla="*/ 8 w 323"/>
                  <a:gd name="T45" fmla="*/ 142 h 359"/>
                  <a:gd name="T46" fmla="*/ 14 w 323"/>
                  <a:gd name="T47" fmla="*/ 121 h 359"/>
                  <a:gd name="T48" fmla="*/ 20 w 323"/>
                  <a:gd name="T49" fmla="*/ 111 h 359"/>
                  <a:gd name="T50" fmla="*/ 26 w 323"/>
                  <a:gd name="T51" fmla="*/ 100 h 359"/>
                  <a:gd name="T52" fmla="*/ 24 w 323"/>
                  <a:gd name="T53" fmla="*/ 77 h 359"/>
                  <a:gd name="T54" fmla="*/ 21 w 323"/>
                  <a:gd name="T55" fmla="*/ 64 h 359"/>
                  <a:gd name="T56" fmla="*/ 17 w 323"/>
                  <a:gd name="T57" fmla="*/ 51 h 359"/>
                  <a:gd name="T58" fmla="*/ 21 w 323"/>
                  <a:gd name="T59" fmla="*/ 43 h 359"/>
                  <a:gd name="T60" fmla="*/ 15 w 323"/>
                  <a:gd name="T61" fmla="*/ 23 h 359"/>
                  <a:gd name="T62" fmla="*/ 9 w 323"/>
                  <a:gd name="T63" fmla="*/ 3 h 359"/>
                  <a:gd name="T64" fmla="*/ 19 w 323"/>
                  <a:gd name="T65" fmla="*/ 0 h 359"/>
                  <a:gd name="T66" fmla="*/ 30 w 323"/>
                  <a:gd name="T67" fmla="*/ 0 h 359"/>
                  <a:gd name="T68" fmla="*/ 41 w 323"/>
                  <a:gd name="T69" fmla="*/ 1 h 359"/>
                  <a:gd name="T70" fmla="*/ 51 w 323"/>
                  <a:gd name="T71" fmla="*/ 1 h 359"/>
                  <a:gd name="T72" fmla="*/ 62 w 323"/>
                  <a:gd name="T73" fmla="*/ 1 h 359"/>
                  <a:gd name="T74" fmla="*/ 67 w 323"/>
                  <a:gd name="T75" fmla="*/ 17 h 359"/>
                  <a:gd name="T76" fmla="*/ 71 w 323"/>
                  <a:gd name="T77" fmla="*/ 33 h 359"/>
                  <a:gd name="T78" fmla="*/ 80 w 323"/>
                  <a:gd name="T79" fmla="*/ 37 h 359"/>
                  <a:gd name="T80" fmla="*/ 96 w 323"/>
                  <a:gd name="T81" fmla="*/ 34 h 359"/>
                  <a:gd name="T82" fmla="*/ 98 w 323"/>
                  <a:gd name="T83" fmla="*/ 19 h 359"/>
                  <a:gd name="T84" fmla="*/ 111 w 323"/>
                  <a:gd name="T85" fmla="*/ 19 h 359"/>
                  <a:gd name="T86" fmla="*/ 111 w 323"/>
                  <a:gd name="T87" fmla="*/ 23 h 359"/>
                  <a:gd name="T88" fmla="*/ 127 w 323"/>
                  <a:gd name="T89" fmla="*/ 26 h 359"/>
                  <a:gd name="T90" fmla="*/ 127 w 323"/>
                  <a:gd name="T91" fmla="*/ 46 h 359"/>
                  <a:gd name="T92" fmla="*/ 128 w 323"/>
                  <a:gd name="T93" fmla="*/ 64 h 359"/>
                  <a:gd name="T94" fmla="*/ 131 w 323"/>
                  <a:gd name="T95" fmla="*/ 82 h 359"/>
                  <a:gd name="T96" fmla="*/ 132 w 323"/>
                  <a:gd name="T97" fmla="*/ 88 h 359"/>
                  <a:gd name="T98" fmla="*/ 142 w 323"/>
                  <a:gd name="T99" fmla="*/ 86 h 359"/>
                  <a:gd name="T100" fmla="*/ 153 w 323"/>
                  <a:gd name="T101" fmla="*/ 84 h 359"/>
                  <a:gd name="T102" fmla="*/ 152 w 323"/>
                  <a:gd name="T103" fmla="*/ 100 h 359"/>
                  <a:gd name="T104" fmla="*/ 152 w 323"/>
                  <a:gd name="T105" fmla="*/ 118 h 359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323" h="359">
                    <a:moveTo>
                      <a:pt x="322" y="210"/>
                    </a:moveTo>
                    <a:lnTo>
                      <a:pt x="295" y="211"/>
                    </a:lnTo>
                    <a:lnTo>
                      <a:pt x="269" y="213"/>
                    </a:lnTo>
                    <a:lnTo>
                      <a:pt x="269" y="235"/>
                    </a:lnTo>
                    <a:lnTo>
                      <a:pt x="269" y="259"/>
                    </a:lnTo>
                    <a:lnTo>
                      <a:pt x="268" y="282"/>
                    </a:lnTo>
                    <a:lnTo>
                      <a:pt x="268" y="306"/>
                    </a:lnTo>
                    <a:lnTo>
                      <a:pt x="286" y="328"/>
                    </a:lnTo>
                    <a:lnTo>
                      <a:pt x="304" y="351"/>
                    </a:lnTo>
                    <a:lnTo>
                      <a:pt x="265" y="354"/>
                    </a:lnTo>
                    <a:lnTo>
                      <a:pt x="226" y="359"/>
                    </a:lnTo>
                    <a:lnTo>
                      <a:pt x="201" y="354"/>
                    </a:lnTo>
                    <a:lnTo>
                      <a:pt x="176" y="348"/>
                    </a:lnTo>
                    <a:lnTo>
                      <a:pt x="173" y="342"/>
                    </a:lnTo>
                    <a:lnTo>
                      <a:pt x="143" y="342"/>
                    </a:lnTo>
                    <a:lnTo>
                      <a:pt x="113" y="341"/>
                    </a:lnTo>
                    <a:lnTo>
                      <a:pt x="81" y="340"/>
                    </a:lnTo>
                    <a:lnTo>
                      <a:pt x="51" y="339"/>
                    </a:lnTo>
                    <a:lnTo>
                      <a:pt x="32" y="330"/>
                    </a:lnTo>
                    <a:lnTo>
                      <a:pt x="0" y="339"/>
                    </a:lnTo>
                    <a:lnTo>
                      <a:pt x="2" y="315"/>
                    </a:lnTo>
                    <a:lnTo>
                      <a:pt x="5" y="291"/>
                    </a:lnTo>
                    <a:lnTo>
                      <a:pt x="17" y="253"/>
                    </a:lnTo>
                    <a:lnTo>
                      <a:pt x="29" y="216"/>
                    </a:lnTo>
                    <a:lnTo>
                      <a:pt x="42" y="197"/>
                    </a:lnTo>
                    <a:lnTo>
                      <a:pt x="56" y="177"/>
                    </a:lnTo>
                    <a:lnTo>
                      <a:pt x="51" y="137"/>
                    </a:lnTo>
                    <a:lnTo>
                      <a:pt x="44" y="114"/>
                    </a:lnTo>
                    <a:lnTo>
                      <a:pt x="37" y="91"/>
                    </a:lnTo>
                    <a:lnTo>
                      <a:pt x="45" y="77"/>
                    </a:lnTo>
                    <a:lnTo>
                      <a:pt x="32" y="42"/>
                    </a:lnTo>
                    <a:lnTo>
                      <a:pt x="19" y="6"/>
                    </a:lnTo>
                    <a:lnTo>
                      <a:pt x="41" y="0"/>
                    </a:lnTo>
                    <a:lnTo>
                      <a:pt x="63" y="0"/>
                    </a:lnTo>
                    <a:lnTo>
                      <a:pt x="86" y="1"/>
                    </a:lnTo>
                    <a:lnTo>
                      <a:pt x="108" y="3"/>
                    </a:lnTo>
                    <a:lnTo>
                      <a:pt x="131" y="3"/>
                    </a:lnTo>
                    <a:lnTo>
                      <a:pt x="141" y="31"/>
                    </a:lnTo>
                    <a:lnTo>
                      <a:pt x="152" y="59"/>
                    </a:lnTo>
                    <a:lnTo>
                      <a:pt x="170" y="66"/>
                    </a:lnTo>
                    <a:lnTo>
                      <a:pt x="203" y="60"/>
                    </a:lnTo>
                    <a:lnTo>
                      <a:pt x="207" y="34"/>
                    </a:lnTo>
                    <a:lnTo>
                      <a:pt x="235" y="35"/>
                    </a:lnTo>
                    <a:lnTo>
                      <a:pt x="234" y="42"/>
                    </a:lnTo>
                    <a:lnTo>
                      <a:pt x="269" y="47"/>
                    </a:lnTo>
                    <a:lnTo>
                      <a:pt x="269" y="81"/>
                    </a:lnTo>
                    <a:lnTo>
                      <a:pt x="270" y="115"/>
                    </a:lnTo>
                    <a:lnTo>
                      <a:pt x="278" y="147"/>
                    </a:lnTo>
                    <a:lnTo>
                      <a:pt x="280" y="157"/>
                    </a:lnTo>
                    <a:lnTo>
                      <a:pt x="301" y="154"/>
                    </a:lnTo>
                    <a:lnTo>
                      <a:pt x="323" y="149"/>
                    </a:lnTo>
                    <a:lnTo>
                      <a:pt x="322" y="179"/>
                    </a:lnTo>
                    <a:lnTo>
                      <a:pt x="322" y="210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96" name="Freeform 369"/>
              <p:cNvSpPr>
                <a:spLocks/>
              </p:cNvSpPr>
              <p:nvPr/>
            </p:nvSpPr>
            <p:spPr bwMode="auto">
              <a:xfrm>
                <a:off x="3012" y="2587"/>
                <a:ext cx="19" cy="29"/>
              </a:xfrm>
              <a:custGeom>
                <a:avLst/>
                <a:gdLst>
                  <a:gd name="T0" fmla="*/ 2 w 27"/>
                  <a:gd name="T1" fmla="*/ 21 h 40"/>
                  <a:gd name="T2" fmla="*/ 0 w 27"/>
                  <a:gd name="T3" fmla="*/ 9 h 40"/>
                  <a:gd name="T4" fmla="*/ 9 w 27"/>
                  <a:gd name="T5" fmla="*/ 0 h 40"/>
                  <a:gd name="T6" fmla="*/ 13 w 27"/>
                  <a:gd name="T7" fmla="*/ 3 h 40"/>
                  <a:gd name="T8" fmla="*/ 8 w 27"/>
                  <a:gd name="T9" fmla="*/ 7 h 40"/>
                  <a:gd name="T10" fmla="*/ 6 w 27"/>
                  <a:gd name="T11" fmla="*/ 20 h 40"/>
                  <a:gd name="T12" fmla="*/ 2 w 27"/>
                  <a:gd name="T13" fmla="*/ 21 h 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7" h="40">
                    <a:moveTo>
                      <a:pt x="4" y="40"/>
                    </a:moveTo>
                    <a:lnTo>
                      <a:pt x="0" y="16"/>
                    </a:lnTo>
                    <a:lnTo>
                      <a:pt x="18" y="0"/>
                    </a:lnTo>
                    <a:lnTo>
                      <a:pt x="27" y="5"/>
                    </a:lnTo>
                    <a:lnTo>
                      <a:pt x="15" y="13"/>
                    </a:lnTo>
                    <a:lnTo>
                      <a:pt x="13" y="37"/>
                    </a:lnTo>
                    <a:lnTo>
                      <a:pt x="4" y="40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97" name="Freeform 370"/>
              <p:cNvSpPr>
                <a:spLocks/>
              </p:cNvSpPr>
              <p:nvPr/>
            </p:nvSpPr>
            <p:spPr bwMode="auto">
              <a:xfrm>
                <a:off x="2966" y="2434"/>
                <a:ext cx="35" cy="30"/>
              </a:xfrm>
              <a:custGeom>
                <a:avLst/>
                <a:gdLst>
                  <a:gd name="T0" fmla="*/ 4 w 49"/>
                  <a:gd name="T1" fmla="*/ 23 h 40"/>
                  <a:gd name="T2" fmla="*/ 0 w 49"/>
                  <a:gd name="T3" fmla="*/ 20 h 40"/>
                  <a:gd name="T4" fmla="*/ 1 w 49"/>
                  <a:gd name="T5" fmla="*/ 15 h 40"/>
                  <a:gd name="T6" fmla="*/ 4 w 49"/>
                  <a:gd name="T7" fmla="*/ 0 h 40"/>
                  <a:gd name="T8" fmla="*/ 14 w 49"/>
                  <a:gd name="T9" fmla="*/ 2 h 40"/>
                  <a:gd name="T10" fmla="*/ 24 w 49"/>
                  <a:gd name="T11" fmla="*/ 3 h 40"/>
                  <a:gd name="T12" fmla="*/ 25 w 49"/>
                  <a:gd name="T13" fmla="*/ 23 h 40"/>
                  <a:gd name="T14" fmla="*/ 14 w 49"/>
                  <a:gd name="T15" fmla="*/ 23 h 40"/>
                  <a:gd name="T16" fmla="*/ 4 w 49"/>
                  <a:gd name="T17" fmla="*/ 23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9" h="40">
                    <a:moveTo>
                      <a:pt x="8" y="40"/>
                    </a:moveTo>
                    <a:lnTo>
                      <a:pt x="0" y="36"/>
                    </a:lnTo>
                    <a:lnTo>
                      <a:pt x="2" y="26"/>
                    </a:lnTo>
                    <a:lnTo>
                      <a:pt x="8" y="0"/>
                    </a:lnTo>
                    <a:lnTo>
                      <a:pt x="28" y="3"/>
                    </a:lnTo>
                    <a:lnTo>
                      <a:pt x="48" y="5"/>
                    </a:lnTo>
                    <a:lnTo>
                      <a:pt x="49" y="40"/>
                    </a:lnTo>
                    <a:lnTo>
                      <a:pt x="28" y="40"/>
                    </a:lnTo>
                    <a:lnTo>
                      <a:pt x="8" y="40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98" name="Freeform 371"/>
              <p:cNvSpPr>
                <a:spLocks/>
              </p:cNvSpPr>
              <p:nvPr/>
            </p:nvSpPr>
            <p:spPr bwMode="auto">
              <a:xfrm>
                <a:off x="2953" y="2439"/>
                <a:ext cx="105" cy="136"/>
              </a:xfrm>
              <a:custGeom>
                <a:avLst/>
                <a:gdLst>
                  <a:gd name="T0" fmla="*/ 13 w 148"/>
                  <a:gd name="T1" fmla="*/ 19 h 183"/>
                  <a:gd name="T2" fmla="*/ 11 w 148"/>
                  <a:gd name="T3" fmla="*/ 25 h 183"/>
                  <a:gd name="T4" fmla="*/ 6 w 148"/>
                  <a:gd name="T5" fmla="*/ 26 h 183"/>
                  <a:gd name="T6" fmla="*/ 15 w 148"/>
                  <a:gd name="T7" fmla="*/ 33 h 183"/>
                  <a:gd name="T8" fmla="*/ 8 w 148"/>
                  <a:gd name="T9" fmla="*/ 33 h 183"/>
                  <a:gd name="T10" fmla="*/ 3 w 148"/>
                  <a:gd name="T11" fmla="*/ 48 h 183"/>
                  <a:gd name="T12" fmla="*/ 0 w 148"/>
                  <a:gd name="T13" fmla="*/ 48 h 183"/>
                  <a:gd name="T14" fmla="*/ 5 w 148"/>
                  <a:gd name="T15" fmla="*/ 59 h 183"/>
                  <a:gd name="T16" fmla="*/ 8 w 148"/>
                  <a:gd name="T17" fmla="*/ 62 h 183"/>
                  <a:gd name="T18" fmla="*/ 4 w 148"/>
                  <a:gd name="T19" fmla="*/ 59 h 183"/>
                  <a:gd name="T20" fmla="*/ 9 w 148"/>
                  <a:gd name="T21" fmla="*/ 68 h 183"/>
                  <a:gd name="T22" fmla="*/ 8 w 148"/>
                  <a:gd name="T23" fmla="*/ 68 h 183"/>
                  <a:gd name="T24" fmla="*/ 16 w 148"/>
                  <a:gd name="T25" fmla="*/ 78 h 183"/>
                  <a:gd name="T26" fmla="*/ 13 w 148"/>
                  <a:gd name="T27" fmla="*/ 77 h 183"/>
                  <a:gd name="T28" fmla="*/ 22 w 148"/>
                  <a:gd name="T29" fmla="*/ 89 h 183"/>
                  <a:gd name="T30" fmla="*/ 31 w 148"/>
                  <a:gd name="T31" fmla="*/ 101 h 183"/>
                  <a:gd name="T32" fmla="*/ 35 w 148"/>
                  <a:gd name="T33" fmla="*/ 94 h 183"/>
                  <a:gd name="T34" fmla="*/ 38 w 148"/>
                  <a:gd name="T35" fmla="*/ 96 h 183"/>
                  <a:gd name="T36" fmla="*/ 40 w 148"/>
                  <a:gd name="T37" fmla="*/ 93 h 183"/>
                  <a:gd name="T38" fmla="*/ 38 w 148"/>
                  <a:gd name="T39" fmla="*/ 86 h 183"/>
                  <a:gd name="T40" fmla="*/ 38 w 148"/>
                  <a:gd name="T41" fmla="*/ 82 h 183"/>
                  <a:gd name="T42" fmla="*/ 37 w 148"/>
                  <a:gd name="T43" fmla="*/ 77 h 183"/>
                  <a:gd name="T44" fmla="*/ 49 w 148"/>
                  <a:gd name="T45" fmla="*/ 76 h 183"/>
                  <a:gd name="T46" fmla="*/ 50 w 148"/>
                  <a:gd name="T47" fmla="*/ 65 h 183"/>
                  <a:gd name="T48" fmla="*/ 57 w 148"/>
                  <a:gd name="T49" fmla="*/ 75 h 183"/>
                  <a:gd name="T50" fmla="*/ 65 w 148"/>
                  <a:gd name="T51" fmla="*/ 72 h 183"/>
                  <a:gd name="T52" fmla="*/ 67 w 148"/>
                  <a:gd name="T53" fmla="*/ 77 h 183"/>
                  <a:gd name="T54" fmla="*/ 72 w 148"/>
                  <a:gd name="T55" fmla="*/ 72 h 183"/>
                  <a:gd name="T56" fmla="*/ 74 w 148"/>
                  <a:gd name="T57" fmla="*/ 50 h 183"/>
                  <a:gd name="T58" fmla="*/ 67 w 148"/>
                  <a:gd name="T59" fmla="*/ 35 h 183"/>
                  <a:gd name="T60" fmla="*/ 74 w 148"/>
                  <a:gd name="T61" fmla="*/ 25 h 183"/>
                  <a:gd name="T62" fmla="*/ 72 w 148"/>
                  <a:gd name="T63" fmla="*/ 15 h 183"/>
                  <a:gd name="T64" fmla="*/ 58 w 148"/>
                  <a:gd name="T65" fmla="*/ 16 h 183"/>
                  <a:gd name="T66" fmla="*/ 59 w 148"/>
                  <a:gd name="T67" fmla="*/ 0 h 183"/>
                  <a:gd name="T68" fmla="*/ 46 w 148"/>
                  <a:gd name="T69" fmla="*/ 0 h 183"/>
                  <a:gd name="T70" fmla="*/ 33 w 148"/>
                  <a:gd name="T71" fmla="*/ 0 h 183"/>
                  <a:gd name="T72" fmla="*/ 34 w 148"/>
                  <a:gd name="T73" fmla="*/ 19 h 183"/>
                  <a:gd name="T74" fmla="*/ 23 w 148"/>
                  <a:gd name="T75" fmla="*/ 19 h 183"/>
                  <a:gd name="T76" fmla="*/ 13 w 148"/>
                  <a:gd name="T77" fmla="*/ 19 h 183"/>
                  <a:gd name="T78" fmla="*/ 13 w 148"/>
                  <a:gd name="T79" fmla="*/ 19 h 183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148" h="183">
                    <a:moveTo>
                      <a:pt x="25" y="34"/>
                    </a:moveTo>
                    <a:lnTo>
                      <a:pt x="21" y="46"/>
                    </a:lnTo>
                    <a:lnTo>
                      <a:pt x="13" y="47"/>
                    </a:lnTo>
                    <a:lnTo>
                      <a:pt x="30" y="60"/>
                    </a:lnTo>
                    <a:lnTo>
                      <a:pt x="15" y="59"/>
                    </a:lnTo>
                    <a:lnTo>
                      <a:pt x="6" y="87"/>
                    </a:lnTo>
                    <a:lnTo>
                      <a:pt x="0" y="87"/>
                    </a:lnTo>
                    <a:lnTo>
                      <a:pt x="10" y="107"/>
                    </a:lnTo>
                    <a:lnTo>
                      <a:pt x="15" y="113"/>
                    </a:lnTo>
                    <a:lnTo>
                      <a:pt x="7" y="106"/>
                    </a:lnTo>
                    <a:lnTo>
                      <a:pt x="18" y="123"/>
                    </a:lnTo>
                    <a:lnTo>
                      <a:pt x="15" y="123"/>
                    </a:lnTo>
                    <a:lnTo>
                      <a:pt x="31" y="141"/>
                    </a:lnTo>
                    <a:lnTo>
                      <a:pt x="27" y="139"/>
                    </a:lnTo>
                    <a:lnTo>
                      <a:pt x="44" y="161"/>
                    </a:lnTo>
                    <a:lnTo>
                      <a:pt x="61" y="183"/>
                    </a:lnTo>
                    <a:lnTo>
                      <a:pt x="69" y="169"/>
                    </a:lnTo>
                    <a:lnTo>
                      <a:pt x="76" y="174"/>
                    </a:lnTo>
                    <a:lnTo>
                      <a:pt x="81" y="168"/>
                    </a:lnTo>
                    <a:lnTo>
                      <a:pt x="76" y="156"/>
                    </a:lnTo>
                    <a:lnTo>
                      <a:pt x="74" y="148"/>
                    </a:lnTo>
                    <a:lnTo>
                      <a:pt x="73" y="139"/>
                    </a:lnTo>
                    <a:lnTo>
                      <a:pt x="97" y="137"/>
                    </a:lnTo>
                    <a:lnTo>
                      <a:pt x="99" y="119"/>
                    </a:lnTo>
                    <a:lnTo>
                      <a:pt x="114" y="136"/>
                    </a:lnTo>
                    <a:lnTo>
                      <a:pt x="129" y="130"/>
                    </a:lnTo>
                    <a:lnTo>
                      <a:pt x="133" y="138"/>
                    </a:lnTo>
                    <a:lnTo>
                      <a:pt x="142" y="131"/>
                    </a:lnTo>
                    <a:lnTo>
                      <a:pt x="148" y="90"/>
                    </a:lnTo>
                    <a:lnTo>
                      <a:pt x="134" y="63"/>
                    </a:lnTo>
                    <a:lnTo>
                      <a:pt x="146" y="46"/>
                    </a:lnTo>
                    <a:lnTo>
                      <a:pt x="144" y="27"/>
                    </a:lnTo>
                    <a:lnTo>
                      <a:pt x="115" y="29"/>
                    </a:lnTo>
                    <a:lnTo>
                      <a:pt x="117" y="0"/>
                    </a:lnTo>
                    <a:lnTo>
                      <a:pt x="92" y="0"/>
                    </a:lnTo>
                    <a:lnTo>
                      <a:pt x="66" y="0"/>
                    </a:lnTo>
                    <a:lnTo>
                      <a:pt x="67" y="35"/>
                    </a:lnTo>
                    <a:lnTo>
                      <a:pt x="46" y="35"/>
                    </a:lnTo>
                    <a:lnTo>
                      <a:pt x="26" y="35"/>
                    </a:lnTo>
                    <a:lnTo>
                      <a:pt x="25" y="34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99" name="Freeform 372"/>
              <p:cNvSpPr>
                <a:spLocks/>
              </p:cNvSpPr>
              <p:nvPr/>
            </p:nvSpPr>
            <p:spPr bwMode="auto">
              <a:xfrm>
                <a:off x="3329" y="2509"/>
                <a:ext cx="198" cy="238"/>
              </a:xfrm>
              <a:custGeom>
                <a:avLst/>
                <a:gdLst>
                  <a:gd name="T0" fmla="*/ 104 w 286"/>
                  <a:gd name="T1" fmla="*/ 40 h 317"/>
                  <a:gd name="T2" fmla="*/ 104 w 286"/>
                  <a:gd name="T3" fmla="*/ 33 h 317"/>
                  <a:gd name="T4" fmla="*/ 91 w 286"/>
                  <a:gd name="T5" fmla="*/ 25 h 317"/>
                  <a:gd name="T6" fmla="*/ 80 w 286"/>
                  <a:gd name="T7" fmla="*/ 17 h 317"/>
                  <a:gd name="T8" fmla="*/ 69 w 286"/>
                  <a:gd name="T9" fmla="*/ 8 h 317"/>
                  <a:gd name="T10" fmla="*/ 57 w 286"/>
                  <a:gd name="T11" fmla="*/ 0 h 317"/>
                  <a:gd name="T12" fmla="*/ 46 w 286"/>
                  <a:gd name="T13" fmla="*/ 0 h 317"/>
                  <a:gd name="T14" fmla="*/ 35 w 286"/>
                  <a:gd name="T15" fmla="*/ 1 h 317"/>
                  <a:gd name="T16" fmla="*/ 25 w 286"/>
                  <a:gd name="T17" fmla="*/ 1 h 317"/>
                  <a:gd name="T18" fmla="*/ 14 w 286"/>
                  <a:gd name="T19" fmla="*/ 1 h 317"/>
                  <a:gd name="T20" fmla="*/ 18 w 286"/>
                  <a:gd name="T21" fmla="*/ 22 h 317"/>
                  <a:gd name="T22" fmla="*/ 15 w 286"/>
                  <a:gd name="T23" fmla="*/ 24 h 317"/>
                  <a:gd name="T24" fmla="*/ 15 w 286"/>
                  <a:gd name="T25" fmla="*/ 32 h 317"/>
                  <a:gd name="T26" fmla="*/ 18 w 286"/>
                  <a:gd name="T27" fmla="*/ 38 h 317"/>
                  <a:gd name="T28" fmla="*/ 10 w 286"/>
                  <a:gd name="T29" fmla="*/ 47 h 317"/>
                  <a:gd name="T30" fmla="*/ 3 w 286"/>
                  <a:gd name="T31" fmla="*/ 58 h 317"/>
                  <a:gd name="T32" fmla="*/ 0 w 286"/>
                  <a:gd name="T33" fmla="*/ 58 h 317"/>
                  <a:gd name="T34" fmla="*/ 1 w 286"/>
                  <a:gd name="T35" fmla="*/ 71 h 317"/>
                  <a:gd name="T36" fmla="*/ 1 w 286"/>
                  <a:gd name="T37" fmla="*/ 83 h 317"/>
                  <a:gd name="T38" fmla="*/ 6 w 286"/>
                  <a:gd name="T39" fmla="*/ 96 h 317"/>
                  <a:gd name="T40" fmla="*/ 11 w 286"/>
                  <a:gd name="T41" fmla="*/ 108 h 317"/>
                  <a:gd name="T42" fmla="*/ 17 w 286"/>
                  <a:gd name="T43" fmla="*/ 121 h 317"/>
                  <a:gd name="T44" fmla="*/ 17 w 286"/>
                  <a:gd name="T45" fmla="*/ 123 h 317"/>
                  <a:gd name="T46" fmla="*/ 30 w 286"/>
                  <a:gd name="T47" fmla="*/ 132 h 317"/>
                  <a:gd name="T48" fmla="*/ 43 w 286"/>
                  <a:gd name="T49" fmla="*/ 141 h 317"/>
                  <a:gd name="T50" fmla="*/ 55 w 286"/>
                  <a:gd name="T51" fmla="*/ 143 h 317"/>
                  <a:gd name="T52" fmla="*/ 60 w 286"/>
                  <a:gd name="T53" fmla="*/ 146 h 317"/>
                  <a:gd name="T54" fmla="*/ 64 w 286"/>
                  <a:gd name="T55" fmla="*/ 164 h 317"/>
                  <a:gd name="T56" fmla="*/ 68 w 286"/>
                  <a:gd name="T57" fmla="*/ 177 h 317"/>
                  <a:gd name="T58" fmla="*/ 73 w 286"/>
                  <a:gd name="T59" fmla="*/ 177 h 317"/>
                  <a:gd name="T60" fmla="*/ 80 w 286"/>
                  <a:gd name="T61" fmla="*/ 176 h 317"/>
                  <a:gd name="T62" fmla="*/ 95 w 286"/>
                  <a:gd name="T63" fmla="*/ 179 h 317"/>
                  <a:gd name="T64" fmla="*/ 104 w 286"/>
                  <a:gd name="T65" fmla="*/ 175 h 317"/>
                  <a:gd name="T66" fmla="*/ 110 w 286"/>
                  <a:gd name="T67" fmla="*/ 173 h 317"/>
                  <a:gd name="T68" fmla="*/ 124 w 286"/>
                  <a:gd name="T69" fmla="*/ 166 h 317"/>
                  <a:gd name="T70" fmla="*/ 137 w 286"/>
                  <a:gd name="T71" fmla="*/ 159 h 317"/>
                  <a:gd name="T72" fmla="*/ 129 w 286"/>
                  <a:gd name="T73" fmla="*/ 149 h 317"/>
                  <a:gd name="T74" fmla="*/ 126 w 286"/>
                  <a:gd name="T75" fmla="*/ 132 h 317"/>
                  <a:gd name="T76" fmla="*/ 124 w 286"/>
                  <a:gd name="T77" fmla="*/ 119 h 317"/>
                  <a:gd name="T78" fmla="*/ 123 w 286"/>
                  <a:gd name="T79" fmla="*/ 114 h 317"/>
                  <a:gd name="T80" fmla="*/ 126 w 286"/>
                  <a:gd name="T81" fmla="*/ 98 h 317"/>
                  <a:gd name="T82" fmla="*/ 118 w 286"/>
                  <a:gd name="T83" fmla="*/ 84 h 317"/>
                  <a:gd name="T84" fmla="*/ 123 w 286"/>
                  <a:gd name="T85" fmla="*/ 62 h 317"/>
                  <a:gd name="T86" fmla="*/ 114 w 286"/>
                  <a:gd name="T87" fmla="*/ 50 h 317"/>
                  <a:gd name="T88" fmla="*/ 104 w 286"/>
                  <a:gd name="T89" fmla="*/ 40 h 317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286" h="317">
                    <a:moveTo>
                      <a:pt x="217" y="70"/>
                    </a:moveTo>
                    <a:lnTo>
                      <a:pt x="216" y="59"/>
                    </a:lnTo>
                    <a:lnTo>
                      <a:pt x="191" y="44"/>
                    </a:lnTo>
                    <a:lnTo>
                      <a:pt x="167" y="30"/>
                    </a:lnTo>
                    <a:lnTo>
                      <a:pt x="143" y="14"/>
                    </a:lnTo>
                    <a:lnTo>
                      <a:pt x="119" y="0"/>
                    </a:lnTo>
                    <a:lnTo>
                      <a:pt x="96" y="0"/>
                    </a:lnTo>
                    <a:lnTo>
                      <a:pt x="74" y="1"/>
                    </a:lnTo>
                    <a:lnTo>
                      <a:pt x="52" y="1"/>
                    </a:lnTo>
                    <a:lnTo>
                      <a:pt x="29" y="1"/>
                    </a:lnTo>
                    <a:lnTo>
                      <a:pt x="38" y="38"/>
                    </a:lnTo>
                    <a:lnTo>
                      <a:pt x="31" y="42"/>
                    </a:lnTo>
                    <a:lnTo>
                      <a:pt x="30" y="56"/>
                    </a:lnTo>
                    <a:lnTo>
                      <a:pt x="37" y="66"/>
                    </a:lnTo>
                    <a:lnTo>
                      <a:pt x="22" y="84"/>
                    </a:lnTo>
                    <a:lnTo>
                      <a:pt x="6" y="102"/>
                    </a:lnTo>
                    <a:lnTo>
                      <a:pt x="0" y="102"/>
                    </a:lnTo>
                    <a:lnTo>
                      <a:pt x="1" y="125"/>
                    </a:lnTo>
                    <a:lnTo>
                      <a:pt x="2" y="146"/>
                    </a:lnTo>
                    <a:lnTo>
                      <a:pt x="11" y="170"/>
                    </a:lnTo>
                    <a:lnTo>
                      <a:pt x="23" y="192"/>
                    </a:lnTo>
                    <a:lnTo>
                      <a:pt x="34" y="214"/>
                    </a:lnTo>
                    <a:lnTo>
                      <a:pt x="35" y="218"/>
                    </a:lnTo>
                    <a:lnTo>
                      <a:pt x="62" y="234"/>
                    </a:lnTo>
                    <a:lnTo>
                      <a:pt x="90" y="250"/>
                    </a:lnTo>
                    <a:lnTo>
                      <a:pt x="116" y="254"/>
                    </a:lnTo>
                    <a:lnTo>
                      <a:pt x="126" y="260"/>
                    </a:lnTo>
                    <a:lnTo>
                      <a:pt x="133" y="292"/>
                    </a:lnTo>
                    <a:lnTo>
                      <a:pt x="142" y="314"/>
                    </a:lnTo>
                    <a:lnTo>
                      <a:pt x="152" y="314"/>
                    </a:lnTo>
                    <a:lnTo>
                      <a:pt x="167" y="312"/>
                    </a:lnTo>
                    <a:lnTo>
                      <a:pt x="198" y="317"/>
                    </a:lnTo>
                    <a:lnTo>
                      <a:pt x="217" y="310"/>
                    </a:lnTo>
                    <a:lnTo>
                      <a:pt x="230" y="308"/>
                    </a:lnTo>
                    <a:lnTo>
                      <a:pt x="258" y="295"/>
                    </a:lnTo>
                    <a:lnTo>
                      <a:pt x="286" y="282"/>
                    </a:lnTo>
                    <a:lnTo>
                      <a:pt x="268" y="264"/>
                    </a:lnTo>
                    <a:lnTo>
                      <a:pt x="263" y="235"/>
                    </a:lnTo>
                    <a:lnTo>
                      <a:pt x="259" y="212"/>
                    </a:lnTo>
                    <a:lnTo>
                      <a:pt x="257" y="203"/>
                    </a:lnTo>
                    <a:lnTo>
                      <a:pt x="263" y="174"/>
                    </a:lnTo>
                    <a:lnTo>
                      <a:pt x="245" y="149"/>
                    </a:lnTo>
                    <a:lnTo>
                      <a:pt x="257" y="109"/>
                    </a:lnTo>
                    <a:lnTo>
                      <a:pt x="238" y="89"/>
                    </a:lnTo>
                    <a:lnTo>
                      <a:pt x="217" y="70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00" name="Freeform 373"/>
              <p:cNvSpPr>
                <a:spLocks/>
              </p:cNvSpPr>
              <p:nvPr/>
            </p:nvSpPr>
            <p:spPr bwMode="auto">
              <a:xfrm>
                <a:off x="3507" y="2616"/>
                <a:ext cx="7" cy="15"/>
              </a:xfrm>
              <a:custGeom>
                <a:avLst/>
                <a:gdLst>
                  <a:gd name="T0" fmla="*/ 5 w 9"/>
                  <a:gd name="T1" fmla="*/ 12 h 19"/>
                  <a:gd name="T2" fmla="*/ 2 w 9"/>
                  <a:gd name="T3" fmla="*/ 0 h 19"/>
                  <a:gd name="T4" fmla="*/ 0 w 9"/>
                  <a:gd name="T5" fmla="*/ 4 h 19"/>
                  <a:gd name="T6" fmla="*/ 5 w 9"/>
                  <a:gd name="T7" fmla="*/ 12 h 1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19">
                    <a:moveTo>
                      <a:pt x="9" y="19"/>
                    </a:moveTo>
                    <a:lnTo>
                      <a:pt x="4" y="0"/>
                    </a:lnTo>
                    <a:lnTo>
                      <a:pt x="0" y="6"/>
                    </a:lnTo>
                    <a:lnTo>
                      <a:pt x="9" y="19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01" name="Freeform 374"/>
              <p:cNvSpPr>
                <a:spLocks/>
              </p:cNvSpPr>
              <p:nvPr/>
            </p:nvSpPr>
            <p:spPr bwMode="auto">
              <a:xfrm>
                <a:off x="3334" y="2392"/>
                <a:ext cx="98" cy="125"/>
              </a:xfrm>
              <a:custGeom>
                <a:avLst/>
                <a:gdLst>
                  <a:gd name="T0" fmla="*/ 60 w 142"/>
                  <a:gd name="T1" fmla="*/ 13 h 167"/>
                  <a:gd name="T2" fmla="*/ 55 w 142"/>
                  <a:gd name="T3" fmla="*/ 0 h 167"/>
                  <a:gd name="T4" fmla="*/ 48 w 142"/>
                  <a:gd name="T5" fmla="*/ 7 h 167"/>
                  <a:gd name="T6" fmla="*/ 35 w 142"/>
                  <a:gd name="T7" fmla="*/ 7 h 167"/>
                  <a:gd name="T8" fmla="*/ 29 w 142"/>
                  <a:gd name="T9" fmla="*/ 10 h 167"/>
                  <a:gd name="T10" fmla="*/ 26 w 142"/>
                  <a:gd name="T11" fmla="*/ 9 h 167"/>
                  <a:gd name="T12" fmla="*/ 17 w 142"/>
                  <a:gd name="T13" fmla="*/ 10 h 167"/>
                  <a:gd name="T14" fmla="*/ 15 w 142"/>
                  <a:gd name="T15" fmla="*/ 13 h 167"/>
                  <a:gd name="T16" fmla="*/ 14 w 142"/>
                  <a:gd name="T17" fmla="*/ 27 h 167"/>
                  <a:gd name="T18" fmla="*/ 21 w 142"/>
                  <a:gd name="T19" fmla="*/ 34 h 167"/>
                  <a:gd name="T20" fmla="*/ 13 w 142"/>
                  <a:gd name="T21" fmla="*/ 45 h 167"/>
                  <a:gd name="T22" fmla="*/ 6 w 142"/>
                  <a:gd name="T23" fmla="*/ 56 h 167"/>
                  <a:gd name="T24" fmla="*/ 2 w 142"/>
                  <a:gd name="T25" fmla="*/ 75 h 167"/>
                  <a:gd name="T26" fmla="*/ 0 w 142"/>
                  <a:gd name="T27" fmla="*/ 94 h 167"/>
                  <a:gd name="T28" fmla="*/ 3 w 142"/>
                  <a:gd name="T29" fmla="*/ 94 h 167"/>
                  <a:gd name="T30" fmla="*/ 11 w 142"/>
                  <a:gd name="T31" fmla="*/ 88 h 167"/>
                  <a:gd name="T32" fmla="*/ 22 w 142"/>
                  <a:gd name="T33" fmla="*/ 88 h 167"/>
                  <a:gd name="T34" fmla="*/ 32 w 142"/>
                  <a:gd name="T35" fmla="*/ 88 h 167"/>
                  <a:gd name="T36" fmla="*/ 43 w 142"/>
                  <a:gd name="T37" fmla="*/ 88 h 167"/>
                  <a:gd name="T38" fmla="*/ 54 w 142"/>
                  <a:gd name="T39" fmla="*/ 88 h 167"/>
                  <a:gd name="T40" fmla="*/ 54 w 142"/>
                  <a:gd name="T41" fmla="*/ 70 h 167"/>
                  <a:gd name="T42" fmla="*/ 62 w 142"/>
                  <a:gd name="T43" fmla="*/ 52 h 167"/>
                  <a:gd name="T44" fmla="*/ 68 w 142"/>
                  <a:gd name="T45" fmla="*/ 39 h 167"/>
                  <a:gd name="T46" fmla="*/ 63 w 142"/>
                  <a:gd name="T47" fmla="*/ 26 h 167"/>
                  <a:gd name="T48" fmla="*/ 60 w 142"/>
                  <a:gd name="T49" fmla="*/ 13 h 167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42" h="167">
                    <a:moveTo>
                      <a:pt x="126" y="24"/>
                    </a:moveTo>
                    <a:lnTo>
                      <a:pt x="114" y="0"/>
                    </a:lnTo>
                    <a:lnTo>
                      <a:pt x="102" y="14"/>
                    </a:lnTo>
                    <a:lnTo>
                      <a:pt x="72" y="14"/>
                    </a:lnTo>
                    <a:lnTo>
                      <a:pt x="61" y="19"/>
                    </a:lnTo>
                    <a:lnTo>
                      <a:pt x="54" y="16"/>
                    </a:lnTo>
                    <a:lnTo>
                      <a:pt x="35" y="17"/>
                    </a:lnTo>
                    <a:lnTo>
                      <a:pt x="32" y="23"/>
                    </a:lnTo>
                    <a:lnTo>
                      <a:pt x="30" y="48"/>
                    </a:lnTo>
                    <a:lnTo>
                      <a:pt x="44" y="61"/>
                    </a:lnTo>
                    <a:lnTo>
                      <a:pt x="28" y="80"/>
                    </a:lnTo>
                    <a:lnTo>
                      <a:pt x="11" y="100"/>
                    </a:lnTo>
                    <a:lnTo>
                      <a:pt x="5" y="133"/>
                    </a:lnTo>
                    <a:lnTo>
                      <a:pt x="0" y="167"/>
                    </a:lnTo>
                    <a:lnTo>
                      <a:pt x="7" y="167"/>
                    </a:lnTo>
                    <a:lnTo>
                      <a:pt x="23" y="157"/>
                    </a:lnTo>
                    <a:lnTo>
                      <a:pt x="46" y="157"/>
                    </a:lnTo>
                    <a:lnTo>
                      <a:pt x="68" y="157"/>
                    </a:lnTo>
                    <a:lnTo>
                      <a:pt x="90" y="156"/>
                    </a:lnTo>
                    <a:lnTo>
                      <a:pt x="113" y="156"/>
                    </a:lnTo>
                    <a:lnTo>
                      <a:pt x="113" y="124"/>
                    </a:lnTo>
                    <a:lnTo>
                      <a:pt x="131" y="94"/>
                    </a:lnTo>
                    <a:lnTo>
                      <a:pt x="142" y="70"/>
                    </a:lnTo>
                    <a:lnTo>
                      <a:pt x="133" y="47"/>
                    </a:lnTo>
                    <a:lnTo>
                      <a:pt x="126" y="24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02" name="Freeform 375"/>
              <p:cNvSpPr>
                <a:spLocks/>
              </p:cNvSpPr>
              <p:nvPr/>
            </p:nvSpPr>
            <p:spPr bwMode="auto">
              <a:xfrm>
                <a:off x="3016" y="2368"/>
                <a:ext cx="348" cy="419"/>
              </a:xfrm>
              <a:custGeom>
                <a:avLst/>
                <a:gdLst>
                  <a:gd name="T0" fmla="*/ 214 w 503"/>
                  <a:gd name="T1" fmla="*/ 124 h 557"/>
                  <a:gd name="T2" fmla="*/ 212 w 503"/>
                  <a:gd name="T3" fmla="*/ 134 h 557"/>
                  <a:gd name="T4" fmla="*/ 212 w 503"/>
                  <a:gd name="T5" fmla="*/ 136 h 557"/>
                  <a:gd name="T6" fmla="*/ 217 w 503"/>
                  <a:gd name="T7" fmla="*/ 163 h 557"/>
                  <a:gd name="T8" fmla="*/ 218 w 503"/>
                  <a:gd name="T9" fmla="*/ 188 h 557"/>
                  <a:gd name="T10" fmla="*/ 228 w 503"/>
                  <a:gd name="T11" fmla="*/ 214 h 557"/>
                  <a:gd name="T12" fmla="*/ 221 w 503"/>
                  <a:gd name="T13" fmla="*/ 230 h 557"/>
                  <a:gd name="T14" fmla="*/ 203 w 503"/>
                  <a:gd name="T15" fmla="*/ 245 h 557"/>
                  <a:gd name="T16" fmla="*/ 204 w 503"/>
                  <a:gd name="T17" fmla="*/ 275 h 557"/>
                  <a:gd name="T18" fmla="*/ 216 w 503"/>
                  <a:gd name="T19" fmla="*/ 299 h 557"/>
                  <a:gd name="T20" fmla="*/ 217 w 503"/>
                  <a:gd name="T21" fmla="*/ 315 h 557"/>
                  <a:gd name="T22" fmla="*/ 209 w 503"/>
                  <a:gd name="T23" fmla="*/ 314 h 557"/>
                  <a:gd name="T24" fmla="*/ 190 w 503"/>
                  <a:gd name="T25" fmla="*/ 290 h 557"/>
                  <a:gd name="T26" fmla="*/ 181 w 503"/>
                  <a:gd name="T27" fmla="*/ 290 h 557"/>
                  <a:gd name="T28" fmla="*/ 163 w 503"/>
                  <a:gd name="T29" fmla="*/ 278 h 557"/>
                  <a:gd name="T30" fmla="*/ 147 w 503"/>
                  <a:gd name="T31" fmla="*/ 272 h 557"/>
                  <a:gd name="T32" fmla="*/ 127 w 503"/>
                  <a:gd name="T33" fmla="*/ 277 h 557"/>
                  <a:gd name="T34" fmla="*/ 122 w 503"/>
                  <a:gd name="T35" fmla="*/ 253 h 557"/>
                  <a:gd name="T36" fmla="*/ 122 w 503"/>
                  <a:gd name="T37" fmla="*/ 214 h 557"/>
                  <a:gd name="T38" fmla="*/ 105 w 503"/>
                  <a:gd name="T39" fmla="*/ 208 h 557"/>
                  <a:gd name="T40" fmla="*/ 90 w 503"/>
                  <a:gd name="T41" fmla="*/ 222 h 557"/>
                  <a:gd name="T42" fmla="*/ 66 w 503"/>
                  <a:gd name="T43" fmla="*/ 221 h 557"/>
                  <a:gd name="T44" fmla="*/ 55 w 503"/>
                  <a:gd name="T45" fmla="*/ 190 h 557"/>
                  <a:gd name="T46" fmla="*/ 34 w 503"/>
                  <a:gd name="T47" fmla="*/ 188 h 557"/>
                  <a:gd name="T48" fmla="*/ 12 w 503"/>
                  <a:gd name="T49" fmla="*/ 188 h 557"/>
                  <a:gd name="T50" fmla="*/ 0 w 503"/>
                  <a:gd name="T51" fmla="*/ 187 h 557"/>
                  <a:gd name="T52" fmla="*/ 6 w 503"/>
                  <a:gd name="T53" fmla="*/ 172 h 557"/>
                  <a:gd name="T54" fmla="*/ 18 w 503"/>
                  <a:gd name="T55" fmla="*/ 170 h 557"/>
                  <a:gd name="T56" fmla="*/ 29 w 503"/>
                  <a:gd name="T57" fmla="*/ 163 h 557"/>
                  <a:gd name="T58" fmla="*/ 39 w 503"/>
                  <a:gd name="T59" fmla="*/ 160 h 557"/>
                  <a:gd name="T60" fmla="*/ 51 w 503"/>
                  <a:gd name="T61" fmla="*/ 136 h 557"/>
                  <a:gd name="T62" fmla="*/ 62 w 503"/>
                  <a:gd name="T63" fmla="*/ 109 h 557"/>
                  <a:gd name="T64" fmla="*/ 72 w 503"/>
                  <a:gd name="T65" fmla="*/ 83 h 557"/>
                  <a:gd name="T66" fmla="*/ 76 w 503"/>
                  <a:gd name="T67" fmla="*/ 58 h 557"/>
                  <a:gd name="T68" fmla="*/ 82 w 503"/>
                  <a:gd name="T69" fmla="*/ 31 h 557"/>
                  <a:gd name="T70" fmla="*/ 91 w 503"/>
                  <a:gd name="T71" fmla="*/ 3 h 557"/>
                  <a:gd name="T72" fmla="*/ 116 w 503"/>
                  <a:gd name="T73" fmla="*/ 15 h 557"/>
                  <a:gd name="T74" fmla="*/ 134 w 503"/>
                  <a:gd name="T75" fmla="*/ 10 h 557"/>
                  <a:gd name="T76" fmla="*/ 152 w 503"/>
                  <a:gd name="T77" fmla="*/ 5 h 557"/>
                  <a:gd name="T78" fmla="*/ 165 w 503"/>
                  <a:gd name="T79" fmla="*/ 0 h 557"/>
                  <a:gd name="T80" fmla="*/ 185 w 503"/>
                  <a:gd name="T81" fmla="*/ 3 h 557"/>
                  <a:gd name="T82" fmla="*/ 195 w 503"/>
                  <a:gd name="T83" fmla="*/ 8 h 557"/>
                  <a:gd name="T84" fmla="*/ 212 w 503"/>
                  <a:gd name="T85" fmla="*/ 14 h 557"/>
                  <a:gd name="T86" fmla="*/ 226 w 503"/>
                  <a:gd name="T87" fmla="*/ 20 h 557"/>
                  <a:gd name="T88" fmla="*/ 234 w 503"/>
                  <a:gd name="T89" fmla="*/ 44 h 557"/>
                  <a:gd name="T90" fmla="*/ 233 w 503"/>
                  <a:gd name="T91" fmla="*/ 62 h 557"/>
                  <a:gd name="T92" fmla="*/ 222 w 503"/>
                  <a:gd name="T93" fmla="*/ 93 h 557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503" h="557">
                    <a:moveTo>
                      <a:pt x="459" y="198"/>
                    </a:moveTo>
                    <a:lnTo>
                      <a:pt x="447" y="219"/>
                    </a:lnTo>
                    <a:lnTo>
                      <a:pt x="441" y="237"/>
                    </a:lnTo>
                    <a:lnTo>
                      <a:pt x="442" y="237"/>
                    </a:lnTo>
                    <a:lnTo>
                      <a:pt x="443" y="239"/>
                    </a:lnTo>
                    <a:lnTo>
                      <a:pt x="443" y="241"/>
                    </a:lnTo>
                    <a:lnTo>
                      <a:pt x="448" y="265"/>
                    </a:lnTo>
                    <a:lnTo>
                      <a:pt x="453" y="289"/>
                    </a:lnTo>
                    <a:lnTo>
                      <a:pt x="454" y="312"/>
                    </a:lnTo>
                    <a:lnTo>
                      <a:pt x="455" y="333"/>
                    </a:lnTo>
                    <a:lnTo>
                      <a:pt x="464" y="357"/>
                    </a:lnTo>
                    <a:lnTo>
                      <a:pt x="476" y="379"/>
                    </a:lnTo>
                    <a:lnTo>
                      <a:pt x="487" y="401"/>
                    </a:lnTo>
                    <a:lnTo>
                      <a:pt x="463" y="407"/>
                    </a:lnTo>
                    <a:lnTo>
                      <a:pt x="439" y="411"/>
                    </a:lnTo>
                    <a:lnTo>
                      <a:pt x="424" y="434"/>
                    </a:lnTo>
                    <a:lnTo>
                      <a:pt x="429" y="459"/>
                    </a:lnTo>
                    <a:lnTo>
                      <a:pt x="427" y="485"/>
                    </a:lnTo>
                    <a:lnTo>
                      <a:pt x="425" y="510"/>
                    </a:lnTo>
                    <a:lnTo>
                      <a:pt x="451" y="528"/>
                    </a:lnTo>
                    <a:lnTo>
                      <a:pt x="459" y="518"/>
                    </a:lnTo>
                    <a:lnTo>
                      <a:pt x="453" y="557"/>
                    </a:lnTo>
                    <a:lnTo>
                      <a:pt x="447" y="554"/>
                    </a:lnTo>
                    <a:lnTo>
                      <a:pt x="436" y="554"/>
                    </a:lnTo>
                    <a:lnTo>
                      <a:pt x="415" y="525"/>
                    </a:lnTo>
                    <a:lnTo>
                      <a:pt x="398" y="513"/>
                    </a:lnTo>
                    <a:lnTo>
                      <a:pt x="387" y="503"/>
                    </a:lnTo>
                    <a:lnTo>
                      <a:pt x="377" y="513"/>
                    </a:lnTo>
                    <a:lnTo>
                      <a:pt x="341" y="501"/>
                    </a:lnTo>
                    <a:lnTo>
                      <a:pt x="339" y="492"/>
                    </a:lnTo>
                    <a:lnTo>
                      <a:pt x="317" y="495"/>
                    </a:lnTo>
                    <a:lnTo>
                      <a:pt x="308" y="481"/>
                    </a:lnTo>
                    <a:lnTo>
                      <a:pt x="286" y="486"/>
                    </a:lnTo>
                    <a:lnTo>
                      <a:pt x="265" y="489"/>
                    </a:lnTo>
                    <a:lnTo>
                      <a:pt x="263" y="479"/>
                    </a:lnTo>
                    <a:lnTo>
                      <a:pt x="255" y="447"/>
                    </a:lnTo>
                    <a:lnTo>
                      <a:pt x="254" y="413"/>
                    </a:lnTo>
                    <a:lnTo>
                      <a:pt x="254" y="379"/>
                    </a:lnTo>
                    <a:lnTo>
                      <a:pt x="219" y="374"/>
                    </a:lnTo>
                    <a:lnTo>
                      <a:pt x="220" y="367"/>
                    </a:lnTo>
                    <a:lnTo>
                      <a:pt x="192" y="366"/>
                    </a:lnTo>
                    <a:lnTo>
                      <a:pt x="188" y="392"/>
                    </a:lnTo>
                    <a:lnTo>
                      <a:pt x="155" y="398"/>
                    </a:lnTo>
                    <a:lnTo>
                      <a:pt x="137" y="391"/>
                    </a:lnTo>
                    <a:lnTo>
                      <a:pt x="126" y="363"/>
                    </a:lnTo>
                    <a:lnTo>
                      <a:pt x="116" y="335"/>
                    </a:lnTo>
                    <a:lnTo>
                      <a:pt x="93" y="335"/>
                    </a:lnTo>
                    <a:lnTo>
                      <a:pt x="71" y="333"/>
                    </a:lnTo>
                    <a:lnTo>
                      <a:pt x="48" y="332"/>
                    </a:lnTo>
                    <a:lnTo>
                      <a:pt x="26" y="332"/>
                    </a:lnTo>
                    <a:lnTo>
                      <a:pt x="5" y="335"/>
                    </a:lnTo>
                    <a:lnTo>
                      <a:pt x="0" y="330"/>
                    </a:lnTo>
                    <a:lnTo>
                      <a:pt x="9" y="327"/>
                    </a:lnTo>
                    <a:lnTo>
                      <a:pt x="11" y="303"/>
                    </a:lnTo>
                    <a:lnTo>
                      <a:pt x="23" y="295"/>
                    </a:lnTo>
                    <a:lnTo>
                      <a:pt x="38" y="300"/>
                    </a:lnTo>
                    <a:lnTo>
                      <a:pt x="45" y="290"/>
                    </a:lnTo>
                    <a:lnTo>
                      <a:pt x="60" y="289"/>
                    </a:lnTo>
                    <a:lnTo>
                      <a:pt x="63" y="302"/>
                    </a:lnTo>
                    <a:lnTo>
                      <a:pt x="83" y="283"/>
                    </a:lnTo>
                    <a:lnTo>
                      <a:pt x="104" y="263"/>
                    </a:lnTo>
                    <a:lnTo>
                      <a:pt x="107" y="240"/>
                    </a:lnTo>
                    <a:lnTo>
                      <a:pt x="111" y="217"/>
                    </a:lnTo>
                    <a:lnTo>
                      <a:pt x="129" y="193"/>
                    </a:lnTo>
                    <a:lnTo>
                      <a:pt x="147" y="169"/>
                    </a:lnTo>
                    <a:lnTo>
                      <a:pt x="150" y="146"/>
                    </a:lnTo>
                    <a:lnTo>
                      <a:pt x="155" y="123"/>
                    </a:lnTo>
                    <a:lnTo>
                      <a:pt x="159" y="102"/>
                    </a:lnTo>
                    <a:lnTo>
                      <a:pt x="162" y="79"/>
                    </a:lnTo>
                    <a:lnTo>
                      <a:pt x="170" y="54"/>
                    </a:lnTo>
                    <a:lnTo>
                      <a:pt x="168" y="31"/>
                    </a:lnTo>
                    <a:lnTo>
                      <a:pt x="190" y="5"/>
                    </a:lnTo>
                    <a:lnTo>
                      <a:pt x="218" y="19"/>
                    </a:lnTo>
                    <a:lnTo>
                      <a:pt x="242" y="26"/>
                    </a:lnTo>
                    <a:lnTo>
                      <a:pt x="267" y="33"/>
                    </a:lnTo>
                    <a:lnTo>
                      <a:pt x="279" y="17"/>
                    </a:lnTo>
                    <a:lnTo>
                      <a:pt x="291" y="18"/>
                    </a:lnTo>
                    <a:lnTo>
                      <a:pt x="317" y="8"/>
                    </a:lnTo>
                    <a:lnTo>
                      <a:pt x="337" y="8"/>
                    </a:lnTo>
                    <a:lnTo>
                      <a:pt x="346" y="0"/>
                    </a:lnTo>
                    <a:lnTo>
                      <a:pt x="367" y="2"/>
                    </a:lnTo>
                    <a:lnTo>
                      <a:pt x="387" y="5"/>
                    </a:lnTo>
                    <a:lnTo>
                      <a:pt x="401" y="8"/>
                    </a:lnTo>
                    <a:lnTo>
                      <a:pt x="407" y="14"/>
                    </a:lnTo>
                    <a:lnTo>
                      <a:pt x="429" y="27"/>
                    </a:lnTo>
                    <a:lnTo>
                      <a:pt x="443" y="25"/>
                    </a:lnTo>
                    <a:lnTo>
                      <a:pt x="454" y="18"/>
                    </a:lnTo>
                    <a:lnTo>
                      <a:pt x="472" y="36"/>
                    </a:lnTo>
                    <a:lnTo>
                      <a:pt x="491" y="54"/>
                    </a:lnTo>
                    <a:lnTo>
                      <a:pt x="489" y="79"/>
                    </a:lnTo>
                    <a:lnTo>
                      <a:pt x="503" y="92"/>
                    </a:lnTo>
                    <a:lnTo>
                      <a:pt x="487" y="111"/>
                    </a:lnTo>
                    <a:lnTo>
                      <a:pt x="470" y="131"/>
                    </a:lnTo>
                    <a:lnTo>
                      <a:pt x="464" y="164"/>
                    </a:lnTo>
                    <a:lnTo>
                      <a:pt x="459" y="198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03" name="Freeform 376"/>
              <p:cNvSpPr>
                <a:spLocks/>
              </p:cNvSpPr>
              <p:nvPr/>
            </p:nvSpPr>
            <p:spPr bwMode="auto">
              <a:xfrm>
                <a:off x="3191" y="2670"/>
                <a:ext cx="214" cy="220"/>
              </a:xfrm>
              <a:custGeom>
                <a:avLst/>
                <a:gdLst>
                  <a:gd name="T0" fmla="*/ 26 w 308"/>
                  <a:gd name="T1" fmla="*/ 78 h 295"/>
                  <a:gd name="T2" fmla="*/ 13 w 308"/>
                  <a:gd name="T3" fmla="*/ 79 h 295"/>
                  <a:gd name="T4" fmla="*/ 1 w 308"/>
                  <a:gd name="T5" fmla="*/ 80 h 295"/>
                  <a:gd name="T6" fmla="*/ 1 w 308"/>
                  <a:gd name="T7" fmla="*/ 92 h 295"/>
                  <a:gd name="T8" fmla="*/ 1 w 308"/>
                  <a:gd name="T9" fmla="*/ 106 h 295"/>
                  <a:gd name="T10" fmla="*/ 0 w 308"/>
                  <a:gd name="T11" fmla="*/ 119 h 295"/>
                  <a:gd name="T12" fmla="*/ 0 w 308"/>
                  <a:gd name="T13" fmla="*/ 132 h 295"/>
                  <a:gd name="T14" fmla="*/ 9 w 308"/>
                  <a:gd name="T15" fmla="*/ 144 h 295"/>
                  <a:gd name="T16" fmla="*/ 17 w 308"/>
                  <a:gd name="T17" fmla="*/ 157 h 295"/>
                  <a:gd name="T18" fmla="*/ 26 w 308"/>
                  <a:gd name="T19" fmla="*/ 154 h 295"/>
                  <a:gd name="T20" fmla="*/ 40 w 308"/>
                  <a:gd name="T21" fmla="*/ 159 h 295"/>
                  <a:gd name="T22" fmla="*/ 58 w 308"/>
                  <a:gd name="T23" fmla="*/ 164 h 295"/>
                  <a:gd name="T24" fmla="*/ 69 w 308"/>
                  <a:gd name="T25" fmla="*/ 151 h 295"/>
                  <a:gd name="T26" fmla="*/ 83 w 308"/>
                  <a:gd name="T27" fmla="*/ 139 h 295"/>
                  <a:gd name="T28" fmla="*/ 87 w 308"/>
                  <a:gd name="T29" fmla="*/ 128 h 295"/>
                  <a:gd name="T30" fmla="*/ 96 w 308"/>
                  <a:gd name="T31" fmla="*/ 126 h 295"/>
                  <a:gd name="T32" fmla="*/ 105 w 308"/>
                  <a:gd name="T33" fmla="*/ 124 h 295"/>
                  <a:gd name="T34" fmla="*/ 104 w 308"/>
                  <a:gd name="T35" fmla="*/ 115 h 295"/>
                  <a:gd name="T36" fmla="*/ 113 w 308"/>
                  <a:gd name="T37" fmla="*/ 110 h 295"/>
                  <a:gd name="T38" fmla="*/ 122 w 308"/>
                  <a:gd name="T39" fmla="*/ 105 h 295"/>
                  <a:gd name="T40" fmla="*/ 132 w 308"/>
                  <a:gd name="T41" fmla="*/ 101 h 295"/>
                  <a:gd name="T42" fmla="*/ 142 w 308"/>
                  <a:gd name="T43" fmla="*/ 97 h 295"/>
                  <a:gd name="T44" fmla="*/ 136 w 308"/>
                  <a:gd name="T45" fmla="*/ 89 h 295"/>
                  <a:gd name="T46" fmla="*/ 142 w 308"/>
                  <a:gd name="T47" fmla="*/ 73 h 295"/>
                  <a:gd name="T48" fmla="*/ 145 w 308"/>
                  <a:gd name="T49" fmla="*/ 69 h 295"/>
                  <a:gd name="T50" fmla="*/ 145 w 308"/>
                  <a:gd name="T51" fmla="*/ 56 h 295"/>
                  <a:gd name="T52" fmla="*/ 145 w 308"/>
                  <a:gd name="T53" fmla="*/ 43 h 295"/>
                  <a:gd name="T54" fmla="*/ 149 w 308"/>
                  <a:gd name="T55" fmla="*/ 37 h 295"/>
                  <a:gd name="T56" fmla="*/ 141 w 308"/>
                  <a:gd name="T57" fmla="*/ 24 h 295"/>
                  <a:gd name="T58" fmla="*/ 140 w 308"/>
                  <a:gd name="T59" fmla="*/ 20 h 295"/>
                  <a:gd name="T60" fmla="*/ 126 w 308"/>
                  <a:gd name="T61" fmla="*/ 11 h 295"/>
                  <a:gd name="T62" fmla="*/ 113 w 308"/>
                  <a:gd name="T63" fmla="*/ 2 h 295"/>
                  <a:gd name="T64" fmla="*/ 113 w 308"/>
                  <a:gd name="T65" fmla="*/ 0 h 295"/>
                  <a:gd name="T66" fmla="*/ 101 w 308"/>
                  <a:gd name="T67" fmla="*/ 3 h 295"/>
                  <a:gd name="T68" fmla="*/ 90 w 308"/>
                  <a:gd name="T69" fmla="*/ 5 h 295"/>
                  <a:gd name="T70" fmla="*/ 83 w 308"/>
                  <a:gd name="T71" fmla="*/ 19 h 295"/>
                  <a:gd name="T72" fmla="*/ 85 w 308"/>
                  <a:gd name="T73" fmla="*/ 32 h 295"/>
                  <a:gd name="T74" fmla="*/ 84 w 308"/>
                  <a:gd name="T75" fmla="*/ 47 h 295"/>
                  <a:gd name="T76" fmla="*/ 83 w 308"/>
                  <a:gd name="T77" fmla="*/ 60 h 295"/>
                  <a:gd name="T78" fmla="*/ 96 w 308"/>
                  <a:gd name="T79" fmla="*/ 71 h 295"/>
                  <a:gd name="T80" fmla="*/ 99 w 308"/>
                  <a:gd name="T81" fmla="*/ 65 h 295"/>
                  <a:gd name="T82" fmla="*/ 97 w 308"/>
                  <a:gd name="T83" fmla="*/ 87 h 295"/>
                  <a:gd name="T84" fmla="*/ 94 w 308"/>
                  <a:gd name="T85" fmla="*/ 85 h 295"/>
                  <a:gd name="T86" fmla="*/ 88 w 308"/>
                  <a:gd name="T87" fmla="*/ 85 h 295"/>
                  <a:gd name="T88" fmla="*/ 79 w 308"/>
                  <a:gd name="T89" fmla="*/ 69 h 295"/>
                  <a:gd name="T90" fmla="*/ 70 w 308"/>
                  <a:gd name="T91" fmla="*/ 63 h 295"/>
                  <a:gd name="T92" fmla="*/ 65 w 308"/>
                  <a:gd name="T93" fmla="*/ 57 h 295"/>
                  <a:gd name="T94" fmla="*/ 60 w 308"/>
                  <a:gd name="T95" fmla="*/ 63 h 295"/>
                  <a:gd name="T96" fmla="*/ 42 w 308"/>
                  <a:gd name="T97" fmla="*/ 56 h 295"/>
                  <a:gd name="T98" fmla="*/ 42 w 308"/>
                  <a:gd name="T99" fmla="*/ 51 h 295"/>
                  <a:gd name="T100" fmla="*/ 31 w 308"/>
                  <a:gd name="T101" fmla="*/ 52 h 295"/>
                  <a:gd name="T102" fmla="*/ 26 w 308"/>
                  <a:gd name="T103" fmla="*/ 45 h 295"/>
                  <a:gd name="T104" fmla="*/ 26 w 308"/>
                  <a:gd name="T105" fmla="*/ 61 h 295"/>
                  <a:gd name="T106" fmla="*/ 26 w 308"/>
                  <a:gd name="T107" fmla="*/ 78 h 295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308" h="295">
                    <a:moveTo>
                      <a:pt x="54" y="141"/>
                    </a:moveTo>
                    <a:lnTo>
                      <a:pt x="27" y="142"/>
                    </a:lnTo>
                    <a:lnTo>
                      <a:pt x="1" y="144"/>
                    </a:lnTo>
                    <a:lnTo>
                      <a:pt x="1" y="166"/>
                    </a:lnTo>
                    <a:lnTo>
                      <a:pt x="1" y="190"/>
                    </a:lnTo>
                    <a:lnTo>
                      <a:pt x="0" y="213"/>
                    </a:lnTo>
                    <a:lnTo>
                      <a:pt x="0" y="237"/>
                    </a:lnTo>
                    <a:lnTo>
                      <a:pt x="18" y="259"/>
                    </a:lnTo>
                    <a:lnTo>
                      <a:pt x="36" y="282"/>
                    </a:lnTo>
                    <a:lnTo>
                      <a:pt x="54" y="277"/>
                    </a:lnTo>
                    <a:lnTo>
                      <a:pt x="82" y="286"/>
                    </a:lnTo>
                    <a:lnTo>
                      <a:pt x="120" y="295"/>
                    </a:lnTo>
                    <a:lnTo>
                      <a:pt x="144" y="272"/>
                    </a:lnTo>
                    <a:lnTo>
                      <a:pt x="171" y="249"/>
                    </a:lnTo>
                    <a:lnTo>
                      <a:pt x="180" y="231"/>
                    </a:lnTo>
                    <a:lnTo>
                      <a:pt x="199" y="226"/>
                    </a:lnTo>
                    <a:lnTo>
                      <a:pt x="218" y="222"/>
                    </a:lnTo>
                    <a:lnTo>
                      <a:pt x="214" y="206"/>
                    </a:lnTo>
                    <a:lnTo>
                      <a:pt x="234" y="198"/>
                    </a:lnTo>
                    <a:lnTo>
                      <a:pt x="254" y="189"/>
                    </a:lnTo>
                    <a:lnTo>
                      <a:pt x="273" y="182"/>
                    </a:lnTo>
                    <a:lnTo>
                      <a:pt x="294" y="174"/>
                    </a:lnTo>
                    <a:lnTo>
                      <a:pt x="282" y="160"/>
                    </a:lnTo>
                    <a:lnTo>
                      <a:pt x="295" y="132"/>
                    </a:lnTo>
                    <a:lnTo>
                      <a:pt x="300" y="123"/>
                    </a:lnTo>
                    <a:lnTo>
                      <a:pt x="301" y="100"/>
                    </a:lnTo>
                    <a:lnTo>
                      <a:pt x="301" y="78"/>
                    </a:lnTo>
                    <a:lnTo>
                      <a:pt x="308" y="67"/>
                    </a:lnTo>
                    <a:lnTo>
                      <a:pt x="292" y="43"/>
                    </a:lnTo>
                    <a:lnTo>
                      <a:pt x="290" y="36"/>
                    </a:lnTo>
                    <a:lnTo>
                      <a:pt x="262" y="20"/>
                    </a:lnTo>
                    <a:lnTo>
                      <a:pt x="235" y="4"/>
                    </a:lnTo>
                    <a:lnTo>
                      <a:pt x="234" y="0"/>
                    </a:lnTo>
                    <a:lnTo>
                      <a:pt x="210" y="6"/>
                    </a:lnTo>
                    <a:lnTo>
                      <a:pt x="186" y="10"/>
                    </a:lnTo>
                    <a:lnTo>
                      <a:pt x="171" y="33"/>
                    </a:lnTo>
                    <a:lnTo>
                      <a:pt x="176" y="58"/>
                    </a:lnTo>
                    <a:lnTo>
                      <a:pt x="174" y="84"/>
                    </a:lnTo>
                    <a:lnTo>
                      <a:pt x="172" y="109"/>
                    </a:lnTo>
                    <a:lnTo>
                      <a:pt x="198" y="127"/>
                    </a:lnTo>
                    <a:lnTo>
                      <a:pt x="206" y="117"/>
                    </a:lnTo>
                    <a:lnTo>
                      <a:pt x="200" y="156"/>
                    </a:lnTo>
                    <a:lnTo>
                      <a:pt x="194" y="153"/>
                    </a:lnTo>
                    <a:lnTo>
                      <a:pt x="183" y="153"/>
                    </a:lnTo>
                    <a:lnTo>
                      <a:pt x="162" y="124"/>
                    </a:lnTo>
                    <a:lnTo>
                      <a:pt x="145" y="112"/>
                    </a:lnTo>
                    <a:lnTo>
                      <a:pt x="134" y="102"/>
                    </a:lnTo>
                    <a:lnTo>
                      <a:pt x="124" y="112"/>
                    </a:lnTo>
                    <a:lnTo>
                      <a:pt x="88" y="100"/>
                    </a:lnTo>
                    <a:lnTo>
                      <a:pt x="86" y="91"/>
                    </a:lnTo>
                    <a:lnTo>
                      <a:pt x="64" y="94"/>
                    </a:lnTo>
                    <a:lnTo>
                      <a:pt x="55" y="80"/>
                    </a:lnTo>
                    <a:lnTo>
                      <a:pt x="54" y="110"/>
                    </a:lnTo>
                    <a:lnTo>
                      <a:pt x="54" y="141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04" name="Freeform 377"/>
              <p:cNvSpPr>
                <a:spLocks/>
              </p:cNvSpPr>
              <p:nvPr/>
            </p:nvSpPr>
            <p:spPr bwMode="auto">
              <a:xfrm>
                <a:off x="3248" y="2836"/>
                <a:ext cx="138" cy="152"/>
              </a:xfrm>
              <a:custGeom>
                <a:avLst/>
                <a:gdLst>
                  <a:gd name="T0" fmla="*/ 47 w 200"/>
                  <a:gd name="T1" fmla="*/ 110 h 201"/>
                  <a:gd name="T2" fmla="*/ 44 w 200"/>
                  <a:gd name="T3" fmla="*/ 107 h 201"/>
                  <a:gd name="T4" fmla="*/ 33 w 200"/>
                  <a:gd name="T5" fmla="*/ 101 h 201"/>
                  <a:gd name="T6" fmla="*/ 28 w 200"/>
                  <a:gd name="T7" fmla="*/ 87 h 201"/>
                  <a:gd name="T8" fmla="*/ 26 w 200"/>
                  <a:gd name="T9" fmla="*/ 82 h 201"/>
                  <a:gd name="T10" fmla="*/ 24 w 200"/>
                  <a:gd name="T11" fmla="*/ 78 h 201"/>
                  <a:gd name="T12" fmla="*/ 14 w 200"/>
                  <a:gd name="T13" fmla="*/ 70 h 201"/>
                  <a:gd name="T14" fmla="*/ 8 w 200"/>
                  <a:gd name="T15" fmla="*/ 53 h 201"/>
                  <a:gd name="T16" fmla="*/ 0 w 200"/>
                  <a:gd name="T17" fmla="*/ 36 h 201"/>
                  <a:gd name="T18" fmla="*/ 18 w 200"/>
                  <a:gd name="T19" fmla="*/ 42 h 201"/>
                  <a:gd name="T20" fmla="*/ 30 w 200"/>
                  <a:gd name="T21" fmla="*/ 29 h 201"/>
                  <a:gd name="T22" fmla="*/ 42 w 200"/>
                  <a:gd name="T23" fmla="*/ 15 h 201"/>
                  <a:gd name="T24" fmla="*/ 47 w 200"/>
                  <a:gd name="T25" fmla="*/ 5 h 201"/>
                  <a:gd name="T26" fmla="*/ 56 w 200"/>
                  <a:gd name="T27" fmla="*/ 2 h 201"/>
                  <a:gd name="T28" fmla="*/ 65 w 200"/>
                  <a:gd name="T29" fmla="*/ 0 h 201"/>
                  <a:gd name="T30" fmla="*/ 65 w 200"/>
                  <a:gd name="T31" fmla="*/ 6 h 201"/>
                  <a:gd name="T32" fmla="*/ 71 w 200"/>
                  <a:gd name="T33" fmla="*/ 6 h 201"/>
                  <a:gd name="T34" fmla="*/ 83 w 200"/>
                  <a:gd name="T35" fmla="*/ 12 h 201"/>
                  <a:gd name="T36" fmla="*/ 95 w 200"/>
                  <a:gd name="T37" fmla="*/ 18 h 201"/>
                  <a:gd name="T38" fmla="*/ 95 w 200"/>
                  <a:gd name="T39" fmla="*/ 39 h 201"/>
                  <a:gd name="T40" fmla="*/ 93 w 200"/>
                  <a:gd name="T41" fmla="*/ 53 h 201"/>
                  <a:gd name="T42" fmla="*/ 95 w 200"/>
                  <a:gd name="T43" fmla="*/ 69 h 201"/>
                  <a:gd name="T44" fmla="*/ 90 w 200"/>
                  <a:gd name="T45" fmla="*/ 83 h 201"/>
                  <a:gd name="T46" fmla="*/ 87 w 200"/>
                  <a:gd name="T47" fmla="*/ 98 h 201"/>
                  <a:gd name="T48" fmla="*/ 79 w 200"/>
                  <a:gd name="T49" fmla="*/ 107 h 201"/>
                  <a:gd name="T50" fmla="*/ 71 w 200"/>
                  <a:gd name="T51" fmla="*/ 115 h 201"/>
                  <a:gd name="T52" fmla="*/ 59 w 200"/>
                  <a:gd name="T53" fmla="*/ 113 h 201"/>
                  <a:gd name="T54" fmla="*/ 48 w 200"/>
                  <a:gd name="T55" fmla="*/ 111 h 201"/>
                  <a:gd name="T56" fmla="*/ 47 w 200"/>
                  <a:gd name="T57" fmla="*/ 110 h 201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200" h="201">
                    <a:moveTo>
                      <a:pt x="99" y="193"/>
                    </a:moveTo>
                    <a:lnTo>
                      <a:pt x="93" y="187"/>
                    </a:lnTo>
                    <a:lnTo>
                      <a:pt x="70" y="177"/>
                    </a:lnTo>
                    <a:lnTo>
                      <a:pt x="60" y="152"/>
                    </a:lnTo>
                    <a:lnTo>
                      <a:pt x="54" y="144"/>
                    </a:lnTo>
                    <a:lnTo>
                      <a:pt x="50" y="136"/>
                    </a:lnTo>
                    <a:lnTo>
                      <a:pt x="30" y="122"/>
                    </a:lnTo>
                    <a:lnTo>
                      <a:pt x="16" y="93"/>
                    </a:lnTo>
                    <a:lnTo>
                      <a:pt x="0" y="64"/>
                    </a:lnTo>
                    <a:lnTo>
                      <a:pt x="38" y="73"/>
                    </a:lnTo>
                    <a:lnTo>
                      <a:pt x="62" y="50"/>
                    </a:lnTo>
                    <a:lnTo>
                      <a:pt x="89" y="27"/>
                    </a:lnTo>
                    <a:lnTo>
                      <a:pt x="98" y="9"/>
                    </a:lnTo>
                    <a:lnTo>
                      <a:pt x="117" y="4"/>
                    </a:lnTo>
                    <a:lnTo>
                      <a:pt x="136" y="0"/>
                    </a:lnTo>
                    <a:lnTo>
                      <a:pt x="136" y="10"/>
                    </a:lnTo>
                    <a:lnTo>
                      <a:pt x="149" y="10"/>
                    </a:lnTo>
                    <a:lnTo>
                      <a:pt x="174" y="21"/>
                    </a:lnTo>
                    <a:lnTo>
                      <a:pt x="200" y="32"/>
                    </a:lnTo>
                    <a:lnTo>
                      <a:pt x="200" y="68"/>
                    </a:lnTo>
                    <a:lnTo>
                      <a:pt x="195" y="93"/>
                    </a:lnTo>
                    <a:lnTo>
                      <a:pt x="198" y="120"/>
                    </a:lnTo>
                    <a:lnTo>
                      <a:pt x="189" y="146"/>
                    </a:lnTo>
                    <a:lnTo>
                      <a:pt x="183" y="170"/>
                    </a:lnTo>
                    <a:lnTo>
                      <a:pt x="166" y="186"/>
                    </a:lnTo>
                    <a:lnTo>
                      <a:pt x="150" y="201"/>
                    </a:lnTo>
                    <a:lnTo>
                      <a:pt x="125" y="198"/>
                    </a:lnTo>
                    <a:lnTo>
                      <a:pt x="101" y="194"/>
                    </a:lnTo>
                    <a:lnTo>
                      <a:pt x="99" y="193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05" name="Freeform 378"/>
              <p:cNvSpPr>
                <a:spLocks/>
              </p:cNvSpPr>
              <p:nvPr/>
            </p:nvSpPr>
            <p:spPr bwMode="auto">
              <a:xfrm>
                <a:off x="3228" y="1779"/>
                <a:ext cx="201" cy="221"/>
              </a:xfrm>
              <a:custGeom>
                <a:avLst/>
                <a:gdLst>
                  <a:gd name="T0" fmla="*/ 110 w 290"/>
                  <a:gd name="T1" fmla="*/ 61 h 294"/>
                  <a:gd name="T2" fmla="*/ 103 w 290"/>
                  <a:gd name="T3" fmla="*/ 45 h 294"/>
                  <a:gd name="T4" fmla="*/ 95 w 290"/>
                  <a:gd name="T5" fmla="*/ 30 h 294"/>
                  <a:gd name="T6" fmla="*/ 93 w 290"/>
                  <a:gd name="T7" fmla="*/ 31 h 294"/>
                  <a:gd name="T8" fmla="*/ 98 w 290"/>
                  <a:gd name="T9" fmla="*/ 44 h 294"/>
                  <a:gd name="T10" fmla="*/ 103 w 290"/>
                  <a:gd name="T11" fmla="*/ 57 h 294"/>
                  <a:gd name="T12" fmla="*/ 108 w 290"/>
                  <a:gd name="T13" fmla="*/ 69 h 294"/>
                  <a:gd name="T14" fmla="*/ 114 w 290"/>
                  <a:gd name="T15" fmla="*/ 80 h 294"/>
                  <a:gd name="T16" fmla="*/ 120 w 290"/>
                  <a:gd name="T17" fmla="*/ 92 h 294"/>
                  <a:gd name="T18" fmla="*/ 125 w 290"/>
                  <a:gd name="T19" fmla="*/ 105 h 294"/>
                  <a:gd name="T20" fmla="*/ 132 w 290"/>
                  <a:gd name="T21" fmla="*/ 117 h 294"/>
                  <a:gd name="T22" fmla="*/ 139 w 290"/>
                  <a:gd name="T23" fmla="*/ 129 h 294"/>
                  <a:gd name="T24" fmla="*/ 137 w 290"/>
                  <a:gd name="T25" fmla="*/ 129 h 294"/>
                  <a:gd name="T26" fmla="*/ 139 w 290"/>
                  <a:gd name="T27" fmla="*/ 143 h 294"/>
                  <a:gd name="T28" fmla="*/ 134 w 290"/>
                  <a:gd name="T29" fmla="*/ 149 h 294"/>
                  <a:gd name="T30" fmla="*/ 131 w 290"/>
                  <a:gd name="T31" fmla="*/ 148 h 294"/>
                  <a:gd name="T32" fmla="*/ 128 w 290"/>
                  <a:gd name="T33" fmla="*/ 157 h 294"/>
                  <a:gd name="T34" fmla="*/ 121 w 290"/>
                  <a:gd name="T35" fmla="*/ 159 h 294"/>
                  <a:gd name="T36" fmla="*/ 119 w 290"/>
                  <a:gd name="T37" fmla="*/ 166 h 294"/>
                  <a:gd name="T38" fmla="*/ 103 w 290"/>
                  <a:gd name="T39" fmla="*/ 164 h 294"/>
                  <a:gd name="T40" fmla="*/ 88 w 290"/>
                  <a:gd name="T41" fmla="*/ 162 h 294"/>
                  <a:gd name="T42" fmla="*/ 87 w 290"/>
                  <a:gd name="T43" fmla="*/ 159 h 294"/>
                  <a:gd name="T44" fmla="*/ 85 w 290"/>
                  <a:gd name="T45" fmla="*/ 162 h 294"/>
                  <a:gd name="T46" fmla="*/ 76 w 290"/>
                  <a:gd name="T47" fmla="*/ 162 h 294"/>
                  <a:gd name="T48" fmla="*/ 67 w 290"/>
                  <a:gd name="T49" fmla="*/ 162 h 294"/>
                  <a:gd name="T50" fmla="*/ 56 w 290"/>
                  <a:gd name="T51" fmla="*/ 162 h 294"/>
                  <a:gd name="T52" fmla="*/ 46 w 290"/>
                  <a:gd name="T53" fmla="*/ 162 h 294"/>
                  <a:gd name="T54" fmla="*/ 37 w 290"/>
                  <a:gd name="T55" fmla="*/ 162 h 294"/>
                  <a:gd name="T56" fmla="*/ 28 w 290"/>
                  <a:gd name="T57" fmla="*/ 162 h 294"/>
                  <a:gd name="T58" fmla="*/ 18 w 290"/>
                  <a:gd name="T59" fmla="*/ 162 h 294"/>
                  <a:gd name="T60" fmla="*/ 8 w 290"/>
                  <a:gd name="T61" fmla="*/ 162 h 294"/>
                  <a:gd name="T62" fmla="*/ 7 w 290"/>
                  <a:gd name="T63" fmla="*/ 147 h 294"/>
                  <a:gd name="T64" fmla="*/ 7 w 290"/>
                  <a:gd name="T65" fmla="*/ 131 h 294"/>
                  <a:gd name="T66" fmla="*/ 6 w 290"/>
                  <a:gd name="T67" fmla="*/ 115 h 294"/>
                  <a:gd name="T68" fmla="*/ 5 w 290"/>
                  <a:gd name="T69" fmla="*/ 99 h 294"/>
                  <a:gd name="T70" fmla="*/ 4 w 290"/>
                  <a:gd name="T71" fmla="*/ 83 h 294"/>
                  <a:gd name="T72" fmla="*/ 3 w 290"/>
                  <a:gd name="T73" fmla="*/ 68 h 294"/>
                  <a:gd name="T74" fmla="*/ 2 w 290"/>
                  <a:gd name="T75" fmla="*/ 51 h 294"/>
                  <a:gd name="T76" fmla="*/ 1 w 290"/>
                  <a:gd name="T77" fmla="*/ 36 h 294"/>
                  <a:gd name="T78" fmla="*/ 1 w 290"/>
                  <a:gd name="T79" fmla="*/ 23 h 294"/>
                  <a:gd name="T80" fmla="*/ 0 w 290"/>
                  <a:gd name="T81" fmla="*/ 11 h 294"/>
                  <a:gd name="T82" fmla="*/ 2 w 290"/>
                  <a:gd name="T83" fmla="*/ 0 h 294"/>
                  <a:gd name="T84" fmla="*/ 10 w 290"/>
                  <a:gd name="T85" fmla="*/ 1 h 294"/>
                  <a:gd name="T86" fmla="*/ 29 w 290"/>
                  <a:gd name="T87" fmla="*/ 6 h 294"/>
                  <a:gd name="T88" fmla="*/ 48 w 290"/>
                  <a:gd name="T89" fmla="*/ 13 h 294"/>
                  <a:gd name="T90" fmla="*/ 64 w 290"/>
                  <a:gd name="T91" fmla="*/ 6 h 294"/>
                  <a:gd name="T92" fmla="*/ 73 w 290"/>
                  <a:gd name="T93" fmla="*/ 1 h 294"/>
                  <a:gd name="T94" fmla="*/ 69 w 290"/>
                  <a:gd name="T95" fmla="*/ 4 h 294"/>
                  <a:gd name="T96" fmla="*/ 74 w 290"/>
                  <a:gd name="T97" fmla="*/ 2 h 294"/>
                  <a:gd name="T98" fmla="*/ 85 w 290"/>
                  <a:gd name="T99" fmla="*/ 6 h 294"/>
                  <a:gd name="T100" fmla="*/ 89 w 290"/>
                  <a:gd name="T101" fmla="*/ 9 h 294"/>
                  <a:gd name="T102" fmla="*/ 95 w 290"/>
                  <a:gd name="T103" fmla="*/ 10 h 294"/>
                  <a:gd name="T104" fmla="*/ 112 w 290"/>
                  <a:gd name="T105" fmla="*/ 6 h 294"/>
                  <a:gd name="T106" fmla="*/ 117 w 290"/>
                  <a:gd name="T107" fmla="*/ 20 h 294"/>
                  <a:gd name="T108" fmla="*/ 123 w 290"/>
                  <a:gd name="T109" fmla="*/ 36 h 294"/>
                  <a:gd name="T110" fmla="*/ 120 w 290"/>
                  <a:gd name="T111" fmla="*/ 50 h 294"/>
                  <a:gd name="T112" fmla="*/ 117 w 290"/>
                  <a:gd name="T113" fmla="*/ 64 h 294"/>
                  <a:gd name="T114" fmla="*/ 110 w 290"/>
                  <a:gd name="T115" fmla="*/ 61 h 29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290" h="294">
                    <a:moveTo>
                      <a:pt x="230" y="108"/>
                    </a:moveTo>
                    <a:lnTo>
                      <a:pt x="214" y="80"/>
                    </a:lnTo>
                    <a:lnTo>
                      <a:pt x="198" y="53"/>
                    </a:lnTo>
                    <a:lnTo>
                      <a:pt x="193" y="55"/>
                    </a:lnTo>
                    <a:lnTo>
                      <a:pt x="204" y="78"/>
                    </a:lnTo>
                    <a:lnTo>
                      <a:pt x="214" y="101"/>
                    </a:lnTo>
                    <a:lnTo>
                      <a:pt x="225" y="122"/>
                    </a:lnTo>
                    <a:lnTo>
                      <a:pt x="237" y="143"/>
                    </a:lnTo>
                    <a:lnTo>
                      <a:pt x="249" y="164"/>
                    </a:lnTo>
                    <a:lnTo>
                      <a:pt x="260" y="186"/>
                    </a:lnTo>
                    <a:lnTo>
                      <a:pt x="276" y="206"/>
                    </a:lnTo>
                    <a:lnTo>
                      <a:pt x="290" y="228"/>
                    </a:lnTo>
                    <a:lnTo>
                      <a:pt x="286" y="229"/>
                    </a:lnTo>
                    <a:lnTo>
                      <a:pt x="288" y="253"/>
                    </a:lnTo>
                    <a:lnTo>
                      <a:pt x="279" y="264"/>
                    </a:lnTo>
                    <a:lnTo>
                      <a:pt x="272" y="262"/>
                    </a:lnTo>
                    <a:lnTo>
                      <a:pt x="266" y="278"/>
                    </a:lnTo>
                    <a:lnTo>
                      <a:pt x="253" y="281"/>
                    </a:lnTo>
                    <a:lnTo>
                      <a:pt x="247" y="294"/>
                    </a:lnTo>
                    <a:lnTo>
                      <a:pt x="214" y="290"/>
                    </a:lnTo>
                    <a:lnTo>
                      <a:pt x="183" y="287"/>
                    </a:lnTo>
                    <a:lnTo>
                      <a:pt x="181" y="281"/>
                    </a:lnTo>
                    <a:lnTo>
                      <a:pt x="178" y="287"/>
                    </a:lnTo>
                    <a:lnTo>
                      <a:pt x="158" y="287"/>
                    </a:lnTo>
                    <a:lnTo>
                      <a:pt x="138" y="287"/>
                    </a:lnTo>
                    <a:lnTo>
                      <a:pt x="117" y="287"/>
                    </a:lnTo>
                    <a:lnTo>
                      <a:pt x="97" y="287"/>
                    </a:lnTo>
                    <a:lnTo>
                      <a:pt x="78" y="287"/>
                    </a:lnTo>
                    <a:lnTo>
                      <a:pt x="57" y="287"/>
                    </a:lnTo>
                    <a:lnTo>
                      <a:pt x="37" y="287"/>
                    </a:lnTo>
                    <a:lnTo>
                      <a:pt x="16" y="287"/>
                    </a:lnTo>
                    <a:lnTo>
                      <a:pt x="15" y="259"/>
                    </a:lnTo>
                    <a:lnTo>
                      <a:pt x="14" y="232"/>
                    </a:lnTo>
                    <a:lnTo>
                      <a:pt x="12" y="203"/>
                    </a:lnTo>
                    <a:lnTo>
                      <a:pt x="10" y="175"/>
                    </a:lnTo>
                    <a:lnTo>
                      <a:pt x="8" y="148"/>
                    </a:lnTo>
                    <a:lnTo>
                      <a:pt x="7" y="120"/>
                    </a:lnTo>
                    <a:lnTo>
                      <a:pt x="4" y="91"/>
                    </a:lnTo>
                    <a:lnTo>
                      <a:pt x="2" y="64"/>
                    </a:lnTo>
                    <a:lnTo>
                      <a:pt x="1" y="41"/>
                    </a:lnTo>
                    <a:lnTo>
                      <a:pt x="0" y="18"/>
                    </a:lnTo>
                    <a:lnTo>
                      <a:pt x="4" y="0"/>
                    </a:lnTo>
                    <a:lnTo>
                      <a:pt x="21" y="1"/>
                    </a:lnTo>
                    <a:lnTo>
                      <a:pt x="60" y="11"/>
                    </a:lnTo>
                    <a:lnTo>
                      <a:pt x="99" y="22"/>
                    </a:lnTo>
                    <a:lnTo>
                      <a:pt x="134" y="11"/>
                    </a:lnTo>
                    <a:lnTo>
                      <a:pt x="151" y="1"/>
                    </a:lnTo>
                    <a:lnTo>
                      <a:pt x="144" y="6"/>
                    </a:lnTo>
                    <a:lnTo>
                      <a:pt x="154" y="2"/>
                    </a:lnTo>
                    <a:lnTo>
                      <a:pt x="177" y="10"/>
                    </a:lnTo>
                    <a:lnTo>
                      <a:pt x="186" y="16"/>
                    </a:lnTo>
                    <a:lnTo>
                      <a:pt x="198" y="17"/>
                    </a:lnTo>
                    <a:lnTo>
                      <a:pt x="234" y="10"/>
                    </a:lnTo>
                    <a:lnTo>
                      <a:pt x="244" y="36"/>
                    </a:lnTo>
                    <a:lnTo>
                      <a:pt x="255" y="64"/>
                    </a:lnTo>
                    <a:lnTo>
                      <a:pt x="250" y="89"/>
                    </a:lnTo>
                    <a:lnTo>
                      <a:pt x="244" y="113"/>
                    </a:lnTo>
                    <a:lnTo>
                      <a:pt x="230" y="108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06" name="Freeform 379"/>
              <p:cNvSpPr>
                <a:spLocks/>
              </p:cNvSpPr>
              <p:nvPr/>
            </p:nvSpPr>
            <p:spPr bwMode="auto">
              <a:xfrm>
                <a:off x="3040" y="1961"/>
                <a:ext cx="187" cy="357"/>
              </a:xfrm>
              <a:custGeom>
                <a:avLst/>
                <a:gdLst>
                  <a:gd name="T0" fmla="*/ 129 w 269"/>
                  <a:gd name="T1" fmla="*/ 67 h 476"/>
                  <a:gd name="T2" fmla="*/ 115 w 269"/>
                  <a:gd name="T3" fmla="*/ 59 h 476"/>
                  <a:gd name="T4" fmla="*/ 103 w 269"/>
                  <a:gd name="T5" fmla="*/ 50 h 476"/>
                  <a:gd name="T6" fmla="*/ 90 w 269"/>
                  <a:gd name="T7" fmla="*/ 42 h 476"/>
                  <a:gd name="T8" fmla="*/ 77 w 269"/>
                  <a:gd name="T9" fmla="*/ 34 h 476"/>
                  <a:gd name="T10" fmla="*/ 65 w 269"/>
                  <a:gd name="T11" fmla="*/ 26 h 476"/>
                  <a:gd name="T12" fmla="*/ 52 w 269"/>
                  <a:gd name="T13" fmla="*/ 17 h 476"/>
                  <a:gd name="T14" fmla="*/ 40 w 269"/>
                  <a:gd name="T15" fmla="*/ 8 h 476"/>
                  <a:gd name="T16" fmla="*/ 26 w 269"/>
                  <a:gd name="T17" fmla="*/ 0 h 476"/>
                  <a:gd name="T18" fmla="*/ 15 w 269"/>
                  <a:gd name="T19" fmla="*/ 8 h 476"/>
                  <a:gd name="T20" fmla="*/ 17 w 269"/>
                  <a:gd name="T21" fmla="*/ 22 h 476"/>
                  <a:gd name="T22" fmla="*/ 17 w 269"/>
                  <a:gd name="T23" fmla="*/ 34 h 476"/>
                  <a:gd name="T24" fmla="*/ 28 w 269"/>
                  <a:gd name="T25" fmla="*/ 53 h 476"/>
                  <a:gd name="T26" fmla="*/ 25 w 269"/>
                  <a:gd name="T27" fmla="*/ 60 h 476"/>
                  <a:gd name="T28" fmla="*/ 24 w 269"/>
                  <a:gd name="T29" fmla="*/ 73 h 476"/>
                  <a:gd name="T30" fmla="*/ 24 w 269"/>
                  <a:gd name="T31" fmla="*/ 86 h 476"/>
                  <a:gd name="T32" fmla="*/ 23 w 269"/>
                  <a:gd name="T33" fmla="*/ 98 h 476"/>
                  <a:gd name="T34" fmla="*/ 23 w 269"/>
                  <a:gd name="T35" fmla="*/ 111 h 476"/>
                  <a:gd name="T36" fmla="*/ 17 w 269"/>
                  <a:gd name="T37" fmla="*/ 121 h 476"/>
                  <a:gd name="T38" fmla="*/ 11 w 269"/>
                  <a:gd name="T39" fmla="*/ 131 h 476"/>
                  <a:gd name="T40" fmla="*/ 6 w 269"/>
                  <a:gd name="T41" fmla="*/ 141 h 476"/>
                  <a:gd name="T42" fmla="*/ 0 w 269"/>
                  <a:gd name="T43" fmla="*/ 151 h 476"/>
                  <a:gd name="T44" fmla="*/ 0 w 269"/>
                  <a:gd name="T45" fmla="*/ 164 h 476"/>
                  <a:gd name="T46" fmla="*/ 6 w 269"/>
                  <a:gd name="T47" fmla="*/ 175 h 476"/>
                  <a:gd name="T48" fmla="*/ 10 w 269"/>
                  <a:gd name="T49" fmla="*/ 175 h 476"/>
                  <a:gd name="T50" fmla="*/ 17 w 269"/>
                  <a:gd name="T51" fmla="*/ 191 h 476"/>
                  <a:gd name="T52" fmla="*/ 19 w 269"/>
                  <a:gd name="T53" fmla="*/ 209 h 476"/>
                  <a:gd name="T54" fmla="*/ 26 w 269"/>
                  <a:gd name="T55" fmla="*/ 227 h 476"/>
                  <a:gd name="T56" fmla="*/ 12 w 269"/>
                  <a:gd name="T57" fmla="*/ 227 h 476"/>
                  <a:gd name="T58" fmla="*/ 6 w 269"/>
                  <a:gd name="T59" fmla="*/ 231 h 476"/>
                  <a:gd name="T60" fmla="*/ 17 w 269"/>
                  <a:gd name="T61" fmla="*/ 246 h 476"/>
                  <a:gd name="T62" fmla="*/ 25 w 269"/>
                  <a:gd name="T63" fmla="*/ 268 h 476"/>
                  <a:gd name="T64" fmla="*/ 37 w 269"/>
                  <a:gd name="T65" fmla="*/ 263 h 476"/>
                  <a:gd name="T66" fmla="*/ 39 w 269"/>
                  <a:gd name="T67" fmla="*/ 265 h 476"/>
                  <a:gd name="T68" fmla="*/ 46 w 269"/>
                  <a:gd name="T69" fmla="*/ 263 h 476"/>
                  <a:gd name="T70" fmla="*/ 64 w 269"/>
                  <a:gd name="T71" fmla="*/ 260 h 476"/>
                  <a:gd name="T72" fmla="*/ 70 w 269"/>
                  <a:gd name="T73" fmla="*/ 251 h 476"/>
                  <a:gd name="T74" fmla="*/ 68 w 269"/>
                  <a:gd name="T75" fmla="*/ 245 h 476"/>
                  <a:gd name="T76" fmla="*/ 86 w 269"/>
                  <a:gd name="T77" fmla="*/ 242 h 476"/>
                  <a:gd name="T78" fmla="*/ 96 w 269"/>
                  <a:gd name="T79" fmla="*/ 228 h 476"/>
                  <a:gd name="T80" fmla="*/ 106 w 269"/>
                  <a:gd name="T81" fmla="*/ 215 h 476"/>
                  <a:gd name="T82" fmla="*/ 117 w 269"/>
                  <a:gd name="T83" fmla="*/ 211 h 476"/>
                  <a:gd name="T84" fmla="*/ 116 w 269"/>
                  <a:gd name="T85" fmla="*/ 202 h 476"/>
                  <a:gd name="T86" fmla="*/ 114 w 269"/>
                  <a:gd name="T87" fmla="*/ 193 h 476"/>
                  <a:gd name="T88" fmla="*/ 108 w 269"/>
                  <a:gd name="T89" fmla="*/ 181 h 476"/>
                  <a:gd name="T90" fmla="*/ 104 w 269"/>
                  <a:gd name="T91" fmla="*/ 179 h 476"/>
                  <a:gd name="T92" fmla="*/ 108 w 269"/>
                  <a:gd name="T93" fmla="*/ 167 h 476"/>
                  <a:gd name="T94" fmla="*/ 110 w 269"/>
                  <a:gd name="T95" fmla="*/ 159 h 476"/>
                  <a:gd name="T96" fmla="*/ 112 w 269"/>
                  <a:gd name="T97" fmla="*/ 155 h 476"/>
                  <a:gd name="T98" fmla="*/ 112 w 269"/>
                  <a:gd name="T99" fmla="*/ 149 h 476"/>
                  <a:gd name="T100" fmla="*/ 117 w 269"/>
                  <a:gd name="T101" fmla="*/ 135 h 476"/>
                  <a:gd name="T102" fmla="*/ 122 w 269"/>
                  <a:gd name="T103" fmla="*/ 131 h 476"/>
                  <a:gd name="T104" fmla="*/ 130 w 269"/>
                  <a:gd name="T105" fmla="*/ 131 h 476"/>
                  <a:gd name="T106" fmla="*/ 129 w 269"/>
                  <a:gd name="T107" fmla="*/ 115 h 476"/>
                  <a:gd name="T108" fmla="*/ 129 w 269"/>
                  <a:gd name="T109" fmla="*/ 99 h 476"/>
                  <a:gd name="T110" fmla="*/ 129 w 269"/>
                  <a:gd name="T111" fmla="*/ 83 h 476"/>
                  <a:gd name="T112" fmla="*/ 129 w 269"/>
                  <a:gd name="T113" fmla="*/ 67 h 47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69" h="476">
                    <a:moveTo>
                      <a:pt x="266" y="119"/>
                    </a:moveTo>
                    <a:lnTo>
                      <a:pt x="239" y="105"/>
                    </a:lnTo>
                    <a:lnTo>
                      <a:pt x="213" y="89"/>
                    </a:lnTo>
                    <a:lnTo>
                      <a:pt x="186" y="75"/>
                    </a:lnTo>
                    <a:lnTo>
                      <a:pt x="160" y="60"/>
                    </a:lnTo>
                    <a:lnTo>
                      <a:pt x="135" y="45"/>
                    </a:lnTo>
                    <a:lnTo>
                      <a:pt x="108" y="30"/>
                    </a:lnTo>
                    <a:lnTo>
                      <a:pt x="82" y="15"/>
                    </a:lnTo>
                    <a:lnTo>
                      <a:pt x="55" y="0"/>
                    </a:lnTo>
                    <a:lnTo>
                      <a:pt x="30" y="15"/>
                    </a:lnTo>
                    <a:lnTo>
                      <a:pt x="34" y="38"/>
                    </a:lnTo>
                    <a:lnTo>
                      <a:pt x="36" y="60"/>
                    </a:lnTo>
                    <a:lnTo>
                      <a:pt x="58" y="94"/>
                    </a:lnTo>
                    <a:lnTo>
                      <a:pt x="52" y="106"/>
                    </a:lnTo>
                    <a:lnTo>
                      <a:pt x="51" y="129"/>
                    </a:lnTo>
                    <a:lnTo>
                      <a:pt x="49" y="152"/>
                    </a:lnTo>
                    <a:lnTo>
                      <a:pt x="48" y="174"/>
                    </a:lnTo>
                    <a:lnTo>
                      <a:pt x="47" y="197"/>
                    </a:lnTo>
                    <a:lnTo>
                      <a:pt x="35" y="214"/>
                    </a:lnTo>
                    <a:lnTo>
                      <a:pt x="23" y="232"/>
                    </a:lnTo>
                    <a:lnTo>
                      <a:pt x="12" y="250"/>
                    </a:lnTo>
                    <a:lnTo>
                      <a:pt x="0" y="268"/>
                    </a:lnTo>
                    <a:lnTo>
                      <a:pt x="0" y="292"/>
                    </a:lnTo>
                    <a:lnTo>
                      <a:pt x="12" y="310"/>
                    </a:lnTo>
                    <a:lnTo>
                      <a:pt x="22" y="310"/>
                    </a:lnTo>
                    <a:lnTo>
                      <a:pt x="35" y="340"/>
                    </a:lnTo>
                    <a:lnTo>
                      <a:pt x="39" y="372"/>
                    </a:lnTo>
                    <a:lnTo>
                      <a:pt x="55" y="402"/>
                    </a:lnTo>
                    <a:lnTo>
                      <a:pt x="25" y="402"/>
                    </a:lnTo>
                    <a:lnTo>
                      <a:pt x="12" y="410"/>
                    </a:lnTo>
                    <a:lnTo>
                      <a:pt x="35" y="437"/>
                    </a:lnTo>
                    <a:lnTo>
                      <a:pt x="52" y="476"/>
                    </a:lnTo>
                    <a:lnTo>
                      <a:pt x="76" y="467"/>
                    </a:lnTo>
                    <a:lnTo>
                      <a:pt x="81" y="471"/>
                    </a:lnTo>
                    <a:lnTo>
                      <a:pt x="95" y="468"/>
                    </a:lnTo>
                    <a:lnTo>
                      <a:pt x="132" y="461"/>
                    </a:lnTo>
                    <a:lnTo>
                      <a:pt x="144" y="446"/>
                    </a:lnTo>
                    <a:lnTo>
                      <a:pt x="141" y="436"/>
                    </a:lnTo>
                    <a:lnTo>
                      <a:pt x="178" y="429"/>
                    </a:lnTo>
                    <a:lnTo>
                      <a:pt x="198" y="405"/>
                    </a:lnTo>
                    <a:lnTo>
                      <a:pt x="218" y="381"/>
                    </a:lnTo>
                    <a:lnTo>
                      <a:pt x="243" y="375"/>
                    </a:lnTo>
                    <a:lnTo>
                      <a:pt x="240" y="358"/>
                    </a:lnTo>
                    <a:lnTo>
                      <a:pt x="236" y="342"/>
                    </a:lnTo>
                    <a:lnTo>
                      <a:pt x="225" y="321"/>
                    </a:lnTo>
                    <a:lnTo>
                      <a:pt x="215" y="318"/>
                    </a:lnTo>
                    <a:lnTo>
                      <a:pt x="225" y="296"/>
                    </a:lnTo>
                    <a:lnTo>
                      <a:pt x="227" y="282"/>
                    </a:lnTo>
                    <a:lnTo>
                      <a:pt x="231" y="275"/>
                    </a:lnTo>
                    <a:lnTo>
                      <a:pt x="231" y="264"/>
                    </a:lnTo>
                    <a:lnTo>
                      <a:pt x="243" y="240"/>
                    </a:lnTo>
                    <a:lnTo>
                      <a:pt x="252" y="233"/>
                    </a:lnTo>
                    <a:lnTo>
                      <a:pt x="269" y="232"/>
                    </a:lnTo>
                    <a:lnTo>
                      <a:pt x="268" y="204"/>
                    </a:lnTo>
                    <a:lnTo>
                      <a:pt x="268" y="176"/>
                    </a:lnTo>
                    <a:lnTo>
                      <a:pt x="267" y="148"/>
                    </a:lnTo>
                    <a:lnTo>
                      <a:pt x="266" y="119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07" name="Freeform 380"/>
              <p:cNvSpPr>
                <a:spLocks/>
              </p:cNvSpPr>
              <p:nvPr/>
            </p:nvSpPr>
            <p:spPr bwMode="auto">
              <a:xfrm>
                <a:off x="3451" y="2084"/>
                <a:ext cx="119" cy="128"/>
              </a:xfrm>
              <a:custGeom>
                <a:avLst/>
                <a:gdLst>
                  <a:gd name="T0" fmla="*/ 0 w 173"/>
                  <a:gd name="T1" fmla="*/ 73 h 171"/>
                  <a:gd name="T2" fmla="*/ 2 w 173"/>
                  <a:gd name="T3" fmla="*/ 61 h 171"/>
                  <a:gd name="T4" fmla="*/ 3 w 173"/>
                  <a:gd name="T5" fmla="*/ 37 h 171"/>
                  <a:gd name="T6" fmla="*/ 8 w 173"/>
                  <a:gd name="T7" fmla="*/ 16 h 171"/>
                  <a:gd name="T8" fmla="*/ 16 w 173"/>
                  <a:gd name="T9" fmla="*/ 9 h 171"/>
                  <a:gd name="T10" fmla="*/ 23 w 173"/>
                  <a:gd name="T11" fmla="*/ 2 h 171"/>
                  <a:gd name="T12" fmla="*/ 25 w 173"/>
                  <a:gd name="T13" fmla="*/ 0 h 171"/>
                  <a:gd name="T14" fmla="*/ 29 w 173"/>
                  <a:gd name="T15" fmla="*/ 12 h 171"/>
                  <a:gd name="T16" fmla="*/ 32 w 173"/>
                  <a:gd name="T17" fmla="*/ 24 h 171"/>
                  <a:gd name="T18" fmla="*/ 36 w 173"/>
                  <a:gd name="T19" fmla="*/ 36 h 171"/>
                  <a:gd name="T20" fmla="*/ 40 w 173"/>
                  <a:gd name="T21" fmla="*/ 48 h 171"/>
                  <a:gd name="T22" fmla="*/ 41 w 173"/>
                  <a:gd name="T23" fmla="*/ 43 h 171"/>
                  <a:gd name="T24" fmla="*/ 45 w 173"/>
                  <a:gd name="T25" fmla="*/ 46 h 171"/>
                  <a:gd name="T26" fmla="*/ 54 w 173"/>
                  <a:gd name="T27" fmla="*/ 55 h 171"/>
                  <a:gd name="T28" fmla="*/ 68 w 173"/>
                  <a:gd name="T29" fmla="*/ 71 h 171"/>
                  <a:gd name="T30" fmla="*/ 82 w 173"/>
                  <a:gd name="T31" fmla="*/ 86 h 171"/>
                  <a:gd name="T32" fmla="*/ 82 w 173"/>
                  <a:gd name="T33" fmla="*/ 90 h 171"/>
                  <a:gd name="T34" fmla="*/ 81 w 173"/>
                  <a:gd name="T35" fmla="*/ 91 h 171"/>
                  <a:gd name="T36" fmla="*/ 77 w 173"/>
                  <a:gd name="T37" fmla="*/ 92 h 171"/>
                  <a:gd name="T38" fmla="*/ 70 w 173"/>
                  <a:gd name="T39" fmla="*/ 96 h 171"/>
                  <a:gd name="T40" fmla="*/ 70 w 173"/>
                  <a:gd name="T41" fmla="*/ 92 h 171"/>
                  <a:gd name="T42" fmla="*/ 59 w 173"/>
                  <a:gd name="T43" fmla="*/ 88 h 171"/>
                  <a:gd name="T44" fmla="*/ 52 w 173"/>
                  <a:gd name="T45" fmla="*/ 77 h 171"/>
                  <a:gd name="T46" fmla="*/ 47 w 173"/>
                  <a:gd name="T47" fmla="*/ 72 h 171"/>
                  <a:gd name="T48" fmla="*/ 40 w 173"/>
                  <a:gd name="T49" fmla="*/ 67 h 171"/>
                  <a:gd name="T50" fmla="*/ 33 w 173"/>
                  <a:gd name="T51" fmla="*/ 65 h 171"/>
                  <a:gd name="T52" fmla="*/ 25 w 173"/>
                  <a:gd name="T53" fmla="*/ 66 h 171"/>
                  <a:gd name="T54" fmla="*/ 19 w 173"/>
                  <a:gd name="T55" fmla="*/ 58 h 171"/>
                  <a:gd name="T56" fmla="*/ 17 w 173"/>
                  <a:gd name="T57" fmla="*/ 73 h 171"/>
                  <a:gd name="T58" fmla="*/ 12 w 173"/>
                  <a:gd name="T59" fmla="*/ 66 h 171"/>
                  <a:gd name="T60" fmla="*/ 6 w 173"/>
                  <a:gd name="T61" fmla="*/ 75 h 171"/>
                  <a:gd name="T62" fmla="*/ 0 w 173"/>
                  <a:gd name="T63" fmla="*/ 73 h 171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173" h="171">
                    <a:moveTo>
                      <a:pt x="0" y="130"/>
                    </a:moveTo>
                    <a:lnTo>
                      <a:pt x="4" y="109"/>
                    </a:lnTo>
                    <a:lnTo>
                      <a:pt x="6" y="67"/>
                    </a:lnTo>
                    <a:lnTo>
                      <a:pt x="17" y="30"/>
                    </a:lnTo>
                    <a:lnTo>
                      <a:pt x="33" y="16"/>
                    </a:lnTo>
                    <a:lnTo>
                      <a:pt x="49" y="4"/>
                    </a:lnTo>
                    <a:lnTo>
                      <a:pt x="53" y="0"/>
                    </a:lnTo>
                    <a:lnTo>
                      <a:pt x="61" y="21"/>
                    </a:lnTo>
                    <a:lnTo>
                      <a:pt x="69" y="43"/>
                    </a:lnTo>
                    <a:lnTo>
                      <a:pt x="77" y="64"/>
                    </a:lnTo>
                    <a:lnTo>
                      <a:pt x="85" y="86"/>
                    </a:lnTo>
                    <a:lnTo>
                      <a:pt x="87" y="78"/>
                    </a:lnTo>
                    <a:lnTo>
                      <a:pt x="94" y="82"/>
                    </a:lnTo>
                    <a:lnTo>
                      <a:pt x="115" y="98"/>
                    </a:lnTo>
                    <a:lnTo>
                      <a:pt x="144" y="127"/>
                    </a:lnTo>
                    <a:lnTo>
                      <a:pt x="173" y="154"/>
                    </a:lnTo>
                    <a:lnTo>
                      <a:pt x="173" y="160"/>
                    </a:lnTo>
                    <a:lnTo>
                      <a:pt x="172" y="162"/>
                    </a:lnTo>
                    <a:lnTo>
                      <a:pt x="163" y="164"/>
                    </a:lnTo>
                    <a:lnTo>
                      <a:pt x="149" y="171"/>
                    </a:lnTo>
                    <a:lnTo>
                      <a:pt x="148" y="164"/>
                    </a:lnTo>
                    <a:lnTo>
                      <a:pt x="125" y="156"/>
                    </a:lnTo>
                    <a:lnTo>
                      <a:pt x="109" y="138"/>
                    </a:lnTo>
                    <a:lnTo>
                      <a:pt x="101" y="128"/>
                    </a:lnTo>
                    <a:lnTo>
                      <a:pt x="84" y="120"/>
                    </a:lnTo>
                    <a:lnTo>
                      <a:pt x="70" y="116"/>
                    </a:lnTo>
                    <a:lnTo>
                      <a:pt x="54" y="118"/>
                    </a:lnTo>
                    <a:lnTo>
                      <a:pt x="41" y="104"/>
                    </a:lnTo>
                    <a:lnTo>
                      <a:pt x="36" y="129"/>
                    </a:lnTo>
                    <a:lnTo>
                      <a:pt x="24" y="118"/>
                    </a:lnTo>
                    <a:lnTo>
                      <a:pt x="13" y="133"/>
                    </a:lnTo>
                    <a:lnTo>
                      <a:pt x="0" y="130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08" name="Freeform 381"/>
              <p:cNvSpPr>
                <a:spLocks/>
              </p:cNvSpPr>
              <p:nvPr/>
            </p:nvSpPr>
            <p:spPr bwMode="auto">
              <a:xfrm>
                <a:off x="3394" y="2162"/>
                <a:ext cx="272" cy="247"/>
              </a:xfrm>
              <a:custGeom>
                <a:avLst/>
                <a:gdLst>
                  <a:gd name="T0" fmla="*/ 64 w 391"/>
                  <a:gd name="T1" fmla="*/ 181 h 328"/>
                  <a:gd name="T2" fmla="*/ 49 w 391"/>
                  <a:gd name="T3" fmla="*/ 169 h 328"/>
                  <a:gd name="T4" fmla="*/ 38 w 391"/>
                  <a:gd name="T5" fmla="*/ 166 h 328"/>
                  <a:gd name="T6" fmla="*/ 34 w 391"/>
                  <a:gd name="T7" fmla="*/ 154 h 328"/>
                  <a:gd name="T8" fmla="*/ 26 w 391"/>
                  <a:gd name="T9" fmla="*/ 150 h 328"/>
                  <a:gd name="T10" fmla="*/ 22 w 391"/>
                  <a:gd name="T11" fmla="*/ 139 h 328"/>
                  <a:gd name="T12" fmla="*/ 17 w 391"/>
                  <a:gd name="T13" fmla="*/ 127 h 328"/>
                  <a:gd name="T14" fmla="*/ 4 w 391"/>
                  <a:gd name="T15" fmla="*/ 114 h 328"/>
                  <a:gd name="T16" fmla="*/ 0 w 391"/>
                  <a:gd name="T17" fmla="*/ 110 h 328"/>
                  <a:gd name="T18" fmla="*/ 4 w 391"/>
                  <a:gd name="T19" fmla="*/ 102 h 328"/>
                  <a:gd name="T20" fmla="*/ 13 w 391"/>
                  <a:gd name="T21" fmla="*/ 100 h 328"/>
                  <a:gd name="T22" fmla="*/ 15 w 391"/>
                  <a:gd name="T23" fmla="*/ 81 h 328"/>
                  <a:gd name="T24" fmla="*/ 17 w 391"/>
                  <a:gd name="T25" fmla="*/ 63 h 328"/>
                  <a:gd name="T26" fmla="*/ 24 w 391"/>
                  <a:gd name="T27" fmla="*/ 61 h 328"/>
                  <a:gd name="T28" fmla="*/ 26 w 391"/>
                  <a:gd name="T29" fmla="*/ 43 h 328"/>
                  <a:gd name="T30" fmla="*/ 39 w 391"/>
                  <a:gd name="T31" fmla="*/ 15 h 328"/>
                  <a:gd name="T32" fmla="*/ 45 w 391"/>
                  <a:gd name="T33" fmla="*/ 17 h 328"/>
                  <a:gd name="T34" fmla="*/ 51 w 391"/>
                  <a:gd name="T35" fmla="*/ 8 h 328"/>
                  <a:gd name="T36" fmla="*/ 56 w 391"/>
                  <a:gd name="T37" fmla="*/ 14 h 328"/>
                  <a:gd name="T38" fmla="*/ 59 w 391"/>
                  <a:gd name="T39" fmla="*/ 0 h 328"/>
                  <a:gd name="T40" fmla="*/ 65 w 391"/>
                  <a:gd name="T41" fmla="*/ 8 h 328"/>
                  <a:gd name="T42" fmla="*/ 73 w 391"/>
                  <a:gd name="T43" fmla="*/ 7 h 328"/>
                  <a:gd name="T44" fmla="*/ 80 w 391"/>
                  <a:gd name="T45" fmla="*/ 9 h 328"/>
                  <a:gd name="T46" fmla="*/ 88 w 391"/>
                  <a:gd name="T47" fmla="*/ 14 h 328"/>
                  <a:gd name="T48" fmla="*/ 92 w 391"/>
                  <a:gd name="T49" fmla="*/ 20 h 328"/>
                  <a:gd name="T50" fmla="*/ 99 w 391"/>
                  <a:gd name="T51" fmla="*/ 29 h 328"/>
                  <a:gd name="T52" fmla="*/ 111 w 391"/>
                  <a:gd name="T53" fmla="*/ 34 h 328"/>
                  <a:gd name="T54" fmla="*/ 111 w 391"/>
                  <a:gd name="T55" fmla="*/ 38 h 328"/>
                  <a:gd name="T56" fmla="*/ 118 w 391"/>
                  <a:gd name="T57" fmla="*/ 34 h 328"/>
                  <a:gd name="T58" fmla="*/ 109 w 391"/>
                  <a:gd name="T59" fmla="*/ 59 h 328"/>
                  <a:gd name="T60" fmla="*/ 124 w 391"/>
                  <a:gd name="T61" fmla="*/ 59 h 328"/>
                  <a:gd name="T62" fmla="*/ 122 w 391"/>
                  <a:gd name="T63" fmla="*/ 69 h 328"/>
                  <a:gd name="T64" fmla="*/ 131 w 391"/>
                  <a:gd name="T65" fmla="*/ 81 h 328"/>
                  <a:gd name="T66" fmla="*/ 138 w 391"/>
                  <a:gd name="T67" fmla="*/ 93 h 328"/>
                  <a:gd name="T68" fmla="*/ 148 w 391"/>
                  <a:gd name="T69" fmla="*/ 98 h 328"/>
                  <a:gd name="T70" fmla="*/ 158 w 391"/>
                  <a:gd name="T71" fmla="*/ 102 h 328"/>
                  <a:gd name="T72" fmla="*/ 167 w 391"/>
                  <a:gd name="T73" fmla="*/ 105 h 328"/>
                  <a:gd name="T74" fmla="*/ 177 w 391"/>
                  <a:gd name="T75" fmla="*/ 110 h 328"/>
                  <a:gd name="T76" fmla="*/ 189 w 391"/>
                  <a:gd name="T77" fmla="*/ 110 h 328"/>
                  <a:gd name="T78" fmla="*/ 180 w 391"/>
                  <a:gd name="T79" fmla="*/ 123 h 328"/>
                  <a:gd name="T80" fmla="*/ 170 w 391"/>
                  <a:gd name="T81" fmla="*/ 136 h 328"/>
                  <a:gd name="T82" fmla="*/ 161 w 391"/>
                  <a:gd name="T83" fmla="*/ 149 h 328"/>
                  <a:gd name="T84" fmla="*/ 152 w 391"/>
                  <a:gd name="T85" fmla="*/ 162 h 328"/>
                  <a:gd name="T86" fmla="*/ 141 w 391"/>
                  <a:gd name="T87" fmla="*/ 163 h 328"/>
                  <a:gd name="T88" fmla="*/ 131 w 391"/>
                  <a:gd name="T89" fmla="*/ 164 h 328"/>
                  <a:gd name="T90" fmla="*/ 120 w 391"/>
                  <a:gd name="T91" fmla="*/ 174 h 328"/>
                  <a:gd name="T92" fmla="*/ 113 w 391"/>
                  <a:gd name="T93" fmla="*/ 178 h 328"/>
                  <a:gd name="T94" fmla="*/ 101 w 391"/>
                  <a:gd name="T95" fmla="*/ 175 h 328"/>
                  <a:gd name="T96" fmla="*/ 88 w 391"/>
                  <a:gd name="T97" fmla="*/ 180 h 328"/>
                  <a:gd name="T98" fmla="*/ 81 w 391"/>
                  <a:gd name="T99" fmla="*/ 186 h 328"/>
                  <a:gd name="T100" fmla="*/ 64 w 391"/>
                  <a:gd name="T101" fmla="*/ 181 h 328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391" h="328">
                    <a:moveTo>
                      <a:pt x="132" y="320"/>
                    </a:moveTo>
                    <a:lnTo>
                      <a:pt x="100" y="299"/>
                    </a:lnTo>
                    <a:lnTo>
                      <a:pt x="78" y="294"/>
                    </a:lnTo>
                    <a:lnTo>
                      <a:pt x="70" y="271"/>
                    </a:lnTo>
                    <a:lnTo>
                      <a:pt x="55" y="264"/>
                    </a:lnTo>
                    <a:lnTo>
                      <a:pt x="45" y="245"/>
                    </a:lnTo>
                    <a:lnTo>
                      <a:pt x="34" y="224"/>
                    </a:lnTo>
                    <a:lnTo>
                      <a:pt x="9" y="202"/>
                    </a:lnTo>
                    <a:lnTo>
                      <a:pt x="0" y="194"/>
                    </a:lnTo>
                    <a:lnTo>
                      <a:pt x="9" y="180"/>
                    </a:lnTo>
                    <a:lnTo>
                      <a:pt x="27" y="176"/>
                    </a:lnTo>
                    <a:lnTo>
                      <a:pt x="31" y="144"/>
                    </a:lnTo>
                    <a:lnTo>
                      <a:pt x="34" y="110"/>
                    </a:lnTo>
                    <a:lnTo>
                      <a:pt x="49" y="108"/>
                    </a:lnTo>
                    <a:lnTo>
                      <a:pt x="55" y="76"/>
                    </a:lnTo>
                    <a:lnTo>
                      <a:pt x="81" y="26"/>
                    </a:lnTo>
                    <a:lnTo>
                      <a:pt x="94" y="29"/>
                    </a:lnTo>
                    <a:lnTo>
                      <a:pt x="105" y="14"/>
                    </a:lnTo>
                    <a:lnTo>
                      <a:pt x="117" y="25"/>
                    </a:lnTo>
                    <a:lnTo>
                      <a:pt x="122" y="0"/>
                    </a:lnTo>
                    <a:lnTo>
                      <a:pt x="135" y="14"/>
                    </a:lnTo>
                    <a:lnTo>
                      <a:pt x="151" y="12"/>
                    </a:lnTo>
                    <a:lnTo>
                      <a:pt x="165" y="16"/>
                    </a:lnTo>
                    <a:lnTo>
                      <a:pt x="182" y="24"/>
                    </a:lnTo>
                    <a:lnTo>
                      <a:pt x="190" y="34"/>
                    </a:lnTo>
                    <a:lnTo>
                      <a:pt x="206" y="52"/>
                    </a:lnTo>
                    <a:lnTo>
                      <a:pt x="229" y="60"/>
                    </a:lnTo>
                    <a:lnTo>
                      <a:pt x="230" y="67"/>
                    </a:lnTo>
                    <a:lnTo>
                      <a:pt x="244" y="60"/>
                    </a:lnTo>
                    <a:lnTo>
                      <a:pt x="226" y="103"/>
                    </a:lnTo>
                    <a:lnTo>
                      <a:pt x="256" y="104"/>
                    </a:lnTo>
                    <a:lnTo>
                      <a:pt x="253" y="121"/>
                    </a:lnTo>
                    <a:lnTo>
                      <a:pt x="270" y="143"/>
                    </a:lnTo>
                    <a:lnTo>
                      <a:pt x="286" y="164"/>
                    </a:lnTo>
                    <a:lnTo>
                      <a:pt x="306" y="172"/>
                    </a:lnTo>
                    <a:lnTo>
                      <a:pt x="326" y="179"/>
                    </a:lnTo>
                    <a:lnTo>
                      <a:pt x="345" y="186"/>
                    </a:lnTo>
                    <a:lnTo>
                      <a:pt x="366" y="194"/>
                    </a:lnTo>
                    <a:lnTo>
                      <a:pt x="391" y="194"/>
                    </a:lnTo>
                    <a:lnTo>
                      <a:pt x="372" y="217"/>
                    </a:lnTo>
                    <a:lnTo>
                      <a:pt x="352" y="240"/>
                    </a:lnTo>
                    <a:lnTo>
                      <a:pt x="333" y="263"/>
                    </a:lnTo>
                    <a:lnTo>
                      <a:pt x="314" y="286"/>
                    </a:lnTo>
                    <a:lnTo>
                      <a:pt x="292" y="288"/>
                    </a:lnTo>
                    <a:lnTo>
                      <a:pt x="272" y="290"/>
                    </a:lnTo>
                    <a:lnTo>
                      <a:pt x="247" y="307"/>
                    </a:lnTo>
                    <a:lnTo>
                      <a:pt x="234" y="314"/>
                    </a:lnTo>
                    <a:lnTo>
                      <a:pt x="208" y="308"/>
                    </a:lnTo>
                    <a:lnTo>
                      <a:pt x="181" y="317"/>
                    </a:lnTo>
                    <a:lnTo>
                      <a:pt x="168" y="328"/>
                    </a:lnTo>
                    <a:lnTo>
                      <a:pt x="132" y="320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09" name="Freeform 382"/>
              <p:cNvSpPr>
                <a:spLocks/>
              </p:cNvSpPr>
              <p:nvPr/>
            </p:nvSpPr>
            <p:spPr bwMode="auto">
              <a:xfrm>
                <a:off x="3190" y="1970"/>
                <a:ext cx="295" cy="439"/>
              </a:xfrm>
              <a:custGeom>
                <a:avLst/>
                <a:gdLst>
                  <a:gd name="T0" fmla="*/ 24 w 427"/>
                  <a:gd name="T1" fmla="*/ 52 h 586"/>
                  <a:gd name="T2" fmla="*/ 36 w 427"/>
                  <a:gd name="T3" fmla="*/ 36 h 586"/>
                  <a:gd name="T4" fmla="*/ 45 w 427"/>
                  <a:gd name="T5" fmla="*/ 19 h 586"/>
                  <a:gd name="T6" fmla="*/ 64 w 427"/>
                  <a:gd name="T7" fmla="*/ 19 h 586"/>
                  <a:gd name="T8" fmla="*/ 83 w 427"/>
                  <a:gd name="T9" fmla="*/ 19 h 586"/>
                  <a:gd name="T10" fmla="*/ 103 w 427"/>
                  <a:gd name="T11" fmla="*/ 19 h 586"/>
                  <a:gd name="T12" fmla="*/ 113 w 427"/>
                  <a:gd name="T13" fmla="*/ 16 h 586"/>
                  <a:gd name="T14" fmla="*/ 129 w 427"/>
                  <a:gd name="T15" fmla="*/ 21 h 586"/>
                  <a:gd name="T16" fmla="*/ 148 w 427"/>
                  <a:gd name="T17" fmla="*/ 16 h 586"/>
                  <a:gd name="T18" fmla="*/ 157 w 427"/>
                  <a:gd name="T19" fmla="*/ 5 h 586"/>
                  <a:gd name="T20" fmla="*/ 164 w 427"/>
                  <a:gd name="T21" fmla="*/ 0 h 586"/>
                  <a:gd name="T22" fmla="*/ 181 w 427"/>
                  <a:gd name="T23" fmla="*/ 22 h 586"/>
                  <a:gd name="T24" fmla="*/ 189 w 427"/>
                  <a:gd name="T25" fmla="*/ 54 h 586"/>
                  <a:gd name="T26" fmla="*/ 204 w 427"/>
                  <a:gd name="T27" fmla="*/ 88 h 586"/>
                  <a:gd name="T28" fmla="*/ 189 w 427"/>
                  <a:gd name="T29" fmla="*/ 103 h 586"/>
                  <a:gd name="T30" fmla="*/ 182 w 427"/>
                  <a:gd name="T31" fmla="*/ 147 h 586"/>
                  <a:gd name="T32" fmla="*/ 168 w 427"/>
                  <a:gd name="T33" fmla="*/ 187 h 586"/>
                  <a:gd name="T34" fmla="*/ 158 w 427"/>
                  <a:gd name="T35" fmla="*/ 206 h 586"/>
                  <a:gd name="T36" fmla="*/ 155 w 427"/>
                  <a:gd name="T37" fmla="*/ 243 h 586"/>
                  <a:gd name="T38" fmla="*/ 142 w 427"/>
                  <a:gd name="T39" fmla="*/ 253 h 586"/>
                  <a:gd name="T40" fmla="*/ 158 w 427"/>
                  <a:gd name="T41" fmla="*/ 270 h 586"/>
                  <a:gd name="T42" fmla="*/ 168 w 427"/>
                  <a:gd name="T43" fmla="*/ 292 h 586"/>
                  <a:gd name="T44" fmla="*/ 179 w 427"/>
                  <a:gd name="T45" fmla="*/ 309 h 586"/>
                  <a:gd name="T46" fmla="*/ 160 w 427"/>
                  <a:gd name="T47" fmla="*/ 309 h 586"/>
                  <a:gd name="T48" fmla="*/ 149 w 427"/>
                  <a:gd name="T49" fmla="*/ 324 h 586"/>
                  <a:gd name="T50" fmla="*/ 129 w 427"/>
                  <a:gd name="T51" fmla="*/ 327 h 586"/>
                  <a:gd name="T52" fmla="*/ 117 w 427"/>
                  <a:gd name="T53" fmla="*/ 326 h 586"/>
                  <a:gd name="T54" fmla="*/ 106 w 427"/>
                  <a:gd name="T55" fmla="*/ 319 h 586"/>
                  <a:gd name="T56" fmla="*/ 92 w 427"/>
                  <a:gd name="T57" fmla="*/ 312 h 586"/>
                  <a:gd name="T58" fmla="*/ 75 w 427"/>
                  <a:gd name="T59" fmla="*/ 306 h 586"/>
                  <a:gd name="T60" fmla="*/ 70 w 427"/>
                  <a:gd name="T61" fmla="*/ 298 h 586"/>
                  <a:gd name="T62" fmla="*/ 59 w 427"/>
                  <a:gd name="T63" fmla="*/ 278 h 586"/>
                  <a:gd name="T64" fmla="*/ 45 w 427"/>
                  <a:gd name="T65" fmla="*/ 258 h 586"/>
                  <a:gd name="T66" fmla="*/ 31 w 427"/>
                  <a:gd name="T67" fmla="*/ 244 h 586"/>
                  <a:gd name="T68" fmla="*/ 24 w 427"/>
                  <a:gd name="T69" fmla="*/ 225 h 586"/>
                  <a:gd name="T70" fmla="*/ 13 w 427"/>
                  <a:gd name="T71" fmla="*/ 205 h 586"/>
                  <a:gd name="T72" fmla="*/ 10 w 427"/>
                  <a:gd name="T73" fmla="*/ 186 h 586"/>
                  <a:gd name="T74" fmla="*/ 0 w 427"/>
                  <a:gd name="T75" fmla="*/ 172 h 586"/>
                  <a:gd name="T76" fmla="*/ 6 w 427"/>
                  <a:gd name="T77" fmla="*/ 152 h 586"/>
                  <a:gd name="T78" fmla="*/ 8 w 427"/>
                  <a:gd name="T79" fmla="*/ 142 h 586"/>
                  <a:gd name="T80" fmla="*/ 18 w 427"/>
                  <a:gd name="T81" fmla="*/ 124 h 586"/>
                  <a:gd name="T82" fmla="*/ 26 w 427"/>
                  <a:gd name="T83" fmla="*/ 109 h 586"/>
                  <a:gd name="T84" fmla="*/ 25 w 427"/>
                  <a:gd name="T85" fmla="*/ 77 h 5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427" h="586">
                    <a:moveTo>
                      <a:pt x="51" y="108"/>
                    </a:moveTo>
                    <a:lnTo>
                      <a:pt x="51" y="94"/>
                    </a:lnTo>
                    <a:lnTo>
                      <a:pt x="76" y="94"/>
                    </a:lnTo>
                    <a:lnTo>
                      <a:pt x="75" y="64"/>
                    </a:lnTo>
                    <a:lnTo>
                      <a:pt x="73" y="34"/>
                    </a:lnTo>
                    <a:lnTo>
                      <a:pt x="94" y="34"/>
                    </a:lnTo>
                    <a:lnTo>
                      <a:pt x="114" y="34"/>
                    </a:lnTo>
                    <a:lnTo>
                      <a:pt x="135" y="34"/>
                    </a:lnTo>
                    <a:lnTo>
                      <a:pt x="154" y="34"/>
                    </a:lnTo>
                    <a:lnTo>
                      <a:pt x="174" y="34"/>
                    </a:lnTo>
                    <a:lnTo>
                      <a:pt x="195" y="34"/>
                    </a:lnTo>
                    <a:lnTo>
                      <a:pt x="215" y="34"/>
                    </a:lnTo>
                    <a:lnTo>
                      <a:pt x="235" y="34"/>
                    </a:lnTo>
                    <a:lnTo>
                      <a:pt x="238" y="28"/>
                    </a:lnTo>
                    <a:lnTo>
                      <a:pt x="240" y="34"/>
                    </a:lnTo>
                    <a:lnTo>
                      <a:pt x="271" y="37"/>
                    </a:lnTo>
                    <a:lnTo>
                      <a:pt x="304" y="41"/>
                    </a:lnTo>
                    <a:lnTo>
                      <a:pt x="310" y="28"/>
                    </a:lnTo>
                    <a:lnTo>
                      <a:pt x="323" y="25"/>
                    </a:lnTo>
                    <a:lnTo>
                      <a:pt x="329" y="9"/>
                    </a:lnTo>
                    <a:lnTo>
                      <a:pt x="336" y="11"/>
                    </a:lnTo>
                    <a:lnTo>
                      <a:pt x="345" y="0"/>
                    </a:lnTo>
                    <a:lnTo>
                      <a:pt x="363" y="19"/>
                    </a:lnTo>
                    <a:lnTo>
                      <a:pt x="379" y="39"/>
                    </a:lnTo>
                    <a:lnTo>
                      <a:pt x="388" y="60"/>
                    </a:lnTo>
                    <a:lnTo>
                      <a:pt x="395" y="96"/>
                    </a:lnTo>
                    <a:lnTo>
                      <a:pt x="403" y="131"/>
                    </a:lnTo>
                    <a:lnTo>
                      <a:pt x="427" y="157"/>
                    </a:lnTo>
                    <a:lnTo>
                      <a:pt x="411" y="169"/>
                    </a:lnTo>
                    <a:lnTo>
                      <a:pt x="395" y="183"/>
                    </a:lnTo>
                    <a:lnTo>
                      <a:pt x="384" y="220"/>
                    </a:lnTo>
                    <a:lnTo>
                      <a:pt x="382" y="262"/>
                    </a:lnTo>
                    <a:lnTo>
                      <a:pt x="378" y="283"/>
                    </a:lnTo>
                    <a:lnTo>
                      <a:pt x="352" y="333"/>
                    </a:lnTo>
                    <a:lnTo>
                      <a:pt x="346" y="365"/>
                    </a:lnTo>
                    <a:lnTo>
                      <a:pt x="331" y="367"/>
                    </a:lnTo>
                    <a:lnTo>
                      <a:pt x="328" y="401"/>
                    </a:lnTo>
                    <a:lnTo>
                      <a:pt x="324" y="433"/>
                    </a:lnTo>
                    <a:lnTo>
                      <a:pt x="306" y="437"/>
                    </a:lnTo>
                    <a:lnTo>
                      <a:pt x="297" y="451"/>
                    </a:lnTo>
                    <a:lnTo>
                      <a:pt x="306" y="459"/>
                    </a:lnTo>
                    <a:lnTo>
                      <a:pt x="331" y="481"/>
                    </a:lnTo>
                    <a:lnTo>
                      <a:pt x="342" y="502"/>
                    </a:lnTo>
                    <a:lnTo>
                      <a:pt x="352" y="521"/>
                    </a:lnTo>
                    <a:lnTo>
                      <a:pt x="367" y="528"/>
                    </a:lnTo>
                    <a:lnTo>
                      <a:pt x="375" y="551"/>
                    </a:lnTo>
                    <a:lnTo>
                      <a:pt x="354" y="551"/>
                    </a:lnTo>
                    <a:lnTo>
                      <a:pt x="334" y="551"/>
                    </a:lnTo>
                    <a:lnTo>
                      <a:pt x="323" y="563"/>
                    </a:lnTo>
                    <a:lnTo>
                      <a:pt x="311" y="577"/>
                    </a:lnTo>
                    <a:lnTo>
                      <a:pt x="281" y="577"/>
                    </a:lnTo>
                    <a:lnTo>
                      <a:pt x="270" y="582"/>
                    </a:lnTo>
                    <a:lnTo>
                      <a:pt x="263" y="579"/>
                    </a:lnTo>
                    <a:lnTo>
                      <a:pt x="244" y="580"/>
                    </a:lnTo>
                    <a:lnTo>
                      <a:pt x="241" y="586"/>
                    </a:lnTo>
                    <a:lnTo>
                      <a:pt x="222" y="568"/>
                    </a:lnTo>
                    <a:lnTo>
                      <a:pt x="204" y="550"/>
                    </a:lnTo>
                    <a:lnTo>
                      <a:pt x="193" y="557"/>
                    </a:lnTo>
                    <a:lnTo>
                      <a:pt x="179" y="559"/>
                    </a:lnTo>
                    <a:lnTo>
                      <a:pt x="157" y="546"/>
                    </a:lnTo>
                    <a:lnTo>
                      <a:pt x="151" y="540"/>
                    </a:lnTo>
                    <a:lnTo>
                      <a:pt x="147" y="531"/>
                    </a:lnTo>
                    <a:lnTo>
                      <a:pt x="132" y="510"/>
                    </a:lnTo>
                    <a:lnTo>
                      <a:pt x="123" y="495"/>
                    </a:lnTo>
                    <a:lnTo>
                      <a:pt x="99" y="473"/>
                    </a:lnTo>
                    <a:lnTo>
                      <a:pt x="94" y="460"/>
                    </a:lnTo>
                    <a:lnTo>
                      <a:pt x="70" y="443"/>
                    </a:lnTo>
                    <a:lnTo>
                      <a:pt x="65" y="435"/>
                    </a:lnTo>
                    <a:lnTo>
                      <a:pt x="47" y="430"/>
                    </a:lnTo>
                    <a:lnTo>
                      <a:pt x="51" y="401"/>
                    </a:lnTo>
                    <a:lnTo>
                      <a:pt x="40" y="383"/>
                    </a:lnTo>
                    <a:lnTo>
                      <a:pt x="28" y="364"/>
                    </a:lnTo>
                    <a:lnTo>
                      <a:pt x="25" y="347"/>
                    </a:lnTo>
                    <a:lnTo>
                      <a:pt x="21" y="331"/>
                    </a:lnTo>
                    <a:lnTo>
                      <a:pt x="10" y="310"/>
                    </a:lnTo>
                    <a:lnTo>
                      <a:pt x="0" y="307"/>
                    </a:lnTo>
                    <a:lnTo>
                      <a:pt x="10" y="285"/>
                    </a:lnTo>
                    <a:lnTo>
                      <a:pt x="12" y="271"/>
                    </a:lnTo>
                    <a:lnTo>
                      <a:pt x="16" y="264"/>
                    </a:lnTo>
                    <a:lnTo>
                      <a:pt x="16" y="253"/>
                    </a:lnTo>
                    <a:lnTo>
                      <a:pt x="28" y="229"/>
                    </a:lnTo>
                    <a:lnTo>
                      <a:pt x="37" y="222"/>
                    </a:lnTo>
                    <a:lnTo>
                      <a:pt x="54" y="221"/>
                    </a:lnTo>
                    <a:lnTo>
                      <a:pt x="53" y="193"/>
                    </a:lnTo>
                    <a:lnTo>
                      <a:pt x="53" y="165"/>
                    </a:lnTo>
                    <a:lnTo>
                      <a:pt x="52" y="137"/>
                    </a:lnTo>
                    <a:lnTo>
                      <a:pt x="51" y="108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10" name="Freeform 383"/>
              <p:cNvSpPr>
                <a:spLocks/>
              </p:cNvSpPr>
              <p:nvPr/>
            </p:nvSpPr>
            <p:spPr bwMode="auto">
              <a:xfrm>
                <a:off x="2843" y="2178"/>
                <a:ext cx="216" cy="210"/>
              </a:xfrm>
              <a:custGeom>
                <a:avLst/>
                <a:gdLst>
                  <a:gd name="T0" fmla="*/ 99 w 312"/>
                  <a:gd name="T1" fmla="*/ 114 h 279"/>
                  <a:gd name="T2" fmla="*/ 89 w 312"/>
                  <a:gd name="T3" fmla="*/ 117 h 279"/>
                  <a:gd name="T4" fmla="*/ 84 w 312"/>
                  <a:gd name="T5" fmla="*/ 127 h 279"/>
                  <a:gd name="T6" fmla="*/ 78 w 312"/>
                  <a:gd name="T7" fmla="*/ 136 h 279"/>
                  <a:gd name="T8" fmla="*/ 74 w 312"/>
                  <a:gd name="T9" fmla="*/ 150 h 279"/>
                  <a:gd name="T10" fmla="*/ 70 w 312"/>
                  <a:gd name="T11" fmla="*/ 150 h 279"/>
                  <a:gd name="T12" fmla="*/ 71 w 312"/>
                  <a:gd name="T13" fmla="*/ 154 h 279"/>
                  <a:gd name="T14" fmla="*/ 58 w 312"/>
                  <a:gd name="T15" fmla="*/ 156 h 279"/>
                  <a:gd name="T16" fmla="*/ 56 w 312"/>
                  <a:gd name="T17" fmla="*/ 154 h 279"/>
                  <a:gd name="T18" fmla="*/ 55 w 312"/>
                  <a:gd name="T19" fmla="*/ 154 h 279"/>
                  <a:gd name="T20" fmla="*/ 52 w 312"/>
                  <a:gd name="T21" fmla="*/ 157 h 279"/>
                  <a:gd name="T22" fmla="*/ 51 w 312"/>
                  <a:gd name="T23" fmla="*/ 151 h 279"/>
                  <a:gd name="T24" fmla="*/ 51 w 312"/>
                  <a:gd name="T25" fmla="*/ 158 h 279"/>
                  <a:gd name="T26" fmla="*/ 51 w 312"/>
                  <a:gd name="T27" fmla="*/ 156 h 279"/>
                  <a:gd name="T28" fmla="*/ 49 w 312"/>
                  <a:gd name="T29" fmla="*/ 157 h 279"/>
                  <a:gd name="T30" fmla="*/ 44 w 312"/>
                  <a:gd name="T31" fmla="*/ 157 h 279"/>
                  <a:gd name="T32" fmla="*/ 39 w 312"/>
                  <a:gd name="T33" fmla="*/ 157 h 279"/>
                  <a:gd name="T34" fmla="*/ 35 w 312"/>
                  <a:gd name="T35" fmla="*/ 141 h 279"/>
                  <a:gd name="T36" fmla="*/ 35 w 312"/>
                  <a:gd name="T37" fmla="*/ 140 h 279"/>
                  <a:gd name="T38" fmla="*/ 33 w 312"/>
                  <a:gd name="T39" fmla="*/ 137 h 279"/>
                  <a:gd name="T40" fmla="*/ 34 w 312"/>
                  <a:gd name="T41" fmla="*/ 137 h 279"/>
                  <a:gd name="T42" fmla="*/ 31 w 312"/>
                  <a:gd name="T43" fmla="*/ 134 h 279"/>
                  <a:gd name="T44" fmla="*/ 17 w 312"/>
                  <a:gd name="T45" fmla="*/ 123 h 279"/>
                  <a:gd name="T46" fmla="*/ 10 w 312"/>
                  <a:gd name="T47" fmla="*/ 123 h 279"/>
                  <a:gd name="T48" fmla="*/ 12 w 312"/>
                  <a:gd name="T49" fmla="*/ 120 h 279"/>
                  <a:gd name="T50" fmla="*/ 0 w 312"/>
                  <a:gd name="T51" fmla="*/ 124 h 279"/>
                  <a:gd name="T52" fmla="*/ 1 w 312"/>
                  <a:gd name="T53" fmla="*/ 102 h 279"/>
                  <a:gd name="T54" fmla="*/ 2 w 312"/>
                  <a:gd name="T55" fmla="*/ 79 h 279"/>
                  <a:gd name="T56" fmla="*/ 12 w 312"/>
                  <a:gd name="T57" fmla="*/ 59 h 279"/>
                  <a:gd name="T58" fmla="*/ 12 w 312"/>
                  <a:gd name="T59" fmla="*/ 44 h 279"/>
                  <a:gd name="T60" fmla="*/ 11 w 312"/>
                  <a:gd name="T61" fmla="*/ 35 h 279"/>
                  <a:gd name="T62" fmla="*/ 11 w 312"/>
                  <a:gd name="T63" fmla="*/ 35 h 279"/>
                  <a:gd name="T64" fmla="*/ 12 w 312"/>
                  <a:gd name="T65" fmla="*/ 28 h 279"/>
                  <a:gd name="T66" fmla="*/ 15 w 312"/>
                  <a:gd name="T67" fmla="*/ 17 h 279"/>
                  <a:gd name="T68" fmla="*/ 18 w 312"/>
                  <a:gd name="T69" fmla="*/ 4 h 279"/>
                  <a:gd name="T70" fmla="*/ 30 w 312"/>
                  <a:gd name="T71" fmla="*/ 0 h 279"/>
                  <a:gd name="T72" fmla="*/ 43 w 312"/>
                  <a:gd name="T73" fmla="*/ 2 h 279"/>
                  <a:gd name="T74" fmla="*/ 51 w 312"/>
                  <a:gd name="T75" fmla="*/ 11 h 279"/>
                  <a:gd name="T76" fmla="*/ 64 w 312"/>
                  <a:gd name="T77" fmla="*/ 7 h 279"/>
                  <a:gd name="T78" fmla="*/ 73 w 312"/>
                  <a:gd name="T79" fmla="*/ 11 h 279"/>
                  <a:gd name="T80" fmla="*/ 83 w 312"/>
                  <a:gd name="T81" fmla="*/ 15 h 279"/>
                  <a:gd name="T82" fmla="*/ 98 w 312"/>
                  <a:gd name="T83" fmla="*/ 8 h 279"/>
                  <a:gd name="T84" fmla="*/ 110 w 312"/>
                  <a:gd name="T85" fmla="*/ 8 h 279"/>
                  <a:gd name="T86" fmla="*/ 123 w 312"/>
                  <a:gd name="T87" fmla="*/ 11 h 279"/>
                  <a:gd name="T88" fmla="*/ 136 w 312"/>
                  <a:gd name="T89" fmla="*/ 1 h 279"/>
                  <a:gd name="T90" fmla="*/ 142 w 312"/>
                  <a:gd name="T91" fmla="*/ 11 h 279"/>
                  <a:gd name="T92" fmla="*/ 144 w 312"/>
                  <a:gd name="T93" fmla="*/ 24 h 279"/>
                  <a:gd name="T94" fmla="*/ 150 w 312"/>
                  <a:gd name="T95" fmla="*/ 30 h 279"/>
                  <a:gd name="T96" fmla="*/ 147 w 312"/>
                  <a:gd name="T97" fmla="*/ 39 h 279"/>
                  <a:gd name="T98" fmla="*/ 138 w 312"/>
                  <a:gd name="T99" fmla="*/ 49 h 279"/>
                  <a:gd name="T100" fmla="*/ 133 w 312"/>
                  <a:gd name="T101" fmla="*/ 61 h 279"/>
                  <a:gd name="T102" fmla="*/ 129 w 312"/>
                  <a:gd name="T103" fmla="*/ 72 h 279"/>
                  <a:gd name="T104" fmla="*/ 124 w 312"/>
                  <a:gd name="T105" fmla="*/ 87 h 279"/>
                  <a:gd name="T106" fmla="*/ 119 w 312"/>
                  <a:gd name="T107" fmla="*/ 95 h 279"/>
                  <a:gd name="T108" fmla="*/ 114 w 312"/>
                  <a:gd name="T109" fmla="*/ 110 h 279"/>
                  <a:gd name="T110" fmla="*/ 107 w 312"/>
                  <a:gd name="T111" fmla="*/ 123 h 279"/>
                  <a:gd name="T112" fmla="*/ 99 w 312"/>
                  <a:gd name="T113" fmla="*/ 114 h 27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12" h="279">
                    <a:moveTo>
                      <a:pt x="206" y="200"/>
                    </a:moveTo>
                    <a:lnTo>
                      <a:pt x="186" y="206"/>
                    </a:lnTo>
                    <a:lnTo>
                      <a:pt x="175" y="224"/>
                    </a:lnTo>
                    <a:lnTo>
                      <a:pt x="163" y="241"/>
                    </a:lnTo>
                    <a:lnTo>
                      <a:pt x="155" y="265"/>
                    </a:lnTo>
                    <a:lnTo>
                      <a:pt x="146" y="265"/>
                    </a:lnTo>
                    <a:lnTo>
                      <a:pt x="147" y="273"/>
                    </a:lnTo>
                    <a:lnTo>
                      <a:pt x="122" y="275"/>
                    </a:lnTo>
                    <a:lnTo>
                      <a:pt x="117" y="271"/>
                    </a:lnTo>
                    <a:lnTo>
                      <a:pt x="114" y="272"/>
                    </a:lnTo>
                    <a:lnTo>
                      <a:pt x="109" y="277"/>
                    </a:lnTo>
                    <a:lnTo>
                      <a:pt x="107" y="267"/>
                    </a:lnTo>
                    <a:lnTo>
                      <a:pt x="105" y="279"/>
                    </a:lnTo>
                    <a:lnTo>
                      <a:pt x="105" y="275"/>
                    </a:lnTo>
                    <a:lnTo>
                      <a:pt x="102" y="276"/>
                    </a:lnTo>
                    <a:lnTo>
                      <a:pt x="93" y="277"/>
                    </a:lnTo>
                    <a:lnTo>
                      <a:pt x="83" y="278"/>
                    </a:lnTo>
                    <a:lnTo>
                      <a:pt x="72" y="249"/>
                    </a:lnTo>
                    <a:lnTo>
                      <a:pt x="73" y="247"/>
                    </a:lnTo>
                    <a:lnTo>
                      <a:pt x="68" y="242"/>
                    </a:lnTo>
                    <a:lnTo>
                      <a:pt x="71" y="242"/>
                    </a:lnTo>
                    <a:lnTo>
                      <a:pt x="65" y="236"/>
                    </a:lnTo>
                    <a:lnTo>
                      <a:pt x="36" y="218"/>
                    </a:lnTo>
                    <a:lnTo>
                      <a:pt x="21" y="217"/>
                    </a:lnTo>
                    <a:lnTo>
                      <a:pt x="26" y="212"/>
                    </a:lnTo>
                    <a:lnTo>
                      <a:pt x="0" y="219"/>
                    </a:lnTo>
                    <a:lnTo>
                      <a:pt x="2" y="179"/>
                    </a:lnTo>
                    <a:lnTo>
                      <a:pt x="5" y="139"/>
                    </a:lnTo>
                    <a:lnTo>
                      <a:pt x="25" y="105"/>
                    </a:lnTo>
                    <a:lnTo>
                      <a:pt x="26" y="78"/>
                    </a:lnTo>
                    <a:lnTo>
                      <a:pt x="23" y="62"/>
                    </a:lnTo>
                    <a:lnTo>
                      <a:pt x="23" y="61"/>
                    </a:lnTo>
                    <a:lnTo>
                      <a:pt x="24" y="49"/>
                    </a:lnTo>
                    <a:lnTo>
                      <a:pt x="32" y="30"/>
                    </a:lnTo>
                    <a:lnTo>
                      <a:pt x="37" y="7"/>
                    </a:lnTo>
                    <a:lnTo>
                      <a:pt x="62" y="0"/>
                    </a:lnTo>
                    <a:lnTo>
                      <a:pt x="89" y="2"/>
                    </a:lnTo>
                    <a:lnTo>
                      <a:pt x="107" y="19"/>
                    </a:lnTo>
                    <a:lnTo>
                      <a:pt x="133" y="12"/>
                    </a:lnTo>
                    <a:lnTo>
                      <a:pt x="152" y="19"/>
                    </a:lnTo>
                    <a:lnTo>
                      <a:pt x="173" y="27"/>
                    </a:lnTo>
                    <a:lnTo>
                      <a:pt x="203" y="13"/>
                    </a:lnTo>
                    <a:lnTo>
                      <a:pt x="229" y="15"/>
                    </a:lnTo>
                    <a:lnTo>
                      <a:pt x="255" y="18"/>
                    </a:lnTo>
                    <a:lnTo>
                      <a:pt x="284" y="1"/>
                    </a:lnTo>
                    <a:lnTo>
                      <a:pt x="296" y="19"/>
                    </a:lnTo>
                    <a:lnTo>
                      <a:pt x="300" y="42"/>
                    </a:lnTo>
                    <a:lnTo>
                      <a:pt x="312" y="53"/>
                    </a:lnTo>
                    <a:lnTo>
                      <a:pt x="306" y="69"/>
                    </a:lnTo>
                    <a:lnTo>
                      <a:pt x="288" y="86"/>
                    </a:lnTo>
                    <a:lnTo>
                      <a:pt x="278" y="108"/>
                    </a:lnTo>
                    <a:lnTo>
                      <a:pt x="269" y="128"/>
                    </a:lnTo>
                    <a:lnTo>
                      <a:pt x="258" y="153"/>
                    </a:lnTo>
                    <a:lnTo>
                      <a:pt x="249" y="168"/>
                    </a:lnTo>
                    <a:lnTo>
                      <a:pt x="239" y="194"/>
                    </a:lnTo>
                    <a:lnTo>
                      <a:pt x="223" y="217"/>
                    </a:lnTo>
                    <a:lnTo>
                      <a:pt x="206" y="200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11" name="Freeform 384"/>
              <p:cNvSpPr>
                <a:spLocks/>
              </p:cNvSpPr>
              <p:nvPr/>
            </p:nvSpPr>
            <p:spPr bwMode="auto">
              <a:xfrm>
                <a:off x="2694" y="2150"/>
                <a:ext cx="143" cy="124"/>
              </a:xfrm>
              <a:custGeom>
                <a:avLst/>
                <a:gdLst>
                  <a:gd name="T0" fmla="*/ 81 w 206"/>
                  <a:gd name="T1" fmla="*/ 67 h 167"/>
                  <a:gd name="T2" fmla="*/ 78 w 206"/>
                  <a:gd name="T3" fmla="*/ 67 h 167"/>
                  <a:gd name="T4" fmla="*/ 67 w 206"/>
                  <a:gd name="T5" fmla="*/ 65 h 167"/>
                  <a:gd name="T6" fmla="*/ 64 w 206"/>
                  <a:gd name="T7" fmla="*/ 65 h 167"/>
                  <a:gd name="T8" fmla="*/ 49 w 206"/>
                  <a:gd name="T9" fmla="*/ 66 h 167"/>
                  <a:gd name="T10" fmla="*/ 34 w 206"/>
                  <a:gd name="T11" fmla="*/ 67 h 167"/>
                  <a:gd name="T12" fmla="*/ 35 w 206"/>
                  <a:gd name="T13" fmla="*/ 79 h 167"/>
                  <a:gd name="T14" fmla="*/ 35 w 206"/>
                  <a:gd name="T15" fmla="*/ 92 h 167"/>
                  <a:gd name="T16" fmla="*/ 24 w 206"/>
                  <a:gd name="T17" fmla="*/ 85 h 167"/>
                  <a:gd name="T18" fmla="*/ 12 w 206"/>
                  <a:gd name="T19" fmla="*/ 88 h 167"/>
                  <a:gd name="T20" fmla="*/ 6 w 206"/>
                  <a:gd name="T21" fmla="*/ 79 h 167"/>
                  <a:gd name="T22" fmla="*/ 0 w 206"/>
                  <a:gd name="T23" fmla="*/ 76 h 167"/>
                  <a:gd name="T24" fmla="*/ 3 w 206"/>
                  <a:gd name="T25" fmla="*/ 55 h 167"/>
                  <a:gd name="T26" fmla="*/ 7 w 206"/>
                  <a:gd name="T27" fmla="*/ 51 h 167"/>
                  <a:gd name="T28" fmla="*/ 14 w 206"/>
                  <a:gd name="T29" fmla="*/ 43 h 167"/>
                  <a:gd name="T30" fmla="*/ 17 w 206"/>
                  <a:gd name="T31" fmla="*/ 36 h 167"/>
                  <a:gd name="T32" fmla="*/ 18 w 206"/>
                  <a:gd name="T33" fmla="*/ 28 h 167"/>
                  <a:gd name="T34" fmla="*/ 26 w 206"/>
                  <a:gd name="T35" fmla="*/ 31 h 167"/>
                  <a:gd name="T36" fmla="*/ 28 w 206"/>
                  <a:gd name="T37" fmla="*/ 25 h 167"/>
                  <a:gd name="T38" fmla="*/ 31 w 206"/>
                  <a:gd name="T39" fmla="*/ 23 h 167"/>
                  <a:gd name="T40" fmla="*/ 35 w 206"/>
                  <a:gd name="T41" fmla="*/ 16 h 167"/>
                  <a:gd name="T42" fmla="*/ 43 w 206"/>
                  <a:gd name="T43" fmla="*/ 16 h 167"/>
                  <a:gd name="T44" fmla="*/ 44 w 206"/>
                  <a:gd name="T45" fmla="*/ 9 h 167"/>
                  <a:gd name="T46" fmla="*/ 60 w 206"/>
                  <a:gd name="T47" fmla="*/ 0 h 167"/>
                  <a:gd name="T48" fmla="*/ 72 w 206"/>
                  <a:gd name="T49" fmla="*/ 1 h 167"/>
                  <a:gd name="T50" fmla="*/ 74 w 206"/>
                  <a:gd name="T51" fmla="*/ 16 h 167"/>
                  <a:gd name="T52" fmla="*/ 84 w 206"/>
                  <a:gd name="T53" fmla="*/ 28 h 167"/>
                  <a:gd name="T54" fmla="*/ 82 w 206"/>
                  <a:gd name="T55" fmla="*/ 28 h 167"/>
                  <a:gd name="T56" fmla="*/ 81 w 206"/>
                  <a:gd name="T57" fmla="*/ 33 h 167"/>
                  <a:gd name="T58" fmla="*/ 89 w 206"/>
                  <a:gd name="T59" fmla="*/ 40 h 167"/>
                  <a:gd name="T60" fmla="*/ 94 w 206"/>
                  <a:gd name="T61" fmla="*/ 39 h 167"/>
                  <a:gd name="T62" fmla="*/ 96 w 206"/>
                  <a:gd name="T63" fmla="*/ 44 h 167"/>
                  <a:gd name="T64" fmla="*/ 99 w 206"/>
                  <a:gd name="T65" fmla="*/ 53 h 167"/>
                  <a:gd name="T66" fmla="*/ 99 w 206"/>
                  <a:gd name="T67" fmla="*/ 53 h 167"/>
                  <a:gd name="T68" fmla="*/ 99 w 206"/>
                  <a:gd name="T69" fmla="*/ 55 h 167"/>
                  <a:gd name="T70" fmla="*/ 90 w 206"/>
                  <a:gd name="T71" fmla="*/ 61 h 167"/>
                  <a:gd name="T72" fmla="*/ 81 w 206"/>
                  <a:gd name="T73" fmla="*/ 67 h 167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206" h="167">
                    <a:moveTo>
                      <a:pt x="169" y="121"/>
                    </a:moveTo>
                    <a:lnTo>
                      <a:pt x="162" y="121"/>
                    </a:lnTo>
                    <a:lnTo>
                      <a:pt x="139" y="118"/>
                    </a:lnTo>
                    <a:lnTo>
                      <a:pt x="133" y="119"/>
                    </a:lnTo>
                    <a:lnTo>
                      <a:pt x="101" y="120"/>
                    </a:lnTo>
                    <a:lnTo>
                      <a:pt x="70" y="121"/>
                    </a:lnTo>
                    <a:lnTo>
                      <a:pt x="72" y="144"/>
                    </a:lnTo>
                    <a:lnTo>
                      <a:pt x="73" y="167"/>
                    </a:lnTo>
                    <a:lnTo>
                      <a:pt x="50" y="154"/>
                    </a:lnTo>
                    <a:lnTo>
                      <a:pt x="25" y="160"/>
                    </a:lnTo>
                    <a:lnTo>
                      <a:pt x="11" y="143"/>
                    </a:lnTo>
                    <a:lnTo>
                      <a:pt x="0" y="138"/>
                    </a:lnTo>
                    <a:lnTo>
                      <a:pt x="6" y="99"/>
                    </a:lnTo>
                    <a:lnTo>
                      <a:pt x="14" y="93"/>
                    </a:lnTo>
                    <a:lnTo>
                      <a:pt x="29" y="78"/>
                    </a:lnTo>
                    <a:lnTo>
                      <a:pt x="34" y="66"/>
                    </a:lnTo>
                    <a:lnTo>
                      <a:pt x="37" y="51"/>
                    </a:lnTo>
                    <a:lnTo>
                      <a:pt x="54" y="57"/>
                    </a:lnTo>
                    <a:lnTo>
                      <a:pt x="59" y="46"/>
                    </a:lnTo>
                    <a:lnTo>
                      <a:pt x="64" y="42"/>
                    </a:lnTo>
                    <a:lnTo>
                      <a:pt x="74" y="28"/>
                    </a:lnTo>
                    <a:lnTo>
                      <a:pt x="89" y="28"/>
                    </a:lnTo>
                    <a:lnTo>
                      <a:pt x="92" y="16"/>
                    </a:lnTo>
                    <a:lnTo>
                      <a:pt x="125" y="0"/>
                    </a:lnTo>
                    <a:lnTo>
                      <a:pt x="150" y="3"/>
                    </a:lnTo>
                    <a:lnTo>
                      <a:pt x="154" y="28"/>
                    </a:lnTo>
                    <a:lnTo>
                      <a:pt x="174" y="51"/>
                    </a:lnTo>
                    <a:lnTo>
                      <a:pt x="170" y="51"/>
                    </a:lnTo>
                    <a:lnTo>
                      <a:pt x="169" y="60"/>
                    </a:lnTo>
                    <a:lnTo>
                      <a:pt x="185" y="73"/>
                    </a:lnTo>
                    <a:lnTo>
                      <a:pt x="194" y="71"/>
                    </a:lnTo>
                    <a:lnTo>
                      <a:pt x="200" y="79"/>
                    </a:lnTo>
                    <a:lnTo>
                      <a:pt x="206" y="95"/>
                    </a:lnTo>
                    <a:lnTo>
                      <a:pt x="206" y="96"/>
                    </a:lnTo>
                    <a:lnTo>
                      <a:pt x="206" y="99"/>
                    </a:lnTo>
                    <a:lnTo>
                      <a:pt x="186" y="111"/>
                    </a:lnTo>
                    <a:lnTo>
                      <a:pt x="169" y="121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12" name="Freeform 385"/>
              <p:cNvSpPr>
                <a:spLocks/>
              </p:cNvSpPr>
              <p:nvPr/>
            </p:nvSpPr>
            <p:spPr bwMode="auto">
              <a:xfrm>
                <a:off x="2949" y="2194"/>
                <a:ext cx="141" cy="254"/>
              </a:xfrm>
              <a:custGeom>
                <a:avLst/>
                <a:gdLst>
                  <a:gd name="T0" fmla="*/ 90 w 203"/>
                  <a:gd name="T1" fmla="*/ 52 h 337"/>
                  <a:gd name="T2" fmla="*/ 76 w 203"/>
                  <a:gd name="T3" fmla="*/ 52 h 337"/>
                  <a:gd name="T4" fmla="*/ 69 w 203"/>
                  <a:gd name="T5" fmla="*/ 57 h 337"/>
                  <a:gd name="T6" fmla="*/ 81 w 203"/>
                  <a:gd name="T7" fmla="*/ 72 h 337"/>
                  <a:gd name="T8" fmla="*/ 89 w 203"/>
                  <a:gd name="T9" fmla="*/ 94 h 337"/>
                  <a:gd name="T10" fmla="*/ 83 w 203"/>
                  <a:gd name="T11" fmla="*/ 108 h 337"/>
                  <a:gd name="T12" fmla="*/ 76 w 203"/>
                  <a:gd name="T13" fmla="*/ 121 h 337"/>
                  <a:gd name="T14" fmla="*/ 80 w 203"/>
                  <a:gd name="T15" fmla="*/ 145 h 337"/>
                  <a:gd name="T16" fmla="*/ 87 w 203"/>
                  <a:gd name="T17" fmla="*/ 157 h 337"/>
                  <a:gd name="T18" fmla="*/ 94 w 203"/>
                  <a:gd name="T19" fmla="*/ 170 h 337"/>
                  <a:gd name="T20" fmla="*/ 98 w 203"/>
                  <a:gd name="T21" fmla="*/ 184 h 337"/>
                  <a:gd name="T22" fmla="*/ 96 w 203"/>
                  <a:gd name="T23" fmla="*/ 191 h 337"/>
                  <a:gd name="T24" fmla="*/ 85 w 203"/>
                  <a:gd name="T25" fmla="*/ 188 h 337"/>
                  <a:gd name="T26" fmla="*/ 74 w 203"/>
                  <a:gd name="T27" fmla="*/ 185 h 337"/>
                  <a:gd name="T28" fmla="*/ 61 w 203"/>
                  <a:gd name="T29" fmla="*/ 185 h 337"/>
                  <a:gd name="T30" fmla="*/ 49 w 203"/>
                  <a:gd name="T31" fmla="*/ 185 h 337"/>
                  <a:gd name="T32" fmla="*/ 36 w 203"/>
                  <a:gd name="T33" fmla="*/ 185 h 337"/>
                  <a:gd name="T34" fmla="*/ 26 w 203"/>
                  <a:gd name="T35" fmla="*/ 183 h 337"/>
                  <a:gd name="T36" fmla="*/ 17 w 203"/>
                  <a:gd name="T37" fmla="*/ 182 h 337"/>
                  <a:gd name="T38" fmla="*/ 17 w 203"/>
                  <a:gd name="T39" fmla="*/ 164 h 337"/>
                  <a:gd name="T40" fmla="*/ 15 w 203"/>
                  <a:gd name="T41" fmla="*/ 156 h 337"/>
                  <a:gd name="T42" fmla="*/ 15 w 203"/>
                  <a:gd name="T43" fmla="*/ 154 h 337"/>
                  <a:gd name="T44" fmla="*/ 6 w 203"/>
                  <a:gd name="T45" fmla="*/ 152 h 337"/>
                  <a:gd name="T46" fmla="*/ 2 w 203"/>
                  <a:gd name="T47" fmla="*/ 142 h 337"/>
                  <a:gd name="T48" fmla="*/ 0 w 203"/>
                  <a:gd name="T49" fmla="*/ 143 h 337"/>
                  <a:gd name="T50" fmla="*/ 1 w 203"/>
                  <a:gd name="T51" fmla="*/ 139 h 337"/>
                  <a:gd name="T52" fmla="*/ 6 w 203"/>
                  <a:gd name="T53" fmla="*/ 126 h 337"/>
                  <a:gd name="T54" fmla="*/ 11 w 203"/>
                  <a:gd name="T55" fmla="*/ 117 h 337"/>
                  <a:gd name="T56" fmla="*/ 17 w 203"/>
                  <a:gd name="T57" fmla="*/ 106 h 337"/>
                  <a:gd name="T58" fmla="*/ 26 w 203"/>
                  <a:gd name="T59" fmla="*/ 103 h 337"/>
                  <a:gd name="T60" fmla="*/ 34 w 203"/>
                  <a:gd name="T61" fmla="*/ 112 h 337"/>
                  <a:gd name="T62" fmla="*/ 42 w 203"/>
                  <a:gd name="T63" fmla="*/ 99 h 337"/>
                  <a:gd name="T64" fmla="*/ 47 w 203"/>
                  <a:gd name="T65" fmla="*/ 84 h 337"/>
                  <a:gd name="T66" fmla="*/ 51 w 203"/>
                  <a:gd name="T67" fmla="*/ 76 h 337"/>
                  <a:gd name="T68" fmla="*/ 56 w 203"/>
                  <a:gd name="T69" fmla="*/ 62 h 337"/>
                  <a:gd name="T70" fmla="*/ 61 w 203"/>
                  <a:gd name="T71" fmla="*/ 50 h 337"/>
                  <a:gd name="T72" fmla="*/ 65 w 203"/>
                  <a:gd name="T73" fmla="*/ 38 h 337"/>
                  <a:gd name="T74" fmla="*/ 74 w 203"/>
                  <a:gd name="T75" fmla="*/ 29 h 337"/>
                  <a:gd name="T76" fmla="*/ 77 w 203"/>
                  <a:gd name="T77" fmla="*/ 20 h 337"/>
                  <a:gd name="T78" fmla="*/ 72 w 203"/>
                  <a:gd name="T79" fmla="*/ 13 h 337"/>
                  <a:gd name="T80" fmla="*/ 69 w 203"/>
                  <a:gd name="T81" fmla="*/ 0 h 337"/>
                  <a:gd name="T82" fmla="*/ 74 w 203"/>
                  <a:gd name="T83" fmla="*/ 0 h 337"/>
                  <a:gd name="T84" fmla="*/ 81 w 203"/>
                  <a:gd name="T85" fmla="*/ 17 h 337"/>
                  <a:gd name="T86" fmla="*/ 83 w 203"/>
                  <a:gd name="T87" fmla="*/ 35 h 337"/>
                  <a:gd name="T88" fmla="*/ 90 w 203"/>
                  <a:gd name="T89" fmla="*/ 52 h 337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203" h="337">
                    <a:moveTo>
                      <a:pt x="187" y="92"/>
                    </a:moveTo>
                    <a:lnTo>
                      <a:pt x="157" y="92"/>
                    </a:lnTo>
                    <a:lnTo>
                      <a:pt x="144" y="100"/>
                    </a:lnTo>
                    <a:lnTo>
                      <a:pt x="167" y="127"/>
                    </a:lnTo>
                    <a:lnTo>
                      <a:pt x="184" y="166"/>
                    </a:lnTo>
                    <a:lnTo>
                      <a:pt x="171" y="190"/>
                    </a:lnTo>
                    <a:lnTo>
                      <a:pt x="157" y="214"/>
                    </a:lnTo>
                    <a:lnTo>
                      <a:pt x="166" y="256"/>
                    </a:lnTo>
                    <a:lnTo>
                      <a:pt x="180" y="276"/>
                    </a:lnTo>
                    <a:lnTo>
                      <a:pt x="195" y="298"/>
                    </a:lnTo>
                    <a:lnTo>
                      <a:pt x="203" y="324"/>
                    </a:lnTo>
                    <a:lnTo>
                      <a:pt x="198" y="337"/>
                    </a:lnTo>
                    <a:lnTo>
                      <a:pt x="175" y="331"/>
                    </a:lnTo>
                    <a:lnTo>
                      <a:pt x="153" y="326"/>
                    </a:lnTo>
                    <a:lnTo>
                      <a:pt x="126" y="325"/>
                    </a:lnTo>
                    <a:lnTo>
                      <a:pt x="101" y="325"/>
                    </a:lnTo>
                    <a:lnTo>
                      <a:pt x="75" y="325"/>
                    </a:lnTo>
                    <a:lnTo>
                      <a:pt x="55" y="323"/>
                    </a:lnTo>
                    <a:lnTo>
                      <a:pt x="35" y="320"/>
                    </a:lnTo>
                    <a:lnTo>
                      <a:pt x="35" y="289"/>
                    </a:lnTo>
                    <a:lnTo>
                      <a:pt x="31" y="275"/>
                    </a:lnTo>
                    <a:lnTo>
                      <a:pt x="30" y="270"/>
                    </a:lnTo>
                    <a:lnTo>
                      <a:pt x="12" y="268"/>
                    </a:lnTo>
                    <a:lnTo>
                      <a:pt x="5" y="251"/>
                    </a:lnTo>
                    <a:lnTo>
                      <a:pt x="0" y="252"/>
                    </a:lnTo>
                    <a:lnTo>
                      <a:pt x="3" y="246"/>
                    </a:lnTo>
                    <a:lnTo>
                      <a:pt x="11" y="222"/>
                    </a:lnTo>
                    <a:lnTo>
                      <a:pt x="23" y="205"/>
                    </a:lnTo>
                    <a:lnTo>
                      <a:pt x="34" y="187"/>
                    </a:lnTo>
                    <a:lnTo>
                      <a:pt x="54" y="181"/>
                    </a:lnTo>
                    <a:lnTo>
                      <a:pt x="71" y="198"/>
                    </a:lnTo>
                    <a:lnTo>
                      <a:pt x="87" y="175"/>
                    </a:lnTo>
                    <a:lnTo>
                      <a:pt x="97" y="149"/>
                    </a:lnTo>
                    <a:lnTo>
                      <a:pt x="106" y="134"/>
                    </a:lnTo>
                    <a:lnTo>
                      <a:pt x="117" y="109"/>
                    </a:lnTo>
                    <a:lnTo>
                      <a:pt x="126" y="89"/>
                    </a:lnTo>
                    <a:lnTo>
                      <a:pt x="136" y="67"/>
                    </a:lnTo>
                    <a:lnTo>
                      <a:pt x="154" y="50"/>
                    </a:lnTo>
                    <a:lnTo>
                      <a:pt x="160" y="34"/>
                    </a:lnTo>
                    <a:lnTo>
                      <a:pt x="148" y="23"/>
                    </a:lnTo>
                    <a:lnTo>
                      <a:pt x="144" y="0"/>
                    </a:lnTo>
                    <a:lnTo>
                      <a:pt x="154" y="0"/>
                    </a:lnTo>
                    <a:lnTo>
                      <a:pt x="167" y="30"/>
                    </a:lnTo>
                    <a:lnTo>
                      <a:pt x="171" y="62"/>
                    </a:lnTo>
                    <a:lnTo>
                      <a:pt x="187" y="92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13" name="Freeform 386"/>
              <p:cNvSpPr>
                <a:spLocks/>
              </p:cNvSpPr>
              <p:nvPr/>
            </p:nvSpPr>
            <p:spPr bwMode="auto">
              <a:xfrm>
                <a:off x="2491" y="2178"/>
                <a:ext cx="53" cy="17"/>
              </a:xfrm>
              <a:custGeom>
                <a:avLst/>
                <a:gdLst>
                  <a:gd name="T0" fmla="*/ 1 w 76"/>
                  <a:gd name="T1" fmla="*/ 5 h 21"/>
                  <a:gd name="T2" fmla="*/ 0 w 76"/>
                  <a:gd name="T3" fmla="*/ 14 h 21"/>
                  <a:gd name="T4" fmla="*/ 10 w 76"/>
                  <a:gd name="T5" fmla="*/ 9 h 21"/>
                  <a:gd name="T6" fmla="*/ 20 w 76"/>
                  <a:gd name="T7" fmla="*/ 5 h 21"/>
                  <a:gd name="T8" fmla="*/ 37 w 76"/>
                  <a:gd name="T9" fmla="*/ 9 h 21"/>
                  <a:gd name="T10" fmla="*/ 33 w 76"/>
                  <a:gd name="T11" fmla="*/ 5 h 21"/>
                  <a:gd name="T12" fmla="*/ 17 w 76"/>
                  <a:gd name="T13" fmla="*/ 0 h 21"/>
                  <a:gd name="T14" fmla="*/ 16 w 76"/>
                  <a:gd name="T15" fmla="*/ 4 h 21"/>
                  <a:gd name="T16" fmla="*/ 2 w 76"/>
                  <a:gd name="T17" fmla="*/ 4 h 21"/>
                  <a:gd name="T18" fmla="*/ 2 w 76"/>
                  <a:gd name="T19" fmla="*/ 5 h 21"/>
                  <a:gd name="T20" fmla="*/ 15 w 76"/>
                  <a:gd name="T21" fmla="*/ 5 h 21"/>
                  <a:gd name="T22" fmla="*/ 8 w 76"/>
                  <a:gd name="T23" fmla="*/ 10 h 21"/>
                  <a:gd name="T24" fmla="*/ 1 w 76"/>
                  <a:gd name="T25" fmla="*/ 5 h 2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76" h="21">
                    <a:moveTo>
                      <a:pt x="3" y="8"/>
                    </a:moveTo>
                    <a:lnTo>
                      <a:pt x="0" y="21"/>
                    </a:lnTo>
                    <a:lnTo>
                      <a:pt x="21" y="14"/>
                    </a:lnTo>
                    <a:lnTo>
                      <a:pt x="41" y="7"/>
                    </a:lnTo>
                    <a:lnTo>
                      <a:pt x="76" y="14"/>
                    </a:lnTo>
                    <a:lnTo>
                      <a:pt x="69" y="7"/>
                    </a:lnTo>
                    <a:lnTo>
                      <a:pt x="36" y="0"/>
                    </a:lnTo>
                    <a:lnTo>
                      <a:pt x="33" y="6"/>
                    </a:lnTo>
                    <a:lnTo>
                      <a:pt x="5" y="6"/>
                    </a:lnTo>
                    <a:lnTo>
                      <a:pt x="5" y="8"/>
                    </a:lnTo>
                    <a:lnTo>
                      <a:pt x="30" y="8"/>
                    </a:lnTo>
                    <a:lnTo>
                      <a:pt x="16" y="15"/>
                    </a:lnTo>
                    <a:lnTo>
                      <a:pt x="3" y="8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14" name="Freeform 387"/>
              <p:cNvSpPr>
                <a:spLocks/>
              </p:cNvSpPr>
              <p:nvPr/>
            </p:nvSpPr>
            <p:spPr bwMode="auto">
              <a:xfrm>
                <a:off x="2573" y="1927"/>
                <a:ext cx="298" cy="332"/>
              </a:xfrm>
              <a:custGeom>
                <a:avLst/>
                <a:gdLst>
                  <a:gd name="T0" fmla="*/ 46 w 429"/>
                  <a:gd name="T1" fmla="*/ 234 h 442"/>
                  <a:gd name="T2" fmla="*/ 53 w 429"/>
                  <a:gd name="T3" fmla="*/ 249 h 442"/>
                  <a:gd name="T4" fmla="*/ 64 w 429"/>
                  <a:gd name="T5" fmla="*/ 248 h 442"/>
                  <a:gd name="T6" fmla="*/ 74 w 429"/>
                  <a:gd name="T7" fmla="*/ 240 h 442"/>
                  <a:gd name="T8" fmla="*/ 85 w 429"/>
                  <a:gd name="T9" fmla="*/ 244 h 442"/>
                  <a:gd name="T10" fmla="*/ 91 w 429"/>
                  <a:gd name="T11" fmla="*/ 219 h 442"/>
                  <a:gd name="T12" fmla="*/ 101 w 429"/>
                  <a:gd name="T13" fmla="*/ 204 h 442"/>
                  <a:gd name="T14" fmla="*/ 110 w 429"/>
                  <a:gd name="T15" fmla="*/ 198 h 442"/>
                  <a:gd name="T16" fmla="*/ 115 w 429"/>
                  <a:gd name="T17" fmla="*/ 190 h 442"/>
                  <a:gd name="T18" fmla="*/ 127 w 429"/>
                  <a:gd name="T19" fmla="*/ 183 h 442"/>
                  <a:gd name="T20" fmla="*/ 144 w 429"/>
                  <a:gd name="T21" fmla="*/ 167 h 442"/>
                  <a:gd name="T22" fmla="*/ 159 w 429"/>
                  <a:gd name="T23" fmla="*/ 169 h 442"/>
                  <a:gd name="T24" fmla="*/ 184 w 429"/>
                  <a:gd name="T25" fmla="*/ 162 h 442"/>
                  <a:gd name="T26" fmla="*/ 205 w 429"/>
                  <a:gd name="T27" fmla="*/ 146 h 442"/>
                  <a:gd name="T28" fmla="*/ 206 w 429"/>
                  <a:gd name="T29" fmla="*/ 122 h 442"/>
                  <a:gd name="T30" fmla="*/ 207 w 429"/>
                  <a:gd name="T31" fmla="*/ 98 h 442"/>
                  <a:gd name="T32" fmla="*/ 192 w 429"/>
                  <a:gd name="T33" fmla="*/ 85 h 442"/>
                  <a:gd name="T34" fmla="*/ 168 w 429"/>
                  <a:gd name="T35" fmla="*/ 71 h 442"/>
                  <a:gd name="T36" fmla="*/ 159 w 429"/>
                  <a:gd name="T37" fmla="*/ 57 h 442"/>
                  <a:gd name="T38" fmla="*/ 140 w 429"/>
                  <a:gd name="T39" fmla="*/ 41 h 442"/>
                  <a:gd name="T40" fmla="*/ 122 w 429"/>
                  <a:gd name="T41" fmla="*/ 24 h 442"/>
                  <a:gd name="T42" fmla="*/ 104 w 429"/>
                  <a:gd name="T43" fmla="*/ 8 h 442"/>
                  <a:gd name="T44" fmla="*/ 84 w 429"/>
                  <a:gd name="T45" fmla="*/ 0 h 442"/>
                  <a:gd name="T46" fmla="*/ 74 w 429"/>
                  <a:gd name="T47" fmla="*/ 17 h 442"/>
                  <a:gd name="T48" fmla="*/ 76 w 429"/>
                  <a:gd name="T49" fmla="*/ 53 h 442"/>
                  <a:gd name="T50" fmla="*/ 79 w 429"/>
                  <a:gd name="T51" fmla="*/ 89 h 442"/>
                  <a:gd name="T52" fmla="*/ 82 w 429"/>
                  <a:gd name="T53" fmla="*/ 125 h 442"/>
                  <a:gd name="T54" fmla="*/ 87 w 429"/>
                  <a:gd name="T55" fmla="*/ 146 h 442"/>
                  <a:gd name="T56" fmla="*/ 73 w 429"/>
                  <a:gd name="T57" fmla="*/ 159 h 442"/>
                  <a:gd name="T58" fmla="*/ 49 w 429"/>
                  <a:gd name="T59" fmla="*/ 159 h 442"/>
                  <a:gd name="T60" fmla="*/ 35 w 429"/>
                  <a:gd name="T61" fmla="*/ 158 h 442"/>
                  <a:gd name="T62" fmla="*/ 15 w 429"/>
                  <a:gd name="T63" fmla="*/ 164 h 442"/>
                  <a:gd name="T64" fmla="*/ 2 w 429"/>
                  <a:gd name="T65" fmla="*/ 173 h 442"/>
                  <a:gd name="T66" fmla="*/ 3 w 429"/>
                  <a:gd name="T67" fmla="*/ 189 h 442"/>
                  <a:gd name="T68" fmla="*/ 10 w 429"/>
                  <a:gd name="T69" fmla="*/ 211 h 442"/>
                  <a:gd name="T70" fmla="*/ 17 w 429"/>
                  <a:gd name="T71" fmla="*/ 216 h 442"/>
                  <a:gd name="T72" fmla="*/ 28 w 429"/>
                  <a:gd name="T73" fmla="*/ 216 h 442"/>
                  <a:gd name="T74" fmla="*/ 39 w 429"/>
                  <a:gd name="T75" fmla="*/ 210 h 442"/>
                  <a:gd name="T76" fmla="*/ 47 w 429"/>
                  <a:gd name="T77" fmla="*/ 228 h 442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429" h="442">
                    <a:moveTo>
                      <a:pt x="98" y="404"/>
                    </a:moveTo>
                    <a:lnTo>
                      <a:pt x="95" y="414"/>
                    </a:lnTo>
                    <a:lnTo>
                      <a:pt x="97" y="414"/>
                    </a:lnTo>
                    <a:lnTo>
                      <a:pt x="110" y="442"/>
                    </a:lnTo>
                    <a:lnTo>
                      <a:pt x="116" y="436"/>
                    </a:lnTo>
                    <a:lnTo>
                      <a:pt x="132" y="440"/>
                    </a:lnTo>
                    <a:lnTo>
                      <a:pt x="145" y="432"/>
                    </a:lnTo>
                    <a:lnTo>
                      <a:pt x="153" y="426"/>
                    </a:lnTo>
                    <a:lnTo>
                      <a:pt x="157" y="437"/>
                    </a:lnTo>
                    <a:lnTo>
                      <a:pt x="175" y="433"/>
                    </a:lnTo>
                    <a:lnTo>
                      <a:pt x="181" y="394"/>
                    </a:lnTo>
                    <a:lnTo>
                      <a:pt x="189" y="388"/>
                    </a:lnTo>
                    <a:lnTo>
                      <a:pt x="204" y="373"/>
                    </a:lnTo>
                    <a:lnTo>
                      <a:pt x="209" y="361"/>
                    </a:lnTo>
                    <a:lnTo>
                      <a:pt x="212" y="346"/>
                    </a:lnTo>
                    <a:lnTo>
                      <a:pt x="229" y="352"/>
                    </a:lnTo>
                    <a:lnTo>
                      <a:pt x="234" y="341"/>
                    </a:lnTo>
                    <a:lnTo>
                      <a:pt x="239" y="337"/>
                    </a:lnTo>
                    <a:lnTo>
                      <a:pt x="249" y="323"/>
                    </a:lnTo>
                    <a:lnTo>
                      <a:pt x="264" y="323"/>
                    </a:lnTo>
                    <a:lnTo>
                      <a:pt x="267" y="311"/>
                    </a:lnTo>
                    <a:lnTo>
                      <a:pt x="300" y="295"/>
                    </a:lnTo>
                    <a:lnTo>
                      <a:pt x="325" y="298"/>
                    </a:lnTo>
                    <a:lnTo>
                      <a:pt x="330" y="299"/>
                    </a:lnTo>
                    <a:lnTo>
                      <a:pt x="354" y="289"/>
                    </a:lnTo>
                    <a:lnTo>
                      <a:pt x="381" y="288"/>
                    </a:lnTo>
                    <a:lnTo>
                      <a:pt x="410" y="287"/>
                    </a:lnTo>
                    <a:lnTo>
                      <a:pt x="425" y="260"/>
                    </a:lnTo>
                    <a:lnTo>
                      <a:pt x="426" y="239"/>
                    </a:lnTo>
                    <a:lnTo>
                      <a:pt x="427" y="217"/>
                    </a:lnTo>
                    <a:lnTo>
                      <a:pt x="428" y="196"/>
                    </a:lnTo>
                    <a:lnTo>
                      <a:pt x="429" y="174"/>
                    </a:lnTo>
                    <a:lnTo>
                      <a:pt x="399" y="174"/>
                    </a:lnTo>
                    <a:lnTo>
                      <a:pt x="398" y="151"/>
                    </a:lnTo>
                    <a:lnTo>
                      <a:pt x="362" y="136"/>
                    </a:lnTo>
                    <a:lnTo>
                      <a:pt x="349" y="125"/>
                    </a:lnTo>
                    <a:lnTo>
                      <a:pt x="349" y="115"/>
                    </a:lnTo>
                    <a:lnTo>
                      <a:pt x="330" y="101"/>
                    </a:lnTo>
                    <a:lnTo>
                      <a:pt x="311" y="86"/>
                    </a:lnTo>
                    <a:lnTo>
                      <a:pt x="291" y="72"/>
                    </a:lnTo>
                    <a:lnTo>
                      <a:pt x="272" y="58"/>
                    </a:lnTo>
                    <a:lnTo>
                      <a:pt x="253" y="43"/>
                    </a:lnTo>
                    <a:lnTo>
                      <a:pt x="234" y="29"/>
                    </a:lnTo>
                    <a:lnTo>
                      <a:pt x="215" y="14"/>
                    </a:lnTo>
                    <a:lnTo>
                      <a:pt x="197" y="0"/>
                    </a:lnTo>
                    <a:lnTo>
                      <a:pt x="174" y="0"/>
                    </a:lnTo>
                    <a:lnTo>
                      <a:pt x="151" y="0"/>
                    </a:lnTo>
                    <a:lnTo>
                      <a:pt x="153" y="31"/>
                    </a:lnTo>
                    <a:lnTo>
                      <a:pt x="156" y="62"/>
                    </a:lnTo>
                    <a:lnTo>
                      <a:pt x="159" y="95"/>
                    </a:lnTo>
                    <a:lnTo>
                      <a:pt x="162" y="126"/>
                    </a:lnTo>
                    <a:lnTo>
                      <a:pt x="164" y="158"/>
                    </a:lnTo>
                    <a:lnTo>
                      <a:pt x="168" y="190"/>
                    </a:lnTo>
                    <a:lnTo>
                      <a:pt x="170" y="221"/>
                    </a:lnTo>
                    <a:lnTo>
                      <a:pt x="174" y="253"/>
                    </a:lnTo>
                    <a:lnTo>
                      <a:pt x="180" y="258"/>
                    </a:lnTo>
                    <a:lnTo>
                      <a:pt x="176" y="282"/>
                    </a:lnTo>
                    <a:lnTo>
                      <a:pt x="151" y="282"/>
                    </a:lnTo>
                    <a:lnTo>
                      <a:pt x="126" y="282"/>
                    </a:lnTo>
                    <a:lnTo>
                      <a:pt x="101" y="282"/>
                    </a:lnTo>
                    <a:lnTo>
                      <a:pt x="77" y="282"/>
                    </a:lnTo>
                    <a:lnTo>
                      <a:pt x="73" y="280"/>
                    </a:lnTo>
                    <a:lnTo>
                      <a:pt x="37" y="289"/>
                    </a:lnTo>
                    <a:lnTo>
                      <a:pt x="32" y="290"/>
                    </a:lnTo>
                    <a:lnTo>
                      <a:pt x="17" y="281"/>
                    </a:lnTo>
                    <a:lnTo>
                      <a:pt x="5" y="306"/>
                    </a:lnTo>
                    <a:lnTo>
                      <a:pt x="0" y="305"/>
                    </a:lnTo>
                    <a:lnTo>
                      <a:pt x="7" y="334"/>
                    </a:lnTo>
                    <a:lnTo>
                      <a:pt x="14" y="346"/>
                    </a:lnTo>
                    <a:lnTo>
                      <a:pt x="21" y="374"/>
                    </a:lnTo>
                    <a:lnTo>
                      <a:pt x="19" y="382"/>
                    </a:lnTo>
                    <a:lnTo>
                      <a:pt x="35" y="383"/>
                    </a:lnTo>
                    <a:lnTo>
                      <a:pt x="43" y="385"/>
                    </a:lnTo>
                    <a:lnTo>
                      <a:pt x="59" y="384"/>
                    </a:lnTo>
                    <a:lnTo>
                      <a:pt x="75" y="377"/>
                    </a:lnTo>
                    <a:lnTo>
                      <a:pt x="80" y="372"/>
                    </a:lnTo>
                    <a:lnTo>
                      <a:pt x="89" y="397"/>
                    </a:lnTo>
                    <a:lnTo>
                      <a:pt x="98" y="404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15" name="Freeform 388"/>
              <p:cNvSpPr>
                <a:spLocks/>
              </p:cNvSpPr>
              <p:nvPr/>
            </p:nvSpPr>
            <p:spPr bwMode="auto">
              <a:xfrm>
                <a:off x="2488" y="1877"/>
                <a:ext cx="221" cy="280"/>
              </a:xfrm>
              <a:custGeom>
                <a:avLst/>
                <a:gdLst>
                  <a:gd name="T0" fmla="*/ 8 w 318"/>
                  <a:gd name="T1" fmla="*/ 180 h 374"/>
                  <a:gd name="T2" fmla="*/ 5 w 318"/>
                  <a:gd name="T3" fmla="*/ 187 h 374"/>
                  <a:gd name="T4" fmla="*/ 9 w 318"/>
                  <a:gd name="T5" fmla="*/ 167 h 374"/>
                  <a:gd name="T6" fmla="*/ 12 w 318"/>
                  <a:gd name="T7" fmla="*/ 148 h 374"/>
                  <a:gd name="T8" fmla="*/ 8 w 318"/>
                  <a:gd name="T9" fmla="*/ 132 h 374"/>
                  <a:gd name="T10" fmla="*/ 9 w 318"/>
                  <a:gd name="T11" fmla="*/ 115 h 374"/>
                  <a:gd name="T12" fmla="*/ 1 w 318"/>
                  <a:gd name="T13" fmla="*/ 105 h 374"/>
                  <a:gd name="T14" fmla="*/ 0 w 318"/>
                  <a:gd name="T15" fmla="*/ 109 h 374"/>
                  <a:gd name="T16" fmla="*/ 1 w 318"/>
                  <a:gd name="T17" fmla="*/ 100 h 374"/>
                  <a:gd name="T18" fmla="*/ 13 w 318"/>
                  <a:gd name="T19" fmla="*/ 100 h 374"/>
                  <a:gd name="T20" fmla="*/ 26 w 318"/>
                  <a:gd name="T21" fmla="*/ 100 h 374"/>
                  <a:gd name="T22" fmla="*/ 39 w 318"/>
                  <a:gd name="T23" fmla="*/ 100 h 374"/>
                  <a:gd name="T24" fmla="*/ 51 w 318"/>
                  <a:gd name="T25" fmla="*/ 100 h 374"/>
                  <a:gd name="T26" fmla="*/ 51 w 318"/>
                  <a:gd name="T27" fmla="*/ 85 h 374"/>
                  <a:gd name="T28" fmla="*/ 51 w 318"/>
                  <a:gd name="T29" fmla="*/ 71 h 374"/>
                  <a:gd name="T30" fmla="*/ 64 w 318"/>
                  <a:gd name="T31" fmla="*/ 64 h 374"/>
                  <a:gd name="T32" fmla="*/ 64 w 318"/>
                  <a:gd name="T33" fmla="*/ 43 h 374"/>
                  <a:gd name="T34" fmla="*/ 65 w 318"/>
                  <a:gd name="T35" fmla="*/ 21 h 374"/>
                  <a:gd name="T36" fmla="*/ 74 w 318"/>
                  <a:gd name="T37" fmla="*/ 21 h 374"/>
                  <a:gd name="T38" fmla="*/ 85 w 318"/>
                  <a:gd name="T39" fmla="*/ 21 h 374"/>
                  <a:gd name="T40" fmla="*/ 96 w 318"/>
                  <a:gd name="T41" fmla="*/ 21 h 374"/>
                  <a:gd name="T42" fmla="*/ 106 w 318"/>
                  <a:gd name="T43" fmla="*/ 21 h 374"/>
                  <a:gd name="T44" fmla="*/ 106 w 318"/>
                  <a:gd name="T45" fmla="*/ 0 h 374"/>
                  <a:gd name="T46" fmla="*/ 118 w 318"/>
                  <a:gd name="T47" fmla="*/ 9 h 374"/>
                  <a:gd name="T48" fmla="*/ 129 w 318"/>
                  <a:gd name="T49" fmla="*/ 19 h 374"/>
                  <a:gd name="T50" fmla="*/ 141 w 318"/>
                  <a:gd name="T51" fmla="*/ 28 h 374"/>
                  <a:gd name="T52" fmla="*/ 154 w 318"/>
                  <a:gd name="T53" fmla="*/ 38 h 374"/>
                  <a:gd name="T54" fmla="*/ 142 w 318"/>
                  <a:gd name="T55" fmla="*/ 38 h 374"/>
                  <a:gd name="T56" fmla="*/ 131 w 318"/>
                  <a:gd name="T57" fmla="*/ 38 h 374"/>
                  <a:gd name="T58" fmla="*/ 132 w 318"/>
                  <a:gd name="T59" fmla="*/ 55 h 374"/>
                  <a:gd name="T60" fmla="*/ 134 w 318"/>
                  <a:gd name="T61" fmla="*/ 73 h 374"/>
                  <a:gd name="T62" fmla="*/ 136 w 318"/>
                  <a:gd name="T63" fmla="*/ 91 h 374"/>
                  <a:gd name="T64" fmla="*/ 137 w 318"/>
                  <a:gd name="T65" fmla="*/ 109 h 374"/>
                  <a:gd name="T66" fmla="*/ 138 w 318"/>
                  <a:gd name="T67" fmla="*/ 127 h 374"/>
                  <a:gd name="T68" fmla="*/ 140 w 318"/>
                  <a:gd name="T69" fmla="*/ 144 h 374"/>
                  <a:gd name="T70" fmla="*/ 140 w 318"/>
                  <a:gd name="T71" fmla="*/ 162 h 374"/>
                  <a:gd name="T72" fmla="*/ 142 w 318"/>
                  <a:gd name="T73" fmla="*/ 180 h 374"/>
                  <a:gd name="T74" fmla="*/ 145 w 318"/>
                  <a:gd name="T75" fmla="*/ 183 h 374"/>
                  <a:gd name="T76" fmla="*/ 143 w 318"/>
                  <a:gd name="T77" fmla="*/ 196 h 374"/>
                  <a:gd name="T78" fmla="*/ 131 w 318"/>
                  <a:gd name="T79" fmla="*/ 196 h 374"/>
                  <a:gd name="T80" fmla="*/ 120 w 318"/>
                  <a:gd name="T81" fmla="*/ 196 h 374"/>
                  <a:gd name="T82" fmla="*/ 107 w 318"/>
                  <a:gd name="T83" fmla="*/ 196 h 374"/>
                  <a:gd name="T84" fmla="*/ 96 w 318"/>
                  <a:gd name="T85" fmla="*/ 196 h 374"/>
                  <a:gd name="T86" fmla="*/ 94 w 318"/>
                  <a:gd name="T87" fmla="*/ 195 h 374"/>
                  <a:gd name="T88" fmla="*/ 76 w 318"/>
                  <a:gd name="T89" fmla="*/ 200 h 374"/>
                  <a:gd name="T90" fmla="*/ 74 w 318"/>
                  <a:gd name="T91" fmla="*/ 201 h 374"/>
                  <a:gd name="T92" fmla="*/ 67 w 318"/>
                  <a:gd name="T93" fmla="*/ 195 h 374"/>
                  <a:gd name="T94" fmla="*/ 61 w 318"/>
                  <a:gd name="T95" fmla="*/ 210 h 374"/>
                  <a:gd name="T96" fmla="*/ 58 w 318"/>
                  <a:gd name="T97" fmla="*/ 209 h 374"/>
                  <a:gd name="T98" fmla="*/ 49 w 318"/>
                  <a:gd name="T99" fmla="*/ 197 h 374"/>
                  <a:gd name="T100" fmla="*/ 40 w 318"/>
                  <a:gd name="T101" fmla="*/ 186 h 374"/>
                  <a:gd name="T102" fmla="*/ 28 w 318"/>
                  <a:gd name="T103" fmla="*/ 177 h 374"/>
                  <a:gd name="T104" fmla="*/ 18 w 318"/>
                  <a:gd name="T105" fmla="*/ 180 h 374"/>
                  <a:gd name="T106" fmla="*/ 8 w 318"/>
                  <a:gd name="T107" fmla="*/ 180 h 374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318" h="374">
                    <a:moveTo>
                      <a:pt x="16" y="322"/>
                    </a:moveTo>
                    <a:lnTo>
                      <a:pt x="10" y="334"/>
                    </a:lnTo>
                    <a:lnTo>
                      <a:pt x="18" y="298"/>
                    </a:lnTo>
                    <a:lnTo>
                      <a:pt x="25" y="264"/>
                    </a:lnTo>
                    <a:lnTo>
                      <a:pt x="16" y="235"/>
                    </a:lnTo>
                    <a:lnTo>
                      <a:pt x="19" y="204"/>
                    </a:lnTo>
                    <a:lnTo>
                      <a:pt x="2" y="187"/>
                    </a:lnTo>
                    <a:lnTo>
                      <a:pt x="0" y="194"/>
                    </a:lnTo>
                    <a:lnTo>
                      <a:pt x="3" y="177"/>
                    </a:lnTo>
                    <a:lnTo>
                      <a:pt x="28" y="177"/>
                    </a:lnTo>
                    <a:lnTo>
                      <a:pt x="54" y="177"/>
                    </a:lnTo>
                    <a:lnTo>
                      <a:pt x="80" y="177"/>
                    </a:lnTo>
                    <a:lnTo>
                      <a:pt x="105" y="177"/>
                    </a:lnTo>
                    <a:lnTo>
                      <a:pt x="105" y="152"/>
                    </a:lnTo>
                    <a:lnTo>
                      <a:pt x="106" y="127"/>
                    </a:lnTo>
                    <a:lnTo>
                      <a:pt x="132" y="114"/>
                    </a:lnTo>
                    <a:lnTo>
                      <a:pt x="133" y="76"/>
                    </a:lnTo>
                    <a:lnTo>
                      <a:pt x="134" y="38"/>
                    </a:lnTo>
                    <a:lnTo>
                      <a:pt x="154" y="38"/>
                    </a:lnTo>
                    <a:lnTo>
                      <a:pt x="176" y="38"/>
                    </a:lnTo>
                    <a:lnTo>
                      <a:pt x="198" y="38"/>
                    </a:lnTo>
                    <a:lnTo>
                      <a:pt x="219" y="38"/>
                    </a:lnTo>
                    <a:lnTo>
                      <a:pt x="219" y="0"/>
                    </a:lnTo>
                    <a:lnTo>
                      <a:pt x="244" y="16"/>
                    </a:lnTo>
                    <a:lnTo>
                      <a:pt x="268" y="33"/>
                    </a:lnTo>
                    <a:lnTo>
                      <a:pt x="292" y="51"/>
                    </a:lnTo>
                    <a:lnTo>
                      <a:pt x="318" y="68"/>
                    </a:lnTo>
                    <a:lnTo>
                      <a:pt x="295" y="68"/>
                    </a:lnTo>
                    <a:lnTo>
                      <a:pt x="272" y="68"/>
                    </a:lnTo>
                    <a:lnTo>
                      <a:pt x="274" y="99"/>
                    </a:lnTo>
                    <a:lnTo>
                      <a:pt x="277" y="130"/>
                    </a:lnTo>
                    <a:lnTo>
                      <a:pt x="280" y="163"/>
                    </a:lnTo>
                    <a:lnTo>
                      <a:pt x="283" y="194"/>
                    </a:lnTo>
                    <a:lnTo>
                      <a:pt x="285" y="226"/>
                    </a:lnTo>
                    <a:lnTo>
                      <a:pt x="289" y="258"/>
                    </a:lnTo>
                    <a:lnTo>
                      <a:pt x="291" y="289"/>
                    </a:lnTo>
                    <a:lnTo>
                      <a:pt x="295" y="321"/>
                    </a:lnTo>
                    <a:lnTo>
                      <a:pt x="301" y="326"/>
                    </a:lnTo>
                    <a:lnTo>
                      <a:pt x="297" y="350"/>
                    </a:lnTo>
                    <a:lnTo>
                      <a:pt x="272" y="350"/>
                    </a:lnTo>
                    <a:lnTo>
                      <a:pt x="247" y="350"/>
                    </a:lnTo>
                    <a:lnTo>
                      <a:pt x="222" y="350"/>
                    </a:lnTo>
                    <a:lnTo>
                      <a:pt x="198" y="350"/>
                    </a:lnTo>
                    <a:lnTo>
                      <a:pt x="194" y="348"/>
                    </a:lnTo>
                    <a:lnTo>
                      <a:pt x="158" y="357"/>
                    </a:lnTo>
                    <a:lnTo>
                      <a:pt x="153" y="358"/>
                    </a:lnTo>
                    <a:lnTo>
                      <a:pt x="138" y="349"/>
                    </a:lnTo>
                    <a:lnTo>
                      <a:pt x="126" y="374"/>
                    </a:lnTo>
                    <a:lnTo>
                      <a:pt x="121" y="373"/>
                    </a:lnTo>
                    <a:lnTo>
                      <a:pt x="102" y="351"/>
                    </a:lnTo>
                    <a:lnTo>
                      <a:pt x="82" y="331"/>
                    </a:lnTo>
                    <a:lnTo>
                      <a:pt x="57" y="316"/>
                    </a:lnTo>
                    <a:lnTo>
                      <a:pt x="37" y="320"/>
                    </a:lnTo>
                    <a:lnTo>
                      <a:pt x="16" y="322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16" name="Freeform 389"/>
              <p:cNvSpPr>
                <a:spLocks/>
              </p:cNvSpPr>
              <p:nvPr/>
            </p:nvSpPr>
            <p:spPr bwMode="auto">
              <a:xfrm>
                <a:off x="2799" y="1961"/>
                <a:ext cx="281" cy="264"/>
              </a:xfrm>
              <a:custGeom>
                <a:avLst/>
                <a:gdLst>
                  <a:gd name="T0" fmla="*/ 21 w 407"/>
                  <a:gd name="T1" fmla="*/ 182 h 352"/>
                  <a:gd name="T2" fmla="*/ 17 w 407"/>
                  <a:gd name="T3" fmla="*/ 182 h 352"/>
                  <a:gd name="T4" fmla="*/ 9 w 407"/>
                  <a:gd name="T5" fmla="*/ 175 h 352"/>
                  <a:gd name="T6" fmla="*/ 10 w 407"/>
                  <a:gd name="T7" fmla="*/ 170 h 352"/>
                  <a:gd name="T8" fmla="*/ 12 w 407"/>
                  <a:gd name="T9" fmla="*/ 170 h 352"/>
                  <a:gd name="T10" fmla="*/ 2 w 407"/>
                  <a:gd name="T11" fmla="*/ 157 h 352"/>
                  <a:gd name="T12" fmla="*/ 0 w 407"/>
                  <a:gd name="T13" fmla="*/ 143 h 352"/>
                  <a:gd name="T14" fmla="*/ 2 w 407"/>
                  <a:gd name="T15" fmla="*/ 143 h 352"/>
                  <a:gd name="T16" fmla="*/ 14 w 407"/>
                  <a:gd name="T17" fmla="*/ 138 h 352"/>
                  <a:gd name="T18" fmla="*/ 27 w 407"/>
                  <a:gd name="T19" fmla="*/ 137 h 352"/>
                  <a:gd name="T20" fmla="*/ 41 w 407"/>
                  <a:gd name="T21" fmla="*/ 137 h 352"/>
                  <a:gd name="T22" fmla="*/ 48 w 407"/>
                  <a:gd name="T23" fmla="*/ 122 h 352"/>
                  <a:gd name="T24" fmla="*/ 48 w 407"/>
                  <a:gd name="T25" fmla="*/ 110 h 352"/>
                  <a:gd name="T26" fmla="*/ 48 w 407"/>
                  <a:gd name="T27" fmla="*/ 98 h 352"/>
                  <a:gd name="T28" fmla="*/ 49 w 407"/>
                  <a:gd name="T29" fmla="*/ 86 h 352"/>
                  <a:gd name="T30" fmla="*/ 50 w 407"/>
                  <a:gd name="T31" fmla="*/ 74 h 352"/>
                  <a:gd name="T32" fmla="*/ 59 w 407"/>
                  <a:gd name="T33" fmla="*/ 71 h 352"/>
                  <a:gd name="T34" fmla="*/ 68 w 407"/>
                  <a:gd name="T35" fmla="*/ 68 h 352"/>
                  <a:gd name="T36" fmla="*/ 79 w 407"/>
                  <a:gd name="T37" fmla="*/ 56 h 352"/>
                  <a:gd name="T38" fmla="*/ 88 w 407"/>
                  <a:gd name="T39" fmla="*/ 45 h 352"/>
                  <a:gd name="T40" fmla="*/ 102 w 407"/>
                  <a:gd name="T41" fmla="*/ 33 h 352"/>
                  <a:gd name="T42" fmla="*/ 116 w 407"/>
                  <a:gd name="T43" fmla="*/ 23 h 352"/>
                  <a:gd name="T44" fmla="*/ 130 w 407"/>
                  <a:gd name="T45" fmla="*/ 11 h 352"/>
                  <a:gd name="T46" fmla="*/ 144 w 407"/>
                  <a:gd name="T47" fmla="*/ 0 h 352"/>
                  <a:gd name="T48" fmla="*/ 161 w 407"/>
                  <a:gd name="T49" fmla="*/ 5 h 352"/>
                  <a:gd name="T50" fmla="*/ 172 w 407"/>
                  <a:gd name="T51" fmla="*/ 15 h 352"/>
                  <a:gd name="T52" fmla="*/ 180 w 407"/>
                  <a:gd name="T53" fmla="*/ 9 h 352"/>
                  <a:gd name="T54" fmla="*/ 181 w 407"/>
                  <a:gd name="T55" fmla="*/ 8 h 352"/>
                  <a:gd name="T56" fmla="*/ 182 w 407"/>
                  <a:gd name="T57" fmla="*/ 22 h 352"/>
                  <a:gd name="T58" fmla="*/ 184 w 407"/>
                  <a:gd name="T59" fmla="*/ 34 h 352"/>
                  <a:gd name="T60" fmla="*/ 194 w 407"/>
                  <a:gd name="T61" fmla="*/ 53 h 352"/>
                  <a:gd name="T62" fmla="*/ 191 w 407"/>
                  <a:gd name="T63" fmla="*/ 60 h 352"/>
                  <a:gd name="T64" fmla="*/ 191 w 407"/>
                  <a:gd name="T65" fmla="*/ 73 h 352"/>
                  <a:gd name="T66" fmla="*/ 190 w 407"/>
                  <a:gd name="T67" fmla="*/ 86 h 352"/>
                  <a:gd name="T68" fmla="*/ 189 w 407"/>
                  <a:gd name="T69" fmla="*/ 98 h 352"/>
                  <a:gd name="T70" fmla="*/ 188 w 407"/>
                  <a:gd name="T71" fmla="*/ 111 h 352"/>
                  <a:gd name="T72" fmla="*/ 183 w 407"/>
                  <a:gd name="T73" fmla="*/ 121 h 352"/>
                  <a:gd name="T74" fmla="*/ 177 w 407"/>
                  <a:gd name="T75" fmla="*/ 131 h 352"/>
                  <a:gd name="T76" fmla="*/ 172 w 407"/>
                  <a:gd name="T77" fmla="*/ 141 h 352"/>
                  <a:gd name="T78" fmla="*/ 166 w 407"/>
                  <a:gd name="T79" fmla="*/ 151 h 352"/>
                  <a:gd name="T80" fmla="*/ 166 w 407"/>
                  <a:gd name="T81" fmla="*/ 164 h 352"/>
                  <a:gd name="T82" fmla="*/ 153 w 407"/>
                  <a:gd name="T83" fmla="*/ 174 h 352"/>
                  <a:gd name="T84" fmla="*/ 140 w 407"/>
                  <a:gd name="T85" fmla="*/ 173 h 352"/>
                  <a:gd name="T86" fmla="*/ 128 w 407"/>
                  <a:gd name="T87" fmla="*/ 171 h 352"/>
                  <a:gd name="T88" fmla="*/ 113 w 407"/>
                  <a:gd name="T89" fmla="*/ 179 h 352"/>
                  <a:gd name="T90" fmla="*/ 104 w 407"/>
                  <a:gd name="T91" fmla="*/ 175 h 352"/>
                  <a:gd name="T92" fmla="*/ 95 w 407"/>
                  <a:gd name="T93" fmla="*/ 170 h 352"/>
                  <a:gd name="T94" fmla="*/ 82 w 407"/>
                  <a:gd name="T95" fmla="*/ 175 h 352"/>
                  <a:gd name="T96" fmla="*/ 73 w 407"/>
                  <a:gd name="T97" fmla="*/ 165 h 352"/>
                  <a:gd name="T98" fmla="*/ 61 w 407"/>
                  <a:gd name="T99" fmla="*/ 164 h 352"/>
                  <a:gd name="T100" fmla="*/ 48 w 407"/>
                  <a:gd name="T101" fmla="*/ 168 h 352"/>
                  <a:gd name="T102" fmla="*/ 46 w 407"/>
                  <a:gd name="T103" fmla="*/ 181 h 352"/>
                  <a:gd name="T104" fmla="*/ 42 w 407"/>
                  <a:gd name="T105" fmla="*/ 191 h 352"/>
                  <a:gd name="T106" fmla="*/ 42 w 407"/>
                  <a:gd name="T107" fmla="*/ 198 h 352"/>
                  <a:gd name="T108" fmla="*/ 31 w 407"/>
                  <a:gd name="T109" fmla="*/ 188 h 352"/>
                  <a:gd name="T110" fmla="*/ 28 w 407"/>
                  <a:gd name="T111" fmla="*/ 192 h 352"/>
                  <a:gd name="T112" fmla="*/ 27 w 407"/>
                  <a:gd name="T113" fmla="*/ 195 h 352"/>
                  <a:gd name="T114" fmla="*/ 24 w 407"/>
                  <a:gd name="T115" fmla="*/ 186 h 352"/>
                  <a:gd name="T116" fmla="*/ 21 w 407"/>
                  <a:gd name="T117" fmla="*/ 182 h 352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407" h="352">
                    <a:moveTo>
                      <a:pt x="44" y="322"/>
                    </a:moveTo>
                    <a:lnTo>
                      <a:pt x="35" y="324"/>
                    </a:lnTo>
                    <a:lnTo>
                      <a:pt x="19" y="311"/>
                    </a:lnTo>
                    <a:lnTo>
                      <a:pt x="20" y="302"/>
                    </a:lnTo>
                    <a:lnTo>
                      <a:pt x="24" y="302"/>
                    </a:lnTo>
                    <a:lnTo>
                      <a:pt x="4" y="279"/>
                    </a:lnTo>
                    <a:lnTo>
                      <a:pt x="0" y="254"/>
                    </a:lnTo>
                    <a:lnTo>
                      <a:pt x="5" y="255"/>
                    </a:lnTo>
                    <a:lnTo>
                      <a:pt x="29" y="245"/>
                    </a:lnTo>
                    <a:lnTo>
                      <a:pt x="56" y="244"/>
                    </a:lnTo>
                    <a:lnTo>
                      <a:pt x="85" y="243"/>
                    </a:lnTo>
                    <a:lnTo>
                      <a:pt x="100" y="216"/>
                    </a:lnTo>
                    <a:lnTo>
                      <a:pt x="101" y="195"/>
                    </a:lnTo>
                    <a:lnTo>
                      <a:pt x="102" y="173"/>
                    </a:lnTo>
                    <a:lnTo>
                      <a:pt x="103" y="152"/>
                    </a:lnTo>
                    <a:lnTo>
                      <a:pt x="104" y="130"/>
                    </a:lnTo>
                    <a:lnTo>
                      <a:pt x="124" y="125"/>
                    </a:lnTo>
                    <a:lnTo>
                      <a:pt x="144" y="120"/>
                    </a:lnTo>
                    <a:lnTo>
                      <a:pt x="166" y="100"/>
                    </a:lnTo>
                    <a:lnTo>
                      <a:pt x="186" y="80"/>
                    </a:lnTo>
                    <a:lnTo>
                      <a:pt x="215" y="59"/>
                    </a:lnTo>
                    <a:lnTo>
                      <a:pt x="244" y="40"/>
                    </a:lnTo>
                    <a:lnTo>
                      <a:pt x="272" y="20"/>
                    </a:lnTo>
                    <a:lnTo>
                      <a:pt x="301" y="0"/>
                    </a:lnTo>
                    <a:lnTo>
                      <a:pt x="338" y="9"/>
                    </a:lnTo>
                    <a:lnTo>
                      <a:pt x="360" y="27"/>
                    </a:lnTo>
                    <a:lnTo>
                      <a:pt x="378" y="16"/>
                    </a:lnTo>
                    <a:lnTo>
                      <a:pt x="379" y="15"/>
                    </a:lnTo>
                    <a:lnTo>
                      <a:pt x="383" y="38"/>
                    </a:lnTo>
                    <a:lnTo>
                      <a:pt x="385" y="60"/>
                    </a:lnTo>
                    <a:lnTo>
                      <a:pt x="407" y="94"/>
                    </a:lnTo>
                    <a:lnTo>
                      <a:pt x="401" y="106"/>
                    </a:lnTo>
                    <a:lnTo>
                      <a:pt x="400" y="129"/>
                    </a:lnTo>
                    <a:lnTo>
                      <a:pt x="398" y="152"/>
                    </a:lnTo>
                    <a:lnTo>
                      <a:pt x="397" y="174"/>
                    </a:lnTo>
                    <a:lnTo>
                      <a:pt x="396" y="197"/>
                    </a:lnTo>
                    <a:lnTo>
                      <a:pt x="384" y="214"/>
                    </a:lnTo>
                    <a:lnTo>
                      <a:pt x="372" y="232"/>
                    </a:lnTo>
                    <a:lnTo>
                      <a:pt x="361" y="250"/>
                    </a:lnTo>
                    <a:lnTo>
                      <a:pt x="349" y="268"/>
                    </a:lnTo>
                    <a:lnTo>
                      <a:pt x="349" y="292"/>
                    </a:lnTo>
                    <a:lnTo>
                      <a:pt x="320" y="309"/>
                    </a:lnTo>
                    <a:lnTo>
                      <a:pt x="294" y="306"/>
                    </a:lnTo>
                    <a:lnTo>
                      <a:pt x="268" y="304"/>
                    </a:lnTo>
                    <a:lnTo>
                      <a:pt x="238" y="318"/>
                    </a:lnTo>
                    <a:lnTo>
                      <a:pt x="217" y="310"/>
                    </a:lnTo>
                    <a:lnTo>
                      <a:pt x="198" y="303"/>
                    </a:lnTo>
                    <a:lnTo>
                      <a:pt x="172" y="310"/>
                    </a:lnTo>
                    <a:lnTo>
                      <a:pt x="154" y="293"/>
                    </a:lnTo>
                    <a:lnTo>
                      <a:pt x="127" y="291"/>
                    </a:lnTo>
                    <a:lnTo>
                      <a:pt x="102" y="298"/>
                    </a:lnTo>
                    <a:lnTo>
                      <a:pt x="97" y="321"/>
                    </a:lnTo>
                    <a:lnTo>
                      <a:pt x="89" y="340"/>
                    </a:lnTo>
                    <a:lnTo>
                      <a:pt x="88" y="352"/>
                    </a:lnTo>
                    <a:lnTo>
                      <a:pt x="65" y="333"/>
                    </a:lnTo>
                    <a:lnTo>
                      <a:pt x="58" y="341"/>
                    </a:lnTo>
                    <a:lnTo>
                      <a:pt x="56" y="346"/>
                    </a:lnTo>
                    <a:lnTo>
                      <a:pt x="50" y="330"/>
                    </a:lnTo>
                    <a:lnTo>
                      <a:pt x="44" y="322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17" name="Freeform 390"/>
              <p:cNvSpPr>
                <a:spLocks/>
              </p:cNvSpPr>
              <p:nvPr/>
            </p:nvSpPr>
            <p:spPr bwMode="auto">
              <a:xfrm>
                <a:off x="2480" y="2114"/>
                <a:ext cx="108" cy="96"/>
              </a:xfrm>
              <a:custGeom>
                <a:avLst/>
                <a:gdLst>
                  <a:gd name="T0" fmla="*/ 15 w 156"/>
                  <a:gd name="T1" fmla="*/ 3 h 129"/>
                  <a:gd name="T2" fmla="*/ 12 w 156"/>
                  <a:gd name="T3" fmla="*/ 10 h 129"/>
                  <a:gd name="T4" fmla="*/ 6 w 156"/>
                  <a:gd name="T5" fmla="*/ 22 h 129"/>
                  <a:gd name="T6" fmla="*/ 0 w 156"/>
                  <a:gd name="T7" fmla="*/ 33 h 129"/>
                  <a:gd name="T8" fmla="*/ 8 w 156"/>
                  <a:gd name="T9" fmla="*/ 45 h 129"/>
                  <a:gd name="T10" fmla="*/ 11 w 156"/>
                  <a:gd name="T11" fmla="*/ 42 h 129"/>
                  <a:gd name="T12" fmla="*/ 8 w 156"/>
                  <a:gd name="T13" fmla="*/ 45 h 129"/>
                  <a:gd name="T14" fmla="*/ 10 w 156"/>
                  <a:gd name="T15" fmla="*/ 46 h 129"/>
                  <a:gd name="T16" fmla="*/ 10 w 156"/>
                  <a:gd name="T17" fmla="*/ 51 h 129"/>
                  <a:gd name="T18" fmla="*/ 24 w 156"/>
                  <a:gd name="T19" fmla="*/ 51 h 129"/>
                  <a:gd name="T20" fmla="*/ 26 w 156"/>
                  <a:gd name="T21" fmla="*/ 48 h 129"/>
                  <a:gd name="T22" fmla="*/ 42 w 156"/>
                  <a:gd name="T23" fmla="*/ 51 h 129"/>
                  <a:gd name="T24" fmla="*/ 44 w 156"/>
                  <a:gd name="T25" fmla="*/ 55 h 129"/>
                  <a:gd name="T26" fmla="*/ 28 w 156"/>
                  <a:gd name="T27" fmla="*/ 51 h 129"/>
                  <a:gd name="T28" fmla="*/ 18 w 156"/>
                  <a:gd name="T29" fmla="*/ 55 h 129"/>
                  <a:gd name="T30" fmla="*/ 8 w 156"/>
                  <a:gd name="T31" fmla="*/ 60 h 129"/>
                  <a:gd name="T32" fmla="*/ 10 w 156"/>
                  <a:gd name="T33" fmla="*/ 66 h 129"/>
                  <a:gd name="T34" fmla="*/ 18 w 156"/>
                  <a:gd name="T35" fmla="*/ 65 h 129"/>
                  <a:gd name="T36" fmla="*/ 23 w 156"/>
                  <a:gd name="T37" fmla="*/ 63 h 129"/>
                  <a:gd name="T38" fmla="*/ 23 w 156"/>
                  <a:gd name="T39" fmla="*/ 65 h 129"/>
                  <a:gd name="T40" fmla="*/ 11 w 156"/>
                  <a:gd name="T41" fmla="*/ 66 h 129"/>
                  <a:gd name="T42" fmla="*/ 8 w 156"/>
                  <a:gd name="T43" fmla="*/ 71 h 129"/>
                  <a:gd name="T44" fmla="*/ 25 w 156"/>
                  <a:gd name="T45" fmla="*/ 68 h 129"/>
                  <a:gd name="T46" fmla="*/ 35 w 156"/>
                  <a:gd name="T47" fmla="*/ 66 h 129"/>
                  <a:gd name="T48" fmla="*/ 46 w 156"/>
                  <a:gd name="T49" fmla="*/ 65 h 129"/>
                  <a:gd name="T50" fmla="*/ 57 w 156"/>
                  <a:gd name="T51" fmla="*/ 68 h 129"/>
                  <a:gd name="T52" fmla="*/ 75 w 156"/>
                  <a:gd name="T53" fmla="*/ 70 h 129"/>
                  <a:gd name="T54" fmla="*/ 71 w 156"/>
                  <a:gd name="T55" fmla="*/ 54 h 129"/>
                  <a:gd name="T56" fmla="*/ 68 w 156"/>
                  <a:gd name="T57" fmla="*/ 48 h 129"/>
                  <a:gd name="T58" fmla="*/ 64 w 156"/>
                  <a:gd name="T59" fmla="*/ 31 h 129"/>
                  <a:gd name="T60" fmla="*/ 55 w 156"/>
                  <a:gd name="T61" fmla="*/ 19 h 129"/>
                  <a:gd name="T62" fmla="*/ 46 w 156"/>
                  <a:gd name="T63" fmla="*/ 8 h 129"/>
                  <a:gd name="T64" fmla="*/ 34 w 156"/>
                  <a:gd name="T65" fmla="*/ 0 h 129"/>
                  <a:gd name="T66" fmla="*/ 24 w 156"/>
                  <a:gd name="T67" fmla="*/ 2 h 129"/>
                  <a:gd name="T68" fmla="*/ 15 w 156"/>
                  <a:gd name="T69" fmla="*/ 3 h 129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156" h="129">
                    <a:moveTo>
                      <a:pt x="30" y="6"/>
                    </a:moveTo>
                    <a:lnTo>
                      <a:pt x="24" y="18"/>
                    </a:lnTo>
                    <a:lnTo>
                      <a:pt x="12" y="39"/>
                    </a:lnTo>
                    <a:lnTo>
                      <a:pt x="0" y="59"/>
                    </a:lnTo>
                    <a:lnTo>
                      <a:pt x="16" y="81"/>
                    </a:lnTo>
                    <a:lnTo>
                      <a:pt x="23" y="75"/>
                    </a:lnTo>
                    <a:lnTo>
                      <a:pt x="18" y="80"/>
                    </a:lnTo>
                    <a:lnTo>
                      <a:pt x="22" y="83"/>
                    </a:lnTo>
                    <a:lnTo>
                      <a:pt x="22" y="92"/>
                    </a:lnTo>
                    <a:lnTo>
                      <a:pt x="50" y="92"/>
                    </a:lnTo>
                    <a:lnTo>
                      <a:pt x="53" y="86"/>
                    </a:lnTo>
                    <a:lnTo>
                      <a:pt x="86" y="93"/>
                    </a:lnTo>
                    <a:lnTo>
                      <a:pt x="93" y="100"/>
                    </a:lnTo>
                    <a:lnTo>
                      <a:pt x="58" y="93"/>
                    </a:lnTo>
                    <a:lnTo>
                      <a:pt x="38" y="100"/>
                    </a:lnTo>
                    <a:lnTo>
                      <a:pt x="17" y="107"/>
                    </a:lnTo>
                    <a:lnTo>
                      <a:pt x="20" y="120"/>
                    </a:lnTo>
                    <a:lnTo>
                      <a:pt x="38" y="117"/>
                    </a:lnTo>
                    <a:lnTo>
                      <a:pt x="48" y="114"/>
                    </a:lnTo>
                    <a:lnTo>
                      <a:pt x="48" y="117"/>
                    </a:lnTo>
                    <a:lnTo>
                      <a:pt x="23" y="120"/>
                    </a:lnTo>
                    <a:lnTo>
                      <a:pt x="17" y="129"/>
                    </a:lnTo>
                    <a:lnTo>
                      <a:pt x="52" y="123"/>
                    </a:lnTo>
                    <a:lnTo>
                      <a:pt x="74" y="120"/>
                    </a:lnTo>
                    <a:lnTo>
                      <a:pt x="96" y="118"/>
                    </a:lnTo>
                    <a:lnTo>
                      <a:pt x="119" y="124"/>
                    </a:lnTo>
                    <a:lnTo>
                      <a:pt x="156" y="126"/>
                    </a:lnTo>
                    <a:lnTo>
                      <a:pt x="149" y="98"/>
                    </a:lnTo>
                    <a:lnTo>
                      <a:pt x="142" y="86"/>
                    </a:lnTo>
                    <a:lnTo>
                      <a:pt x="135" y="57"/>
                    </a:lnTo>
                    <a:lnTo>
                      <a:pt x="116" y="35"/>
                    </a:lnTo>
                    <a:lnTo>
                      <a:pt x="96" y="15"/>
                    </a:lnTo>
                    <a:lnTo>
                      <a:pt x="71" y="0"/>
                    </a:lnTo>
                    <a:lnTo>
                      <a:pt x="51" y="4"/>
                    </a:lnTo>
                    <a:lnTo>
                      <a:pt x="30" y="6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18" name="Freeform 391"/>
              <p:cNvSpPr>
                <a:spLocks/>
              </p:cNvSpPr>
              <p:nvPr/>
            </p:nvSpPr>
            <p:spPr bwMode="auto">
              <a:xfrm>
                <a:off x="2488" y="1868"/>
                <a:ext cx="152" cy="155"/>
              </a:xfrm>
              <a:custGeom>
                <a:avLst/>
                <a:gdLst>
                  <a:gd name="T0" fmla="*/ 1 w 219"/>
                  <a:gd name="T1" fmla="*/ 107 h 205"/>
                  <a:gd name="T2" fmla="*/ 0 w 219"/>
                  <a:gd name="T3" fmla="*/ 117 h 205"/>
                  <a:gd name="T4" fmla="*/ 1 w 219"/>
                  <a:gd name="T5" fmla="*/ 107 h 205"/>
                  <a:gd name="T6" fmla="*/ 9 w 219"/>
                  <a:gd name="T7" fmla="*/ 86 h 205"/>
                  <a:gd name="T8" fmla="*/ 17 w 219"/>
                  <a:gd name="T9" fmla="*/ 66 h 205"/>
                  <a:gd name="T10" fmla="*/ 15 w 219"/>
                  <a:gd name="T11" fmla="*/ 67 h 205"/>
                  <a:gd name="T12" fmla="*/ 24 w 219"/>
                  <a:gd name="T13" fmla="*/ 54 h 205"/>
                  <a:gd name="T14" fmla="*/ 29 w 219"/>
                  <a:gd name="T15" fmla="*/ 41 h 205"/>
                  <a:gd name="T16" fmla="*/ 34 w 219"/>
                  <a:gd name="T17" fmla="*/ 27 h 205"/>
                  <a:gd name="T18" fmla="*/ 44 w 219"/>
                  <a:gd name="T19" fmla="*/ 17 h 205"/>
                  <a:gd name="T20" fmla="*/ 51 w 219"/>
                  <a:gd name="T21" fmla="*/ 0 h 205"/>
                  <a:gd name="T22" fmla="*/ 65 w 219"/>
                  <a:gd name="T23" fmla="*/ 0 h 205"/>
                  <a:gd name="T24" fmla="*/ 78 w 219"/>
                  <a:gd name="T25" fmla="*/ 0 h 205"/>
                  <a:gd name="T26" fmla="*/ 92 w 219"/>
                  <a:gd name="T27" fmla="*/ 0 h 205"/>
                  <a:gd name="T28" fmla="*/ 105 w 219"/>
                  <a:gd name="T29" fmla="*/ 0 h 205"/>
                  <a:gd name="T30" fmla="*/ 105 w 219"/>
                  <a:gd name="T31" fmla="*/ 6 h 205"/>
                  <a:gd name="T32" fmla="*/ 105 w 219"/>
                  <a:gd name="T33" fmla="*/ 28 h 205"/>
                  <a:gd name="T34" fmla="*/ 95 w 219"/>
                  <a:gd name="T35" fmla="*/ 28 h 205"/>
                  <a:gd name="T36" fmla="*/ 85 w 219"/>
                  <a:gd name="T37" fmla="*/ 28 h 205"/>
                  <a:gd name="T38" fmla="*/ 74 w 219"/>
                  <a:gd name="T39" fmla="*/ 28 h 205"/>
                  <a:gd name="T40" fmla="*/ 65 w 219"/>
                  <a:gd name="T41" fmla="*/ 28 h 205"/>
                  <a:gd name="T42" fmla="*/ 64 w 219"/>
                  <a:gd name="T43" fmla="*/ 50 h 205"/>
                  <a:gd name="T44" fmla="*/ 64 w 219"/>
                  <a:gd name="T45" fmla="*/ 72 h 205"/>
                  <a:gd name="T46" fmla="*/ 51 w 219"/>
                  <a:gd name="T47" fmla="*/ 79 h 205"/>
                  <a:gd name="T48" fmla="*/ 51 w 219"/>
                  <a:gd name="T49" fmla="*/ 93 h 205"/>
                  <a:gd name="T50" fmla="*/ 51 w 219"/>
                  <a:gd name="T51" fmla="*/ 107 h 205"/>
                  <a:gd name="T52" fmla="*/ 39 w 219"/>
                  <a:gd name="T53" fmla="*/ 107 h 205"/>
                  <a:gd name="T54" fmla="*/ 26 w 219"/>
                  <a:gd name="T55" fmla="*/ 107 h 205"/>
                  <a:gd name="T56" fmla="*/ 13 w 219"/>
                  <a:gd name="T57" fmla="*/ 107 h 205"/>
                  <a:gd name="T58" fmla="*/ 1 w 219"/>
                  <a:gd name="T59" fmla="*/ 107 h 205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219" h="205">
                    <a:moveTo>
                      <a:pt x="3" y="188"/>
                    </a:moveTo>
                    <a:lnTo>
                      <a:pt x="0" y="205"/>
                    </a:lnTo>
                    <a:lnTo>
                      <a:pt x="1" y="188"/>
                    </a:lnTo>
                    <a:lnTo>
                      <a:pt x="19" y="151"/>
                    </a:lnTo>
                    <a:lnTo>
                      <a:pt x="36" y="115"/>
                    </a:lnTo>
                    <a:lnTo>
                      <a:pt x="31" y="117"/>
                    </a:lnTo>
                    <a:lnTo>
                      <a:pt x="51" y="95"/>
                    </a:lnTo>
                    <a:lnTo>
                      <a:pt x="61" y="71"/>
                    </a:lnTo>
                    <a:lnTo>
                      <a:pt x="70" y="48"/>
                    </a:lnTo>
                    <a:lnTo>
                      <a:pt x="91" y="30"/>
                    </a:lnTo>
                    <a:lnTo>
                      <a:pt x="105" y="0"/>
                    </a:lnTo>
                    <a:lnTo>
                      <a:pt x="134" y="0"/>
                    </a:lnTo>
                    <a:lnTo>
                      <a:pt x="163" y="0"/>
                    </a:lnTo>
                    <a:lnTo>
                      <a:pt x="192" y="0"/>
                    </a:lnTo>
                    <a:lnTo>
                      <a:pt x="219" y="0"/>
                    </a:lnTo>
                    <a:lnTo>
                      <a:pt x="219" y="11"/>
                    </a:lnTo>
                    <a:lnTo>
                      <a:pt x="219" y="49"/>
                    </a:lnTo>
                    <a:lnTo>
                      <a:pt x="198" y="49"/>
                    </a:lnTo>
                    <a:lnTo>
                      <a:pt x="176" y="49"/>
                    </a:lnTo>
                    <a:lnTo>
                      <a:pt x="154" y="49"/>
                    </a:lnTo>
                    <a:lnTo>
                      <a:pt x="134" y="49"/>
                    </a:lnTo>
                    <a:lnTo>
                      <a:pt x="133" y="87"/>
                    </a:lnTo>
                    <a:lnTo>
                      <a:pt x="132" y="125"/>
                    </a:lnTo>
                    <a:lnTo>
                      <a:pt x="106" y="138"/>
                    </a:lnTo>
                    <a:lnTo>
                      <a:pt x="105" y="163"/>
                    </a:lnTo>
                    <a:lnTo>
                      <a:pt x="105" y="188"/>
                    </a:lnTo>
                    <a:lnTo>
                      <a:pt x="80" y="188"/>
                    </a:lnTo>
                    <a:lnTo>
                      <a:pt x="54" y="188"/>
                    </a:lnTo>
                    <a:lnTo>
                      <a:pt x="28" y="188"/>
                    </a:lnTo>
                    <a:lnTo>
                      <a:pt x="3" y="188"/>
                    </a:lnTo>
                    <a:close/>
                  </a:path>
                </a:pathLst>
              </a:custGeom>
              <a:grpFill/>
              <a:ln w="635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US" sz="900" dirty="0">
                  <a:solidFill>
                    <a:srgbClr val="000000"/>
                  </a:solidFill>
                </a:endParaRPr>
              </a:p>
            </p:txBody>
          </p:sp>
        </p:grpSp>
      </p:grp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121" b="6540"/>
          <a:stretch/>
        </p:blipFill>
        <p:spPr>
          <a:xfrm>
            <a:off x="1371573" y="1875085"/>
            <a:ext cx="1057993" cy="1403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71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776" r="33047"/>
          <a:stretch/>
        </p:blipFill>
        <p:spPr>
          <a:xfrm>
            <a:off x="4625647" y="1163851"/>
            <a:ext cx="2011680" cy="491260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2820" t="95" r="10851" b="286"/>
          <a:stretch/>
        </p:blipFill>
        <p:spPr>
          <a:xfrm flipH="1">
            <a:off x="2480844" y="1163851"/>
            <a:ext cx="2011680" cy="4892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217" t="510" r="14924" b="-296"/>
          <a:stretch/>
        </p:blipFill>
        <p:spPr>
          <a:xfrm>
            <a:off x="336041" y="1163851"/>
            <a:ext cx="2011680" cy="4882377"/>
          </a:xfrm>
          <a:prstGeom prst="rect">
            <a:avLst/>
          </a:prstGeom>
        </p:spPr>
      </p:pic>
      <p:sp>
        <p:nvSpPr>
          <p:cNvPr id="46" name="Title 4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solidFill>
                  <a:sysClr val="windowText" lastClr="000000"/>
                </a:solidFill>
              </a:rPr>
              <a:t>What Problems are We Trying to Solve?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fld id="{F49B8720-E526-BD45-92D7-B4028BF31D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2752725" y="67340"/>
            <a:ext cx="6071727" cy="149475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+mn-lt"/>
                <a:ea typeface="+mj-ea"/>
                <a:cs typeface="Arial Narrow"/>
              </a:defRPr>
            </a:lvl1pPr>
          </a:lstStyle>
          <a:p>
            <a:pPr>
              <a:defRPr/>
            </a:pPr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35937" y="4705751"/>
            <a:ext cx="2008926" cy="1340477"/>
          </a:xfrm>
          <a:prstGeom prst="rect">
            <a:avLst/>
          </a:prstGeom>
          <a:solidFill>
            <a:schemeClr val="accent5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prstClr val="white"/>
                </a:solidFill>
              </a:rPr>
              <a:t>Resilient energy infrastructure for the 21</a:t>
            </a:r>
            <a:r>
              <a:rPr lang="en-US" b="1" baseline="30000" dirty="0" smtClean="0">
                <a:solidFill>
                  <a:prstClr val="white"/>
                </a:solidFill>
              </a:rPr>
              <a:t>st</a:t>
            </a:r>
            <a:r>
              <a:rPr lang="en-US" b="1" dirty="0" smtClean="0">
                <a:solidFill>
                  <a:prstClr val="white"/>
                </a:solidFill>
              </a:rPr>
              <a:t> century</a:t>
            </a:r>
            <a:endParaRPr lang="en-US" b="1" dirty="0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480844" y="4731965"/>
            <a:ext cx="2008822" cy="1332787"/>
          </a:xfrm>
          <a:prstGeom prst="rect">
            <a:avLst/>
          </a:prstGeom>
          <a:solidFill>
            <a:schemeClr val="accent5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prstClr val="white"/>
                </a:solidFill>
              </a:rPr>
              <a:t>Affordable, sustainable energy </a:t>
            </a:r>
          </a:p>
          <a:p>
            <a:pPr algn="ctr"/>
            <a:r>
              <a:rPr lang="en-US" b="1" dirty="0" smtClean="0">
                <a:solidFill>
                  <a:prstClr val="white"/>
                </a:solidFill>
              </a:rPr>
              <a:t>for all</a:t>
            </a:r>
            <a:endParaRPr lang="en-US" b="1" dirty="0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625647" y="4720265"/>
            <a:ext cx="2011680" cy="1356189"/>
          </a:xfrm>
          <a:prstGeom prst="rect">
            <a:avLst/>
          </a:prstGeom>
          <a:solidFill>
            <a:schemeClr val="accent5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prstClr val="white"/>
                </a:solidFill>
              </a:rPr>
              <a:t>U.S. economic development</a:t>
            </a:r>
            <a:endParaRPr lang="en-US" b="1" dirty="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81" t="454" r="38816" b="238"/>
          <a:stretch/>
        </p:blipFill>
        <p:spPr>
          <a:xfrm>
            <a:off x="6773308" y="1163851"/>
            <a:ext cx="2011680" cy="4896979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6773308" y="4720265"/>
            <a:ext cx="2011680" cy="1356189"/>
          </a:xfrm>
          <a:prstGeom prst="rect">
            <a:avLst/>
          </a:prstGeom>
          <a:solidFill>
            <a:schemeClr val="accent5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prstClr val="white"/>
                </a:solidFill>
              </a:rPr>
              <a:t>American leadership in science and technology</a:t>
            </a:r>
            <a:endParaRPr lang="en-US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9315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ARPA-E Mission</a:t>
            </a:r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35936" y="891509"/>
            <a:ext cx="8594997" cy="903277"/>
          </a:xfrm>
          <a:prstGeom prst="rect">
            <a:avLst/>
          </a:prstGeom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b="1" dirty="0">
                <a:solidFill>
                  <a:srgbClr val="E7862A"/>
                </a:solidFill>
              </a:rPr>
              <a:t>Mission:  </a:t>
            </a:r>
            <a:r>
              <a:rPr lang="en-US" dirty="0">
                <a:solidFill>
                  <a:prstClr val="black"/>
                </a:solidFill>
              </a:rPr>
              <a:t>To overcome </a:t>
            </a:r>
            <a:r>
              <a:rPr lang="en-US" dirty="0" smtClean="0">
                <a:solidFill>
                  <a:prstClr val="black"/>
                </a:solidFill>
              </a:rPr>
              <a:t>long term </a:t>
            </a:r>
            <a:r>
              <a:rPr lang="en-US" dirty="0">
                <a:solidFill>
                  <a:prstClr val="black"/>
                </a:solidFill>
              </a:rPr>
              <a:t>and high-risk technological barriers in the development of energy </a:t>
            </a:r>
            <a:r>
              <a:rPr lang="en-US" dirty="0" smtClean="0">
                <a:solidFill>
                  <a:prstClr val="black"/>
                </a:solidFill>
              </a:rPr>
              <a:t>technologies </a:t>
            </a:r>
            <a:endParaRPr lang="en-US" kern="0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136194" y="6318385"/>
            <a:ext cx="688258" cy="365125"/>
          </a:xfrm>
          <a:prstGeom prst="rect">
            <a:avLst/>
          </a:prstGeom>
        </p:spPr>
        <p:txBody>
          <a:bodyPr/>
          <a:lstStyle/>
          <a:p>
            <a:fld id="{F49B8720-E526-BD45-92D7-B4028BF31D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Freeform 5"/>
          <p:cNvSpPr>
            <a:spLocks/>
          </p:cNvSpPr>
          <p:nvPr/>
        </p:nvSpPr>
        <p:spPr bwMode="auto">
          <a:xfrm>
            <a:off x="3048085" y="1886752"/>
            <a:ext cx="3063696" cy="3063696"/>
          </a:xfrm>
          <a:custGeom>
            <a:avLst/>
            <a:gdLst>
              <a:gd name="T0" fmla="*/ 2832 w 2834"/>
              <a:gd name="T1" fmla="*/ 1489 h 2834"/>
              <a:gd name="T2" fmla="*/ 2804 w 2834"/>
              <a:gd name="T3" fmla="*/ 1703 h 2834"/>
              <a:gd name="T4" fmla="*/ 2748 w 2834"/>
              <a:gd name="T5" fmla="*/ 1905 h 2834"/>
              <a:gd name="T6" fmla="*/ 2662 w 2834"/>
              <a:gd name="T7" fmla="*/ 2093 h 2834"/>
              <a:gd name="T8" fmla="*/ 2552 w 2834"/>
              <a:gd name="T9" fmla="*/ 2264 h 2834"/>
              <a:gd name="T10" fmla="*/ 2418 w 2834"/>
              <a:gd name="T11" fmla="*/ 2418 h 2834"/>
              <a:gd name="T12" fmla="*/ 2264 w 2834"/>
              <a:gd name="T13" fmla="*/ 2552 h 2834"/>
              <a:gd name="T14" fmla="*/ 2093 w 2834"/>
              <a:gd name="T15" fmla="*/ 2662 h 2834"/>
              <a:gd name="T16" fmla="*/ 1905 w 2834"/>
              <a:gd name="T17" fmla="*/ 2748 h 2834"/>
              <a:gd name="T18" fmla="*/ 1703 w 2834"/>
              <a:gd name="T19" fmla="*/ 2804 h 2834"/>
              <a:gd name="T20" fmla="*/ 1489 w 2834"/>
              <a:gd name="T21" fmla="*/ 2832 h 2834"/>
              <a:gd name="T22" fmla="*/ 1345 w 2834"/>
              <a:gd name="T23" fmla="*/ 2832 h 2834"/>
              <a:gd name="T24" fmla="*/ 1131 w 2834"/>
              <a:gd name="T25" fmla="*/ 2804 h 2834"/>
              <a:gd name="T26" fmla="*/ 929 w 2834"/>
              <a:gd name="T27" fmla="*/ 2748 h 2834"/>
              <a:gd name="T28" fmla="*/ 741 w 2834"/>
              <a:gd name="T29" fmla="*/ 2662 h 2834"/>
              <a:gd name="T30" fmla="*/ 570 w 2834"/>
              <a:gd name="T31" fmla="*/ 2552 h 2834"/>
              <a:gd name="T32" fmla="*/ 416 w 2834"/>
              <a:gd name="T33" fmla="*/ 2418 h 2834"/>
              <a:gd name="T34" fmla="*/ 282 w 2834"/>
              <a:gd name="T35" fmla="*/ 2264 h 2834"/>
              <a:gd name="T36" fmla="*/ 172 w 2834"/>
              <a:gd name="T37" fmla="*/ 2093 h 2834"/>
              <a:gd name="T38" fmla="*/ 86 w 2834"/>
              <a:gd name="T39" fmla="*/ 1905 h 2834"/>
              <a:gd name="T40" fmla="*/ 30 w 2834"/>
              <a:gd name="T41" fmla="*/ 1703 h 2834"/>
              <a:gd name="T42" fmla="*/ 2 w 2834"/>
              <a:gd name="T43" fmla="*/ 1489 h 2834"/>
              <a:gd name="T44" fmla="*/ 2 w 2834"/>
              <a:gd name="T45" fmla="*/ 1343 h 2834"/>
              <a:gd name="T46" fmla="*/ 30 w 2834"/>
              <a:gd name="T47" fmla="*/ 1131 h 2834"/>
              <a:gd name="T48" fmla="*/ 86 w 2834"/>
              <a:gd name="T49" fmla="*/ 929 h 2834"/>
              <a:gd name="T50" fmla="*/ 172 w 2834"/>
              <a:gd name="T51" fmla="*/ 741 h 2834"/>
              <a:gd name="T52" fmla="*/ 282 w 2834"/>
              <a:gd name="T53" fmla="*/ 570 h 2834"/>
              <a:gd name="T54" fmla="*/ 416 w 2834"/>
              <a:gd name="T55" fmla="*/ 416 h 2834"/>
              <a:gd name="T56" fmla="*/ 570 w 2834"/>
              <a:gd name="T57" fmla="*/ 282 h 2834"/>
              <a:gd name="T58" fmla="*/ 741 w 2834"/>
              <a:gd name="T59" fmla="*/ 172 h 2834"/>
              <a:gd name="T60" fmla="*/ 929 w 2834"/>
              <a:gd name="T61" fmla="*/ 86 h 2834"/>
              <a:gd name="T62" fmla="*/ 1131 w 2834"/>
              <a:gd name="T63" fmla="*/ 30 h 2834"/>
              <a:gd name="T64" fmla="*/ 1345 w 2834"/>
              <a:gd name="T65" fmla="*/ 2 h 2834"/>
              <a:gd name="T66" fmla="*/ 1489 w 2834"/>
              <a:gd name="T67" fmla="*/ 2 h 2834"/>
              <a:gd name="T68" fmla="*/ 1703 w 2834"/>
              <a:gd name="T69" fmla="*/ 30 h 2834"/>
              <a:gd name="T70" fmla="*/ 1905 w 2834"/>
              <a:gd name="T71" fmla="*/ 86 h 2834"/>
              <a:gd name="T72" fmla="*/ 2093 w 2834"/>
              <a:gd name="T73" fmla="*/ 172 h 2834"/>
              <a:gd name="T74" fmla="*/ 2264 w 2834"/>
              <a:gd name="T75" fmla="*/ 282 h 2834"/>
              <a:gd name="T76" fmla="*/ 2418 w 2834"/>
              <a:gd name="T77" fmla="*/ 416 h 2834"/>
              <a:gd name="T78" fmla="*/ 2552 w 2834"/>
              <a:gd name="T79" fmla="*/ 570 h 2834"/>
              <a:gd name="T80" fmla="*/ 2662 w 2834"/>
              <a:gd name="T81" fmla="*/ 741 h 2834"/>
              <a:gd name="T82" fmla="*/ 2748 w 2834"/>
              <a:gd name="T83" fmla="*/ 929 h 2834"/>
              <a:gd name="T84" fmla="*/ 2804 w 2834"/>
              <a:gd name="T85" fmla="*/ 1131 h 2834"/>
              <a:gd name="T86" fmla="*/ 2832 w 2834"/>
              <a:gd name="T87" fmla="*/ 1343 h 2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34" h="2834">
                <a:moveTo>
                  <a:pt x="2834" y="1417"/>
                </a:moveTo>
                <a:lnTo>
                  <a:pt x="2834" y="1417"/>
                </a:lnTo>
                <a:lnTo>
                  <a:pt x="2832" y="1489"/>
                </a:lnTo>
                <a:lnTo>
                  <a:pt x="2826" y="1561"/>
                </a:lnTo>
                <a:lnTo>
                  <a:pt x="2816" y="1633"/>
                </a:lnTo>
                <a:lnTo>
                  <a:pt x="2804" y="1703"/>
                </a:lnTo>
                <a:lnTo>
                  <a:pt x="2788" y="1771"/>
                </a:lnTo>
                <a:lnTo>
                  <a:pt x="2770" y="1839"/>
                </a:lnTo>
                <a:lnTo>
                  <a:pt x="2748" y="1905"/>
                </a:lnTo>
                <a:lnTo>
                  <a:pt x="2722" y="1969"/>
                </a:lnTo>
                <a:lnTo>
                  <a:pt x="2694" y="2031"/>
                </a:lnTo>
                <a:lnTo>
                  <a:pt x="2662" y="2093"/>
                </a:lnTo>
                <a:lnTo>
                  <a:pt x="2628" y="2150"/>
                </a:lnTo>
                <a:lnTo>
                  <a:pt x="2592" y="2208"/>
                </a:lnTo>
                <a:lnTo>
                  <a:pt x="2552" y="2264"/>
                </a:lnTo>
                <a:lnTo>
                  <a:pt x="2510" y="2318"/>
                </a:lnTo>
                <a:lnTo>
                  <a:pt x="2466" y="2368"/>
                </a:lnTo>
                <a:lnTo>
                  <a:pt x="2418" y="2418"/>
                </a:lnTo>
                <a:lnTo>
                  <a:pt x="2368" y="2466"/>
                </a:lnTo>
                <a:lnTo>
                  <a:pt x="2318" y="2510"/>
                </a:lnTo>
                <a:lnTo>
                  <a:pt x="2264" y="2552"/>
                </a:lnTo>
                <a:lnTo>
                  <a:pt x="2208" y="2592"/>
                </a:lnTo>
                <a:lnTo>
                  <a:pt x="2150" y="2628"/>
                </a:lnTo>
                <a:lnTo>
                  <a:pt x="2093" y="2662"/>
                </a:lnTo>
                <a:lnTo>
                  <a:pt x="2031" y="2694"/>
                </a:lnTo>
                <a:lnTo>
                  <a:pt x="1969" y="2722"/>
                </a:lnTo>
                <a:lnTo>
                  <a:pt x="1905" y="2748"/>
                </a:lnTo>
                <a:lnTo>
                  <a:pt x="1839" y="2770"/>
                </a:lnTo>
                <a:lnTo>
                  <a:pt x="1771" y="2788"/>
                </a:lnTo>
                <a:lnTo>
                  <a:pt x="1703" y="2804"/>
                </a:lnTo>
                <a:lnTo>
                  <a:pt x="1633" y="2816"/>
                </a:lnTo>
                <a:lnTo>
                  <a:pt x="1561" y="2826"/>
                </a:lnTo>
                <a:lnTo>
                  <a:pt x="1489" y="2832"/>
                </a:lnTo>
                <a:lnTo>
                  <a:pt x="1417" y="2834"/>
                </a:lnTo>
                <a:lnTo>
                  <a:pt x="1417" y="2834"/>
                </a:lnTo>
                <a:lnTo>
                  <a:pt x="1345" y="2832"/>
                </a:lnTo>
                <a:lnTo>
                  <a:pt x="1273" y="2826"/>
                </a:lnTo>
                <a:lnTo>
                  <a:pt x="1201" y="2816"/>
                </a:lnTo>
                <a:lnTo>
                  <a:pt x="1131" y="2804"/>
                </a:lnTo>
                <a:lnTo>
                  <a:pt x="1063" y="2788"/>
                </a:lnTo>
                <a:lnTo>
                  <a:pt x="995" y="2770"/>
                </a:lnTo>
                <a:lnTo>
                  <a:pt x="929" y="2748"/>
                </a:lnTo>
                <a:lnTo>
                  <a:pt x="865" y="2722"/>
                </a:lnTo>
                <a:lnTo>
                  <a:pt x="803" y="2694"/>
                </a:lnTo>
                <a:lnTo>
                  <a:pt x="741" y="2662"/>
                </a:lnTo>
                <a:lnTo>
                  <a:pt x="684" y="2628"/>
                </a:lnTo>
                <a:lnTo>
                  <a:pt x="626" y="2592"/>
                </a:lnTo>
                <a:lnTo>
                  <a:pt x="570" y="2552"/>
                </a:lnTo>
                <a:lnTo>
                  <a:pt x="516" y="2510"/>
                </a:lnTo>
                <a:lnTo>
                  <a:pt x="466" y="2466"/>
                </a:lnTo>
                <a:lnTo>
                  <a:pt x="416" y="2418"/>
                </a:lnTo>
                <a:lnTo>
                  <a:pt x="368" y="2368"/>
                </a:lnTo>
                <a:lnTo>
                  <a:pt x="324" y="2318"/>
                </a:lnTo>
                <a:lnTo>
                  <a:pt x="282" y="2264"/>
                </a:lnTo>
                <a:lnTo>
                  <a:pt x="242" y="2208"/>
                </a:lnTo>
                <a:lnTo>
                  <a:pt x="206" y="2150"/>
                </a:lnTo>
                <a:lnTo>
                  <a:pt x="172" y="2093"/>
                </a:lnTo>
                <a:lnTo>
                  <a:pt x="140" y="2031"/>
                </a:lnTo>
                <a:lnTo>
                  <a:pt x="112" y="1969"/>
                </a:lnTo>
                <a:lnTo>
                  <a:pt x="86" y="1905"/>
                </a:lnTo>
                <a:lnTo>
                  <a:pt x="64" y="1839"/>
                </a:lnTo>
                <a:lnTo>
                  <a:pt x="46" y="1771"/>
                </a:lnTo>
                <a:lnTo>
                  <a:pt x="30" y="1703"/>
                </a:lnTo>
                <a:lnTo>
                  <a:pt x="16" y="1633"/>
                </a:lnTo>
                <a:lnTo>
                  <a:pt x="8" y="1561"/>
                </a:lnTo>
                <a:lnTo>
                  <a:pt x="2" y="1489"/>
                </a:lnTo>
                <a:lnTo>
                  <a:pt x="0" y="1417"/>
                </a:lnTo>
                <a:lnTo>
                  <a:pt x="0" y="1417"/>
                </a:lnTo>
                <a:lnTo>
                  <a:pt x="2" y="1343"/>
                </a:lnTo>
                <a:lnTo>
                  <a:pt x="8" y="1271"/>
                </a:lnTo>
                <a:lnTo>
                  <a:pt x="16" y="1201"/>
                </a:lnTo>
                <a:lnTo>
                  <a:pt x="30" y="1131"/>
                </a:lnTo>
                <a:lnTo>
                  <a:pt x="46" y="1063"/>
                </a:lnTo>
                <a:lnTo>
                  <a:pt x="64" y="995"/>
                </a:lnTo>
                <a:lnTo>
                  <a:pt x="86" y="929"/>
                </a:lnTo>
                <a:lnTo>
                  <a:pt x="112" y="865"/>
                </a:lnTo>
                <a:lnTo>
                  <a:pt x="140" y="803"/>
                </a:lnTo>
                <a:lnTo>
                  <a:pt x="172" y="741"/>
                </a:lnTo>
                <a:lnTo>
                  <a:pt x="206" y="682"/>
                </a:lnTo>
                <a:lnTo>
                  <a:pt x="242" y="626"/>
                </a:lnTo>
                <a:lnTo>
                  <a:pt x="282" y="570"/>
                </a:lnTo>
                <a:lnTo>
                  <a:pt x="324" y="516"/>
                </a:lnTo>
                <a:lnTo>
                  <a:pt x="368" y="464"/>
                </a:lnTo>
                <a:lnTo>
                  <a:pt x="416" y="416"/>
                </a:lnTo>
                <a:lnTo>
                  <a:pt x="466" y="368"/>
                </a:lnTo>
                <a:lnTo>
                  <a:pt x="516" y="324"/>
                </a:lnTo>
                <a:lnTo>
                  <a:pt x="570" y="282"/>
                </a:lnTo>
                <a:lnTo>
                  <a:pt x="626" y="242"/>
                </a:lnTo>
                <a:lnTo>
                  <a:pt x="684" y="206"/>
                </a:lnTo>
                <a:lnTo>
                  <a:pt x="741" y="172"/>
                </a:lnTo>
                <a:lnTo>
                  <a:pt x="803" y="140"/>
                </a:lnTo>
                <a:lnTo>
                  <a:pt x="865" y="112"/>
                </a:lnTo>
                <a:lnTo>
                  <a:pt x="929" y="86"/>
                </a:lnTo>
                <a:lnTo>
                  <a:pt x="995" y="64"/>
                </a:lnTo>
                <a:lnTo>
                  <a:pt x="1063" y="46"/>
                </a:lnTo>
                <a:lnTo>
                  <a:pt x="1131" y="30"/>
                </a:lnTo>
                <a:lnTo>
                  <a:pt x="1201" y="16"/>
                </a:lnTo>
                <a:lnTo>
                  <a:pt x="1273" y="8"/>
                </a:lnTo>
                <a:lnTo>
                  <a:pt x="1345" y="2"/>
                </a:lnTo>
                <a:lnTo>
                  <a:pt x="1417" y="0"/>
                </a:lnTo>
                <a:lnTo>
                  <a:pt x="1417" y="0"/>
                </a:lnTo>
                <a:lnTo>
                  <a:pt x="1489" y="2"/>
                </a:lnTo>
                <a:lnTo>
                  <a:pt x="1561" y="8"/>
                </a:lnTo>
                <a:lnTo>
                  <a:pt x="1633" y="16"/>
                </a:lnTo>
                <a:lnTo>
                  <a:pt x="1703" y="30"/>
                </a:lnTo>
                <a:lnTo>
                  <a:pt x="1771" y="46"/>
                </a:lnTo>
                <a:lnTo>
                  <a:pt x="1839" y="64"/>
                </a:lnTo>
                <a:lnTo>
                  <a:pt x="1905" y="86"/>
                </a:lnTo>
                <a:lnTo>
                  <a:pt x="1969" y="112"/>
                </a:lnTo>
                <a:lnTo>
                  <a:pt x="2031" y="140"/>
                </a:lnTo>
                <a:lnTo>
                  <a:pt x="2093" y="172"/>
                </a:lnTo>
                <a:lnTo>
                  <a:pt x="2150" y="206"/>
                </a:lnTo>
                <a:lnTo>
                  <a:pt x="2208" y="242"/>
                </a:lnTo>
                <a:lnTo>
                  <a:pt x="2264" y="282"/>
                </a:lnTo>
                <a:lnTo>
                  <a:pt x="2318" y="324"/>
                </a:lnTo>
                <a:lnTo>
                  <a:pt x="2368" y="368"/>
                </a:lnTo>
                <a:lnTo>
                  <a:pt x="2418" y="416"/>
                </a:lnTo>
                <a:lnTo>
                  <a:pt x="2466" y="464"/>
                </a:lnTo>
                <a:lnTo>
                  <a:pt x="2510" y="516"/>
                </a:lnTo>
                <a:lnTo>
                  <a:pt x="2552" y="570"/>
                </a:lnTo>
                <a:lnTo>
                  <a:pt x="2592" y="626"/>
                </a:lnTo>
                <a:lnTo>
                  <a:pt x="2628" y="682"/>
                </a:lnTo>
                <a:lnTo>
                  <a:pt x="2662" y="741"/>
                </a:lnTo>
                <a:lnTo>
                  <a:pt x="2694" y="803"/>
                </a:lnTo>
                <a:lnTo>
                  <a:pt x="2722" y="865"/>
                </a:lnTo>
                <a:lnTo>
                  <a:pt x="2748" y="929"/>
                </a:lnTo>
                <a:lnTo>
                  <a:pt x="2770" y="995"/>
                </a:lnTo>
                <a:lnTo>
                  <a:pt x="2788" y="1063"/>
                </a:lnTo>
                <a:lnTo>
                  <a:pt x="2804" y="1131"/>
                </a:lnTo>
                <a:lnTo>
                  <a:pt x="2816" y="1201"/>
                </a:lnTo>
                <a:lnTo>
                  <a:pt x="2826" y="1271"/>
                </a:lnTo>
                <a:lnTo>
                  <a:pt x="2832" y="1343"/>
                </a:lnTo>
                <a:lnTo>
                  <a:pt x="2834" y="1417"/>
                </a:lnTo>
                <a:lnTo>
                  <a:pt x="2834" y="1417"/>
                </a:lnTo>
                <a:close/>
              </a:path>
            </a:pathLst>
          </a:custGeom>
          <a:solidFill>
            <a:srgbClr val="E6F6F9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013" dirty="0"/>
          </a:p>
        </p:txBody>
      </p:sp>
      <p:grpSp>
        <p:nvGrpSpPr>
          <p:cNvPr id="3" name="Group 2"/>
          <p:cNvGrpSpPr/>
          <p:nvPr/>
        </p:nvGrpSpPr>
        <p:grpSpPr>
          <a:xfrm>
            <a:off x="1734599" y="1770827"/>
            <a:ext cx="5691188" cy="4304789"/>
            <a:chOff x="1734599" y="1770827"/>
            <a:chExt cx="5691188" cy="4304789"/>
          </a:xfrm>
        </p:grpSpPr>
        <p:grpSp>
          <p:nvGrpSpPr>
            <p:cNvPr id="21" name="Group 146">
              <a:extLst>
                <a:ext uri="{FF2B5EF4-FFF2-40B4-BE49-F238E27FC236}">
                  <a16:creationId xmlns:a16="http://schemas.microsoft.com/office/drawing/2014/main" xmlns="" id="{431BC13C-1BA2-4135-9A70-00A7A0342A8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34836" y="4694332"/>
              <a:ext cx="1882379" cy="1381284"/>
              <a:chOff x="2086" y="2757"/>
              <a:chExt cx="1581" cy="1243"/>
            </a:xfrm>
          </p:grpSpPr>
          <p:sp>
            <p:nvSpPr>
              <p:cNvPr id="342" name="AutoShape 139">
                <a:extLst>
                  <a:ext uri="{FF2B5EF4-FFF2-40B4-BE49-F238E27FC236}">
                    <a16:creationId xmlns:a16="http://schemas.microsoft.com/office/drawing/2014/main" xmlns="" id="{90453D7E-651D-4D3C-8CBD-93A8779C408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0800000">
                <a:off x="2095" y="2757"/>
                <a:ext cx="1564" cy="35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6532 w 21600"/>
                  <a:gd name="T13" fmla="*/ 6553 h 21600"/>
                  <a:gd name="T14" fmla="*/ 15068 w 21600"/>
                  <a:gd name="T15" fmla="*/ 15047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9460" y="21600"/>
                    </a:lnTo>
                    <a:lnTo>
                      <a:pt x="1214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  <a:alpha val="59999"/>
                </a:schemeClr>
              </a:solidFill>
              <a:ln w="1905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sz="1350" dirty="0"/>
              </a:p>
            </p:txBody>
          </p:sp>
          <p:sp>
            <p:nvSpPr>
              <p:cNvPr id="343" name="Rectangle 7">
                <a:extLst>
                  <a:ext uri="{FF2B5EF4-FFF2-40B4-BE49-F238E27FC236}">
                    <a16:creationId xmlns:a16="http://schemas.microsoft.com/office/drawing/2014/main" xmlns="" id="{7C15AD1A-5E67-4DFA-BA7F-1CFA022ACEB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flipH="1">
                <a:off x="2086" y="3113"/>
                <a:ext cx="1581" cy="887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  <a:alpha val="59999"/>
                </a:schemeClr>
              </a:soli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algn="l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algn="l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algn="l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algn="l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algn="l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/>
                <a:endParaRPr lang="en-US" altLang="en-US" dirty="0"/>
              </a:p>
            </p:txBody>
          </p:sp>
          <p:sp>
            <p:nvSpPr>
              <p:cNvPr id="344" name="Rectangle 5">
                <a:extLst>
                  <a:ext uri="{FF2B5EF4-FFF2-40B4-BE49-F238E27FC236}">
                    <a16:creationId xmlns:a16="http://schemas.microsoft.com/office/drawing/2014/main" xmlns="" id="{F32883B4-59A9-46E5-8BF6-48248FD9020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flipH="1">
                <a:off x="2154" y="3177"/>
                <a:ext cx="1435" cy="767"/>
              </a:xfrm>
              <a:prstGeom prst="rect">
                <a:avLst/>
              </a:prstGeom>
              <a:solidFill>
                <a:schemeClr val="accent2"/>
              </a:soli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algn="l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algn="l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algn="l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algn="l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algn="l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1350" dirty="0"/>
              </a:p>
            </p:txBody>
          </p:sp>
        </p:grpSp>
        <p:grpSp>
          <p:nvGrpSpPr>
            <p:cNvPr id="20" name="Group 147">
              <a:extLst>
                <a:ext uri="{FF2B5EF4-FFF2-40B4-BE49-F238E27FC236}">
                  <a16:creationId xmlns:a16="http://schemas.microsoft.com/office/drawing/2014/main" xmlns="" id="{4A82043C-C38C-4918-9C22-881231EF0B8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94493" y="4696554"/>
              <a:ext cx="2731294" cy="1379061"/>
              <a:chOff x="2976" y="2759"/>
              <a:chExt cx="2294" cy="1241"/>
            </a:xfrm>
          </p:grpSpPr>
          <p:sp>
            <p:nvSpPr>
              <p:cNvPr id="345" name="Freeform 135">
                <a:extLst>
                  <a:ext uri="{FF2B5EF4-FFF2-40B4-BE49-F238E27FC236}">
                    <a16:creationId xmlns:a16="http://schemas.microsoft.com/office/drawing/2014/main" xmlns="" id="{CCC19EEB-A9F7-4422-8916-258A640B41F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976" y="2759"/>
                <a:ext cx="2283" cy="354"/>
              </a:xfrm>
              <a:custGeom>
                <a:avLst/>
                <a:gdLst>
                  <a:gd name="T0" fmla="*/ 2349 w 2272"/>
                  <a:gd name="T1" fmla="*/ 354 h 354"/>
                  <a:gd name="T2" fmla="*/ 206 w 2272"/>
                  <a:gd name="T3" fmla="*/ 0 h 354"/>
                  <a:gd name="T4" fmla="*/ 0 w 2272"/>
                  <a:gd name="T5" fmla="*/ 0 h 354"/>
                  <a:gd name="T6" fmla="*/ 706 w 2272"/>
                  <a:gd name="T7" fmla="*/ 354 h 354"/>
                  <a:gd name="T8" fmla="*/ 2349 w 2272"/>
                  <a:gd name="T9" fmla="*/ 354 h 3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72"/>
                  <a:gd name="T16" fmla="*/ 0 h 354"/>
                  <a:gd name="T17" fmla="*/ 2272 w 2272"/>
                  <a:gd name="T18" fmla="*/ 354 h 3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72" h="354">
                    <a:moveTo>
                      <a:pt x="2272" y="354"/>
                    </a:moveTo>
                    <a:lnTo>
                      <a:pt x="199" y="0"/>
                    </a:lnTo>
                    <a:lnTo>
                      <a:pt x="0" y="0"/>
                    </a:lnTo>
                    <a:lnTo>
                      <a:pt x="685" y="354"/>
                    </a:lnTo>
                    <a:lnTo>
                      <a:pt x="2272" y="354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  <a:alpha val="59999"/>
                </a:schemeClr>
              </a:soli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350" dirty="0" smtClean="0"/>
              </a:p>
              <a:p>
                <a:endParaRPr lang="en-US" sz="1350" dirty="0"/>
              </a:p>
              <a:p>
                <a:endParaRPr lang="en-US" sz="1350" dirty="0" smtClean="0"/>
              </a:p>
              <a:p>
                <a:endParaRPr lang="en-US" sz="1350" dirty="0"/>
              </a:p>
              <a:p>
                <a:endParaRPr lang="en-US" sz="1350" dirty="0" smtClean="0"/>
              </a:p>
              <a:p>
                <a:endParaRPr lang="en-US" sz="1350" dirty="0"/>
              </a:p>
              <a:p>
                <a:endParaRPr lang="en-US" sz="1350" dirty="0" smtClean="0"/>
              </a:p>
              <a:p>
                <a:endParaRPr lang="en-US" sz="1350" dirty="0"/>
              </a:p>
              <a:p>
                <a:endParaRPr lang="en-US" sz="1350" dirty="0"/>
              </a:p>
            </p:txBody>
          </p:sp>
          <p:sp>
            <p:nvSpPr>
              <p:cNvPr id="346" name="Rectangle 7">
                <a:extLst>
                  <a:ext uri="{FF2B5EF4-FFF2-40B4-BE49-F238E27FC236}">
                    <a16:creationId xmlns:a16="http://schemas.microsoft.com/office/drawing/2014/main" xmlns="" id="{2CA7C69A-49B5-4FFF-BBF0-25921C9A672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flipH="1">
                <a:off x="3671" y="3113"/>
                <a:ext cx="1599" cy="887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  <a:alpha val="59999"/>
                </a:schemeClr>
              </a:soli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algn="l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algn="l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algn="l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algn="l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algn="l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/>
                <a:endParaRPr lang="en-US" altLang="en-US" dirty="0" smtClean="0"/>
              </a:p>
              <a:p>
                <a:pPr algn="ctr" eaLnBrk="1" hangingPunct="1"/>
                <a:endParaRPr lang="en-US" altLang="en-US" dirty="0"/>
              </a:p>
              <a:p>
                <a:pPr algn="ctr" eaLnBrk="1" hangingPunct="1"/>
                <a:endParaRPr lang="en-US" altLang="en-US" dirty="0"/>
              </a:p>
            </p:txBody>
          </p:sp>
          <p:sp>
            <p:nvSpPr>
              <p:cNvPr id="347" name="Rectangle 5">
                <a:extLst>
                  <a:ext uri="{FF2B5EF4-FFF2-40B4-BE49-F238E27FC236}">
                    <a16:creationId xmlns:a16="http://schemas.microsoft.com/office/drawing/2014/main" xmlns="" id="{0C014D76-89DB-4FC7-AFEA-8250C314392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flipH="1">
                <a:off x="3754" y="3177"/>
                <a:ext cx="1436" cy="767"/>
              </a:xfrm>
              <a:prstGeom prst="rect">
                <a:avLst/>
              </a:prstGeom>
              <a:solidFill>
                <a:schemeClr val="accent2"/>
              </a:soli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algn="l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algn="l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algn="l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algn="l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algn="l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1350" dirty="0"/>
              </a:p>
            </p:txBody>
          </p:sp>
        </p:grpSp>
        <p:grpSp>
          <p:nvGrpSpPr>
            <p:cNvPr id="16" name="Group 145">
              <a:extLst>
                <a:ext uri="{FF2B5EF4-FFF2-40B4-BE49-F238E27FC236}">
                  <a16:creationId xmlns:a16="http://schemas.microsoft.com/office/drawing/2014/main" xmlns="" id="{6ABAA91D-B424-41C7-88FC-EC0C3D8C7F4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34599" y="4696554"/>
              <a:ext cx="2722960" cy="1379061"/>
              <a:chOff x="490" y="2759"/>
              <a:chExt cx="2287" cy="1241"/>
            </a:xfrm>
          </p:grpSpPr>
          <p:sp>
            <p:nvSpPr>
              <p:cNvPr id="348" name="Freeform 138">
                <a:extLst>
                  <a:ext uri="{FF2B5EF4-FFF2-40B4-BE49-F238E27FC236}">
                    <a16:creationId xmlns:a16="http://schemas.microsoft.com/office/drawing/2014/main" xmlns="" id="{0E494E78-9338-45F7-98EA-9161DE98483F}"/>
                  </a:ext>
                </a:extLst>
              </p:cNvPr>
              <p:cNvSpPr>
                <a:spLocks/>
              </p:cNvSpPr>
              <p:nvPr/>
            </p:nvSpPr>
            <p:spPr bwMode="gray">
              <a:xfrm flipH="1">
                <a:off x="494" y="2759"/>
                <a:ext cx="2283" cy="354"/>
              </a:xfrm>
              <a:custGeom>
                <a:avLst/>
                <a:gdLst>
                  <a:gd name="T0" fmla="*/ 2349 w 2272"/>
                  <a:gd name="T1" fmla="*/ 354 h 354"/>
                  <a:gd name="T2" fmla="*/ 206 w 2272"/>
                  <a:gd name="T3" fmla="*/ 0 h 354"/>
                  <a:gd name="T4" fmla="*/ 0 w 2272"/>
                  <a:gd name="T5" fmla="*/ 0 h 354"/>
                  <a:gd name="T6" fmla="*/ 706 w 2272"/>
                  <a:gd name="T7" fmla="*/ 354 h 354"/>
                  <a:gd name="T8" fmla="*/ 2349 w 2272"/>
                  <a:gd name="T9" fmla="*/ 354 h 3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72"/>
                  <a:gd name="T16" fmla="*/ 0 h 354"/>
                  <a:gd name="T17" fmla="*/ 2272 w 2272"/>
                  <a:gd name="T18" fmla="*/ 354 h 3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72" h="354">
                    <a:moveTo>
                      <a:pt x="2272" y="354"/>
                    </a:moveTo>
                    <a:lnTo>
                      <a:pt x="199" y="0"/>
                    </a:lnTo>
                    <a:lnTo>
                      <a:pt x="0" y="0"/>
                    </a:lnTo>
                    <a:lnTo>
                      <a:pt x="685" y="354"/>
                    </a:lnTo>
                    <a:lnTo>
                      <a:pt x="2272" y="354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  <a:alpha val="59999"/>
                </a:schemeClr>
              </a:soli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350" dirty="0"/>
              </a:p>
            </p:txBody>
          </p:sp>
          <p:sp>
            <p:nvSpPr>
              <p:cNvPr id="349" name="Rectangle 7">
                <a:extLst>
                  <a:ext uri="{FF2B5EF4-FFF2-40B4-BE49-F238E27FC236}">
                    <a16:creationId xmlns:a16="http://schemas.microsoft.com/office/drawing/2014/main" xmlns="" id="{192C7CB8-6448-4403-B238-FB8948719FF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90" y="3113"/>
                <a:ext cx="1593" cy="887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  <a:alpha val="59999"/>
                </a:schemeClr>
              </a:soli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algn="l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algn="l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algn="l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algn="l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algn="l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/>
                <a:endParaRPr lang="en-US" altLang="en-US" dirty="0"/>
              </a:p>
            </p:txBody>
          </p:sp>
          <p:sp>
            <p:nvSpPr>
              <p:cNvPr id="350" name="Rectangle 5">
                <a:extLst>
                  <a:ext uri="{FF2B5EF4-FFF2-40B4-BE49-F238E27FC236}">
                    <a16:creationId xmlns:a16="http://schemas.microsoft.com/office/drawing/2014/main" xmlns="" id="{6A163923-B6F6-43AC-AC5F-E70017EC3A7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570" y="3177"/>
                <a:ext cx="1436" cy="767"/>
              </a:xfrm>
              <a:prstGeom prst="rect">
                <a:avLst/>
              </a:prstGeom>
              <a:solidFill>
                <a:schemeClr val="accent2"/>
              </a:soli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algn="l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algn="l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algn="l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algn="l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algn="l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 sz="1350" dirty="0"/>
              </a:p>
            </p:txBody>
          </p:sp>
        </p:grpSp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3768" t="46822" r="78979" b="27573"/>
            <a:stretch/>
          </p:blipFill>
          <p:spPr>
            <a:xfrm>
              <a:off x="2011598" y="5333692"/>
              <a:ext cx="477520" cy="458928"/>
            </a:xfrm>
            <a:prstGeom prst="rect">
              <a:avLst/>
            </a:prstGeom>
          </p:spPr>
        </p:pic>
        <p:sp>
          <p:nvSpPr>
            <p:cNvPr id="22" name="TextBox 35">
              <a:extLst>
                <a:ext uri="{FF2B5EF4-FFF2-40B4-BE49-F238E27FC236}">
                  <a16:creationId xmlns:a16="http://schemas.microsoft.com/office/drawing/2014/main" xmlns="" id="{623E5E6D-2110-43C9-99A6-F6BE6BFE64CA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345608" y="5328860"/>
              <a:ext cx="1158912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350" b="1" dirty="0">
                  <a:solidFill>
                    <a:srgbClr val="FFFFFF"/>
                  </a:solidFill>
                </a:rPr>
                <a:t>REDUCE IMPORTS</a:t>
              </a:r>
            </a:p>
          </p:txBody>
        </p:sp>
        <p:sp>
          <p:nvSpPr>
            <p:cNvPr id="23" name="TextBox 35">
              <a:extLst>
                <a:ext uri="{FF2B5EF4-FFF2-40B4-BE49-F238E27FC236}">
                  <a16:creationId xmlns:a16="http://schemas.microsoft.com/office/drawing/2014/main" xmlns="" id="{054389D2-13E4-4D29-A584-6D8DD06F02AD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4124782" y="5296129"/>
              <a:ext cx="1289407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350" b="1" dirty="0">
                  <a:solidFill>
                    <a:srgbClr val="FFFFFF"/>
                  </a:solidFill>
                </a:rPr>
                <a:t>IMPROVE </a:t>
              </a:r>
              <a:r>
                <a:rPr lang="en-US" altLang="en-US" sz="1350" b="1" dirty="0" smtClean="0">
                  <a:solidFill>
                    <a:srgbClr val="FFFFFF"/>
                  </a:solidFill>
                </a:rPr>
                <a:t>EFFICIENCY</a:t>
              </a:r>
              <a:endParaRPr lang="en-US" altLang="en-US" sz="1350" b="1" dirty="0">
                <a:solidFill>
                  <a:srgbClr val="FFFFFF"/>
                </a:solidFill>
              </a:endParaRPr>
            </a:p>
          </p:txBody>
        </p:sp>
        <p:sp>
          <p:nvSpPr>
            <p:cNvPr id="24" name="TextBox 35">
              <a:extLst>
                <a:ext uri="{FF2B5EF4-FFF2-40B4-BE49-F238E27FC236}">
                  <a16:creationId xmlns:a16="http://schemas.microsoft.com/office/drawing/2014/main" xmlns="" id="{B4049A02-9CD8-4B5D-9EF3-0310BB16E292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6175312" y="5301084"/>
              <a:ext cx="1150462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350" b="1" dirty="0">
                  <a:solidFill>
                    <a:srgbClr val="FFFFFF"/>
                  </a:solidFill>
                </a:rPr>
                <a:t>REDUCE EMISSIONS</a:t>
              </a:r>
            </a:p>
          </p:txBody>
        </p:sp>
        <p:sp>
          <p:nvSpPr>
            <p:cNvPr id="25" name="Oval 34">
              <a:extLst>
                <a:ext uri="{FF2B5EF4-FFF2-40B4-BE49-F238E27FC236}">
                  <a16:creationId xmlns:a16="http://schemas.microsoft.com/office/drawing/2014/main" xmlns="" id="{66ECB614-C317-4B0A-97D5-74A1DC78D8B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945285" y="1770827"/>
              <a:ext cx="3269815" cy="3265228"/>
            </a:xfrm>
            <a:prstGeom prst="ellips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1350" dirty="0"/>
            </a:p>
          </p:txBody>
        </p:sp>
        <p:grpSp>
          <p:nvGrpSpPr>
            <p:cNvPr id="26" name="Group 25"/>
            <p:cNvGrpSpPr/>
            <p:nvPr/>
          </p:nvGrpSpPr>
          <p:grpSpPr>
            <a:xfrm>
              <a:off x="3048085" y="1889654"/>
              <a:ext cx="3057892" cy="3057891"/>
              <a:chOff x="6156810" y="1050277"/>
              <a:chExt cx="4498975" cy="4498975"/>
            </a:xfrm>
          </p:grpSpPr>
          <p:grpSp>
            <p:nvGrpSpPr>
              <p:cNvPr id="30" name="Group 200"/>
              <p:cNvGrpSpPr>
                <a:grpSpLocks/>
              </p:cNvGrpSpPr>
              <p:nvPr/>
            </p:nvGrpSpPr>
            <p:grpSpPr bwMode="auto">
              <a:xfrm>
                <a:off x="7264885" y="1240777"/>
                <a:ext cx="3343275" cy="3670300"/>
                <a:chOff x="2156" y="858"/>
                <a:chExt cx="2106" cy="2312"/>
              </a:xfrm>
            </p:grpSpPr>
            <p:sp>
              <p:nvSpPr>
                <p:cNvPr id="305" name="Freeform 22"/>
                <p:cNvSpPr>
                  <a:spLocks/>
                </p:cNvSpPr>
                <p:nvPr/>
              </p:nvSpPr>
              <p:spPr bwMode="auto">
                <a:xfrm>
                  <a:off x="2156" y="1082"/>
                  <a:ext cx="211" cy="278"/>
                </a:xfrm>
                <a:custGeom>
                  <a:avLst/>
                  <a:gdLst>
                    <a:gd name="T0" fmla="*/ 0 w 211"/>
                    <a:gd name="T1" fmla="*/ 278 h 278"/>
                    <a:gd name="T2" fmla="*/ 13 w 211"/>
                    <a:gd name="T3" fmla="*/ 256 h 278"/>
                    <a:gd name="T4" fmla="*/ 25 w 211"/>
                    <a:gd name="T5" fmla="*/ 236 h 278"/>
                    <a:gd name="T6" fmla="*/ 39 w 211"/>
                    <a:gd name="T7" fmla="*/ 216 h 278"/>
                    <a:gd name="T8" fmla="*/ 53 w 211"/>
                    <a:gd name="T9" fmla="*/ 198 h 278"/>
                    <a:gd name="T10" fmla="*/ 65 w 211"/>
                    <a:gd name="T11" fmla="*/ 178 h 278"/>
                    <a:gd name="T12" fmla="*/ 79 w 211"/>
                    <a:gd name="T13" fmla="*/ 158 h 278"/>
                    <a:gd name="T14" fmla="*/ 93 w 211"/>
                    <a:gd name="T15" fmla="*/ 140 h 278"/>
                    <a:gd name="T16" fmla="*/ 107 w 211"/>
                    <a:gd name="T17" fmla="*/ 122 h 278"/>
                    <a:gd name="T18" fmla="*/ 121 w 211"/>
                    <a:gd name="T19" fmla="*/ 104 h 278"/>
                    <a:gd name="T20" fmla="*/ 137 w 211"/>
                    <a:gd name="T21" fmla="*/ 86 h 278"/>
                    <a:gd name="T22" fmla="*/ 151 w 211"/>
                    <a:gd name="T23" fmla="*/ 68 h 278"/>
                    <a:gd name="T24" fmla="*/ 167 w 211"/>
                    <a:gd name="T25" fmla="*/ 50 h 278"/>
                    <a:gd name="T26" fmla="*/ 181 w 211"/>
                    <a:gd name="T27" fmla="*/ 34 h 278"/>
                    <a:gd name="T28" fmla="*/ 197 w 211"/>
                    <a:gd name="T29" fmla="*/ 16 h 278"/>
                    <a:gd name="T30" fmla="*/ 211 w 211"/>
                    <a:gd name="T31" fmla="*/ 0 h 278"/>
                    <a:gd name="T32" fmla="*/ 211 w 211"/>
                    <a:gd name="T33" fmla="*/ 0 h 2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11" h="278">
                      <a:moveTo>
                        <a:pt x="0" y="278"/>
                      </a:moveTo>
                      <a:lnTo>
                        <a:pt x="13" y="256"/>
                      </a:lnTo>
                      <a:lnTo>
                        <a:pt x="25" y="236"/>
                      </a:lnTo>
                      <a:lnTo>
                        <a:pt x="39" y="216"/>
                      </a:lnTo>
                      <a:lnTo>
                        <a:pt x="53" y="198"/>
                      </a:lnTo>
                      <a:lnTo>
                        <a:pt x="65" y="178"/>
                      </a:lnTo>
                      <a:lnTo>
                        <a:pt x="79" y="158"/>
                      </a:lnTo>
                      <a:lnTo>
                        <a:pt x="93" y="140"/>
                      </a:lnTo>
                      <a:lnTo>
                        <a:pt x="107" y="122"/>
                      </a:lnTo>
                      <a:lnTo>
                        <a:pt x="121" y="104"/>
                      </a:lnTo>
                      <a:lnTo>
                        <a:pt x="137" y="86"/>
                      </a:lnTo>
                      <a:lnTo>
                        <a:pt x="151" y="68"/>
                      </a:lnTo>
                      <a:lnTo>
                        <a:pt x="167" y="50"/>
                      </a:lnTo>
                      <a:lnTo>
                        <a:pt x="181" y="34"/>
                      </a:lnTo>
                      <a:lnTo>
                        <a:pt x="197" y="16"/>
                      </a:lnTo>
                      <a:lnTo>
                        <a:pt x="211" y="0"/>
                      </a:lnTo>
                      <a:lnTo>
                        <a:pt x="211" y="0"/>
                      </a:lnTo>
                    </a:path>
                  </a:pathLst>
                </a:custGeom>
                <a:noFill/>
                <a:ln w="3175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306" name="Freeform 27"/>
                <p:cNvSpPr>
                  <a:spLocks/>
                </p:cNvSpPr>
                <p:nvPr/>
              </p:nvSpPr>
              <p:spPr bwMode="auto">
                <a:xfrm>
                  <a:off x="2367" y="878"/>
                  <a:ext cx="248" cy="204"/>
                </a:xfrm>
                <a:custGeom>
                  <a:avLst/>
                  <a:gdLst>
                    <a:gd name="T0" fmla="*/ 248 w 248"/>
                    <a:gd name="T1" fmla="*/ 0 h 204"/>
                    <a:gd name="T2" fmla="*/ 248 w 248"/>
                    <a:gd name="T3" fmla="*/ 2 h 204"/>
                    <a:gd name="T4" fmla="*/ 230 w 248"/>
                    <a:gd name="T5" fmla="*/ 12 h 204"/>
                    <a:gd name="T6" fmla="*/ 214 w 248"/>
                    <a:gd name="T7" fmla="*/ 24 h 204"/>
                    <a:gd name="T8" fmla="*/ 196 w 248"/>
                    <a:gd name="T9" fmla="*/ 36 h 204"/>
                    <a:gd name="T10" fmla="*/ 178 w 248"/>
                    <a:gd name="T11" fmla="*/ 48 h 204"/>
                    <a:gd name="T12" fmla="*/ 162 w 248"/>
                    <a:gd name="T13" fmla="*/ 60 h 204"/>
                    <a:gd name="T14" fmla="*/ 146 w 248"/>
                    <a:gd name="T15" fmla="*/ 72 h 204"/>
                    <a:gd name="T16" fmla="*/ 128 w 248"/>
                    <a:gd name="T17" fmla="*/ 86 h 204"/>
                    <a:gd name="T18" fmla="*/ 112 w 248"/>
                    <a:gd name="T19" fmla="*/ 100 h 204"/>
                    <a:gd name="T20" fmla="*/ 96 w 248"/>
                    <a:gd name="T21" fmla="*/ 114 h 204"/>
                    <a:gd name="T22" fmla="*/ 80 w 248"/>
                    <a:gd name="T23" fmla="*/ 128 h 204"/>
                    <a:gd name="T24" fmla="*/ 64 w 248"/>
                    <a:gd name="T25" fmla="*/ 142 h 204"/>
                    <a:gd name="T26" fmla="*/ 48 w 248"/>
                    <a:gd name="T27" fmla="*/ 158 h 204"/>
                    <a:gd name="T28" fmla="*/ 32 w 248"/>
                    <a:gd name="T29" fmla="*/ 172 h 204"/>
                    <a:gd name="T30" fmla="*/ 16 w 248"/>
                    <a:gd name="T31" fmla="*/ 188 h 204"/>
                    <a:gd name="T32" fmla="*/ 0 w 248"/>
                    <a:gd name="T33" fmla="*/ 204 h 2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48" h="204">
                      <a:moveTo>
                        <a:pt x="248" y="0"/>
                      </a:moveTo>
                      <a:lnTo>
                        <a:pt x="248" y="2"/>
                      </a:lnTo>
                      <a:lnTo>
                        <a:pt x="230" y="12"/>
                      </a:lnTo>
                      <a:lnTo>
                        <a:pt x="214" y="24"/>
                      </a:lnTo>
                      <a:lnTo>
                        <a:pt x="196" y="36"/>
                      </a:lnTo>
                      <a:lnTo>
                        <a:pt x="178" y="48"/>
                      </a:lnTo>
                      <a:lnTo>
                        <a:pt x="162" y="60"/>
                      </a:lnTo>
                      <a:lnTo>
                        <a:pt x="146" y="72"/>
                      </a:lnTo>
                      <a:lnTo>
                        <a:pt x="128" y="86"/>
                      </a:lnTo>
                      <a:lnTo>
                        <a:pt x="112" y="100"/>
                      </a:lnTo>
                      <a:lnTo>
                        <a:pt x="96" y="114"/>
                      </a:lnTo>
                      <a:lnTo>
                        <a:pt x="80" y="128"/>
                      </a:lnTo>
                      <a:lnTo>
                        <a:pt x="64" y="142"/>
                      </a:lnTo>
                      <a:lnTo>
                        <a:pt x="48" y="158"/>
                      </a:lnTo>
                      <a:lnTo>
                        <a:pt x="32" y="172"/>
                      </a:lnTo>
                      <a:lnTo>
                        <a:pt x="16" y="188"/>
                      </a:lnTo>
                      <a:lnTo>
                        <a:pt x="0" y="204"/>
                      </a:lnTo>
                    </a:path>
                  </a:pathLst>
                </a:custGeom>
                <a:noFill/>
                <a:ln w="3175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307" name="Freeform 30"/>
                <p:cNvSpPr>
                  <a:spLocks/>
                </p:cNvSpPr>
                <p:nvPr/>
              </p:nvSpPr>
              <p:spPr bwMode="auto">
                <a:xfrm>
                  <a:off x="2253" y="1402"/>
                  <a:ext cx="114" cy="339"/>
                </a:xfrm>
                <a:custGeom>
                  <a:avLst/>
                  <a:gdLst>
                    <a:gd name="T0" fmla="*/ 114 w 114"/>
                    <a:gd name="T1" fmla="*/ 0 h 339"/>
                    <a:gd name="T2" fmla="*/ 114 w 114"/>
                    <a:gd name="T3" fmla="*/ 0 h 339"/>
                    <a:gd name="T4" fmla="*/ 106 w 114"/>
                    <a:gd name="T5" fmla="*/ 20 h 339"/>
                    <a:gd name="T6" fmla="*/ 98 w 114"/>
                    <a:gd name="T7" fmla="*/ 42 h 339"/>
                    <a:gd name="T8" fmla="*/ 88 w 114"/>
                    <a:gd name="T9" fmla="*/ 63 h 339"/>
                    <a:gd name="T10" fmla="*/ 80 w 114"/>
                    <a:gd name="T11" fmla="*/ 85 h 339"/>
                    <a:gd name="T12" fmla="*/ 72 w 114"/>
                    <a:gd name="T13" fmla="*/ 107 h 339"/>
                    <a:gd name="T14" fmla="*/ 64 w 114"/>
                    <a:gd name="T15" fmla="*/ 129 h 339"/>
                    <a:gd name="T16" fmla="*/ 56 w 114"/>
                    <a:gd name="T17" fmla="*/ 153 h 339"/>
                    <a:gd name="T18" fmla="*/ 48 w 114"/>
                    <a:gd name="T19" fmla="*/ 175 h 339"/>
                    <a:gd name="T20" fmla="*/ 42 w 114"/>
                    <a:gd name="T21" fmla="*/ 197 h 339"/>
                    <a:gd name="T22" fmla="*/ 34 w 114"/>
                    <a:gd name="T23" fmla="*/ 221 h 339"/>
                    <a:gd name="T24" fmla="*/ 26 w 114"/>
                    <a:gd name="T25" fmla="*/ 245 h 339"/>
                    <a:gd name="T26" fmla="*/ 20 w 114"/>
                    <a:gd name="T27" fmla="*/ 267 h 339"/>
                    <a:gd name="T28" fmla="*/ 12 w 114"/>
                    <a:gd name="T29" fmla="*/ 291 h 339"/>
                    <a:gd name="T30" fmla="*/ 6 w 114"/>
                    <a:gd name="T31" fmla="*/ 315 h 339"/>
                    <a:gd name="T32" fmla="*/ 0 w 114"/>
                    <a:gd name="T33" fmla="*/ 339 h 339"/>
                    <a:gd name="T34" fmla="*/ 0 w 114"/>
                    <a:gd name="T35" fmla="*/ 339 h 3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14" h="339">
                      <a:moveTo>
                        <a:pt x="114" y="0"/>
                      </a:moveTo>
                      <a:lnTo>
                        <a:pt x="114" y="0"/>
                      </a:lnTo>
                      <a:lnTo>
                        <a:pt x="106" y="20"/>
                      </a:lnTo>
                      <a:lnTo>
                        <a:pt x="98" y="42"/>
                      </a:lnTo>
                      <a:lnTo>
                        <a:pt x="88" y="63"/>
                      </a:lnTo>
                      <a:lnTo>
                        <a:pt x="80" y="85"/>
                      </a:lnTo>
                      <a:lnTo>
                        <a:pt x="72" y="107"/>
                      </a:lnTo>
                      <a:lnTo>
                        <a:pt x="64" y="129"/>
                      </a:lnTo>
                      <a:lnTo>
                        <a:pt x="56" y="153"/>
                      </a:lnTo>
                      <a:lnTo>
                        <a:pt x="48" y="175"/>
                      </a:lnTo>
                      <a:lnTo>
                        <a:pt x="42" y="197"/>
                      </a:lnTo>
                      <a:lnTo>
                        <a:pt x="34" y="221"/>
                      </a:lnTo>
                      <a:lnTo>
                        <a:pt x="26" y="245"/>
                      </a:lnTo>
                      <a:lnTo>
                        <a:pt x="20" y="267"/>
                      </a:lnTo>
                      <a:lnTo>
                        <a:pt x="12" y="291"/>
                      </a:lnTo>
                      <a:lnTo>
                        <a:pt x="6" y="315"/>
                      </a:lnTo>
                      <a:lnTo>
                        <a:pt x="0" y="339"/>
                      </a:lnTo>
                      <a:lnTo>
                        <a:pt x="0" y="339"/>
                      </a:lnTo>
                    </a:path>
                  </a:pathLst>
                </a:custGeom>
                <a:noFill/>
                <a:ln w="3175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308" name="Freeform 35"/>
                <p:cNvSpPr>
                  <a:spLocks/>
                </p:cNvSpPr>
                <p:nvPr/>
              </p:nvSpPr>
              <p:spPr bwMode="auto">
                <a:xfrm>
                  <a:off x="2517" y="894"/>
                  <a:ext cx="174" cy="218"/>
                </a:xfrm>
                <a:custGeom>
                  <a:avLst/>
                  <a:gdLst>
                    <a:gd name="T0" fmla="*/ 0 w 174"/>
                    <a:gd name="T1" fmla="*/ 218 h 218"/>
                    <a:gd name="T2" fmla="*/ 12 w 174"/>
                    <a:gd name="T3" fmla="*/ 202 h 218"/>
                    <a:gd name="T4" fmla="*/ 22 w 174"/>
                    <a:gd name="T5" fmla="*/ 184 h 218"/>
                    <a:gd name="T6" fmla="*/ 34 w 174"/>
                    <a:gd name="T7" fmla="*/ 168 h 218"/>
                    <a:gd name="T8" fmla="*/ 44 w 174"/>
                    <a:gd name="T9" fmla="*/ 152 h 218"/>
                    <a:gd name="T10" fmla="*/ 56 w 174"/>
                    <a:gd name="T11" fmla="*/ 136 h 218"/>
                    <a:gd name="T12" fmla="*/ 68 w 174"/>
                    <a:gd name="T13" fmla="*/ 122 h 218"/>
                    <a:gd name="T14" fmla="*/ 80 w 174"/>
                    <a:gd name="T15" fmla="*/ 106 h 218"/>
                    <a:gd name="T16" fmla="*/ 92 w 174"/>
                    <a:gd name="T17" fmla="*/ 92 h 218"/>
                    <a:gd name="T18" fmla="*/ 102 w 174"/>
                    <a:gd name="T19" fmla="*/ 78 h 218"/>
                    <a:gd name="T20" fmla="*/ 114 w 174"/>
                    <a:gd name="T21" fmla="*/ 64 h 218"/>
                    <a:gd name="T22" fmla="*/ 126 w 174"/>
                    <a:gd name="T23" fmla="*/ 50 h 218"/>
                    <a:gd name="T24" fmla="*/ 138 w 174"/>
                    <a:gd name="T25" fmla="*/ 38 h 218"/>
                    <a:gd name="T26" fmla="*/ 150 w 174"/>
                    <a:gd name="T27" fmla="*/ 24 h 218"/>
                    <a:gd name="T28" fmla="*/ 162 w 174"/>
                    <a:gd name="T29" fmla="*/ 12 h 218"/>
                    <a:gd name="T30" fmla="*/ 174 w 174"/>
                    <a:gd name="T31" fmla="*/ 0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74" h="218">
                      <a:moveTo>
                        <a:pt x="0" y="218"/>
                      </a:moveTo>
                      <a:lnTo>
                        <a:pt x="12" y="202"/>
                      </a:lnTo>
                      <a:lnTo>
                        <a:pt x="22" y="184"/>
                      </a:lnTo>
                      <a:lnTo>
                        <a:pt x="34" y="168"/>
                      </a:lnTo>
                      <a:lnTo>
                        <a:pt x="44" y="152"/>
                      </a:lnTo>
                      <a:lnTo>
                        <a:pt x="56" y="136"/>
                      </a:lnTo>
                      <a:lnTo>
                        <a:pt x="68" y="122"/>
                      </a:lnTo>
                      <a:lnTo>
                        <a:pt x="80" y="106"/>
                      </a:lnTo>
                      <a:lnTo>
                        <a:pt x="92" y="92"/>
                      </a:lnTo>
                      <a:lnTo>
                        <a:pt x="102" y="78"/>
                      </a:lnTo>
                      <a:lnTo>
                        <a:pt x="114" y="64"/>
                      </a:lnTo>
                      <a:lnTo>
                        <a:pt x="126" y="50"/>
                      </a:lnTo>
                      <a:lnTo>
                        <a:pt x="138" y="38"/>
                      </a:lnTo>
                      <a:lnTo>
                        <a:pt x="150" y="24"/>
                      </a:lnTo>
                      <a:lnTo>
                        <a:pt x="162" y="12"/>
                      </a:lnTo>
                      <a:lnTo>
                        <a:pt x="174" y="0"/>
                      </a:lnTo>
                    </a:path>
                  </a:pathLst>
                </a:custGeom>
                <a:noFill/>
                <a:ln w="3175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309" name="Freeform 36"/>
                <p:cNvSpPr>
                  <a:spLocks/>
                </p:cNvSpPr>
                <p:nvPr/>
              </p:nvSpPr>
              <p:spPr bwMode="auto">
                <a:xfrm>
                  <a:off x="2367" y="1112"/>
                  <a:ext cx="150" cy="290"/>
                </a:xfrm>
                <a:custGeom>
                  <a:avLst/>
                  <a:gdLst>
                    <a:gd name="T0" fmla="*/ 150 w 150"/>
                    <a:gd name="T1" fmla="*/ 0 h 290"/>
                    <a:gd name="T2" fmla="*/ 150 w 150"/>
                    <a:gd name="T3" fmla="*/ 0 h 290"/>
                    <a:gd name="T4" fmla="*/ 140 w 150"/>
                    <a:gd name="T5" fmla="*/ 18 h 290"/>
                    <a:gd name="T6" fmla="*/ 128 w 150"/>
                    <a:gd name="T7" fmla="*/ 34 h 290"/>
                    <a:gd name="T8" fmla="*/ 118 w 150"/>
                    <a:gd name="T9" fmla="*/ 52 h 290"/>
                    <a:gd name="T10" fmla="*/ 108 w 150"/>
                    <a:gd name="T11" fmla="*/ 72 h 290"/>
                    <a:gd name="T12" fmla="*/ 98 w 150"/>
                    <a:gd name="T13" fmla="*/ 90 h 290"/>
                    <a:gd name="T14" fmla="*/ 86 w 150"/>
                    <a:gd name="T15" fmla="*/ 108 h 290"/>
                    <a:gd name="T16" fmla="*/ 76 w 150"/>
                    <a:gd name="T17" fmla="*/ 128 h 290"/>
                    <a:gd name="T18" fmla="*/ 66 w 150"/>
                    <a:gd name="T19" fmla="*/ 146 h 290"/>
                    <a:gd name="T20" fmla="*/ 56 w 150"/>
                    <a:gd name="T21" fmla="*/ 166 h 290"/>
                    <a:gd name="T22" fmla="*/ 48 w 150"/>
                    <a:gd name="T23" fmla="*/ 186 h 290"/>
                    <a:gd name="T24" fmla="*/ 38 w 150"/>
                    <a:gd name="T25" fmla="*/ 206 h 290"/>
                    <a:gd name="T26" fmla="*/ 28 w 150"/>
                    <a:gd name="T27" fmla="*/ 226 h 290"/>
                    <a:gd name="T28" fmla="*/ 18 w 150"/>
                    <a:gd name="T29" fmla="*/ 248 h 290"/>
                    <a:gd name="T30" fmla="*/ 10 w 150"/>
                    <a:gd name="T31" fmla="*/ 268 h 290"/>
                    <a:gd name="T32" fmla="*/ 0 w 150"/>
                    <a:gd name="T33" fmla="*/ 290 h 2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0" h="290">
                      <a:moveTo>
                        <a:pt x="150" y="0"/>
                      </a:moveTo>
                      <a:lnTo>
                        <a:pt x="150" y="0"/>
                      </a:lnTo>
                      <a:lnTo>
                        <a:pt x="140" y="18"/>
                      </a:lnTo>
                      <a:lnTo>
                        <a:pt x="128" y="34"/>
                      </a:lnTo>
                      <a:lnTo>
                        <a:pt x="118" y="52"/>
                      </a:lnTo>
                      <a:lnTo>
                        <a:pt x="108" y="72"/>
                      </a:lnTo>
                      <a:lnTo>
                        <a:pt x="98" y="90"/>
                      </a:lnTo>
                      <a:lnTo>
                        <a:pt x="86" y="108"/>
                      </a:lnTo>
                      <a:lnTo>
                        <a:pt x="76" y="128"/>
                      </a:lnTo>
                      <a:lnTo>
                        <a:pt x="66" y="146"/>
                      </a:lnTo>
                      <a:lnTo>
                        <a:pt x="56" y="166"/>
                      </a:lnTo>
                      <a:lnTo>
                        <a:pt x="48" y="186"/>
                      </a:lnTo>
                      <a:lnTo>
                        <a:pt x="38" y="206"/>
                      </a:lnTo>
                      <a:lnTo>
                        <a:pt x="28" y="226"/>
                      </a:lnTo>
                      <a:lnTo>
                        <a:pt x="18" y="248"/>
                      </a:lnTo>
                      <a:lnTo>
                        <a:pt x="10" y="268"/>
                      </a:lnTo>
                      <a:lnTo>
                        <a:pt x="0" y="290"/>
                      </a:lnTo>
                    </a:path>
                  </a:pathLst>
                </a:custGeom>
                <a:noFill/>
                <a:ln w="3175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310" name="Freeform 46"/>
                <p:cNvSpPr>
                  <a:spLocks/>
                </p:cNvSpPr>
                <p:nvPr/>
              </p:nvSpPr>
              <p:spPr bwMode="auto">
                <a:xfrm>
                  <a:off x="2555" y="1428"/>
                  <a:ext cx="60" cy="345"/>
                </a:xfrm>
                <a:custGeom>
                  <a:avLst/>
                  <a:gdLst>
                    <a:gd name="T0" fmla="*/ 60 w 60"/>
                    <a:gd name="T1" fmla="*/ 0 h 345"/>
                    <a:gd name="T2" fmla="*/ 60 w 60"/>
                    <a:gd name="T3" fmla="*/ 0 h 345"/>
                    <a:gd name="T4" fmla="*/ 54 w 60"/>
                    <a:gd name="T5" fmla="*/ 21 h 345"/>
                    <a:gd name="T6" fmla="*/ 50 w 60"/>
                    <a:gd name="T7" fmla="*/ 43 h 345"/>
                    <a:gd name="T8" fmla="*/ 46 w 60"/>
                    <a:gd name="T9" fmla="*/ 65 h 345"/>
                    <a:gd name="T10" fmla="*/ 42 w 60"/>
                    <a:gd name="T11" fmla="*/ 87 h 345"/>
                    <a:gd name="T12" fmla="*/ 38 w 60"/>
                    <a:gd name="T13" fmla="*/ 109 h 345"/>
                    <a:gd name="T14" fmla="*/ 34 w 60"/>
                    <a:gd name="T15" fmla="*/ 133 h 345"/>
                    <a:gd name="T16" fmla="*/ 28 w 60"/>
                    <a:gd name="T17" fmla="*/ 155 h 345"/>
                    <a:gd name="T18" fmla="*/ 26 w 60"/>
                    <a:gd name="T19" fmla="*/ 179 h 345"/>
                    <a:gd name="T20" fmla="*/ 22 w 60"/>
                    <a:gd name="T21" fmla="*/ 203 h 345"/>
                    <a:gd name="T22" fmla="*/ 18 w 60"/>
                    <a:gd name="T23" fmla="*/ 225 h 345"/>
                    <a:gd name="T24" fmla="*/ 14 w 60"/>
                    <a:gd name="T25" fmla="*/ 249 h 345"/>
                    <a:gd name="T26" fmla="*/ 10 w 60"/>
                    <a:gd name="T27" fmla="*/ 273 h 345"/>
                    <a:gd name="T28" fmla="*/ 6 w 60"/>
                    <a:gd name="T29" fmla="*/ 297 h 345"/>
                    <a:gd name="T30" fmla="*/ 4 w 60"/>
                    <a:gd name="T31" fmla="*/ 321 h 345"/>
                    <a:gd name="T32" fmla="*/ 0 w 60"/>
                    <a:gd name="T33" fmla="*/ 345 h 3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0" h="345">
                      <a:moveTo>
                        <a:pt x="60" y="0"/>
                      </a:moveTo>
                      <a:lnTo>
                        <a:pt x="60" y="0"/>
                      </a:lnTo>
                      <a:lnTo>
                        <a:pt x="54" y="21"/>
                      </a:lnTo>
                      <a:lnTo>
                        <a:pt x="50" y="43"/>
                      </a:lnTo>
                      <a:lnTo>
                        <a:pt x="46" y="65"/>
                      </a:lnTo>
                      <a:lnTo>
                        <a:pt x="42" y="87"/>
                      </a:lnTo>
                      <a:lnTo>
                        <a:pt x="38" y="109"/>
                      </a:lnTo>
                      <a:lnTo>
                        <a:pt x="34" y="133"/>
                      </a:lnTo>
                      <a:lnTo>
                        <a:pt x="28" y="155"/>
                      </a:lnTo>
                      <a:lnTo>
                        <a:pt x="26" y="179"/>
                      </a:lnTo>
                      <a:lnTo>
                        <a:pt x="22" y="203"/>
                      </a:lnTo>
                      <a:lnTo>
                        <a:pt x="18" y="225"/>
                      </a:lnTo>
                      <a:lnTo>
                        <a:pt x="14" y="249"/>
                      </a:lnTo>
                      <a:lnTo>
                        <a:pt x="10" y="273"/>
                      </a:lnTo>
                      <a:lnTo>
                        <a:pt x="6" y="297"/>
                      </a:lnTo>
                      <a:lnTo>
                        <a:pt x="4" y="321"/>
                      </a:lnTo>
                      <a:lnTo>
                        <a:pt x="0" y="345"/>
                      </a:lnTo>
                    </a:path>
                  </a:pathLst>
                </a:custGeom>
                <a:noFill/>
                <a:ln w="3175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311" name="Freeform 48"/>
                <p:cNvSpPr>
                  <a:spLocks/>
                </p:cNvSpPr>
                <p:nvPr/>
              </p:nvSpPr>
              <p:spPr bwMode="auto">
                <a:xfrm>
                  <a:off x="2879" y="2533"/>
                  <a:ext cx="1" cy="349"/>
                </a:xfrm>
                <a:custGeom>
                  <a:avLst/>
                  <a:gdLst>
                    <a:gd name="T0" fmla="*/ 349 h 349"/>
                    <a:gd name="T1" fmla="*/ 326 h 349"/>
                    <a:gd name="T2" fmla="*/ 304 h 349"/>
                    <a:gd name="T3" fmla="*/ 282 h 349"/>
                    <a:gd name="T4" fmla="*/ 260 h 349"/>
                    <a:gd name="T5" fmla="*/ 238 h 349"/>
                    <a:gd name="T6" fmla="*/ 214 h 349"/>
                    <a:gd name="T7" fmla="*/ 190 h 349"/>
                    <a:gd name="T8" fmla="*/ 168 h 349"/>
                    <a:gd name="T9" fmla="*/ 144 h 349"/>
                    <a:gd name="T10" fmla="*/ 120 h 349"/>
                    <a:gd name="T11" fmla="*/ 96 h 349"/>
                    <a:gd name="T12" fmla="*/ 72 h 349"/>
                    <a:gd name="T13" fmla="*/ 48 h 349"/>
                    <a:gd name="T14" fmla="*/ 24 h 349"/>
                    <a:gd name="T15" fmla="*/ 0 h 349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  <a:cxn ang="0">
                      <a:pos x="0" y="T10"/>
                    </a:cxn>
                    <a:cxn ang="0">
                      <a:pos x="0" y="T11"/>
                    </a:cxn>
                    <a:cxn ang="0">
                      <a:pos x="0" y="T12"/>
                    </a:cxn>
                    <a:cxn ang="0">
                      <a:pos x="0" y="T13"/>
                    </a:cxn>
                    <a:cxn ang="0">
                      <a:pos x="0" y="T14"/>
                    </a:cxn>
                    <a:cxn ang="0">
                      <a:pos x="0" y="T15"/>
                    </a:cxn>
                  </a:cxnLst>
                  <a:rect l="0" t="0" r="r" b="b"/>
                  <a:pathLst>
                    <a:path h="349">
                      <a:moveTo>
                        <a:pt x="0" y="349"/>
                      </a:moveTo>
                      <a:lnTo>
                        <a:pt x="0" y="326"/>
                      </a:lnTo>
                      <a:lnTo>
                        <a:pt x="0" y="304"/>
                      </a:lnTo>
                      <a:lnTo>
                        <a:pt x="0" y="282"/>
                      </a:lnTo>
                      <a:lnTo>
                        <a:pt x="0" y="260"/>
                      </a:lnTo>
                      <a:lnTo>
                        <a:pt x="0" y="238"/>
                      </a:lnTo>
                      <a:lnTo>
                        <a:pt x="0" y="214"/>
                      </a:lnTo>
                      <a:lnTo>
                        <a:pt x="0" y="190"/>
                      </a:lnTo>
                      <a:lnTo>
                        <a:pt x="0" y="168"/>
                      </a:lnTo>
                      <a:lnTo>
                        <a:pt x="0" y="144"/>
                      </a:lnTo>
                      <a:lnTo>
                        <a:pt x="0" y="120"/>
                      </a:lnTo>
                      <a:lnTo>
                        <a:pt x="0" y="96"/>
                      </a:lnTo>
                      <a:lnTo>
                        <a:pt x="0" y="72"/>
                      </a:lnTo>
                      <a:lnTo>
                        <a:pt x="0" y="48"/>
                      </a:lnTo>
                      <a:lnTo>
                        <a:pt x="0" y="24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3175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312" name="Freeform 51"/>
                <p:cNvSpPr>
                  <a:spLocks/>
                </p:cNvSpPr>
                <p:nvPr/>
              </p:nvSpPr>
              <p:spPr bwMode="auto">
                <a:xfrm>
                  <a:off x="2879" y="1138"/>
                  <a:ext cx="1" cy="298"/>
                </a:xfrm>
                <a:custGeom>
                  <a:avLst/>
                  <a:gdLst>
                    <a:gd name="T0" fmla="*/ 298 h 298"/>
                    <a:gd name="T1" fmla="*/ 278 h 298"/>
                    <a:gd name="T2" fmla="*/ 256 h 298"/>
                    <a:gd name="T3" fmla="*/ 234 h 298"/>
                    <a:gd name="T4" fmla="*/ 214 h 298"/>
                    <a:gd name="T5" fmla="*/ 192 h 298"/>
                    <a:gd name="T6" fmla="*/ 172 h 298"/>
                    <a:gd name="T7" fmla="*/ 152 h 298"/>
                    <a:gd name="T8" fmla="*/ 132 h 298"/>
                    <a:gd name="T9" fmla="*/ 112 h 298"/>
                    <a:gd name="T10" fmla="*/ 92 h 298"/>
                    <a:gd name="T11" fmla="*/ 72 h 298"/>
                    <a:gd name="T12" fmla="*/ 54 h 298"/>
                    <a:gd name="T13" fmla="*/ 36 h 298"/>
                    <a:gd name="T14" fmla="*/ 18 h 298"/>
                    <a:gd name="T15" fmla="*/ 0 h 298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  <a:cxn ang="0">
                      <a:pos x="0" y="T10"/>
                    </a:cxn>
                    <a:cxn ang="0">
                      <a:pos x="0" y="T11"/>
                    </a:cxn>
                    <a:cxn ang="0">
                      <a:pos x="0" y="T12"/>
                    </a:cxn>
                    <a:cxn ang="0">
                      <a:pos x="0" y="T13"/>
                    </a:cxn>
                    <a:cxn ang="0">
                      <a:pos x="0" y="T14"/>
                    </a:cxn>
                    <a:cxn ang="0">
                      <a:pos x="0" y="T15"/>
                    </a:cxn>
                  </a:cxnLst>
                  <a:rect l="0" t="0" r="r" b="b"/>
                  <a:pathLst>
                    <a:path h="298">
                      <a:moveTo>
                        <a:pt x="0" y="298"/>
                      </a:moveTo>
                      <a:lnTo>
                        <a:pt x="0" y="278"/>
                      </a:lnTo>
                      <a:lnTo>
                        <a:pt x="0" y="256"/>
                      </a:lnTo>
                      <a:lnTo>
                        <a:pt x="0" y="234"/>
                      </a:lnTo>
                      <a:lnTo>
                        <a:pt x="0" y="214"/>
                      </a:lnTo>
                      <a:lnTo>
                        <a:pt x="0" y="192"/>
                      </a:lnTo>
                      <a:lnTo>
                        <a:pt x="0" y="172"/>
                      </a:lnTo>
                      <a:lnTo>
                        <a:pt x="0" y="152"/>
                      </a:lnTo>
                      <a:lnTo>
                        <a:pt x="0" y="132"/>
                      </a:lnTo>
                      <a:lnTo>
                        <a:pt x="0" y="112"/>
                      </a:lnTo>
                      <a:lnTo>
                        <a:pt x="0" y="92"/>
                      </a:lnTo>
                      <a:lnTo>
                        <a:pt x="0" y="72"/>
                      </a:lnTo>
                      <a:lnTo>
                        <a:pt x="0" y="54"/>
                      </a:lnTo>
                      <a:lnTo>
                        <a:pt x="0" y="36"/>
                      </a:lnTo>
                      <a:lnTo>
                        <a:pt x="0" y="1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3175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313" name="Freeform 58"/>
                <p:cNvSpPr>
                  <a:spLocks/>
                </p:cNvSpPr>
                <p:nvPr/>
              </p:nvSpPr>
              <p:spPr bwMode="auto">
                <a:xfrm>
                  <a:off x="3203" y="2869"/>
                  <a:ext cx="38" cy="301"/>
                </a:xfrm>
                <a:custGeom>
                  <a:avLst/>
                  <a:gdLst>
                    <a:gd name="T0" fmla="*/ 38 w 38"/>
                    <a:gd name="T1" fmla="*/ 0 h 301"/>
                    <a:gd name="T2" fmla="*/ 38 w 38"/>
                    <a:gd name="T3" fmla="*/ 0 h 301"/>
                    <a:gd name="T4" fmla="*/ 36 w 38"/>
                    <a:gd name="T5" fmla="*/ 21 h 301"/>
                    <a:gd name="T6" fmla="*/ 34 w 38"/>
                    <a:gd name="T7" fmla="*/ 43 h 301"/>
                    <a:gd name="T8" fmla="*/ 32 w 38"/>
                    <a:gd name="T9" fmla="*/ 65 h 301"/>
                    <a:gd name="T10" fmla="*/ 30 w 38"/>
                    <a:gd name="T11" fmla="*/ 85 h 301"/>
                    <a:gd name="T12" fmla="*/ 28 w 38"/>
                    <a:gd name="T13" fmla="*/ 107 h 301"/>
                    <a:gd name="T14" fmla="*/ 26 w 38"/>
                    <a:gd name="T15" fmla="*/ 127 h 301"/>
                    <a:gd name="T16" fmla="*/ 22 w 38"/>
                    <a:gd name="T17" fmla="*/ 147 h 301"/>
                    <a:gd name="T18" fmla="*/ 20 w 38"/>
                    <a:gd name="T19" fmla="*/ 167 h 301"/>
                    <a:gd name="T20" fmla="*/ 18 w 38"/>
                    <a:gd name="T21" fmla="*/ 187 h 301"/>
                    <a:gd name="T22" fmla="*/ 16 w 38"/>
                    <a:gd name="T23" fmla="*/ 207 h 301"/>
                    <a:gd name="T24" fmla="*/ 12 w 38"/>
                    <a:gd name="T25" fmla="*/ 227 h 301"/>
                    <a:gd name="T26" fmla="*/ 10 w 38"/>
                    <a:gd name="T27" fmla="*/ 245 h 301"/>
                    <a:gd name="T28" fmla="*/ 6 w 38"/>
                    <a:gd name="T29" fmla="*/ 263 h 301"/>
                    <a:gd name="T30" fmla="*/ 4 w 38"/>
                    <a:gd name="T31" fmla="*/ 283 h 301"/>
                    <a:gd name="T32" fmla="*/ 0 w 38"/>
                    <a:gd name="T33" fmla="*/ 301 h 301"/>
                    <a:gd name="T34" fmla="*/ 0 w 38"/>
                    <a:gd name="T35" fmla="*/ 301 h 3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8" h="301">
                      <a:moveTo>
                        <a:pt x="38" y="0"/>
                      </a:moveTo>
                      <a:lnTo>
                        <a:pt x="38" y="0"/>
                      </a:lnTo>
                      <a:lnTo>
                        <a:pt x="36" y="21"/>
                      </a:lnTo>
                      <a:lnTo>
                        <a:pt x="34" y="43"/>
                      </a:lnTo>
                      <a:lnTo>
                        <a:pt x="32" y="65"/>
                      </a:lnTo>
                      <a:lnTo>
                        <a:pt x="30" y="85"/>
                      </a:lnTo>
                      <a:lnTo>
                        <a:pt x="28" y="107"/>
                      </a:lnTo>
                      <a:lnTo>
                        <a:pt x="26" y="127"/>
                      </a:lnTo>
                      <a:lnTo>
                        <a:pt x="22" y="147"/>
                      </a:lnTo>
                      <a:lnTo>
                        <a:pt x="20" y="167"/>
                      </a:lnTo>
                      <a:lnTo>
                        <a:pt x="18" y="187"/>
                      </a:lnTo>
                      <a:lnTo>
                        <a:pt x="16" y="207"/>
                      </a:lnTo>
                      <a:lnTo>
                        <a:pt x="12" y="227"/>
                      </a:lnTo>
                      <a:lnTo>
                        <a:pt x="10" y="245"/>
                      </a:lnTo>
                      <a:lnTo>
                        <a:pt x="6" y="263"/>
                      </a:lnTo>
                      <a:lnTo>
                        <a:pt x="4" y="283"/>
                      </a:lnTo>
                      <a:lnTo>
                        <a:pt x="0" y="301"/>
                      </a:lnTo>
                      <a:lnTo>
                        <a:pt x="0" y="301"/>
                      </a:lnTo>
                    </a:path>
                  </a:pathLst>
                </a:custGeom>
                <a:noFill/>
                <a:ln w="3175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314" name="Freeform 61"/>
                <p:cNvSpPr>
                  <a:spLocks/>
                </p:cNvSpPr>
                <p:nvPr/>
              </p:nvSpPr>
              <p:spPr bwMode="auto">
                <a:xfrm>
                  <a:off x="3241" y="2521"/>
                  <a:ext cx="12" cy="348"/>
                </a:xfrm>
                <a:custGeom>
                  <a:avLst/>
                  <a:gdLst>
                    <a:gd name="T0" fmla="*/ 12 w 12"/>
                    <a:gd name="T1" fmla="*/ 0 h 348"/>
                    <a:gd name="T2" fmla="*/ 12 w 12"/>
                    <a:gd name="T3" fmla="*/ 0 h 348"/>
                    <a:gd name="T4" fmla="*/ 12 w 12"/>
                    <a:gd name="T5" fmla="*/ 24 h 348"/>
                    <a:gd name="T6" fmla="*/ 12 w 12"/>
                    <a:gd name="T7" fmla="*/ 48 h 348"/>
                    <a:gd name="T8" fmla="*/ 12 w 12"/>
                    <a:gd name="T9" fmla="*/ 72 h 348"/>
                    <a:gd name="T10" fmla="*/ 12 w 12"/>
                    <a:gd name="T11" fmla="*/ 96 h 348"/>
                    <a:gd name="T12" fmla="*/ 10 w 12"/>
                    <a:gd name="T13" fmla="*/ 120 h 348"/>
                    <a:gd name="T14" fmla="*/ 10 w 12"/>
                    <a:gd name="T15" fmla="*/ 144 h 348"/>
                    <a:gd name="T16" fmla="*/ 10 w 12"/>
                    <a:gd name="T17" fmla="*/ 168 h 348"/>
                    <a:gd name="T18" fmla="*/ 8 w 12"/>
                    <a:gd name="T19" fmla="*/ 190 h 348"/>
                    <a:gd name="T20" fmla="*/ 8 w 12"/>
                    <a:gd name="T21" fmla="*/ 214 h 348"/>
                    <a:gd name="T22" fmla="*/ 6 w 12"/>
                    <a:gd name="T23" fmla="*/ 236 h 348"/>
                    <a:gd name="T24" fmla="*/ 6 w 12"/>
                    <a:gd name="T25" fmla="*/ 260 h 348"/>
                    <a:gd name="T26" fmla="*/ 4 w 12"/>
                    <a:gd name="T27" fmla="*/ 282 h 348"/>
                    <a:gd name="T28" fmla="*/ 2 w 12"/>
                    <a:gd name="T29" fmla="*/ 304 h 348"/>
                    <a:gd name="T30" fmla="*/ 2 w 12"/>
                    <a:gd name="T31" fmla="*/ 326 h 348"/>
                    <a:gd name="T32" fmla="*/ 0 w 12"/>
                    <a:gd name="T33" fmla="*/ 348 h 3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2" h="348">
                      <a:moveTo>
                        <a:pt x="12" y="0"/>
                      </a:moveTo>
                      <a:lnTo>
                        <a:pt x="12" y="0"/>
                      </a:lnTo>
                      <a:lnTo>
                        <a:pt x="12" y="24"/>
                      </a:lnTo>
                      <a:lnTo>
                        <a:pt x="12" y="48"/>
                      </a:lnTo>
                      <a:lnTo>
                        <a:pt x="12" y="72"/>
                      </a:lnTo>
                      <a:lnTo>
                        <a:pt x="12" y="96"/>
                      </a:lnTo>
                      <a:lnTo>
                        <a:pt x="10" y="120"/>
                      </a:lnTo>
                      <a:lnTo>
                        <a:pt x="10" y="144"/>
                      </a:lnTo>
                      <a:lnTo>
                        <a:pt x="10" y="168"/>
                      </a:lnTo>
                      <a:lnTo>
                        <a:pt x="8" y="190"/>
                      </a:lnTo>
                      <a:lnTo>
                        <a:pt x="8" y="214"/>
                      </a:lnTo>
                      <a:lnTo>
                        <a:pt x="6" y="236"/>
                      </a:lnTo>
                      <a:lnTo>
                        <a:pt x="6" y="260"/>
                      </a:lnTo>
                      <a:lnTo>
                        <a:pt x="4" y="282"/>
                      </a:lnTo>
                      <a:lnTo>
                        <a:pt x="2" y="304"/>
                      </a:lnTo>
                      <a:lnTo>
                        <a:pt x="2" y="326"/>
                      </a:lnTo>
                      <a:lnTo>
                        <a:pt x="0" y="348"/>
                      </a:lnTo>
                    </a:path>
                  </a:pathLst>
                </a:custGeom>
                <a:noFill/>
                <a:ln w="3175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315" name="Freeform 66"/>
                <p:cNvSpPr>
                  <a:spLocks/>
                </p:cNvSpPr>
                <p:nvPr/>
              </p:nvSpPr>
              <p:spPr bwMode="auto">
                <a:xfrm>
                  <a:off x="3067" y="894"/>
                  <a:ext cx="174" cy="218"/>
                </a:xfrm>
                <a:custGeom>
                  <a:avLst/>
                  <a:gdLst>
                    <a:gd name="T0" fmla="*/ 174 w 174"/>
                    <a:gd name="T1" fmla="*/ 218 h 218"/>
                    <a:gd name="T2" fmla="*/ 162 w 174"/>
                    <a:gd name="T3" fmla="*/ 202 h 218"/>
                    <a:gd name="T4" fmla="*/ 152 w 174"/>
                    <a:gd name="T5" fmla="*/ 184 h 218"/>
                    <a:gd name="T6" fmla="*/ 140 w 174"/>
                    <a:gd name="T7" fmla="*/ 168 h 218"/>
                    <a:gd name="T8" fmla="*/ 130 w 174"/>
                    <a:gd name="T9" fmla="*/ 152 h 218"/>
                    <a:gd name="T10" fmla="*/ 118 w 174"/>
                    <a:gd name="T11" fmla="*/ 136 h 218"/>
                    <a:gd name="T12" fmla="*/ 106 w 174"/>
                    <a:gd name="T13" fmla="*/ 122 h 218"/>
                    <a:gd name="T14" fmla="*/ 94 w 174"/>
                    <a:gd name="T15" fmla="*/ 106 h 218"/>
                    <a:gd name="T16" fmla="*/ 82 w 174"/>
                    <a:gd name="T17" fmla="*/ 92 h 218"/>
                    <a:gd name="T18" fmla="*/ 72 w 174"/>
                    <a:gd name="T19" fmla="*/ 78 h 218"/>
                    <a:gd name="T20" fmla="*/ 60 w 174"/>
                    <a:gd name="T21" fmla="*/ 64 h 218"/>
                    <a:gd name="T22" fmla="*/ 48 w 174"/>
                    <a:gd name="T23" fmla="*/ 50 h 218"/>
                    <a:gd name="T24" fmla="*/ 36 w 174"/>
                    <a:gd name="T25" fmla="*/ 38 h 218"/>
                    <a:gd name="T26" fmla="*/ 24 w 174"/>
                    <a:gd name="T27" fmla="*/ 24 h 218"/>
                    <a:gd name="T28" fmla="*/ 12 w 174"/>
                    <a:gd name="T29" fmla="*/ 12 h 218"/>
                    <a:gd name="T30" fmla="*/ 0 w 174"/>
                    <a:gd name="T31" fmla="*/ 0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74" h="218">
                      <a:moveTo>
                        <a:pt x="174" y="218"/>
                      </a:moveTo>
                      <a:lnTo>
                        <a:pt x="162" y="202"/>
                      </a:lnTo>
                      <a:lnTo>
                        <a:pt x="152" y="184"/>
                      </a:lnTo>
                      <a:lnTo>
                        <a:pt x="140" y="168"/>
                      </a:lnTo>
                      <a:lnTo>
                        <a:pt x="130" y="152"/>
                      </a:lnTo>
                      <a:lnTo>
                        <a:pt x="118" y="136"/>
                      </a:lnTo>
                      <a:lnTo>
                        <a:pt x="106" y="122"/>
                      </a:lnTo>
                      <a:lnTo>
                        <a:pt x="94" y="106"/>
                      </a:lnTo>
                      <a:lnTo>
                        <a:pt x="82" y="92"/>
                      </a:lnTo>
                      <a:lnTo>
                        <a:pt x="72" y="78"/>
                      </a:lnTo>
                      <a:lnTo>
                        <a:pt x="60" y="64"/>
                      </a:lnTo>
                      <a:lnTo>
                        <a:pt x="48" y="50"/>
                      </a:lnTo>
                      <a:lnTo>
                        <a:pt x="36" y="38"/>
                      </a:lnTo>
                      <a:lnTo>
                        <a:pt x="24" y="24"/>
                      </a:lnTo>
                      <a:lnTo>
                        <a:pt x="12" y="1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3175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316" name="Freeform 91"/>
                <p:cNvSpPr>
                  <a:spLocks/>
                </p:cNvSpPr>
                <p:nvPr/>
              </p:nvSpPr>
              <p:spPr bwMode="auto">
                <a:xfrm>
                  <a:off x="3866" y="1240"/>
                  <a:ext cx="222" cy="305"/>
                </a:xfrm>
                <a:custGeom>
                  <a:avLst/>
                  <a:gdLst>
                    <a:gd name="T0" fmla="*/ 222 w 222"/>
                    <a:gd name="T1" fmla="*/ 305 h 305"/>
                    <a:gd name="T2" fmla="*/ 210 w 222"/>
                    <a:gd name="T3" fmla="*/ 283 h 305"/>
                    <a:gd name="T4" fmla="*/ 196 w 222"/>
                    <a:gd name="T5" fmla="*/ 261 h 305"/>
                    <a:gd name="T6" fmla="*/ 184 w 222"/>
                    <a:gd name="T7" fmla="*/ 239 h 305"/>
                    <a:gd name="T8" fmla="*/ 170 w 222"/>
                    <a:gd name="T9" fmla="*/ 219 h 305"/>
                    <a:gd name="T10" fmla="*/ 156 w 222"/>
                    <a:gd name="T11" fmla="*/ 198 h 305"/>
                    <a:gd name="T12" fmla="*/ 142 w 222"/>
                    <a:gd name="T13" fmla="*/ 178 h 305"/>
                    <a:gd name="T14" fmla="*/ 128 w 222"/>
                    <a:gd name="T15" fmla="*/ 156 h 305"/>
                    <a:gd name="T16" fmla="*/ 112 w 222"/>
                    <a:gd name="T17" fmla="*/ 136 h 305"/>
                    <a:gd name="T18" fmla="*/ 98 w 222"/>
                    <a:gd name="T19" fmla="*/ 116 h 305"/>
                    <a:gd name="T20" fmla="*/ 82 w 222"/>
                    <a:gd name="T21" fmla="*/ 96 h 305"/>
                    <a:gd name="T22" fmla="*/ 66 w 222"/>
                    <a:gd name="T23" fmla="*/ 76 h 305"/>
                    <a:gd name="T24" fmla="*/ 50 w 222"/>
                    <a:gd name="T25" fmla="*/ 58 h 305"/>
                    <a:gd name="T26" fmla="*/ 34 w 222"/>
                    <a:gd name="T27" fmla="*/ 38 h 305"/>
                    <a:gd name="T28" fmla="*/ 16 w 222"/>
                    <a:gd name="T29" fmla="*/ 20 h 305"/>
                    <a:gd name="T30" fmla="*/ 0 w 222"/>
                    <a:gd name="T31" fmla="*/ 0 h 305"/>
                    <a:gd name="T32" fmla="*/ 0 w 222"/>
                    <a:gd name="T33" fmla="*/ 0 h 3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22" h="305">
                      <a:moveTo>
                        <a:pt x="222" y="305"/>
                      </a:moveTo>
                      <a:lnTo>
                        <a:pt x="210" y="283"/>
                      </a:lnTo>
                      <a:lnTo>
                        <a:pt x="196" y="261"/>
                      </a:lnTo>
                      <a:lnTo>
                        <a:pt x="184" y="239"/>
                      </a:lnTo>
                      <a:lnTo>
                        <a:pt x="170" y="219"/>
                      </a:lnTo>
                      <a:lnTo>
                        <a:pt x="156" y="198"/>
                      </a:lnTo>
                      <a:lnTo>
                        <a:pt x="142" y="178"/>
                      </a:lnTo>
                      <a:lnTo>
                        <a:pt x="128" y="156"/>
                      </a:lnTo>
                      <a:lnTo>
                        <a:pt x="112" y="136"/>
                      </a:lnTo>
                      <a:lnTo>
                        <a:pt x="98" y="116"/>
                      </a:lnTo>
                      <a:lnTo>
                        <a:pt x="82" y="96"/>
                      </a:lnTo>
                      <a:lnTo>
                        <a:pt x="66" y="76"/>
                      </a:lnTo>
                      <a:lnTo>
                        <a:pt x="50" y="58"/>
                      </a:lnTo>
                      <a:lnTo>
                        <a:pt x="34" y="38"/>
                      </a:lnTo>
                      <a:lnTo>
                        <a:pt x="16" y="2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3175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317" name="Freeform 94"/>
                <p:cNvSpPr>
                  <a:spLocks/>
                </p:cNvSpPr>
                <p:nvPr/>
              </p:nvSpPr>
              <p:spPr bwMode="auto">
                <a:xfrm>
                  <a:off x="4088" y="1545"/>
                  <a:ext cx="140" cy="346"/>
                </a:xfrm>
                <a:custGeom>
                  <a:avLst/>
                  <a:gdLst>
                    <a:gd name="T0" fmla="*/ 0 w 140"/>
                    <a:gd name="T1" fmla="*/ 0 h 346"/>
                    <a:gd name="T2" fmla="*/ 0 w 140"/>
                    <a:gd name="T3" fmla="*/ 0 h 346"/>
                    <a:gd name="T4" fmla="*/ 12 w 140"/>
                    <a:gd name="T5" fmla="*/ 22 h 346"/>
                    <a:gd name="T6" fmla="*/ 24 w 140"/>
                    <a:gd name="T7" fmla="*/ 44 h 346"/>
                    <a:gd name="T8" fmla="*/ 36 w 140"/>
                    <a:gd name="T9" fmla="*/ 66 h 346"/>
                    <a:gd name="T10" fmla="*/ 46 w 140"/>
                    <a:gd name="T11" fmla="*/ 88 h 346"/>
                    <a:gd name="T12" fmla="*/ 56 w 140"/>
                    <a:gd name="T13" fmla="*/ 112 h 346"/>
                    <a:gd name="T14" fmla="*/ 66 w 140"/>
                    <a:gd name="T15" fmla="*/ 134 h 346"/>
                    <a:gd name="T16" fmla="*/ 76 w 140"/>
                    <a:gd name="T17" fmla="*/ 158 h 346"/>
                    <a:gd name="T18" fmla="*/ 86 w 140"/>
                    <a:gd name="T19" fmla="*/ 180 h 346"/>
                    <a:gd name="T20" fmla="*/ 94 w 140"/>
                    <a:gd name="T21" fmla="*/ 204 h 346"/>
                    <a:gd name="T22" fmla="*/ 102 w 140"/>
                    <a:gd name="T23" fmla="*/ 228 h 346"/>
                    <a:gd name="T24" fmla="*/ 112 w 140"/>
                    <a:gd name="T25" fmla="*/ 250 h 346"/>
                    <a:gd name="T26" fmla="*/ 118 w 140"/>
                    <a:gd name="T27" fmla="*/ 274 h 346"/>
                    <a:gd name="T28" fmla="*/ 126 w 140"/>
                    <a:gd name="T29" fmla="*/ 298 h 346"/>
                    <a:gd name="T30" fmla="*/ 134 w 140"/>
                    <a:gd name="T31" fmla="*/ 322 h 346"/>
                    <a:gd name="T32" fmla="*/ 140 w 140"/>
                    <a:gd name="T33" fmla="*/ 346 h 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40" h="34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2" y="22"/>
                      </a:lnTo>
                      <a:lnTo>
                        <a:pt x="24" y="44"/>
                      </a:lnTo>
                      <a:lnTo>
                        <a:pt x="36" y="66"/>
                      </a:lnTo>
                      <a:lnTo>
                        <a:pt x="46" y="88"/>
                      </a:lnTo>
                      <a:lnTo>
                        <a:pt x="56" y="112"/>
                      </a:lnTo>
                      <a:lnTo>
                        <a:pt x="66" y="134"/>
                      </a:lnTo>
                      <a:lnTo>
                        <a:pt x="76" y="158"/>
                      </a:lnTo>
                      <a:lnTo>
                        <a:pt x="86" y="180"/>
                      </a:lnTo>
                      <a:lnTo>
                        <a:pt x="94" y="204"/>
                      </a:lnTo>
                      <a:lnTo>
                        <a:pt x="102" y="228"/>
                      </a:lnTo>
                      <a:lnTo>
                        <a:pt x="112" y="250"/>
                      </a:lnTo>
                      <a:lnTo>
                        <a:pt x="118" y="274"/>
                      </a:lnTo>
                      <a:lnTo>
                        <a:pt x="126" y="298"/>
                      </a:lnTo>
                      <a:lnTo>
                        <a:pt x="134" y="322"/>
                      </a:lnTo>
                      <a:lnTo>
                        <a:pt x="140" y="346"/>
                      </a:lnTo>
                    </a:path>
                  </a:pathLst>
                </a:custGeom>
                <a:noFill/>
                <a:ln w="3175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318" name="Freeform 98"/>
                <p:cNvSpPr>
                  <a:spLocks/>
                </p:cNvSpPr>
                <p:nvPr/>
              </p:nvSpPr>
              <p:spPr bwMode="auto">
                <a:xfrm>
                  <a:off x="3602" y="950"/>
                  <a:ext cx="204" cy="138"/>
                </a:xfrm>
                <a:custGeom>
                  <a:avLst/>
                  <a:gdLst>
                    <a:gd name="T0" fmla="*/ 204 w 204"/>
                    <a:gd name="T1" fmla="*/ 138 h 138"/>
                    <a:gd name="T2" fmla="*/ 186 w 204"/>
                    <a:gd name="T3" fmla="*/ 124 h 138"/>
                    <a:gd name="T4" fmla="*/ 166 w 204"/>
                    <a:gd name="T5" fmla="*/ 110 h 138"/>
                    <a:gd name="T6" fmla="*/ 146 w 204"/>
                    <a:gd name="T7" fmla="*/ 94 h 138"/>
                    <a:gd name="T8" fmla="*/ 126 w 204"/>
                    <a:gd name="T9" fmla="*/ 80 h 138"/>
                    <a:gd name="T10" fmla="*/ 106 w 204"/>
                    <a:gd name="T11" fmla="*/ 66 h 138"/>
                    <a:gd name="T12" fmla="*/ 84 w 204"/>
                    <a:gd name="T13" fmla="*/ 52 h 138"/>
                    <a:gd name="T14" fmla="*/ 64 w 204"/>
                    <a:gd name="T15" fmla="*/ 38 h 138"/>
                    <a:gd name="T16" fmla="*/ 42 w 204"/>
                    <a:gd name="T17" fmla="*/ 24 h 138"/>
                    <a:gd name="T18" fmla="*/ 20 w 204"/>
                    <a:gd name="T19" fmla="*/ 12 h 138"/>
                    <a:gd name="T20" fmla="*/ 0 w 204"/>
                    <a:gd name="T21" fmla="*/ 0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04" h="138">
                      <a:moveTo>
                        <a:pt x="204" y="138"/>
                      </a:moveTo>
                      <a:lnTo>
                        <a:pt x="186" y="124"/>
                      </a:lnTo>
                      <a:lnTo>
                        <a:pt x="166" y="110"/>
                      </a:lnTo>
                      <a:lnTo>
                        <a:pt x="146" y="94"/>
                      </a:lnTo>
                      <a:lnTo>
                        <a:pt x="126" y="80"/>
                      </a:lnTo>
                      <a:lnTo>
                        <a:pt x="106" y="66"/>
                      </a:lnTo>
                      <a:lnTo>
                        <a:pt x="84" y="52"/>
                      </a:lnTo>
                      <a:lnTo>
                        <a:pt x="64" y="38"/>
                      </a:lnTo>
                      <a:lnTo>
                        <a:pt x="42" y="24"/>
                      </a:lnTo>
                      <a:lnTo>
                        <a:pt x="20" y="1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3175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319" name="Freeform 108"/>
                <p:cNvSpPr>
                  <a:spLocks/>
                </p:cNvSpPr>
                <p:nvPr/>
              </p:nvSpPr>
              <p:spPr bwMode="auto">
                <a:xfrm>
                  <a:off x="2879" y="2521"/>
                  <a:ext cx="374" cy="12"/>
                </a:xfrm>
                <a:custGeom>
                  <a:avLst/>
                  <a:gdLst>
                    <a:gd name="T0" fmla="*/ 374 w 374"/>
                    <a:gd name="T1" fmla="*/ 0 h 12"/>
                    <a:gd name="T2" fmla="*/ 366 w 374"/>
                    <a:gd name="T3" fmla="*/ 0 h 12"/>
                    <a:gd name="T4" fmla="*/ 342 w 374"/>
                    <a:gd name="T5" fmla="*/ 2 h 12"/>
                    <a:gd name="T6" fmla="*/ 318 w 374"/>
                    <a:gd name="T7" fmla="*/ 2 h 12"/>
                    <a:gd name="T8" fmla="*/ 292 w 374"/>
                    <a:gd name="T9" fmla="*/ 4 h 12"/>
                    <a:gd name="T10" fmla="*/ 268 w 374"/>
                    <a:gd name="T11" fmla="*/ 6 h 12"/>
                    <a:gd name="T12" fmla="*/ 244 w 374"/>
                    <a:gd name="T13" fmla="*/ 6 h 12"/>
                    <a:gd name="T14" fmla="*/ 218 w 374"/>
                    <a:gd name="T15" fmla="*/ 8 h 12"/>
                    <a:gd name="T16" fmla="*/ 194 w 374"/>
                    <a:gd name="T17" fmla="*/ 8 h 12"/>
                    <a:gd name="T18" fmla="*/ 168 w 374"/>
                    <a:gd name="T19" fmla="*/ 10 h 12"/>
                    <a:gd name="T20" fmla="*/ 144 w 374"/>
                    <a:gd name="T21" fmla="*/ 10 h 12"/>
                    <a:gd name="T22" fmla="*/ 118 w 374"/>
                    <a:gd name="T23" fmla="*/ 12 h 12"/>
                    <a:gd name="T24" fmla="*/ 94 w 374"/>
                    <a:gd name="T25" fmla="*/ 12 h 12"/>
                    <a:gd name="T26" fmla="*/ 68 w 374"/>
                    <a:gd name="T27" fmla="*/ 12 h 12"/>
                    <a:gd name="T28" fmla="*/ 44 w 374"/>
                    <a:gd name="T29" fmla="*/ 12 h 12"/>
                    <a:gd name="T30" fmla="*/ 18 w 374"/>
                    <a:gd name="T31" fmla="*/ 12 h 12"/>
                    <a:gd name="T32" fmla="*/ 0 w 374"/>
                    <a:gd name="T33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74" h="12">
                      <a:moveTo>
                        <a:pt x="374" y="0"/>
                      </a:moveTo>
                      <a:lnTo>
                        <a:pt x="366" y="0"/>
                      </a:lnTo>
                      <a:lnTo>
                        <a:pt x="342" y="2"/>
                      </a:lnTo>
                      <a:lnTo>
                        <a:pt x="318" y="2"/>
                      </a:lnTo>
                      <a:lnTo>
                        <a:pt x="292" y="4"/>
                      </a:lnTo>
                      <a:lnTo>
                        <a:pt x="268" y="6"/>
                      </a:lnTo>
                      <a:lnTo>
                        <a:pt x="244" y="6"/>
                      </a:lnTo>
                      <a:lnTo>
                        <a:pt x="218" y="8"/>
                      </a:lnTo>
                      <a:lnTo>
                        <a:pt x="194" y="8"/>
                      </a:lnTo>
                      <a:lnTo>
                        <a:pt x="168" y="10"/>
                      </a:lnTo>
                      <a:lnTo>
                        <a:pt x="144" y="10"/>
                      </a:lnTo>
                      <a:lnTo>
                        <a:pt x="118" y="12"/>
                      </a:lnTo>
                      <a:lnTo>
                        <a:pt x="94" y="12"/>
                      </a:lnTo>
                      <a:lnTo>
                        <a:pt x="68" y="12"/>
                      </a:lnTo>
                      <a:lnTo>
                        <a:pt x="44" y="12"/>
                      </a:lnTo>
                      <a:lnTo>
                        <a:pt x="18" y="12"/>
                      </a:lnTo>
                      <a:lnTo>
                        <a:pt x="0" y="12"/>
                      </a:lnTo>
                    </a:path>
                  </a:pathLst>
                </a:custGeom>
                <a:noFill/>
                <a:ln w="3175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320" name="Freeform 115"/>
                <p:cNvSpPr>
                  <a:spLocks/>
                </p:cNvSpPr>
                <p:nvPr/>
              </p:nvSpPr>
              <p:spPr bwMode="auto">
                <a:xfrm>
                  <a:off x="4088" y="1891"/>
                  <a:ext cx="140" cy="88"/>
                </a:xfrm>
                <a:custGeom>
                  <a:avLst/>
                  <a:gdLst>
                    <a:gd name="T0" fmla="*/ 0 w 140"/>
                    <a:gd name="T1" fmla="*/ 88 h 88"/>
                    <a:gd name="T2" fmla="*/ 6 w 140"/>
                    <a:gd name="T3" fmla="*/ 84 h 88"/>
                    <a:gd name="T4" fmla="*/ 18 w 140"/>
                    <a:gd name="T5" fmla="*/ 78 h 88"/>
                    <a:gd name="T6" fmla="*/ 30 w 140"/>
                    <a:gd name="T7" fmla="*/ 74 h 88"/>
                    <a:gd name="T8" fmla="*/ 40 w 140"/>
                    <a:gd name="T9" fmla="*/ 68 h 88"/>
                    <a:gd name="T10" fmla="*/ 52 w 140"/>
                    <a:gd name="T11" fmla="*/ 62 h 88"/>
                    <a:gd name="T12" fmla="*/ 62 w 140"/>
                    <a:gd name="T13" fmla="*/ 56 h 88"/>
                    <a:gd name="T14" fmla="*/ 72 w 140"/>
                    <a:gd name="T15" fmla="*/ 50 h 88"/>
                    <a:gd name="T16" fmla="*/ 80 w 140"/>
                    <a:gd name="T17" fmla="*/ 44 h 88"/>
                    <a:gd name="T18" fmla="*/ 90 w 140"/>
                    <a:gd name="T19" fmla="*/ 38 h 88"/>
                    <a:gd name="T20" fmla="*/ 98 w 140"/>
                    <a:gd name="T21" fmla="*/ 32 h 88"/>
                    <a:gd name="T22" fmla="*/ 108 w 140"/>
                    <a:gd name="T23" fmla="*/ 26 h 88"/>
                    <a:gd name="T24" fmla="*/ 114 w 140"/>
                    <a:gd name="T25" fmla="*/ 20 h 88"/>
                    <a:gd name="T26" fmla="*/ 122 w 140"/>
                    <a:gd name="T27" fmla="*/ 16 h 88"/>
                    <a:gd name="T28" fmla="*/ 130 w 140"/>
                    <a:gd name="T29" fmla="*/ 10 h 88"/>
                    <a:gd name="T30" fmla="*/ 136 w 140"/>
                    <a:gd name="T31" fmla="*/ 4 h 88"/>
                    <a:gd name="T32" fmla="*/ 140 w 140"/>
                    <a:gd name="T33" fmla="*/ 0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40" h="88">
                      <a:moveTo>
                        <a:pt x="0" y="88"/>
                      </a:moveTo>
                      <a:lnTo>
                        <a:pt x="6" y="84"/>
                      </a:lnTo>
                      <a:lnTo>
                        <a:pt x="18" y="78"/>
                      </a:lnTo>
                      <a:lnTo>
                        <a:pt x="30" y="74"/>
                      </a:lnTo>
                      <a:lnTo>
                        <a:pt x="40" y="68"/>
                      </a:lnTo>
                      <a:lnTo>
                        <a:pt x="52" y="62"/>
                      </a:lnTo>
                      <a:lnTo>
                        <a:pt x="62" y="56"/>
                      </a:lnTo>
                      <a:lnTo>
                        <a:pt x="72" y="50"/>
                      </a:lnTo>
                      <a:lnTo>
                        <a:pt x="80" y="44"/>
                      </a:lnTo>
                      <a:lnTo>
                        <a:pt x="90" y="38"/>
                      </a:lnTo>
                      <a:lnTo>
                        <a:pt x="98" y="32"/>
                      </a:lnTo>
                      <a:lnTo>
                        <a:pt x="108" y="26"/>
                      </a:lnTo>
                      <a:lnTo>
                        <a:pt x="114" y="20"/>
                      </a:lnTo>
                      <a:lnTo>
                        <a:pt x="122" y="16"/>
                      </a:lnTo>
                      <a:lnTo>
                        <a:pt x="130" y="10"/>
                      </a:lnTo>
                      <a:lnTo>
                        <a:pt x="136" y="4"/>
                      </a:lnTo>
                      <a:lnTo>
                        <a:pt x="140" y="0"/>
                      </a:lnTo>
                    </a:path>
                  </a:pathLst>
                </a:custGeom>
                <a:noFill/>
                <a:ln w="3175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321" name="Freeform 122"/>
                <p:cNvSpPr>
                  <a:spLocks/>
                </p:cNvSpPr>
                <p:nvPr/>
              </p:nvSpPr>
              <p:spPr bwMode="auto">
                <a:xfrm>
                  <a:off x="4228" y="1849"/>
                  <a:ext cx="34" cy="42"/>
                </a:xfrm>
                <a:custGeom>
                  <a:avLst/>
                  <a:gdLst>
                    <a:gd name="T0" fmla="*/ 0 w 34"/>
                    <a:gd name="T1" fmla="*/ 42 h 42"/>
                    <a:gd name="T2" fmla="*/ 2 w 34"/>
                    <a:gd name="T3" fmla="*/ 40 h 42"/>
                    <a:gd name="T4" fmla="*/ 8 w 34"/>
                    <a:gd name="T5" fmla="*/ 32 h 42"/>
                    <a:gd name="T6" fmla="*/ 14 w 34"/>
                    <a:gd name="T7" fmla="*/ 26 h 42"/>
                    <a:gd name="T8" fmla="*/ 18 w 34"/>
                    <a:gd name="T9" fmla="*/ 20 h 42"/>
                    <a:gd name="T10" fmla="*/ 24 w 34"/>
                    <a:gd name="T11" fmla="*/ 14 h 42"/>
                    <a:gd name="T12" fmla="*/ 28 w 34"/>
                    <a:gd name="T13" fmla="*/ 8 h 42"/>
                    <a:gd name="T14" fmla="*/ 32 w 34"/>
                    <a:gd name="T15" fmla="*/ 2 h 42"/>
                    <a:gd name="T16" fmla="*/ 34 w 34"/>
                    <a:gd name="T17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4" h="42">
                      <a:moveTo>
                        <a:pt x="0" y="42"/>
                      </a:moveTo>
                      <a:lnTo>
                        <a:pt x="2" y="40"/>
                      </a:lnTo>
                      <a:lnTo>
                        <a:pt x="8" y="32"/>
                      </a:lnTo>
                      <a:lnTo>
                        <a:pt x="14" y="26"/>
                      </a:lnTo>
                      <a:lnTo>
                        <a:pt x="18" y="20"/>
                      </a:lnTo>
                      <a:lnTo>
                        <a:pt x="24" y="14"/>
                      </a:lnTo>
                      <a:lnTo>
                        <a:pt x="28" y="8"/>
                      </a:lnTo>
                      <a:lnTo>
                        <a:pt x="32" y="2"/>
                      </a:lnTo>
                      <a:lnTo>
                        <a:pt x="34" y="0"/>
                      </a:lnTo>
                    </a:path>
                  </a:pathLst>
                </a:custGeom>
                <a:noFill/>
                <a:ln w="3175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322" name="Freeform 123"/>
                <p:cNvSpPr>
                  <a:spLocks/>
                </p:cNvSpPr>
                <p:nvPr/>
              </p:nvSpPr>
              <p:spPr bwMode="auto">
                <a:xfrm>
                  <a:off x="2879" y="2869"/>
                  <a:ext cx="362" cy="13"/>
                </a:xfrm>
                <a:custGeom>
                  <a:avLst/>
                  <a:gdLst>
                    <a:gd name="T0" fmla="*/ 362 w 362"/>
                    <a:gd name="T1" fmla="*/ 0 h 13"/>
                    <a:gd name="T2" fmla="*/ 354 w 362"/>
                    <a:gd name="T3" fmla="*/ 2 h 13"/>
                    <a:gd name="T4" fmla="*/ 330 w 362"/>
                    <a:gd name="T5" fmla="*/ 2 h 13"/>
                    <a:gd name="T6" fmla="*/ 306 w 362"/>
                    <a:gd name="T7" fmla="*/ 4 h 13"/>
                    <a:gd name="T8" fmla="*/ 282 w 362"/>
                    <a:gd name="T9" fmla="*/ 5 h 13"/>
                    <a:gd name="T10" fmla="*/ 258 w 362"/>
                    <a:gd name="T11" fmla="*/ 5 h 13"/>
                    <a:gd name="T12" fmla="*/ 236 w 362"/>
                    <a:gd name="T13" fmla="*/ 7 h 13"/>
                    <a:gd name="T14" fmla="*/ 210 w 362"/>
                    <a:gd name="T15" fmla="*/ 7 h 13"/>
                    <a:gd name="T16" fmla="*/ 188 w 362"/>
                    <a:gd name="T17" fmla="*/ 9 h 13"/>
                    <a:gd name="T18" fmla="*/ 162 w 362"/>
                    <a:gd name="T19" fmla="*/ 9 h 13"/>
                    <a:gd name="T20" fmla="*/ 138 w 362"/>
                    <a:gd name="T21" fmla="*/ 11 h 13"/>
                    <a:gd name="T22" fmla="*/ 114 w 362"/>
                    <a:gd name="T23" fmla="*/ 11 h 13"/>
                    <a:gd name="T24" fmla="*/ 90 w 362"/>
                    <a:gd name="T25" fmla="*/ 11 h 13"/>
                    <a:gd name="T26" fmla="*/ 66 w 362"/>
                    <a:gd name="T27" fmla="*/ 11 h 13"/>
                    <a:gd name="T28" fmla="*/ 42 w 362"/>
                    <a:gd name="T29" fmla="*/ 13 h 13"/>
                    <a:gd name="T30" fmla="*/ 18 w 362"/>
                    <a:gd name="T31" fmla="*/ 13 h 13"/>
                    <a:gd name="T32" fmla="*/ 0 w 362"/>
                    <a:gd name="T33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62" h="13">
                      <a:moveTo>
                        <a:pt x="362" y="0"/>
                      </a:moveTo>
                      <a:lnTo>
                        <a:pt x="354" y="2"/>
                      </a:lnTo>
                      <a:lnTo>
                        <a:pt x="330" y="2"/>
                      </a:lnTo>
                      <a:lnTo>
                        <a:pt x="306" y="4"/>
                      </a:lnTo>
                      <a:lnTo>
                        <a:pt x="282" y="5"/>
                      </a:lnTo>
                      <a:lnTo>
                        <a:pt x="258" y="5"/>
                      </a:lnTo>
                      <a:lnTo>
                        <a:pt x="236" y="7"/>
                      </a:lnTo>
                      <a:lnTo>
                        <a:pt x="210" y="7"/>
                      </a:lnTo>
                      <a:lnTo>
                        <a:pt x="188" y="9"/>
                      </a:lnTo>
                      <a:lnTo>
                        <a:pt x="162" y="9"/>
                      </a:lnTo>
                      <a:lnTo>
                        <a:pt x="138" y="11"/>
                      </a:lnTo>
                      <a:lnTo>
                        <a:pt x="114" y="11"/>
                      </a:lnTo>
                      <a:lnTo>
                        <a:pt x="90" y="11"/>
                      </a:lnTo>
                      <a:lnTo>
                        <a:pt x="66" y="11"/>
                      </a:lnTo>
                      <a:lnTo>
                        <a:pt x="42" y="13"/>
                      </a:lnTo>
                      <a:lnTo>
                        <a:pt x="18" y="13"/>
                      </a:lnTo>
                      <a:lnTo>
                        <a:pt x="0" y="13"/>
                      </a:lnTo>
                    </a:path>
                  </a:pathLst>
                </a:custGeom>
                <a:noFill/>
                <a:ln w="3175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323" name="Freeform 130"/>
                <p:cNvSpPr>
                  <a:spLocks/>
                </p:cNvSpPr>
                <p:nvPr/>
              </p:nvSpPr>
              <p:spPr bwMode="auto">
                <a:xfrm>
                  <a:off x="3241" y="2833"/>
                  <a:ext cx="336" cy="36"/>
                </a:xfrm>
                <a:custGeom>
                  <a:avLst/>
                  <a:gdLst>
                    <a:gd name="T0" fmla="*/ 0 w 336"/>
                    <a:gd name="T1" fmla="*/ 36 h 36"/>
                    <a:gd name="T2" fmla="*/ 16 w 336"/>
                    <a:gd name="T3" fmla="*/ 36 h 36"/>
                    <a:gd name="T4" fmla="*/ 38 w 336"/>
                    <a:gd name="T5" fmla="*/ 34 h 36"/>
                    <a:gd name="T6" fmla="*/ 62 w 336"/>
                    <a:gd name="T7" fmla="*/ 32 h 36"/>
                    <a:gd name="T8" fmla="*/ 86 w 336"/>
                    <a:gd name="T9" fmla="*/ 30 h 36"/>
                    <a:gd name="T10" fmla="*/ 108 w 336"/>
                    <a:gd name="T11" fmla="*/ 28 h 36"/>
                    <a:gd name="T12" fmla="*/ 130 w 336"/>
                    <a:gd name="T13" fmla="*/ 26 h 36"/>
                    <a:gd name="T14" fmla="*/ 154 w 336"/>
                    <a:gd name="T15" fmla="*/ 24 h 36"/>
                    <a:gd name="T16" fmla="*/ 176 w 336"/>
                    <a:gd name="T17" fmla="*/ 22 h 36"/>
                    <a:gd name="T18" fmla="*/ 198 w 336"/>
                    <a:gd name="T19" fmla="*/ 18 h 36"/>
                    <a:gd name="T20" fmla="*/ 220 w 336"/>
                    <a:gd name="T21" fmla="*/ 16 h 36"/>
                    <a:gd name="T22" fmla="*/ 242 w 336"/>
                    <a:gd name="T23" fmla="*/ 14 h 36"/>
                    <a:gd name="T24" fmla="*/ 264 w 336"/>
                    <a:gd name="T25" fmla="*/ 10 h 36"/>
                    <a:gd name="T26" fmla="*/ 286 w 336"/>
                    <a:gd name="T27" fmla="*/ 8 h 36"/>
                    <a:gd name="T28" fmla="*/ 308 w 336"/>
                    <a:gd name="T29" fmla="*/ 4 h 36"/>
                    <a:gd name="T30" fmla="*/ 328 w 336"/>
                    <a:gd name="T31" fmla="*/ 2 h 36"/>
                    <a:gd name="T32" fmla="*/ 336 w 336"/>
                    <a:gd name="T33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36" h="36">
                      <a:moveTo>
                        <a:pt x="0" y="36"/>
                      </a:moveTo>
                      <a:lnTo>
                        <a:pt x="16" y="36"/>
                      </a:lnTo>
                      <a:lnTo>
                        <a:pt x="38" y="34"/>
                      </a:lnTo>
                      <a:lnTo>
                        <a:pt x="62" y="32"/>
                      </a:lnTo>
                      <a:lnTo>
                        <a:pt x="86" y="30"/>
                      </a:lnTo>
                      <a:lnTo>
                        <a:pt x="108" y="28"/>
                      </a:lnTo>
                      <a:lnTo>
                        <a:pt x="130" y="26"/>
                      </a:lnTo>
                      <a:lnTo>
                        <a:pt x="154" y="24"/>
                      </a:lnTo>
                      <a:lnTo>
                        <a:pt x="176" y="22"/>
                      </a:lnTo>
                      <a:lnTo>
                        <a:pt x="198" y="18"/>
                      </a:lnTo>
                      <a:lnTo>
                        <a:pt x="220" y="16"/>
                      </a:lnTo>
                      <a:lnTo>
                        <a:pt x="242" y="14"/>
                      </a:lnTo>
                      <a:lnTo>
                        <a:pt x="264" y="10"/>
                      </a:lnTo>
                      <a:lnTo>
                        <a:pt x="286" y="8"/>
                      </a:lnTo>
                      <a:lnTo>
                        <a:pt x="308" y="4"/>
                      </a:lnTo>
                      <a:lnTo>
                        <a:pt x="328" y="2"/>
                      </a:lnTo>
                      <a:lnTo>
                        <a:pt x="336" y="0"/>
                      </a:lnTo>
                    </a:path>
                  </a:pathLst>
                </a:custGeom>
                <a:noFill/>
                <a:ln w="3175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324" name="Freeform 135"/>
                <p:cNvSpPr>
                  <a:spLocks/>
                </p:cNvSpPr>
                <p:nvPr/>
              </p:nvSpPr>
              <p:spPr bwMode="auto">
                <a:xfrm>
                  <a:off x="2253" y="1741"/>
                  <a:ext cx="302" cy="32"/>
                </a:xfrm>
                <a:custGeom>
                  <a:avLst/>
                  <a:gdLst>
                    <a:gd name="T0" fmla="*/ 302 w 302"/>
                    <a:gd name="T1" fmla="*/ 32 h 32"/>
                    <a:gd name="T2" fmla="*/ 296 w 302"/>
                    <a:gd name="T3" fmla="*/ 32 h 32"/>
                    <a:gd name="T4" fmla="*/ 276 w 302"/>
                    <a:gd name="T5" fmla="*/ 30 h 32"/>
                    <a:gd name="T6" fmla="*/ 254 w 302"/>
                    <a:gd name="T7" fmla="*/ 30 h 32"/>
                    <a:gd name="T8" fmla="*/ 234 w 302"/>
                    <a:gd name="T9" fmla="*/ 28 h 32"/>
                    <a:gd name="T10" fmla="*/ 214 w 302"/>
                    <a:gd name="T11" fmla="*/ 26 h 32"/>
                    <a:gd name="T12" fmla="*/ 192 w 302"/>
                    <a:gd name="T13" fmla="*/ 24 h 32"/>
                    <a:gd name="T14" fmla="*/ 172 w 302"/>
                    <a:gd name="T15" fmla="*/ 22 h 32"/>
                    <a:gd name="T16" fmla="*/ 152 w 302"/>
                    <a:gd name="T17" fmla="*/ 20 h 32"/>
                    <a:gd name="T18" fmla="*/ 132 w 302"/>
                    <a:gd name="T19" fmla="*/ 18 h 32"/>
                    <a:gd name="T20" fmla="*/ 112 w 302"/>
                    <a:gd name="T21" fmla="*/ 14 h 32"/>
                    <a:gd name="T22" fmla="*/ 92 w 302"/>
                    <a:gd name="T23" fmla="*/ 12 h 32"/>
                    <a:gd name="T24" fmla="*/ 72 w 302"/>
                    <a:gd name="T25" fmla="*/ 10 h 32"/>
                    <a:gd name="T26" fmla="*/ 54 w 302"/>
                    <a:gd name="T27" fmla="*/ 8 h 32"/>
                    <a:gd name="T28" fmla="*/ 34 w 302"/>
                    <a:gd name="T29" fmla="*/ 4 h 32"/>
                    <a:gd name="T30" fmla="*/ 14 w 302"/>
                    <a:gd name="T31" fmla="*/ 2 h 32"/>
                    <a:gd name="T32" fmla="*/ 0 w 302"/>
                    <a:gd name="T33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02" h="32">
                      <a:moveTo>
                        <a:pt x="302" y="32"/>
                      </a:moveTo>
                      <a:lnTo>
                        <a:pt x="296" y="32"/>
                      </a:lnTo>
                      <a:lnTo>
                        <a:pt x="276" y="30"/>
                      </a:lnTo>
                      <a:lnTo>
                        <a:pt x="254" y="30"/>
                      </a:lnTo>
                      <a:lnTo>
                        <a:pt x="234" y="28"/>
                      </a:lnTo>
                      <a:lnTo>
                        <a:pt x="214" y="26"/>
                      </a:lnTo>
                      <a:lnTo>
                        <a:pt x="192" y="24"/>
                      </a:lnTo>
                      <a:lnTo>
                        <a:pt x="172" y="22"/>
                      </a:lnTo>
                      <a:lnTo>
                        <a:pt x="152" y="20"/>
                      </a:lnTo>
                      <a:lnTo>
                        <a:pt x="132" y="18"/>
                      </a:lnTo>
                      <a:lnTo>
                        <a:pt x="112" y="14"/>
                      </a:lnTo>
                      <a:lnTo>
                        <a:pt x="92" y="12"/>
                      </a:lnTo>
                      <a:lnTo>
                        <a:pt x="72" y="10"/>
                      </a:lnTo>
                      <a:lnTo>
                        <a:pt x="54" y="8"/>
                      </a:lnTo>
                      <a:lnTo>
                        <a:pt x="34" y="4"/>
                      </a:lnTo>
                      <a:lnTo>
                        <a:pt x="14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3175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325" name="Freeform 138"/>
                <p:cNvSpPr>
                  <a:spLocks/>
                </p:cNvSpPr>
                <p:nvPr/>
              </p:nvSpPr>
              <p:spPr bwMode="auto">
                <a:xfrm>
                  <a:off x="4088" y="1487"/>
                  <a:ext cx="38" cy="58"/>
                </a:xfrm>
                <a:custGeom>
                  <a:avLst/>
                  <a:gdLst>
                    <a:gd name="T0" fmla="*/ 0 w 38"/>
                    <a:gd name="T1" fmla="*/ 58 h 58"/>
                    <a:gd name="T2" fmla="*/ 2 w 38"/>
                    <a:gd name="T3" fmla="*/ 54 h 58"/>
                    <a:gd name="T4" fmla="*/ 8 w 38"/>
                    <a:gd name="T5" fmla="*/ 48 h 58"/>
                    <a:gd name="T6" fmla="*/ 12 w 38"/>
                    <a:gd name="T7" fmla="*/ 44 h 58"/>
                    <a:gd name="T8" fmla="*/ 18 w 38"/>
                    <a:gd name="T9" fmla="*/ 38 h 58"/>
                    <a:gd name="T10" fmla="*/ 22 w 38"/>
                    <a:gd name="T11" fmla="*/ 32 h 58"/>
                    <a:gd name="T12" fmla="*/ 26 w 38"/>
                    <a:gd name="T13" fmla="*/ 26 h 58"/>
                    <a:gd name="T14" fmla="*/ 28 w 38"/>
                    <a:gd name="T15" fmla="*/ 22 h 58"/>
                    <a:gd name="T16" fmla="*/ 32 w 38"/>
                    <a:gd name="T17" fmla="*/ 16 h 58"/>
                    <a:gd name="T18" fmla="*/ 34 w 38"/>
                    <a:gd name="T19" fmla="*/ 10 h 58"/>
                    <a:gd name="T20" fmla="*/ 36 w 38"/>
                    <a:gd name="T21" fmla="*/ 4 h 58"/>
                    <a:gd name="T22" fmla="*/ 38 w 38"/>
                    <a:gd name="T23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8" h="58">
                      <a:moveTo>
                        <a:pt x="0" y="58"/>
                      </a:moveTo>
                      <a:lnTo>
                        <a:pt x="2" y="54"/>
                      </a:lnTo>
                      <a:lnTo>
                        <a:pt x="8" y="48"/>
                      </a:lnTo>
                      <a:lnTo>
                        <a:pt x="12" y="44"/>
                      </a:lnTo>
                      <a:lnTo>
                        <a:pt x="18" y="38"/>
                      </a:lnTo>
                      <a:lnTo>
                        <a:pt x="22" y="32"/>
                      </a:lnTo>
                      <a:lnTo>
                        <a:pt x="26" y="26"/>
                      </a:lnTo>
                      <a:lnTo>
                        <a:pt x="28" y="22"/>
                      </a:lnTo>
                      <a:lnTo>
                        <a:pt x="32" y="16"/>
                      </a:lnTo>
                      <a:lnTo>
                        <a:pt x="34" y="10"/>
                      </a:lnTo>
                      <a:lnTo>
                        <a:pt x="36" y="4"/>
                      </a:lnTo>
                      <a:lnTo>
                        <a:pt x="38" y="0"/>
                      </a:lnTo>
                    </a:path>
                  </a:pathLst>
                </a:custGeom>
                <a:noFill/>
                <a:ln w="3175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326" name="Freeform 155"/>
                <p:cNvSpPr>
                  <a:spLocks/>
                </p:cNvSpPr>
                <p:nvPr/>
              </p:nvSpPr>
              <p:spPr bwMode="auto">
                <a:xfrm>
                  <a:off x="2615" y="1428"/>
                  <a:ext cx="264" cy="8"/>
                </a:xfrm>
                <a:custGeom>
                  <a:avLst/>
                  <a:gdLst>
                    <a:gd name="T0" fmla="*/ 0 w 264"/>
                    <a:gd name="T1" fmla="*/ 0 h 8"/>
                    <a:gd name="T2" fmla="*/ 12 w 264"/>
                    <a:gd name="T3" fmla="*/ 0 h 8"/>
                    <a:gd name="T4" fmla="*/ 30 w 264"/>
                    <a:gd name="T5" fmla="*/ 2 h 8"/>
                    <a:gd name="T6" fmla="*/ 46 w 264"/>
                    <a:gd name="T7" fmla="*/ 2 h 8"/>
                    <a:gd name="T8" fmla="*/ 64 w 264"/>
                    <a:gd name="T9" fmla="*/ 4 h 8"/>
                    <a:gd name="T10" fmla="*/ 82 w 264"/>
                    <a:gd name="T11" fmla="*/ 4 h 8"/>
                    <a:gd name="T12" fmla="*/ 100 w 264"/>
                    <a:gd name="T13" fmla="*/ 6 h 8"/>
                    <a:gd name="T14" fmla="*/ 118 w 264"/>
                    <a:gd name="T15" fmla="*/ 6 h 8"/>
                    <a:gd name="T16" fmla="*/ 134 w 264"/>
                    <a:gd name="T17" fmla="*/ 6 h 8"/>
                    <a:gd name="T18" fmla="*/ 152 w 264"/>
                    <a:gd name="T19" fmla="*/ 8 h 8"/>
                    <a:gd name="T20" fmla="*/ 170 w 264"/>
                    <a:gd name="T21" fmla="*/ 8 h 8"/>
                    <a:gd name="T22" fmla="*/ 188 w 264"/>
                    <a:gd name="T23" fmla="*/ 8 h 8"/>
                    <a:gd name="T24" fmla="*/ 206 w 264"/>
                    <a:gd name="T25" fmla="*/ 8 h 8"/>
                    <a:gd name="T26" fmla="*/ 224 w 264"/>
                    <a:gd name="T27" fmla="*/ 8 h 8"/>
                    <a:gd name="T28" fmla="*/ 242 w 264"/>
                    <a:gd name="T29" fmla="*/ 8 h 8"/>
                    <a:gd name="T30" fmla="*/ 258 w 264"/>
                    <a:gd name="T31" fmla="*/ 8 h 8"/>
                    <a:gd name="T32" fmla="*/ 264 w 264"/>
                    <a:gd name="T33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64" h="8">
                      <a:moveTo>
                        <a:pt x="0" y="0"/>
                      </a:moveTo>
                      <a:lnTo>
                        <a:pt x="12" y="0"/>
                      </a:lnTo>
                      <a:lnTo>
                        <a:pt x="30" y="2"/>
                      </a:lnTo>
                      <a:lnTo>
                        <a:pt x="46" y="2"/>
                      </a:lnTo>
                      <a:lnTo>
                        <a:pt x="64" y="4"/>
                      </a:lnTo>
                      <a:lnTo>
                        <a:pt x="82" y="4"/>
                      </a:lnTo>
                      <a:lnTo>
                        <a:pt x="100" y="6"/>
                      </a:lnTo>
                      <a:lnTo>
                        <a:pt x="118" y="6"/>
                      </a:lnTo>
                      <a:lnTo>
                        <a:pt x="134" y="6"/>
                      </a:lnTo>
                      <a:lnTo>
                        <a:pt x="152" y="8"/>
                      </a:lnTo>
                      <a:lnTo>
                        <a:pt x="170" y="8"/>
                      </a:lnTo>
                      <a:lnTo>
                        <a:pt x="188" y="8"/>
                      </a:lnTo>
                      <a:lnTo>
                        <a:pt x="206" y="8"/>
                      </a:lnTo>
                      <a:lnTo>
                        <a:pt x="224" y="8"/>
                      </a:lnTo>
                      <a:lnTo>
                        <a:pt x="242" y="8"/>
                      </a:lnTo>
                      <a:lnTo>
                        <a:pt x="258" y="8"/>
                      </a:lnTo>
                      <a:lnTo>
                        <a:pt x="264" y="8"/>
                      </a:lnTo>
                    </a:path>
                  </a:pathLst>
                </a:custGeom>
                <a:noFill/>
                <a:ln w="3175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327" name="Freeform 157"/>
                <p:cNvSpPr>
                  <a:spLocks/>
                </p:cNvSpPr>
                <p:nvPr/>
              </p:nvSpPr>
              <p:spPr bwMode="auto">
                <a:xfrm>
                  <a:off x="3866" y="1178"/>
                  <a:ext cx="34" cy="62"/>
                </a:xfrm>
                <a:custGeom>
                  <a:avLst/>
                  <a:gdLst>
                    <a:gd name="T0" fmla="*/ 34 w 34"/>
                    <a:gd name="T1" fmla="*/ 0 h 62"/>
                    <a:gd name="T2" fmla="*/ 34 w 34"/>
                    <a:gd name="T3" fmla="*/ 2 h 62"/>
                    <a:gd name="T4" fmla="*/ 34 w 34"/>
                    <a:gd name="T5" fmla="*/ 6 h 62"/>
                    <a:gd name="T6" fmla="*/ 32 w 34"/>
                    <a:gd name="T7" fmla="*/ 10 h 62"/>
                    <a:gd name="T8" fmla="*/ 32 w 34"/>
                    <a:gd name="T9" fmla="*/ 16 h 62"/>
                    <a:gd name="T10" fmla="*/ 30 w 34"/>
                    <a:gd name="T11" fmla="*/ 20 h 62"/>
                    <a:gd name="T12" fmla="*/ 28 w 34"/>
                    <a:gd name="T13" fmla="*/ 24 h 62"/>
                    <a:gd name="T14" fmla="*/ 26 w 34"/>
                    <a:gd name="T15" fmla="*/ 28 h 62"/>
                    <a:gd name="T16" fmla="*/ 24 w 34"/>
                    <a:gd name="T17" fmla="*/ 34 h 62"/>
                    <a:gd name="T18" fmla="*/ 20 w 34"/>
                    <a:gd name="T19" fmla="*/ 38 h 62"/>
                    <a:gd name="T20" fmla="*/ 18 w 34"/>
                    <a:gd name="T21" fmla="*/ 42 h 62"/>
                    <a:gd name="T22" fmla="*/ 14 w 34"/>
                    <a:gd name="T23" fmla="*/ 48 h 62"/>
                    <a:gd name="T24" fmla="*/ 10 w 34"/>
                    <a:gd name="T25" fmla="*/ 52 h 62"/>
                    <a:gd name="T26" fmla="*/ 6 w 34"/>
                    <a:gd name="T27" fmla="*/ 56 h 62"/>
                    <a:gd name="T28" fmla="*/ 2 w 34"/>
                    <a:gd name="T29" fmla="*/ 60 h 62"/>
                    <a:gd name="T30" fmla="*/ 0 w 34"/>
                    <a:gd name="T31" fmla="*/ 6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4" h="62">
                      <a:moveTo>
                        <a:pt x="34" y="0"/>
                      </a:moveTo>
                      <a:lnTo>
                        <a:pt x="34" y="2"/>
                      </a:lnTo>
                      <a:lnTo>
                        <a:pt x="34" y="6"/>
                      </a:lnTo>
                      <a:lnTo>
                        <a:pt x="32" y="10"/>
                      </a:lnTo>
                      <a:lnTo>
                        <a:pt x="32" y="16"/>
                      </a:lnTo>
                      <a:lnTo>
                        <a:pt x="30" y="20"/>
                      </a:lnTo>
                      <a:lnTo>
                        <a:pt x="28" y="24"/>
                      </a:lnTo>
                      <a:lnTo>
                        <a:pt x="26" y="28"/>
                      </a:lnTo>
                      <a:lnTo>
                        <a:pt x="24" y="34"/>
                      </a:lnTo>
                      <a:lnTo>
                        <a:pt x="20" y="38"/>
                      </a:lnTo>
                      <a:lnTo>
                        <a:pt x="18" y="42"/>
                      </a:lnTo>
                      <a:lnTo>
                        <a:pt x="14" y="48"/>
                      </a:lnTo>
                      <a:lnTo>
                        <a:pt x="10" y="52"/>
                      </a:lnTo>
                      <a:lnTo>
                        <a:pt x="6" y="56"/>
                      </a:lnTo>
                      <a:lnTo>
                        <a:pt x="2" y="60"/>
                      </a:lnTo>
                      <a:lnTo>
                        <a:pt x="0" y="62"/>
                      </a:lnTo>
                    </a:path>
                  </a:pathLst>
                </a:custGeom>
                <a:noFill/>
                <a:ln w="3175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328" name="Freeform 159"/>
                <p:cNvSpPr>
                  <a:spLocks/>
                </p:cNvSpPr>
                <p:nvPr/>
              </p:nvSpPr>
              <p:spPr bwMode="auto">
                <a:xfrm>
                  <a:off x="2156" y="1360"/>
                  <a:ext cx="211" cy="42"/>
                </a:xfrm>
                <a:custGeom>
                  <a:avLst/>
                  <a:gdLst>
                    <a:gd name="T0" fmla="*/ 211 w 211"/>
                    <a:gd name="T1" fmla="*/ 42 h 42"/>
                    <a:gd name="T2" fmla="*/ 209 w 211"/>
                    <a:gd name="T3" fmla="*/ 40 h 42"/>
                    <a:gd name="T4" fmla="*/ 193 w 211"/>
                    <a:gd name="T5" fmla="*/ 38 h 42"/>
                    <a:gd name="T6" fmla="*/ 177 w 211"/>
                    <a:gd name="T7" fmla="*/ 36 h 42"/>
                    <a:gd name="T8" fmla="*/ 163 w 211"/>
                    <a:gd name="T9" fmla="*/ 34 h 42"/>
                    <a:gd name="T10" fmla="*/ 147 w 211"/>
                    <a:gd name="T11" fmla="*/ 30 h 42"/>
                    <a:gd name="T12" fmla="*/ 133 w 211"/>
                    <a:gd name="T13" fmla="*/ 28 h 42"/>
                    <a:gd name="T14" fmla="*/ 119 w 211"/>
                    <a:gd name="T15" fmla="*/ 26 h 42"/>
                    <a:gd name="T16" fmla="*/ 105 w 211"/>
                    <a:gd name="T17" fmla="*/ 22 h 42"/>
                    <a:gd name="T18" fmla="*/ 91 w 211"/>
                    <a:gd name="T19" fmla="*/ 20 h 42"/>
                    <a:gd name="T20" fmla="*/ 77 w 211"/>
                    <a:gd name="T21" fmla="*/ 18 h 42"/>
                    <a:gd name="T22" fmla="*/ 63 w 211"/>
                    <a:gd name="T23" fmla="*/ 14 h 42"/>
                    <a:gd name="T24" fmla="*/ 49 w 211"/>
                    <a:gd name="T25" fmla="*/ 12 h 42"/>
                    <a:gd name="T26" fmla="*/ 37 w 211"/>
                    <a:gd name="T27" fmla="*/ 8 h 42"/>
                    <a:gd name="T28" fmla="*/ 23 w 211"/>
                    <a:gd name="T29" fmla="*/ 6 h 42"/>
                    <a:gd name="T30" fmla="*/ 11 w 211"/>
                    <a:gd name="T31" fmla="*/ 2 h 42"/>
                    <a:gd name="T32" fmla="*/ 0 w 211"/>
                    <a:gd name="T33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11" h="42">
                      <a:moveTo>
                        <a:pt x="211" y="42"/>
                      </a:moveTo>
                      <a:lnTo>
                        <a:pt x="209" y="40"/>
                      </a:lnTo>
                      <a:lnTo>
                        <a:pt x="193" y="38"/>
                      </a:lnTo>
                      <a:lnTo>
                        <a:pt x="177" y="36"/>
                      </a:lnTo>
                      <a:lnTo>
                        <a:pt x="163" y="34"/>
                      </a:lnTo>
                      <a:lnTo>
                        <a:pt x="147" y="30"/>
                      </a:lnTo>
                      <a:lnTo>
                        <a:pt x="133" y="28"/>
                      </a:lnTo>
                      <a:lnTo>
                        <a:pt x="119" y="26"/>
                      </a:lnTo>
                      <a:lnTo>
                        <a:pt x="105" y="22"/>
                      </a:lnTo>
                      <a:lnTo>
                        <a:pt x="91" y="20"/>
                      </a:lnTo>
                      <a:lnTo>
                        <a:pt x="77" y="18"/>
                      </a:lnTo>
                      <a:lnTo>
                        <a:pt x="63" y="14"/>
                      </a:lnTo>
                      <a:lnTo>
                        <a:pt x="49" y="12"/>
                      </a:lnTo>
                      <a:lnTo>
                        <a:pt x="37" y="8"/>
                      </a:lnTo>
                      <a:lnTo>
                        <a:pt x="23" y="6"/>
                      </a:lnTo>
                      <a:lnTo>
                        <a:pt x="11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3175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329" name="Freeform 160"/>
                <p:cNvSpPr>
                  <a:spLocks/>
                </p:cNvSpPr>
                <p:nvPr/>
              </p:nvSpPr>
              <p:spPr bwMode="auto">
                <a:xfrm>
                  <a:off x="2879" y="1428"/>
                  <a:ext cx="264" cy="8"/>
                </a:xfrm>
                <a:custGeom>
                  <a:avLst/>
                  <a:gdLst>
                    <a:gd name="T0" fmla="*/ 264 w 264"/>
                    <a:gd name="T1" fmla="*/ 0 h 8"/>
                    <a:gd name="T2" fmla="*/ 258 w 264"/>
                    <a:gd name="T3" fmla="*/ 0 h 8"/>
                    <a:gd name="T4" fmla="*/ 242 w 264"/>
                    <a:gd name="T5" fmla="*/ 2 h 8"/>
                    <a:gd name="T6" fmla="*/ 224 w 264"/>
                    <a:gd name="T7" fmla="*/ 2 h 8"/>
                    <a:gd name="T8" fmla="*/ 206 w 264"/>
                    <a:gd name="T9" fmla="*/ 4 h 8"/>
                    <a:gd name="T10" fmla="*/ 190 w 264"/>
                    <a:gd name="T11" fmla="*/ 4 h 8"/>
                    <a:gd name="T12" fmla="*/ 172 w 264"/>
                    <a:gd name="T13" fmla="*/ 4 h 8"/>
                    <a:gd name="T14" fmla="*/ 154 w 264"/>
                    <a:gd name="T15" fmla="*/ 6 h 8"/>
                    <a:gd name="T16" fmla="*/ 136 w 264"/>
                    <a:gd name="T17" fmla="*/ 6 h 8"/>
                    <a:gd name="T18" fmla="*/ 120 w 264"/>
                    <a:gd name="T19" fmla="*/ 8 h 8"/>
                    <a:gd name="T20" fmla="*/ 102 w 264"/>
                    <a:gd name="T21" fmla="*/ 8 h 8"/>
                    <a:gd name="T22" fmla="*/ 84 w 264"/>
                    <a:gd name="T23" fmla="*/ 8 h 8"/>
                    <a:gd name="T24" fmla="*/ 66 w 264"/>
                    <a:gd name="T25" fmla="*/ 8 h 8"/>
                    <a:gd name="T26" fmla="*/ 48 w 264"/>
                    <a:gd name="T27" fmla="*/ 8 h 8"/>
                    <a:gd name="T28" fmla="*/ 30 w 264"/>
                    <a:gd name="T29" fmla="*/ 8 h 8"/>
                    <a:gd name="T30" fmla="*/ 12 w 264"/>
                    <a:gd name="T31" fmla="*/ 8 h 8"/>
                    <a:gd name="T32" fmla="*/ 0 w 264"/>
                    <a:gd name="T33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64" h="8">
                      <a:moveTo>
                        <a:pt x="264" y="0"/>
                      </a:moveTo>
                      <a:lnTo>
                        <a:pt x="258" y="0"/>
                      </a:lnTo>
                      <a:lnTo>
                        <a:pt x="242" y="2"/>
                      </a:lnTo>
                      <a:lnTo>
                        <a:pt x="224" y="2"/>
                      </a:lnTo>
                      <a:lnTo>
                        <a:pt x="206" y="4"/>
                      </a:lnTo>
                      <a:lnTo>
                        <a:pt x="190" y="4"/>
                      </a:lnTo>
                      <a:lnTo>
                        <a:pt x="172" y="4"/>
                      </a:lnTo>
                      <a:lnTo>
                        <a:pt x="154" y="6"/>
                      </a:lnTo>
                      <a:lnTo>
                        <a:pt x="136" y="6"/>
                      </a:lnTo>
                      <a:lnTo>
                        <a:pt x="120" y="8"/>
                      </a:lnTo>
                      <a:lnTo>
                        <a:pt x="102" y="8"/>
                      </a:lnTo>
                      <a:lnTo>
                        <a:pt x="84" y="8"/>
                      </a:lnTo>
                      <a:lnTo>
                        <a:pt x="66" y="8"/>
                      </a:lnTo>
                      <a:lnTo>
                        <a:pt x="48" y="8"/>
                      </a:lnTo>
                      <a:lnTo>
                        <a:pt x="30" y="8"/>
                      </a:lnTo>
                      <a:lnTo>
                        <a:pt x="12" y="8"/>
                      </a:lnTo>
                      <a:lnTo>
                        <a:pt x="0" y="8"/>
                      </a:lnTo>
                    </a:path>
                  </a:pathLst>
                </a:custGeom>
                <a:noFill/>
                <a:ln w="3175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330" name="Freeform 162"/>
                <p:cNvSpPr>
                  <a:spLocks/>
                </p:cNvSpPr>
                <p:nvPr/>
              </p:nvSpPr>
              <p:spPr bwMode="auto">
                <a:xfrm>
                  <a:off x="2367" y="1402"/>
                  <a:ext cx="248" cy="26"/>
                </a:xfrm>
                <a:custGeom>
                  <a:avLst/>
                  <a:gdLst>
                    <a:gd name="T0" fmla="*/ 248 w 248"/>
                    <a:gd name="T1" fmla="*/ 26 h 26"/>
                    <a:gd name="T2" fmla="*/ 242 w 248"/>
                    <a:gd name="T3" fmla="*/ 26 h 26"/>
                    <a:gd name="T4" fmla="*/ 226 w 248"/>
                    <a:gd name="T5" fmla="*/ 24 h 26"/>
                    <a:gd name="T6" fmla="*/ 208 w 248"/>
                    <a:gd name="T7" fmla="*/ 22 h 26"/>
                    <a:gd name="T8" fmla="*/ 192 w 248"/>
                    <a:gd name="T9" fmla="*/ 22 h 26"/>
                    <a:gd name="T10" fmla="*/ 176 w 248"/>
                    <a:gd name="T11" fmla="*/ 20 h 26"/>
                    <a:gd name="T12" fmla="*/ 158 w 248"/>
                    <a:gd name="T13" fmla="*/ 18 h 26"/>
                    <a:gd name="T14" fmla="*/ 142 w 248"/>
                    <a:gd name="T15" fmla="*/ 16 h 26"/>
                    <a:gd name="T16" fmla="*/ 124 w 248"/>
                    <a:gd name="T17" fmla="*/ 14 h 26"/>
                    <a:gd name="T18" fmla="*/ 108 w 248"/>
                    <a:gd name="T19" fmla="*/ 14 h 26"/>
                    <a:gd name="T20" fmla="*/ 92 w 248"/>
                    <a:gd name="T21" fmla="*/ 12 h 26"/>
                    <a:gd name="T22" fmla="*/ 76 w 248"/>
                    <a:gd name="T23" fmla="*/ 10 h 26"/>
                    <a:gd name="T24" fmla="*/ 60 w 248"/>
                    <a:gd name="T25" fmla="*/ 8 h 26"/>
                    <a:gd name="T26" fmla="*/ 44 w 248"/>
                    <a:gd name="T27" fmla="*/ 6 h 26"/>
                    <a:gd name="T28" fmla="*/ 28 w 248"/>
                    <a:gd name="T29" fmla="*/ 4 h 26"/>
                    <a:gd name="T30" fmla="*/ 14 w 248"/>
                    <a:gd name="T31" fmla="*/ 2 h 26"/>
                    <a:gd name="T32" fmla="*/ 0 w 248"/>
                    <a:gd name="T33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48" h="26">
                      <a:moveTo>
                        <a:pt x="248" y="26"/>
                      </a:moveTo>
                      <a:lnTo>
                        <a:pt x="242" y="26"/>
                      </a:lnTo>
                      <a:lnTo>
                        <a:pt x="226" y="24"/>
                      </a:lnTo>
                      <a:lnTo>
                        <a:pt x="208" y="22"/>
                      </a:lnTo>
                      <a:lnTo>
                        <a:pt x="192" y="22"/>
                      </a:lnTo>
                      <a:lnTo>
                        <a:pt x="176" y="20"/>
                      </a:lnTo>
                      <a:lnTo>
                        <a:pt x="158" y="18"/>
                      </a:lnTo>
                      <a:lnTo>
                        <a:pt x="142" y="16"/>
                      </a:lnTo>
                      <a:lnTo>
                        <a:pt x="124" y="14"/>
                      </a:lnTo>
                      <a:lnTo>
                        <a:pt x="108" y="14"/>
                      </a:lnTo>
                      <a:lnTo>
                        <a:pt x="92" y="12"/>
                      </a:lnTo>
                      <a:lnTo>
                        <a:pt x="76" y="10"/>
                      </a:lnTo>
                      <a:lnTo>
                        <a:pt x="60" y="8"/>
                      </a:lnTo>
                      <a:lnTo>
                        <a:pt x="44" y="6"/>
                      </a:lnTo>
                      <a:lnTo>
                        <a:pt x="28" y="4"/>
                      </a:lnTo>
                      <a:lnTo>
                        <a:pt x="14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3175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331" name="Freeform 170"/>
                <p:cNvSpPr>
                  <a:spLocks/>
                </p:cNvSpPr>
                <p:nvPr/>
              </p:nvSpPr>
              <p:spPr bwMode="auto">
                <a:xfrm>
                  <a:off x="2367" y="1082"/>
                  <a:ext cx="150" cy="30"/>
                </a:xfrm>
                <a:custGeom>
                  <a:avLst/>
                  <a:gdLst>
                    <a:gd name="T0" fmla="*/ 150 w 150"/>
                    <a:gd name="T1" fmla="*/ 30 h 30"/>
                    <a:gd name="T2" fmla="*/ 148 w 150"/>
                    <a:gd name="T3" fmla="*/ 30 h 30"/>
                    <a:gd name="T4" fmla="*/ 138 w 150"/>
                    <a:gd name="T5" fmla="*/ 28 h 30"/>
                    <a:gd name="T6" fmla="*/ 126 w 150"/>
                    <a:gd name="T7" fmla="*/ 26 h 30"/>
                    <a:gd name="T8" fmla="*/ 116 w 150"/>
                    <a:gd name="T9" fmla="*/ 24 h 30"/>
                    <a:gd name="T10" fmla="*/ 106 w 150"/>
                    <a:gd name="T11" fmla="*/ 24 h 30"/>
                    <a:gd name="T12" fmla="*/ 96 w 150"/>
                    <a:gd name="T13" fmla="*/ 20 h 30"/>
                    <a:gd name="T14" fmla="*/ 86 w 150"/>
                    <a:gd name="T15" fmla="*/ 20 h 30"/>
                    <a:gd name="T16" fmla="*/ 74 w 150"/>
                    <a:gd name="T17" fmla="*/ 16 h 30"/>
                    <a:gd name="T18" fmla="*/ 64 w 150"/>
                    <a:gd name="T19" fmla="*/ 16 h 30"/>
                    <a:gd name="T20" fmla="*/ 54 w 150"/>
                    <a:gd name="T21" fmla="*/ 14 h 30"/>
                    <a:gd name="T22" fmla="*/ 46 w 150"/>
                    <a:gd name="T23" fmla="*/ 10 h 30"/>
                    <a:gd name="T24" fmla="*/ 36 w 150"/>
                    <a:gd name="T25" fmla="*/ 8 h 30"/>
                    <a:gd name="T26" fmla="*/ 26 w 150"/>
                    <a:gd name="T27" fmla="*/ 6 h 30"/>
                    <a:gd name="T28" fmla="*/ 18 w 150"/>
                    <a:gd name="T29" fmla="*/ 4 h 30"/>
                    <a:gd name="T30" fmla="*/ 8 w 150"/>
                    <a:gd name="T31" fmla="*/ 2 h 30"/>
                    <a:gd name="T32" fmla="*/ 0 w 150"/>
                    <a:gd name="T33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0" h="30">
                      <a:moveTo>
                        <a:pt x="150" y="30"/>
                      </a:moveTo>
                      <a:lnTo>
                        <a:pt x="148" y="30"/>
                      </a:lnTo>
                      <a:lnTo>
                        <a:pt x="138" y="28"/>
                      </a:lnTo>
                      <a:lnTo>
                        <a:pt x="126" y="26"/>
                      </a:lnTo>
                      <a:lnTo>
                        <a:pt x="116" y="24"/>
                      </a:lnTo>
                      <a:lnTo>
                        <a:pt x="106" y="24"/>
                      </a:lnTo>
                      <a:lnTo>
                        <a:pt x="96" y="20"/>
                      </a:lnTo>
                      <a:lnTo>
                        <a:pt x="86" y="20"/>
                      </a:lnTo>
                      <a:lnTo>
                        <a:pt x="74" y="16"/>
                      </a:lnTo>
                      <a:lnTo>
                        <a:pt x="64" y="16"/>
                      </a:lnTo>
                      <a:lnTo>
                        <a:pt x="54" y="14"/>
                      </a:lnTo>
                      <a:lnTo>
                        <a:pt x="46" y="10"/>
                      </a:lnTo>
                      <a:lnTo>
                        <a:pt x="36" y="8"/>
                      </a:lnTo>
                      <a:lnTo>
                        <a:pt x="26" y="6"/>
                      </a:lnTo>
                      <a:lnTo>
                        <a:pt x="18" y="4"/>
                      </a:lnTo>
                      <a:lnTo>
                        <a:pt x="8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3175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332" name="Freeform 172"/>
                <p:cNvSpPr>
                  <a:spLocks/>
                </p:cNvSpPr>
                <p:nvPr/>
              </p:nvSpPr>
              <p:spPr bwMode="auto">
                <a:xfrm>
                  <a:off x="2156" y="950"/>
                  <a:ext cx="25" cy="48"/>
                </a:xfrm>
                <a:custGeom>
                  <a:avLst/>
                  <a:gdLst>
                    <a:gd name="T0" fmla="*/ 0 w 25"/>
                    <a:gd name="T1" fmla="*/ 0 h 48"/>
                    <a:gd name="T2" fmla="*/ 0 w 25"/>
                    <a:gd name="T3" fmla="*/ 4 h 48"/>
                    <a:gd name="T4" fmla="*/ 2 w 25"/>
                    <a:gd name="T5" fmla="*/ 6 h 48"/>
                    <a:gd name="T6" fmla="*/ 2 w 25"/>
                    <a:gd name="T7" fmla="*/ 10 h 48"/>
                    <a:gd name="T8" fmla="*/ 2 w 25"/>
                    <a:gd name="T9" fmla="*/ 12 h 48"/>
                    <a:gd name="T10" fmla="*/ 4 w 25"/>
                    <a:gd name="T11" fmla="*/ 16 h 48"/>
                    <a:gd name="T12" fmla="*/ 4 w 25"/>
                    <a:gd name="T13" fmla="*/ 20 h 48"/>
                    <a:gd name="T14" fmla="*/ 6 w 25"/>
                    <a:gd name="T15" fmla="*/ 22 h 48"/>
                    <a:gd name="T16" fmla="*/ 8 w 25"/>
                    <a:gd name="T17" fmla="*/ 26 h 48"/>
                    <a:gd name="T18" fmla="*/ 10 w 25"/>
                    <a:gd name="T19" fmla="*/ 30 h 48"/>
                    <a:gd name="T20" fmla="*/ 11 w 25"/>
                    <a:gd name="T21" fmla="*/ 32 h 48"/>
                    <a:gd name="T22" fmla="*/ 13 w 25"/>
                    <a:gd name="T23" fmla="*/ 36 h 48"/>
                    <a:gd name="T24" fmla="*/ 15 w 25"/>
                    <a:gd name="T25" fmla="*/ 38 h 48"/>
                    <a:gd name="T26" fmla="*/ 17 w 25"/>
                    <a:gd name="T27" fmla="*/ 42 h 48"/>
                    <a:gd name="T28" fmla="*/ 21 w 25"/>
                    <a:gd name="T29" fmla="*/ 46 h 48"/>
                    <a:gd name="T30" fmla="*/ 25 w 25"/>
                    <a:gd name="T31" fmla="*/ 48 h 48"/>
                    <a:gd name="T32" fmla="*/ 25 w 25"/>
                    <a:gd name="T33" fmla="*/ 48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5" h="48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10"/>
                      </a:lnTo>
                      <a:lnTo>
                        <a:pt x="2" y="12"/>
                      </a:lnTo>
                      <a:lnTo>
                        <a:pt x="4" y="16"/>
                      </a:lnTo>
                      <a:lnTo>
                        <a:pt x="4" y="20"/>
                      </a:lnTo>
                      <a:lnTo>
                        <a:pt x="6" y="22"/>
                      </a:lnTo>
                      <a:lnTo>
                        <a:pt x="8" y="26"/>
                      </a:lnTo>
                      <a:lnTo>
                        <a:pt x="10" y="30"/>
                      </a:lnTo>
                      <a:lnTo>
                        <a:pt x="11" y="32"/>
                      </a:lnTo>
                      <a:lnTo>
                        <a:pt x="13" y="36"/>
                      </a:lnTo>
                      <a:lnTo>
                        <a:pt x="15" y="38"/>
                      </a:lnTo>
                      <a:lnTo>
                        <a:pt x="17" y="42"/>
                      </a:lnTo>
                      <a:lnTo>
                        <a:pt x="21" y="46"/>
                      </a:lnTo>
                      <a:lnTo>
                        <a:pt x="25" y="48"/>
                      </a:lnTo>
                      <a:lnTo>
                        <a:pt x="25" y="48"/>
                      </a:lnTo>
                    </a:path>
                  </a:pathLst>
                </a:custGeom>
                <a:noFill/>
                <a:ln w="3175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333" name="Freeform 175"/>
                <p:cNvSpPr>
                  <a:spLocks/>
                </p:cNvSpPr>
                <p:nvPr/>
              </p:nvSpPr>
              <p:spPr bwMode="auto">
                <a:xfrm>
                  <a:off x="2181" y="998"/>
                  <a:ext cx="186" cy="84"/>
                </a:xfrm>
                <a:custGeom>
                  <a:avLst/>
                  <a:gdLst>
                    <a:gd name="T0" fmla="*/ 0 w 186"/>
                    <a:gd name="T1" fmla="*/ 0 h 84"/>
                    <a:gd name="T2" fmla="*/ 2 w 186"/>
                    <a:gd name="T3" fmla="*/ 4 h 84"/>
                    <a:gd name="T4" fmla="*/ 6 w 186"/>
                    <a:gd name="T5" fmla="*/ 6 h 84"/>
                    <a:gd name="T6" fmla="*/ 10 w 186"/>
                    <a:gd name="T7" fmla="*/ 10 h 84"/>
                    <a:gd name="T8" fmla="*/ 14 w 186"/>
                    <a:gd name="T9" fmla="*/ 12 h 84"/>
                    <a:gd name="T10" fmla="*/ 18 w 186"/>
                    <a:gd name="T11" fmla="*/ 16 h 84"/>
                    <a:gd name="T12" fmla="*/ 22 w 186"/>
                    <a:gd name="T13" fmla="*/ 18 h 84"/>
                    <a:gd name="T14" fmla="*/ 28 w 186"/>
                    <a:gd name="T15" fmla="*/ 22 h 84"/>
                    <a:gd name="T16" fmla="*/ 32 w 186"/>
                    <a:gd name="T17" fmla="*/ 24 h 84"/>
                    <a:gd name="T18" fmla="*/ 36 w 186"/>
                    <a:gd name="T19" fmla="*/ 28 h 84"/>
                    <a:gd name="T20" fmla="*/ 42 w 186"/>
                    <a:gd name="T21" fmla="*/ 30 h 84"/>
                    <a:gd name="T22" fmla="*/ 48 w 186"/>
                    <a:gd name="T23" fmla="*/ 34 h 84"/>
                    <a:gd name="T24" fmla="*/ 54 w 186"/>
                    <a:gd name="T25" fmla="*/ 36 h 84"/>
                    <a:gd name="T26" fmla="*/ 58 w 186"/>
                    <a:gd name="T27" fmla="*/ 40 h 84"/>
                    <a:gd name="T28" fmla="*/ 64 w 186"/>
                    <a:gd name="T29" fmla="*/ 42 h 84"/>
                    <a:gd name="T30" fmla="*/ 70 w 186"/>
                    <a:gd name="T31" fmla="*/ 46 h 84"/>
                    <a:gd name="T32" fmla="*/ 72 w 186"/>
                    <a:gd name="T33" fmla="*/ 46 h 84"/>
                    <a:gd name="T34" fmla="*/ 78 w 186"/>
                    <a:gd name="T35" fmla="*/ 48 h 84"/>
                    <a:gd name="T36" fmla="*/ 84 w 186"/>
                    <a:gd name="T37" fmla="*/ 50 h 84"/>
                    <a:gd name="T38" fmla="*/ 90 w 186"/>
                    <a:gd name="T39" fmla="*/ 54 h 84"/>
                    <a:gd name="T40" fmla="*/ 98 w 186"/>
                    <a:gd name="T41" fmla="*/ 56 h 84"/>
                    <a:gd name="T42" fmla="*/ 104 w 186"/>
                    <a:gd name="T43" fmla="*/ 60 h 84"/>
                    <a:gd name="T44" fmla="*/ 112 w 186"/>
                    <a:gd name="T45" fmla="*/ 62 h 84"/>
                    <a:gd name="T46" fmla="*/ 120 w 186"/>
                    <a:gd name="T47" fmla="*/ 64 h 84"/>
                    <a:gd name="T48" fmla="*/ 126 w 186"/>
                    <a:gd name="T49" fmla="*/ 66 h 84"/>
                    <a:gd name="T50" fmla="*/ 134 w 186"/>
                    <a:gd name="T51" fmla="*/ 70 h 84"/>
                    <a:gd name="T52" fmla="*/ 142 w 186"/>
                    <a:gd name="T53" fmla="*/ 72 h 84"/>
                    <a:gd name="T54" fmla="*/ 152 w 186"/>
                    <a:gd name="T55" fmla="*/ 74 h 84"/>
                    <a:gd name="T56" fmla="*/ 160 w 186"/>
                    <a:gd name="T57" fmla="*/ 76 h 84"/>
                    <a:gd name="T58" fmla="*/ 168 w 186"/>
                    <a:gd name="T59" fmla="*/ 80 h 84"/>
                    <a:gd name="T60" fmla="*/ 176 w 186"/>
                    <a:gd name="T61" fmla="*/ 82 h 84"/>
                    <a:gd name="T62" fmla="*/ 186 w 186"/>
                    <a:gd name="T63" fmla="*/ 84 h 84"/>
                    <a:gd name="T64" fmla="*/ 186 w 186"/>
                    <a:gd name="T65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86" h="84">
                      <a:moveTo>
                        <a:pt x="0" y="0"/>
                      </a:moveTo>
                      <a:lnTo>
                        <a:pt x="2" y="4"/>
                      </a:lnTo>
                      <a:lnTo>
                        <a:pt x="6" y="6"/>
                      </a:lnTo>
                      <a:lnTo>
                        <a:pt x="10" y="10"/>
                      </a:lnTo>
                      <a:lnTo>
                        <a:pt x="14" y="12"/>
                      </a:lnTo>
                      <a:lnTo>
                        <a:pt x="18" y="16"/>
                      </a:lnTo>
                      <a:lnTo>
                        <a:pt x="22" y="18"/>
                      </a:lnTo>
                      <a:lnTo>
                        <a:pt x="28" y="22"/>
                      </a:lnTo>
                      <a:lnTo>
                        <a:pt x="32" y="24"/>
                      </a:lnTo>
                      <a:lnTo>
                        <a:pt x="36" y="28"/>
                      </a:lnTo>
                      <a:lnTo>
                        <a:pt x="42" y="30"/>
                      </a:lnTo>
                      <a:lnTo>
                        <a:pt x="48" y="34"/>
                      </a:lnTo>
                      <a:lnTo>
                        <a:pt x="54" y="36"/>
                      </a:lnTo>
                      <a:lnTo>
                        <a:pt x="58" y="40"/>
                      </a:lnTo>
                      <a:lnTo>
                        <a:pt x="64" y="42"/>
                      </a:lnTo>
                      <a:lnTo>
                        <a:pt x="70" y="46"/>
                      </a:lnTo>
                      <a:lnTo>
                        <a:pt x="72" y="46"/>
                      </a:lnTo>
                      <a:lnTo>
                        <a:pt x="78" y="48"/>
                      </a:lnTo>
                      <a:lnTo>
                        <a:pt x="84" y="50"/>
                      </a:lnTo>
                      <a:lnTo>
                        <a:pt x="90" y="54"/>
                      </a:lnTo>
                      <a:lnTo>
                        <a:pt x="98" y="56"/>
                      </a:lnTo>
                      <a:lnTo>
                        <a:pt x="104" y="60"/>
                      </a:lnTo>
                      <a:lnTo>
                        <a:pt x="112" y="62"/>
                      </a:lnTo>
                      <a:lnTo>
                        <a:pt x="120" y="64"/>
                      </a:lnTo>
                      <a:lnTo>
                        <a:pt x="126" y="66"/>
                      </a:lnTo>
                      <a:lnTo>
                        <a:pt x="134" y="70"/>
                      </a:lnTo>
                      <a:lnTo>
                        <a:pt x="142" y="72"/>
                      </a:lnTo>
                      <a:lnTo>
                        <a:pt x="152" y="74"/>
                      </a:lnTo>
                      <a:lnTo>
                        <a:pt x="160" y="76"/>
                      </a:lnTo>
                      <a:lnTo>
                        <a:pt x="168" y="80"/>
                      </a:lnTo>
                      <a:lnTo>
                        <a:pt x="176" y="82"/>
                      </a:lnTo>
                      <a:lnTo>
                        <a:pt x="186" y="84"/>
                      </a:lnTo>
                      <a:lnTo>
                        <a:pt x="186" y="84"/>
                      </a:lnTo>
                    </a:path>
                  </a:pathLst>
                </a:custGeom>
                <a:noFill/>
                <a:ln w="3175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334" name="Freeform 178"/>
                <p:cNvSpPr>
                  <a:spLocks/>
                </p:cNvSpPr>
                <p:nvPr/>
              </p:nvSpPr>
              <p:spPr bwMode="auto">
                <a:xfrm>
                  <a:off x="3600" y="940"/>
                  <a:ext cx="2" cy="10"/>
                </a:xfrm>
                <a:custGeom>
                  <a:avLst/>
                  <a:gdLst>
                    <a:gd name="T0" fmla="*/ 2 w 2"/>
                    <a:gd name="T1" fmla="*/ 10 h 10"/>
                    <a:gd name="T2" fmla="*/ 2 w 2"/>
                    <a:gd name="T3" fmla="*/ 8 h 10"/>
                    <a:gd name="T4" fmla="*/ 2 w 2"/>
                    <a:gd name="T5" fmla="*/ 6 h 10"/>
                    <a:gd name="T6" fmla="*/ 0 w 2"/>
                    <a:gd name="T7" fmla="*/ 2 h 10"/>
                    <a:gd name="T8" fmla="*/ 0 w 2"/>
                    <a:gd name="T9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0">
                      <a:moveTo>
                        <a:pt x="2" y="10"/>
                      </a:moveTo>
                      <a:lnTo>
                        <a:pt x="2" y="8"/>
                      </a:lnTo>
                      <a:lnTo>
                        <a:pt x="2" y="6"/>
                      </a:lnTo>
                      <a:lnTo>
                        <a:pt x="0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3175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335" name="Freeform 179"/>
                <p:cNvSpPr>
                  <a:spLocks/>
                </p:cNvSpPr>
                <p:nvPr/>
              </p:nvSpPr>
              <p:spPr bwMode="auto">
                <a:xfrm>
                  <a:off x="3577" y="950"/>
                  <a:ext cx="25" cy="48"/>
                </a:xfrm>
                <a:custGeom>
                  <a:avLst/>
                  <a:gdLst>
                    <a:gd name="T0" fmla="*/ 0 w 25"/>
                    <a:gd name="T1" fmla="*/ 48 h 48"/>
                    <a:gd name="T2" fmla="*/ 2 w 25"/>
                    <a:gd name="T3" fmla="*/ 48 h 48"/>
                    <a:gd name="T4" fmla="*/ 6 w 25"/>
                    <a:gd name="T5" fmla="*/ 44 h 48"/>
                    <a:gd name="T6" fmla="*/ 8 w 25"/>
                    <a:gd name="T7" fmla="*/ 40 h 48"/>
                    <a:gd name="T8" fmla="*/ 10 w 25"/>
                    <a:gd name="T9" fmla="*/ 38 h 48"/>
                    <a:gd name="T10" fmla="*/ 14 w 25"/>
                    <a:gd name="T11" fmla="*/ 34 h 48"/>
                    <a:gd name="T12" fmla="*/ 16 w 25"/>
                    <a:gd name="T13" fmla="*/ 32 h 48"/>
                    <a:gd name="T14" fmla="*/ 17 w 25"/>
                    <a:gd name="T15" fmla="*/ 28 h 48"/>
                    <a:gd name="T16" fmla="*/ 19 w 25"/>
                    <a:gd name="T17" fmla="*/ 24 h 48"/>
                    <a:gd name="T18" fmla="*/ 19 w 25"/>
                    <a:gd name="T19" fmla="*/ 22 h 48"/>
                    <a:gd name="T20" fmla="*/ 21 w 25"/>
                    <a:gd name="T21" fmla="*/ 18 h 48"/>
                    <a:gd name="T22" fmla="*/ 21 w 25"/>
                    <a:gd name="T23" fmla="*/ 16 h 48"/>
                    <a:gd name="T24" fmla="*/ 23 w 25"/>
                    <a:gd name="T25" fmla="*/ 12 h 48"/>
                    <a:gd name="T26" fmla="*/ 23 w 25"/>
                    <a:gd name="T27" fmla="*/ 8 h 48"/>
                    <a:gd name="T28" fmla="*/ 23 w 25"/>
                    <a:gd name="T29" fmla="*/ 6 h 48"/>
                    <a:gd name="T30" fmla="*/ 25 w 25"/>
                    <a:gd name="T31" fmla="*/ 2 h 48"/>
                    <a:gd name="T32" fmla="*/ 25 w 25"/>
                    <a:gd name="T33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5" h="48">
                      <a:moveTo>
                        <a:pt x="0" y="48"/>
                      </a:moveTo>
                      <a:lnTo>
                        <a:pt x="2" y="48"/>
                      </a:lnTo>
                      <a:lnTo>
                        <a:pt x="6" y="44"/>
                      </a:lnTo>
                      <a:lnTo>
                        <a:pt x="8" y="40"/>
                      </a:lnTo>
                      <a:lnTo>
                        <a:pt x="10" y="38"/>
                      </a:lnTo>
                      <a:lnTo>
                        <a:pt x="14" y="34"/>
                      </a:lnTo>
                      <a:lnTo>
                        <a:pt x="16" y="32"/>
                      </a:lnTo>
                      <a:lnTo>
                        <a:pt x="17" y="28"/>
                      </a:lnTo>
                      <a:lnTo>
                        <a:pt x="19" y="24"/>
                      </a:lnTo>
                      <a:lnTo>
                        <a:pt x="19" y="22"/>
                      </a:lnTo>
                      <a:lnTo>
                        <a:pt x="21" y="18"/>
                      </a:lnTo>
                      <a:lnTo>
                        <a:pt x="21" y="16"/>
                      </a:lnTo>
                      <a:lnTo>
                        <a:pt x="23" y="12"/>
                      </a:lnTo>
                      <a:lnTo>
                        <a:pt x="23" y="8"/>
                      </a:lnTo>
                      <a:lnTo>
                        <a:pt x="23" y="6"/>
                      </a:lnTo>
                      <a:lnTo>
                        <a:pt x="25" y="2"/>
                      </a:lnTo>
                      <a:lnTo>
                        <a:pt x="25" y="0"/>
                      </a:lnTo>
                    </a:path>
                  </a:pathLst>
                </a:custGeom>
                <a:noFill/>
                <a:ln w="3175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336" name="Freeform 182"/>
                <p:cNvSpPr>
                  <a:spLocks/>
                </p:cNvSpPr>
                <p:nvPr/>
              </p:nvSpPr>
              <p:spPr bwMode="auto">
                <a:xfrm>
                  <a:off x="2156" y="940"/>
                  <a:ext cx="2" cy="10"/>
                </a:xfrm>
                <a:custGeom>
                  <a:avLst/>
                  <a:gdLst>
                    <a:gd name="T0" fmla="*/ 0 w 2"/>
                    <a:gd name="T1" fmla="*/ 10 h 10"/>
                    <a:gd name="T2" fmla="*/ 0 w 2"/>
                    <a:gd name="T3" fmla="*/ 6 h 10"/>
                    <a:gd name="T4" fmla="*/ 2 w 2"/>
                    <a:gd name="T5" fmla="*/ 4 h 10"/>
                    <a:gd name="T6" fmla="*/ 2 w 2"/>
                    <a:gd name="T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0">
                      <a:moveTo>
                        <a:pt x="0" y="10"/>
                      </a:moveTo>
                      <a:lnTo>
                        <a:pt x="0" y="6"/>
                      </a:lnTo>
                      <a:lnTo>
                        <a:pt x="2" y="4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 w="3175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337" name="Freeform 186"/>
                <p:cNvSpPr>
                  <a:spLocks/>
                </p:cNvSpPr>
                <p:nvPr/>
              </p:nvSpPr>
              <p:spPr bwMode="auto">
                <a:xfrm>
                  <a:off x="3143" y="858"/>
                  <a:ext cx="60" cy="20"/>
                </a:xfrm>
                <a:custGeom>
                  <a:avLst/>
                  <a:gdLst>
                    <a:gd name="T0" fmla="*/ 0 w 60"/>
                    <a:gd name="T1" fmla="*/ 20 h 20"/>
                    <a:gd name="T2" fmla="*/ 4 w 60"/>
                    <a:gd name="T3" fmla="*/ 20 h 20"/>
                    <a:gd name="T4" fmla="*/ 8 w 60"/>
                    <a:gd name="T5" fmla="*/ 18 h 20"/>
                    <a:gd name="T6" fmla="*/ 12 w 60"/>
                    <a:gd name="T7" fmla="*/ 18 h 20"/>
                    <a:gd name="T8" fmla="*/ 16 w 60"/>
                    <a:gd name="T9" fmla="*/ 16 h 20"/>
                    <a:gd name="T10" fmla="*/ 22 w 60"/>
                    <a:gd name="T11" fmla="*/ 16 h 20"/>
                    <a:gd name="T12" fmla="*/ 24 w 60"/>
                    <a:gd name="T13" fmla="*/ 14 h 20"/>
                    <a:gd name="T14" fmla="*/ 30 w 60"/>
                    <a:gd name="T15" fmla="*/ 12 h 20"/>
                    <a:gd name="T16" fmla="*/ 34 w 60"/>
                    <a:gd name="T17" fmla="*/ 12 h 20"/>
                    <a:gd name="T18" fmla="*/ 38 w 60"/>
                    <a:gd name="T19" fmla="*/ 10 h 20"/>
                    <a:gd name="T20" fmla="*/ 40 w 60"/>
                    <a:gd name="T21" fmla="*/ 8 h 20"/>
                    <a:gd name="T22" fmla="*/ 44 w 60"/>
                    <a:gd name="T23" fmla="*/ 8 h 20"/>
                    <a:gd name="T24" fmla="*/ 48 w 60"/>
                    <a:gd name="T25" fmla="*/ 6 h 20"/>
                    <a:gd name="T26" fmla="*/ 52 w 60"/>
                    <a:gd name="T27" fmla="*/ 4 h 20"/>
                    <a:gd name="T28" fmla="*/ 56 w 60"/>
                    <a:gd name="T29" fmla="*/ 2 h 20"/>
                    <a:gd name="T30" fmla="*/ 58 w 60"/>
                    <a:gd name="T31" fmla="*/ 2 h 20"/>
                    <a:gd name="T32" fmla="*/ 60 w 60"/>
                    <a:gd name="T33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0" h="20">
                      <a:moveTo>
                        <a:pt x="0" y="20"/>
                      </a:moveTo>
                      <a:lnTo>
                        <a:pt x="4" y="20"/>
                      </a:lnTo>
                      <a:lnTo>
                        <a:pt x="8" y="18"/>
                      </a:lnTo>
                      <a:lnTo>
                        <a:pt x="12" y="18"/>
                      </a:lnTo>
                      <a:lnTo>
                        <a:pt x="16" y="16"/>
                      </a:lnTo>
                      <a:lnTo>
                        <a:pt x="22" y="16"/>
                      </a:lnTo>
                      <a:lnTo>
                        <a:pt x="24" y="14"/>
                      </a:lnTo>
                      <a:lnTo>
                        <a:pt x="30" y="12"/>
                      </a:lnTo>
                      <a:lnTo>
                        <a:pt x="34" y="12"/>
                      </a:lnTo>
                      <a:lnTo>
                        <a:pt x="38" y="10"/>
                      </a:lnTo>
                      <a:lnTo>
                        <a:pt x="40" y="8"/>
                      </a:lnTo>
                      <a:lnTo>
                        <a:pt x="44" y="8"/>
                      </a:lnTo>
                      <a:lnTo>
                        <a:pt x="48" y="6"/>
                      </a:lnTo>
                      <a:lnTo>
                        <a:pt x="52" y="4"/>
                      </a:lnTo>
                      <a:lnTo>
                        <a:pt x="56" y="2"/>
                      </a:lnTo>
                      <a:lnTo>
                        <a:pt x="58" y="2"/>
                      </a:lnTo>
                      <a:lnTo>
                        <a:pt x="60" y="0"/>
                      </a:lnTo>
                    </a:path>
                  </a:pathLst>
                </a:custGeom>
                <a:noFill/>
                <a:ln w="3175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338" name="Freeform 190"/>
                <p:cNvSpPr>
                  <a:spLocks/>
                </p:cNvSpPr>
                <p:nvPr/>
              </p:nvSpPr>
              <p:spPr bwMode="auto">
                <a:xfrm>
                  <a:off x="2615" y="878"/>
                  <a:ext cx="76" cy="16"/>
                </a:xfrm>
                <a:custGeom>
                  <a:avLst/>
                  <a:gdLst>
                    <a:gd name="T0" fmla="*/ 0 w 76"/>
                    <a:gd name="T1" fmla="*/ 0 h 16"/>
                    <a:gd name="T2" fmla="*/ 4 w 76"/>
                    <a:gd name="T3" fmla="*/ 2 h 16"/>
                    <a:gd name="T4" fmla="*/ 8 w 76"/>
                    <a:gd name="T5" fmla="*/ 4 h 16"/>
                    <a:gd name="T6" fmla="*/ 12 w 76"/>
                    <a:gd name="T7" fmla="*/ 4 h 16"/>
                    <a:gd name="T8" fmla="*/ 18 w 76"/>
                    <a:gd name="T9" fmla="*/ 6 h 16"/>
                    <a:gd name="T10" fmla="*/ 22 w 76"/>
                    <a:gd name="T11" fmla="*/ 6 h 16"/>
                    <a:gd name="T12" fmla="*/ 28 w 76"/>
                    <a:gd name="T13" fmla="*/ 8 h 16"/>
                    <a:gd name="T14" fmla="*/ 32 w 76"/>
                    <a:gd name="T15" fmla="*/ 8 h 16"/>
                    <a:gd name="T16" fmla="*/ 38 w 76"/>
                    <a:gd name="T17" fmla="*/ 10 h 16"/>
                    <a:gd name="T18" fmla="*/ 42 w 76"/>
                    <a:gd name="T19" fmla="*/ 10 h 16"/>
                    <a:gd name="T20" fmla="*/ 48 w 76"/>
                    <a:gd name="T21" fmla="*/ 12 h 16"/>
                    <a:gd name="T22" fmla="*/ 54 w 76"/>
                    <a:gd name="T23" fmla="*/ 12 h 16"/>
                    <a:gd name="T24" fmla="*/ 60 w 76"/>
                    <a:gd name="T25" fmla="*/ 14 h 16"/>
                    <a:gd name="T26" fmla="*/ 64 w 76"/>
                    <a:gd name="T27" fmla="*/ 14 h 16"/>
                    <a:gd name="T28" fmla="*/ 70 w 76"/>
                    <a:gd name="T29" fmla="*/ 16 h 16"/>
                    <a:gd name="T30" fmla="*/ 76 w 76"/>
                    <a:gd name="T31" fmla="*/ 16 h 16"/>
                    <a:gd name="T32" fmla="*/ 76 w 76"/>
                    <a:gd name="T33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6" h="16">
                      <a:moveTo>
                        <a:pt x="0" y="0"/>
                      </a:moveTo>
                      <a:lnTo>
                        <a:pt x="4" y="2"/>
                      </a:lnTo>
                      <a:lnTo>
                        <a:pt x="8" y="4"/>
                      </a:lnTo>
                      <a:lnTo>
                        <a:pt x="12" y="4"/>
                      </a:lnTo>
                      <a:lnTo>
                        <a:pt x="18" y="6"/>
                      </a:lnTo>
                      <a:lnTo>
                        <a:pt x="22" y="6"/>
                      </a:lnTo>
                      <a:lnTo>
                        <a:pt x="28" y="8"/>
                      </a:lnTo>
                      <a:lnTo>
                        <a:pt x="32" y="8"/>
                      </a:lnTo>
                      <a:lnTo>
                        <a:pt x="38" y="10"/>
                      </a:lnTo>
                      <a:lnTo>
                        <a:pt x="42" y="10"/>
                      </a:lnTo>
                      <a:lnTo>
                        <a:pt x="48" y="12"/>
                      </a:lnTo>
                      <a:lnTo>
                        <a:pt x="54" y="12"/>
                      </a:lnTo>
                      <a:lnTo>
                        <a:pt x="60" y="14"/>
                      </a:lnTo>
                      <a:lnTo>
                        <a:pt x="64" y="14"/>
                      </a:lnTo>
                      <a:lnTo>
                        <a:pt x="70" y="16"/>
                      </a:lnTo>
                      <a:lnTo>
                        <a:pt x="76" y="16"/>
                      </a:lnTo>
                      <a:lnTo>
                        <a:pt x="76" y="16"/>
                      </a:lnTo>
                    </a:path>
                  </a:pathLst>
                </a:custGeom>
                <a:noFill/>
                <a:ln w="3175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339" name="Freeform 191"/>
                <p:cNvSpPr>
                  <a:spLocks/>
                </p:cNvSpPr>
                <p:nvPr/>
              </p:nvSpPr>
              <p:spPr bwMode="auto">
                <a:xfrm>
                  <a:off x="2975" y="894"/>
                  <a:ext cx="92" cy="10"/>
                </a:xfrm>
                <a:custGeom>
                  <a:avLst/>
                  <a:gdLst>
                    <a:gd name="T0" fmla="*/ 92 w 92"/>
                    <a:gd name="T1" fmla="*/ 0 h 10"/>
                    <a:gd name="T2" fmla="*/ 88 w 92"/>
                    <a:gd name="T3" fmla="*/ 0 h 10"/>
                    <a:gd name="T4" fmla="*/ 84 w 92"/>
                    <a:gd name="T5" fmla="*/ 2 h 10"/>
                    <a:gd name="T6" fmla="*/ 78 w 92"/>
                    <a:gd name="T7" fmla="*/ 2 h 10"/>
                    <a:gd name="T8" fmla="*/ 72 w 92"/>
                    <a:gd name="T9" fmla="*/ 4 h 10"/>
                    <a:gd name="T10" fmla="*/ 66 w 92"/>
                    <a:gd name="T11" fmla="*/ 4 h 10"/>
                    <a:gd name="T12" fmla="*/ 60 w 92"/>
                    <a:gd name="T13" fmla="*/ 4 h 10"/>
                    <a:gd name="T14" fmla="*/ 54 w 92"/>
                    <a:gd name="T15" fmla="*/ 6 h 10"/>
                    <a:gd name="T16" fmla="*/ 48 w 92"/>
                    <a:gd name="T17" fmla="*/ 6 h 10"/>
                    <a:gd name="T18" fmla="*/ 42 w 92"/>
                    <a:gd name="T19" fmla="*/ 6 h 10"/>
                    <a:gd name="T20" fmla="*/ 36 w 92"/>
                    <a:gd name="T21" fmla="*/ 8 h 10"/>
                    <a:gd name="T22" fmla="*/ 30 w 92"/>
                    <a:gd name="T23" fmla="*/ 8 h 10"/>
                    <a:gd name="T24" fmla="*/ 24 w 92"/>
                    <a:gd name="T25" fmla="*/ 8 h 10"/>
                    <a:gd name="T26" fmla="*/ 18 w 92"/>
                    <a:gd name="T27" fmla="*/ 8 h 10"/>
                    <a:gd name="T28" fmla="*/ 12 w 92"/>
                    <a:gd name="T29" fmla="*/ 10 h 10"/>
                    <a:gd name="T30" fmla="*/ 6 w 92"/>
                    <a:gd name="T31" fmla="*/ 10 h 10"/>
                    <a:gd name="T32" fmla="*/ 0 w 92"/>
                    <a:gd name="T33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92" h="10">
                      <a:moveTo>
                        <a:pt x="92" y="0"/>
                      </a:moveTo>
                      <a:lnTo>
                        <a:pt x="88" y="0"/>
                      </a:lnTo>
                      <a:lnTo>
                        <a:pt x="84" y="2"/>
                      </a:lnTo>
                      <a:lnTo>
                        <a:pt x="78" y="2"/>
                      </a:lnTo>
                      <a:lnTo>
                        <a:pt x="72" y="4"/>
                      </a:lnTo>
                      <a:lnTo>
                        <a:pt x="66" y="4"/>
                      </a:lnTo>
                      <a:lnTo>
                        <a:pt x="60" y="4"/>
                      </a:lnTo>
                      <a:lnTo>
                        <a:pt x="54" y="6"/>
                      </a:lnTo>
                      <a:lnTo>
                        <a:pt x="48" y="6"/>
                      </a:lnTo>
                      <a:lnTo>
                        <a:pt x="42" y="6"/>
                      </a:lnTo>
                      <a:lnTo>
                        <a:pt x="36" y="8"/>
                      </a:lnTo>
                      <a:lnTo>
                        <a:pt x="30" y="8"/>
                      </a:lnTo>
                      <a:lnTo>
                        <a:pt x="24" y="8"/>
                      </a:lnTo>
                      <a:lnTo>
                        <a:pt x="18" y="8"/>
                      </a:lnTo>
                      <a:lnTo>
                        <a:pt x="12" y="10"/>
                      </a:lnTo>
                      <a:lnTo>
                        <a:pt x="6" y="10"/>
                      </a:lnTo>
                      <a:lnTo>
                        <a:pt x="0" y="10"/>
                      </a:lnTo>
                    </a:path>
                  </a:pathLst>
                </a:custGeom>
                <a:noFill/>
                <a:ln w="3175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340" name="Freeform 197"/>
                <p:cNvSpPr>
                  <a:spLocks/>
                </p:cNvSpPr>
                <p:nvPr/>
              </p:nvSpPr>
              <p:spPr bwMode="auto">
                <a:xfrm>
                  <a:off x="3067" y="878"/>
                  <a:ext cx="76" cy="16"/>
                </a:xfrm>
                <a:custGeom>
                  <a:avLst/>
                  <a:gdLst>
                    <a:gd name="T0" fmla="*/ 76 w 76"/>
                    <a:gd name="T1" fmla="*/ 0 h 16"/>
                    <a:gd name="T2" fmla="*/ 74 w 76"/>
                    <a:gd name="T3" fmla="*/ 2 h 16"/>
                    <a:gd name="T4" fmla="*/ 70 w 76"/>
                    <a:gd name="T5" fmla="*/ 2 h 16"/>
                    <a:gd name="T6" fmla="*/ 66 w 76"/>
                    <a:gd name="T7" fmla="*/ 4 h 16"/>
                    <a:gd name="T8" fmla="*/ 60 w 76"/>
                    <a:gd name="T9" fmla="*/ 4 h 16"/>
                    <a:gd name="T10" fmla="*/ 56 w 76"/>
                    <a:gd name="T11" fmla="*/ 6 h 16"/>
                    <a:gd name="T12" fmla="*/ 50 w 76"/>
                    <a:gd name="T13" fmla="*/ 8 h 16"/>
                    <a:gd name="T14" fmla="*/ 46 w 76"/>
                    <a:gd name="T15" fmla="*/ 8 h 16"/>
                    <a:gd name="T16" fmla="*/ 40 w 76"/>
                    <a:gd name="T17" fmla="*/ 10 h 16"/>
                    <a:gd name="T18" fmla="*/ 36 w 76"/>
                    <a:gd name="T19" fmla="*/ 10 h 16"/>
                    <a:gd name="T20" fmla="*/ 30 w 76"/>
                    <a:gd name="T21" fmla="*/ 12 h 16"/>
                    <a:gd name="T22" fmla="*/ 24 w 76"/>
                    <a:gd name="T23" fmla="*/ 12 h 16"/>
                    <a:gd name="T24" fmla="*/ 20 w 76"/>
                    <a:gd name="T25" fmla="*/ 14 h 16"/>
                    <a:gd name="T26" fmla="*/ 14 w 76"/>
                    <a:gd name="T27" fmla="*/ 14 h 16"/>
                    <a:gd name="T28" fmla="*/ 8 w 76"/>
                    <a:gd name="T29" fmla="*/ 14 h 16"/>
                    <a:gd name="T30" fmla="*/ 2 w 76"/>
                    <a:gd name="T31" fmla="*/ 16 h 16"/>
                    <a:gd name="T32" fmla="*/ 0 w 76"/>
                    <a:gd name="T33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6" h="16">
                      <a:moveTo>
                        <a:pt x="76" y="0"/>
                      </a:moveTo>
                      <a:lnTo>
                        <a:pt x="74" y="2"/>
                      </a:lnTo>
                      <a:lnTo>
                        <a:pt x="70" y="2"/>
                      </a:lnTo>
                      <a:lnTo>
                        <a:pt x="66" y="4"/>
                      </a:lnTo>
                      <a:lnTo>
                        <a:pt x="60" y="4"/>
                      </a:lnTo>
                      <a:lnTo>
                        <a:pt x="56" y="6"/>
                      </a:lnTo>
                      <a:lnTo>
                        <a:pt x="50" y="8"/>
                      </a:lnTo>
                      <a:lnTo>
                        <a:pt x="46" y="8"/>
                      </a:lnTo>
                      <a:lnTo>
                        <a:pt x="40" y="10"/>
                      </a:lnTo>
                      <a:lnTo>
                        <a:pt x="36" y="10"/>
                      </a:lnTo>
                      <a:lnTo>
                        <a:pt x="30" y="12"/>
                      </a:lnTo>
                      <a:lnTo>
                        <a:pt x="24" y="12"/>
                      </a:lnTo>
                      <a:lnTo>
                        <a:pt x="20" y="14"/>
                      </a:lnTo>
                      <a:lnTo>
                        <a:pt x="14" y="14"/>
                      </a:lnTo>
                      <a:lnTo>
                        <a:pt x="8" y="14"/>
                      </a:lnTo>
                      <a:lnTo>
                        <a:pt x="2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3175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341" name="Freeform 198"/>
                <p:cNvSpPr>
                  <a:spLocks/>
                </p:cNvSpPr>
                <p:nvPr/>
              </p:nvSpPr>
              <p:spPr bwMode="auto">
                <a:xfrm>
                  <a:off x="2691" y="894"/>
                  <a:ext cx="92" cy="10"/>
                </a:xfrm>
                <a:custGeom>
                  <a:avLst/>
                  <a:gdLst>
                    <a:gd name="T0" fmla="*/ 0 w 92"/>
                    <a:gd name="T1" fmla="*/ 0 h 10"/>
                    <a:gd name="T2" fmla="*/ 6 w 92"/>
                    <a:gd name="T3" fmla="*/ 2 h 10"/>
                    <a:gd name="T4" fmla="*/ 10 w 92"/>
                    <a:gd name="T5" fmla="*/ 2 h 10"/>
                    <a:gd name="T6" fmla="*/ 16 w 92"/>
                    <a:gd name="T7" fmla="*/ 2 h 10"/>
                    <a:gd name="T8" fmla="*/ 22 w 92"/>
                    <a:gd name="T9" fmla="*/ 4 h 10"/>
                    <a:gd name="T10" fmla="*/ 28 w 92"/>
                    <a:gd name="T11" fmla="*/ 4 h 10"/>
                    <a:gd name="T12" fmla="*/ 34 w 92"/>
                    <a:gd name="T13" fmla="*/ 4 h 10"/>
                    <a:gd name="T14" fmla="*/ 40 w 92"/>
                    <a:gd name="T15" fmla="*/ 6 h 10"/>
                    <a:gd name="T16" fmla="*/ 46 w 92"/>
                    <a:gd name="T17" fmla="*/ 6 h 10"/>
                    <a:gd name="T18" fmla="*/ 52 w 92"/>
                    <a:gd name="T19" fmla="*/ 6 h 10"/>
                    <a:gd name="T20" fmla="*/ 58 w 92"/>
                    <a:gd name="T21" fmla="*/ 8 h 10"/>
                    <a:gd name="T22" fmla="*/ 64 w 92"/>
                    <a:gd name="T23" fmla="*/ 8 h 10"/>
                    <a:gd name="T24" fmla="*/ 70 w 92"/>
                    <a:gd name="T25" fmla="*/ 8 h 10"/>
                    <a:gd name="T26" fmla="*/ 76 w 92"/>
                    <a:gd name="T27" fmla="*/ 8 h 10"/>
                    <a:gd name="T28" fmla="*/ 84 w 92"/>
                    <a:gd name="T29" fmla="*/ 10 h 10"/>
                    <a:gd name="T30" fmla="*/ 90 w 92"/>
                    <a:gd name="T31" fmla="*/ 10 h 10"/>
                    <a:gd name="T32" fmla="*/ 92 w 92"/>
                    <a:gd name="T33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92" h="10">
                      <a:moveTo>
                        <a:pt x="0" y="0"/>
                      </a:moveTo>
                      <a:lnTo>
                        <a:pt x="6" y="2"/>
                      </a:lnTo>
                      <a:lnTo>
                        <a:pt x="10" y="2"/>
                      </a:lnTo>
                      <a:lnTo>
                        <a:pt x="16" y="2"/>
                      </a:lnTo>
                      <a:lnTo>
                        <a:pt x="22" y="4"/>
                      </a:lnTo>
                      <a:lnTo>
                        <a:pt x="28" y="4"/>
                      </a:lnTo>
                      <a:lnTo>
                        <a:pt x="34" y="4"/>
                      </a:lnTo>
                      <a:lnTo>
                        <a:pt x="40" y="6"/>
                      </a:lnTo>
                      <a:lnTo>
                        <a:pt x="46" y="6"/>
                      </a:lnTo>
                      <a:lnTo>
                        <a:pt x="52" y="6"/>
                      </a:lnTo>
                      <a:lnTo>
                        <a:pt x="58" y="8"/>
                      </a:lnTo>
                      <a:lnTo>
                        <a:pt x="64" y="8"/>
                      </a:lnTo>
                      <a:lnTo>
                        <a:pt x="70" y="8"/>
                      </a:lnTo>
                      <a:lnTo>
                        <a:pt x="76" y="8"/>
                      </a:lnTo>
                      <a:lnTo>
                        <a:pt x="84" y="10"/>
                      </a:lnTo>
                      <a:lnTo>
                        <a:pt x="90" y="10"/>
                      </a:lnTo>
                      <a:lnTo>
                        <a:pt x="92" y="10"/>
                      </a:lnTo>
                    </a:path>
                  </a:pathLst>
                </a:custGeom>
                <a:noFill/>
                <a:ln w="3175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 sz="1013" dirty="0"/>
                </a:p>
              </p:txBody>
            </p:sp>
          </p:grpSp>
          <p:grpSp>
            <p:nvGrpSpPr>
              <p:cNvPr id="31" name="Group 477"/>
              <p:cNvGrpSpPr>
                <a:grpSpLocks/>
              </p:cNvGrpSpPr>
              <p:nvPr/>
            </p:nvGrpSpPr>
            <p:grpSpPr bwMode="auto">
              <a:xfrm>
                <a:off x="6282223" y="1097902"/>
                <a:ext cx="4365625" cy="4368800"/>
                <a:chOff x="1537" y="768"/>
                <a:chExt cx="2750" cy="2752"/>
              </a:xfrm>
              <a:solidFill>
                <a:srgbClr val="D4EBCC"/>
              </a:solidFill>
            </p:grpSpPr>
            <p:grpSp>
              <p:nvGrpSpPr>
                <p:cNvPr id="45" name="Group 402"/>
                <p:cNvGrpSpPr>
                  <a:grpSpLocks/>
                </p:cNvGrpSpPr>
                <p:nvPr/>
              </p:nvGrpSpPr>
              <p:grpSpPr bwMode="auto">
                <a:xfrm>
                  <a:off x="2025" y="768"/>
                  <a:ext cx="2262" cy="2752"/>
                  <a:chOff x="2025" y="768"/>
                  <a:chExt cx="2262" cy="2752"/>
                </a:xfrm>
                <a:grpFill/>
              </p:grpSpPr>
              <p:sp>
                <p:nvSpPr>
                  <p:cNvPr id="105" name="Freeform 202"/>
                  <p:cNvSpPr>
                    <a:spLocks/>
                  </p:cNvSpPr>
                  <p:nvPr/>
                </p:nvSpPr>
                <p:spPr bwMode="auto">
                  <a:xfrm>
                    <a:off x="3645" y="994"/>
                    <a:ext cx="336" cy="448"/>
                  </a:xfrm>
                  <a:custGeom>
                    <a:avLst/>
                    <a:gdLst>
                      <a:gd name="T0" fmla="*/ 334 w 336"/>
                      <a:gd name="T1" fmla="*/ 416 h 448"/>
                      <a:gd name="T2" fmla="*/ 326 w 336"/>
                      <a:gd name="T3" fmla="*/ 386 h 448"/>
                      <a:gd name="T4" fmla="*/ 304 w 336"/>
                      <a:gd name="T5" fmla="*/ 350 h 448"/>
                      <a:gd name="T6" fmla="*/ 294 w 336"/>
                      <a:gd name="T7" fmla="*/ 330 h 448"/>
                      <a:gd name="T8" fmla="*/ 286 w 336"/>
                      <a:gd name="T9" fmla="*/ 304 h 448"/>
                      <a:gd name="T10" fmla="*/ 272 w 336"/>
                      <a:gd name="T11" fmla="*/ 278 h 448"/>
                      <a:gd name="T12" fmla="*/ 256 w 336"/>
                      <a:gd name="T13" fmla="*/ 254 h 448"/>
                      <a:gd name="T14" fmla="*/ 264 w 336"/>
                      <a:gd name="T15" fmla="*/ 250 h 448"/>
                      <a:gd name="T16" fmla="*/ 264 w 336"/>
                      <a:gd name="T17" fmla="*/ 236 h 448"/>
                      <a:gd name="T18" fmla="*/ 258 w 336"/>
                      <a:gd name="T19" fmla="*/ 220 h 448"/>
                      <a:gd name="T20" fmla="*/ 266 w 336"/>
                      <a:gd name="T21" fmla="*/ 218 h 448"/>
                      <a:gd name="T22" fmla="*/ 294 w 336"/>
                      <a:gd name="T23" fmla="*/ 240 h 448"/>
                      <a:gd name="T24" fmla="*/ 312 w 336"/>
                      <a:gd name="T25" fmla="*/ 250 h 448"/>
                      <a:gd name="T26" fmla="*/ 258 w 336"/>
                      <a:gd name="T27" fmla="*/ 198 h 448"/>
                      <a:gd name="T28" fmla="*/ 250 w 336"/>
                      <a:gd name="T29" fmla="*/ 188 h 448"/>
                      <a:gd name="T30" fmla="*/ 242 w 336"/>
                      <a:gd name="T31" fmla="*/ 180 h 448"/>
                      <a:gd name="T32" fmla="*/ 240 w 336"/>
                      <a:gd name="T33" fmla="*/ 172 h 448"/>
                      <a:gd name="T34" fmla="*/ 240 w 336"/>
                      <a:gd name="T35" fmla="*/ 172 h 448"/>
                      <a:gd name="T36" fmla="*/ 238 w 336"/>
                      <a:gd name="T37" fmla="*/ 170 h 448"/>
                      <a:gd name="T38" fmla="*/ 184 w 336"/>
                      <a:gd name="T39" fmla="*/ 118 h 448"/>
                      <a:gd name="T40" fmla="*/ 106 w 336"/>
                      <a:gd name="T41" fmla="*/ 50 h 448"/>
                      <a:gd name="T42" fmla="*/ 80 w 336"/>
                      <a:gd name="T43" fmla="*/ 38 h 448"/>
                      <a:gd name="T44" fmla="*/ 72 w 336"/>
                      <a:gd name="T45" fmla="*/ 38 h 448"/>
                      <a:gd name="T46" fmla="*/ 76 w 336"/>
                      <a:gd name="T47" fmla="*/ 46 h 448"/>
                      <a:gd name="T48" fmla="*/ 66 w 336"/>
                      <a:gd name="T49" fmla="*/ 46 h 448"/>
                      <a:gd name="T50" fmla="*/ 54 w 336"/>
                      <a:gd name="T51" fmla="*/ 40 h 448"/>
                      <a:gd name="T52" fmla="*/ 28 w 336"/>
                      <a:gd name="T53" fmla="*/ 16 h 448"/>
                      <a:gd name="T54" fmla="*/ 12 w 336"/>
                      <a:gd name="T55" fmla="*/ 10 h 448"/>
                      <a:gd name="T56" fmla="*/ 4 w 336"/>
                      <a:gd name="T57" fmla="*/ 4 h 448"/>
                      <a:gd name="T58" fmla="*/ 14 w 336"/>
                      <a:gd name="T59" fmla="*/ 18 h 448"/>
                      <a:gd name="T60" fmla="*/ 44 w 336"/>
                      <a:gd name="T61" fmla="*/ 38 h 448"/>
                      <a:gd name="T62" fmla="*/ 66 w 336"/>
                      <a:gd name="T63" fmla="*/ 52 h 448"/>
                      <a:gd name="T64" fmla="*/ 78 w 336"/>
                      <a:gd name="T65" fmla="*/ 64 h 448"/>
                      <a:gd name="T66" fmla="*/ 80 w 336"/>
                      <a:gd name="T67" fmla="*/ 78 h 448"/>
                      <a:gd name="T68" fmla="*/ 98 w 336"/>
                      <a:gd name="T69" fmla="*/ 100 h 448"/>
                      <a:gd name="T70" fmla="*/ 110 w 336"/>
                      <a:gd name="T71" fmla="*/ 118 h 448"/>
                      <a:gd name="T72" fmla="*/ 118 w 336"/>
                      <a:gd name="T73" fmla="*/ 136 h 448"/>
                      <a:gd name="T74" fmla="*/ 132 w 336"/>
                      <a:gd name="T75" fmla="*/ 160 h 448"/>
                      <a:gd name="T76" fmla="*/ 130 w 336"/>
                      <a:gd name="T77" fmla="*/ 170 h 448"/>
                      <a:gd name="T78" fmla="*/ 124 w 336"/>
                      <a:gd name="T79" fmla="*/ 170 h 448"/>
                      <a:gd name="T80" fmla="*/ 138 w 336"/>
                      <a:gd name="T81" fmla="*/ 180 h 448"/>
                      <a:gd name="T82" fmla="*/ 140 w 336"/>
                      <a:gd name="T83" fmla="*/ 190 h 448"/>
                      <a:gd name="T84" fmla="*/ 132 w 336"/>
                      <a:gd name="T85" fmla="*/ 192 h 448"/>
                      <a:gd name="T86" fmla="*/ 130 w 336"/>
                      <a:gd name="T87" fmla="*/ 202 h 448"/>
                      <a:gd name="T88" fmla="*/ 158 w 336"/>
                      <a:gd name="T89" fmla="*/ 212 h 448"/>
                      <a:gd name="T90" fmla="*/ 170 w 336"/>
                      <a:gd name="T91" fmla="*/ 216 h 448"/>
                      <a:gd name="T92" fmla="*/ 198 w 336"/>
                      <a:gd name="T93" fmla="*/ 236 h 448"/>
                      <a:gd name="T94" fmla="*/ 234 w 336"/>
                      <a:gd name="T95" fmla="*/ 282 h 448"/>
                      <a:gd name="T96" fmla="*/ 222 w 336"/>
                      <a:gd name="T97" fmla="*/ 290 h 448"/>
                      <a:gd name="T98" fmla="*/ 198 w 336"/>
                      <a:gd name="T99" fmla="*/ 304 h 448"/>
                      <a:gd name="T100" fmla="*/ 190 w 336"/>
                      <a:gd name="T101" fmla="*/ 316 h 448"/>
                      <a:gd name="T102" fmla="*/ 206 w 336"/>
                      <a:gd name="T103" fmla="*/ 334 h 448"/>
                      <a:gd name="T104" fmla="*/ 226 w 336"/>
                      <a:gd name="T105" fmla="*/ 358 h 448"/>
                      <a:gd name="T106" fmla="*/ 262 w 336"/>
                      <a:gd name="T107" fmla="*/ 414 h 448"/>
                      <a:gd name="T108" fmla="*/ 280 w 336"/>
                      <a:gd name="T109" fmla="*/ 438 h 448"/>
                      <a:gd name="T110" fmla="*/ 298 w 336"/>
                      <a:gd name="T111" fmla="*/ 432 h 448"/>
                      <a:gd name="T112" fmla="*/ 322 w 336"/>
                      <a:gd name="T113" fmla="*/ 448 h 448"/>
                      <a:gd name="T114" fmla="*/ 322 w 336"/>
                      <a:gd name="T115" fmla="*/ 430 h 4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</a:cxnLst>
                    <a:rect l="0" t="0" r="r" b="b"/>
                    <a:pathLst>
                      <a:path w="336" h="448">
                        <a:moveTo>
                          <a:pt x="330" y="420"/>
                        </a:moveTo>
                        <a:lnTo>
                          <a:pt x="332" y="420"/>
                        </a:lnTo>
                        <a:lnTo>
                          <a:pt x="332" y="416"/>
                        </a:lnTo>
                        <a:lnTo>
                          <a:pt x="334" y="416"/>
                        </a:lnTo>
                        <a:lnTo>
                          <a:pt x="336" y="416"/>
                        </a:lnTo>
                        <a:lnTo>
                          <a:pt x="330" y="404"/>
                        </a:lnTo>
                        <a:lnTo>
                          <a:pt x="330" y="392"/>
                        </a:lnTo>
                        <a:lnTo>
                          <a:pt x="326" y="386"/>
                        </a:lnTo>
                        <a:lnTo>
                          <a:pt x="322" y="378"/>
                        </a:lnTo>
                        <a:lnTo>
                          <a:pt x="318" y="364"/>
                        </a:lnTo>
                        <a:lnTo>
                          <a:pt x="312" y="360"/>
                        </a:lnTo>
                        <a:lnTo>
                          <a:pt x="304" y="350"/>
                        </a:lnTo>
                        <a:lnTo>
                          <a:pt x="298" y="338"/>
                        </a:lnTo>
                        <a:lnTo>
                          <a:pt x="298" y="338"/>
                        </a:lnTo>
                        <a:lnTo>
                          <a:pt x="296" y="334"/>
                        </a:lnTo>
                        <a:lnTo>
                          <a:pt x="294" y="330"/>
                        </a:lnTo>
                        <a:lnTo>
                          <a:pt x="290" y="322"/>
                        </a:lnTo>
                        <a:lnTo>
                          <a:pt x="288" y="318"/>
                        </a:lnTo>
                        <a:lnTo>
                          <a:pt x="286" y="312"/>
                        </a:lnTo>
                        <a:lnTo>
                          <a:pt x="286" y="304"/>
                        </a:lnTo>
                        <a:lnTo>
                          <a:pt x="284" y="292"/>
                        </a:lnTo>
                        <a:lnTo>
                          <a:pt x="280" y="286"/>
                        </a:lnTo>
                        <a:lnTo>
                          <a:pt x="276" y="280"/>
                        </a:lnTo>
                        <a:lnTo>
                          <a:pt x="272" y="278"/>
                        </a:lnTo>
                        <a:lnTo>
                          <a:pt x="260" y="264"/>
                        </a:lnTo>
                        <a:lnTo>
                          <a:pt x="260" y="260"/>
                        </a:lnTo>
                        <a:lnTo>
                          <a:pt x="256" y="254"/>
                        </a:lnTo>
                        <a:lnTo>
                          <a:pt x="256" y="254"/>
                        </a:lnTo>
                        <a:lnTo>
                          <a:pt x="260" y="254"/>
                        </a:lnTo>
                        <a:lnTo>
                          <a:pt x="258" y="250"/>
                        </a:lnTo>
                        <a:lnTo>
                          <a:pt x="262" y="252"/>
                        </a:lnTo>
                        <a:lnTo>
                          <a:pt x="264" y="250"/>
                        </a:lnTo>
                        <a:lnTo>
                          <a:pt x="266" y="252"/>
                        </a:lnTo>
                        <a:lnTo>
                          <a:pt x="272" y="252"/>
                        </a:lnTo>
                        <a:lnTo>
                          <a:pt x="268" y="242"/>
                        </a:lnTo>
                        <a:lnTo>
                          <a:pt x="264" y="236"/>
                        </a:lnTo>
                        <a:lnTo>
                          <a:pt x="264" y="234"/>
                        </a:lnTo>
                        <a:lnTo>
                          <a:pt x="264" y="232"/>
                        </a:lnTo>
                        <a:lnTo>
                          <a:pt x="262" y="228"/>
                        </a:lnTo>
                        <a:lnTo>
                          <a:pt x="258" y="220"/>
                        </a:lnTo>
                        <a:lnTo>
                          <a:pt x="254" y="214"/>
                        </a:lnTo>
                        <a:lnTo>
                          <a:pt x="256" y="214"/>
                        </a:lnTo>
                        <a:lnTo>
                          <a:pt x="262" y="216"/>
                        </a:lnTo>
                        <a:lnTo>
                          <a:pt x="266" y="218"/>
                        </a:lnTo>
                        <a:lnTo>
                          <a:pt x="278" y="228"/>
                        </a:lnTo>
                        <a:lnTo>
                          <a:pt x="282" y="230"/>
                        </a:lnTo>
                        <a:lnTo>
                          <a:pt x="286" y="234"/>
                        </a:lnTo>
                        <a:lnTo>
                          <a:pt x="294" y="240"/>
                        </a:lnTo>
                        <a:lnTo>
                          <a:pt x="300" y="244"/>
                        </a:lnTo>
                        <a:lnTo>
                          <a:pt x="306" y="248"/>
                        </a:lnTo>
                        <a:lnTo>
                          <a:pt x="312" y="250"/>
                        </a:lnTo>
                        <a:lnTo>
                          <a:pt x="312" y="250"/>
                        </a:lnTo>
                        <a:lnTo>
                          <a:pt x="274" y="208"/>
                        </a:lnTo>
                        <a:lnTo>
                          <a:pt x="272" y="206"/>
                        </a:lnTo>
                        <a:lnTo>
                          <a:pt x="266" y="204"/>
                        </a:lnTo>
                        <a:lnTo>
                          <a:pt x="258" y="198"/>
                        </a:lnTo>
                        <a:lnTo>
                          <a:pt x="252" y="192"/>
                        </a:lnTo>
                        <a:lnTo>
                          <a:pt x="252" y="192"/>
                        </a:lnTo>
                        <a:lnTo>
                          <a:pt x="250" y="188"/>
                        </a:lnTo>
                        <a:lnTo>
                          <a:pt x="250" y="188"/>
                        </a:lnTo>
                        <a:lnTo>
                          <a:pt x="246" y="186"/>
                        </a:lnTo>
                        <a:lnTo>
                          <a:pt x="246" y="184"/>
                        </a:lnTo>
                        <a:lnTo>
                          <a:pt x="244" y="184"/>
                        </a:lnTo>
                        <a:lnTo>
                          <a:pt x="242" y="180"/>
                        </a:lnTo>
                        <a:lnTo>
                          <a:pt x="238" y="174"/>
                        </a:lnTo>
                        <a:lnTo>
                          <a:pt x="236" y="170"/>
                        </a:lnTo>
                        <a:lnTo>
                          <a:pt x="238" y="170"/>
                        </a:lnTo>
                        <a:lnTo>
                          <a:pt x="240" y="172"/>
                        </a:lnTo>
                        <a:lnTo>
                          <a:pt x="240" y="172"/>
                        </a:lnTo>
                        <a:lnTo>
                          <a:pt x="246" y="178"/>
                        </a:lnTo>
                        <a:lnTo>
                          <a:pt x="246" y="178"/>
                        </a:lnTo>
                        <a:lnTo>
                          <a:pt x="240" y="172"/>
                        </a:lnTo>
                        <a:lnTo>
                          <a:pt x="240" y="172"/>
                        </a:lnTo>
                        <a:lnTo>
                          <a:pt x="240" y="170"/>
                        </a:lnTo>
                        <a:lnTo>
                          <a:pt x="240" y="170"/>
                        </a:lnTo>
                        <a:lnTo>
                          <a:pt x="238" y="170"/>
                        </a:lnTo>
                        <a:lnTo>
                          <a:pt x="238" y="170"/>
                        </a:lnTo>
                        <a:lnTo>
                          <a:pt x="224" y="156"/>
                        </a:lnTo>
                        <a:lnTo>
                          <a:pt x="224" y="156"/>
                        </a:lnTo>
                        <a:lnTo>
                          <a:pt x="184" y="118"/>
                        </a:lnTo>
                        <a:lnTo>
                          <a:pt x="184" y="118"/>
                        </a:lnTo>
                        <a:lnTo>
                          <a:pt x="138" y="78"/>
                        </a:lnTo>
                        <a:lnTo>
                          <a:pt x="138" y="78"/>
                        </a:lnTo>
                        <a:lnTo>
                          <a:pt x="106" y="50"/>
                        </a:lnTo>
                        <a:lnTo>
                          <a:pt x="72" y="26"/>
                        </a:lnTo>
                        <a:lnTo>
                          <a:pt x="78" y="36"/>
                        </a:lnTo>
                        <a:lnTo>
                          <a:pt x="80" y="38"/>
                        </a:lnTo>
                        <a:lnTo>
                          <a:pt x="80" y="38"/>
                        </a:lnTo>
                        <a:lnTo>
                          <a:pt x="84" y="40"/>
                        </a:lnTo>
                        <a:lnTo>
                          <a:pt x="82" y="40"/>
                        </a:lnTo>
                        <a:lnTo>
                          <a:pt x="74" y="36"/>
                        </a:lnTo>
                        <a:lnTo>
                          <a:pt x="72" y="38"/>
                        </a:lnTo>
                        <a:lnTo>
                          <a:pt x="70" y="36"/>
                        </a:lnTo>
                        <a:lnTo>
                          <a:pt x="70" y="36"/>
                        </a:lnTo>
                        <a:lnTo>
                          <a:pt x="70" y="38"/>
                        </a:lnTo>
                        <a:lnTo>
                          <a:pt x="76" y="46"/>
                        </a:lnTo>
                        <a:lnTo>
                          <a:pt x="76" y="48"/>
                        </a:lnTo>
                        <a:lnTo>
                          <a:pt x="76" y="50"/>
                        </a:lnTo>
                        <a:lnTo>
                          <a:pt x="68" y="44"/>
                        </a:lnTo>
                        <a:lnTo>
                          <a:pt x="66" y="46"/>
                        </a:lnTo>
                        <a:lnTo>
                          <a:pt x="60" y="44"/>
                        </a:lnTo>
                        <a:lnTo>
                          <a:pt x="58" y="42"/>
                        </a:lnTo>
                        <a:lnTo>
                          <a:pt x="56" y="42"/>
                        </a:lnTo>
                        <a:lnTo>
                          <a:pt x="54" y="40"/>
                        </a:lnTo>
                        <a:lnTo>
                          <a:pt x="50" y="38"/>
                        </a:lnTo>
                        <a:lnTo>
                          <a:pt x="44" y="32"/>
                        </a:lnTo>
                        <a:lnTo>
                          <a:pt x="34" y="22"/>
                        </a:lnTo>
                        <a:lnTo>
                          <a:pt x="28" y="16"/>
                        </a:lnTo>
                        <a:lnTo>
                          <a:pt x="24" y="14"/>
                        </a:lnTo>
                        <a:lnTo>
                          <a:pt x="24" y="16"/>
                        </a:lnTo>
                        <a:lnTo>
                          <a:pt x="20" y="14"/>
                        </a:lnTo>
                        <a:lnTo>
                          <a:pt x="12" y="10"/>
                        </a:lnTo>
                        <a:lnTo>
                          <a:pt x="6" y="4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4" y="4"/>
                        </a:lnTo>
                        <a:lnTo>
                          <a:pt x="8" y="10"/>
                        </a:lnTo>
                        <a:lnTo>
                          <a:pt x="10" y="12"/>
                        </a:lnTo>
                        <a:lnTo>
                          <a:pt x="8" y="14"/>
                        </a:lnTo>
                        <a:lnTo>
                          <a:pt x="14" y="18"/>
                        </a:lnTo>
                        <a:lnTo>
                          <a:pt x="18" y="22"/>
                        </a:lnTo>
                        <a:lnTo>
                          <a:pt x="28" y="28"/>
                        </a:lnTo>
                        <a:lnTo>
                          <a:pt x="38" y="36"/>
                        </a:lnTo>
                        <a:lnTo>
                          <a:pt x="44" y="38"/>
                        </a:lnTo>
                        <a:lnTo>
                          <a:pt x="50" y="42"/>
                        </a:lnTo>
                        <a:lnTo>
                          <a:pt x="54" y="44"/>
                        </a:lnTo>
                        <a:lnTo>
                          <a:pt x="60" y="48"/>
                        </a:lnTo>
                        <a:lnTo>
                          <a:pt x="66" y="52"/>
                        </a:lnTo>
                        <a:lnTo>
                          <a:pt x="72" y="56"/>
                        </a:lnTo>
                        <a:lnTo>
                          <a:pt x="76" y="60"/>
                        </a:lnTo>
                        <a:lnTo>
                          <a:pt x="80" y="64"/>
                        </a:lnTo>
                        <a:lnTo>
                          <a:pt x="78" y="64"/>
                        </a:lnTo>
                        <a:lnTo>
                          <a:pt x="76" y="68"/>
                        </a:lnTo>
                        <a:lnTo>
                          <a:pt x="82" y="72"/>
                        </a:lnTo>
                        <a:lnTo>
                          <a:pt x="80" y="74"/>
                        </a:lnTo>
                        <a:lnTo>
                          <a:pt x="80" y="78"/>
                        </a:lnTo>
                        <a:lnTo>
                          <a:pt x="82" y="84"/>
                        </a:lnTo>
                        <a:lnTo>
                          <a:pt x="86" y="88"/>
                        </a:lnTo>
                        <a:lnTo>
                          <a:pt x="90" y="92"/>
                        </a:lnTo>
                        <a:lnTo>
                          <a:pt x="98" y="100"/>
                        </a:lnTo>
                        <a:lnTo>
                          <a:pt x="102" y="106"/>
                        </a:lnTo>
                        <a:lnTo>
                          <a:pt x="114" y="116"/>
                        </a:lnTo>
                        <a:lnTo>
                          <a:pt x="108" y="114"/>
                        </a:lnTo>
                        <a:lnTo>
                          <a:pt x="110" y="118"/>
                        </a:lnTo>
                        <a:lnTo>
                          <a:pt x="112" y="120"/>
                        </a:lnTo>
                        <a:lnTo>
                          <a:pt x="114" y="128"/>
                        </a:lnTo>
                        <a:lnTo>
                          <a:pt x="114" y="132"/>
                        </a:lnTo>
                        <a:lnTo>
                          <a:pt x="118" y="136"/>
                        </a:lnTo>
                        <a:lnTo>
                          <a:pt x="126" y="144"/>
                        </a:lnTo>
                        <a:lnTo>
                          <a:pt x="132" y="152"/>
                        </a:lnTo>
                        <a:lnTo>
                          <a:pt x="132" y="154"/>
                        </a:lnTo>
                        <a:lnTo>
                          <a:pt x="132" y="160"/>
                        </a:lnTo>
                        <a:lnTo>
                          <a:pt x="136" y="164"/>
                        </a:lnTo>
                        <a:lnTo>
                          <a:pt x="138" y="162"/>
                        </a:lnTo>
                        <a:lnTo>
                          <a:pt x="138" y="170"/>
                        </a:lnTo>
                        <a:lnTo>
                          <a:pt x="130" y="170"/>
                        </a:lnTo>
                        <a:lnTo>
                          <a:pt x="128" y="168"/>
                        </a:lnTo>
                        <a:lnTo>
                          <a:pt x="126" y="166"/>
                        </a:lnTo>
                        <a:lnTo>
                          <a:pt x="124" y="168"/>
                        </a:lnTo>
                        <a:lnTo>
                          <a:pt x="124" y="170"/>
                        </a:lnTo>
                        <a:lnTo>
                          <a:pt x="124" y="170"/>
                        </a:lnTo>
                        <a:lnTo>
                          <a:pt x="128" y="174"/>
                        </a:lnTo>
                        <a:lnTo>
                          <a:pt x="132" y="176"/>
                        </a:lnTo>
                        <a:lnTo>
                          <a:pt x="138" y="180"/>
                        </a:lnTo>
                        <a:lnTo>
                          <a:pt x="142" y="184"/>
                        </a:lnTo>
                        <a:lnTo>
                          <a:pt x="144" y="184"/>
                        </a:lnTo>
                        <a:lnTo>
                          <a:pt x="140" y="188"/>
                        </a:lnTo>
                        <a:lnTo>
                          <a:pt x="140" y="190"/>
                        </a:lnTo>
                        <a:lnTo>
                          <a:pt x="140" y="192"/>
                        </a:lnTo>
                        <a:lnTo>
                          <a:pt x="134" y="190"/>
                        </a:lnTo>
                        <a:lnTo>
                          <a:pt x="132" y="188"/>
                        </a:lnTo>
                        <a:lnTo>
                          <a:pt x="132" y="192"/>
                        </a:lnTo>
                        <a:lnTo>
                          <a:pt x="132" y="194"/>
                        </a:lnTo>
                        <a:lnTo>
                          <a:pt x="130" y="196"/>
                        </a:lnTo>
                        <a:lnTo>
                          <a:pt x="130" y="198"/>
                        </a:lnTo>
                        <a:lnTo>
                          <a:pt x="130" y="202"/>
                        </a:lnTo>
                        <a:lnTo>
                          <a:pt x="134" y="204"/>
                        </a:lnTo>
                        <a:lnTo>
                          <a:pt x="138" y="210"/>
                        </a:lnTo>
                        <a:lnTo>
                          <a:pt x="150" y="210"/>
                        </a:lnTo>
                        <a:lnTo>
                          <a:pt x="158" y="212"/>
                        </a:lnTo>
                        <a:lnTo>
                          <a:pt x="164" y="214"/>
                        </a:lnTo>
                        <a:lnTo>
                          <a:pt x="166" y="212"/>
                        </a:lnTo>
                        <a:lnTo>
                          <a:pt x="168" y="212"/>
                        </a:lnTo>
                        <a:lnTo>
                          <a:pt x="170" y="216"/>
                        </a:lnTo>
                        <a:lnTo>
                          <a:pt x="176" y="222"/>
                        </a:lnTo>
                        <a:lnTo>
                          <a:pt x="184" y="226"/>
                        </a:lnTo>
                        <a:lnTo>
                          <a:pt x="190" y="226"/>
                        </a:lnTo>
                        <a:lnTo>
                          <a:pt x="198" y="236"/>
                        </a:lnTo>
                        <a:lnTo>
                          <a:pt x="198" y="238"/>
                        </a:lnTo>
                        <a:lnTo>
                          <a:pt x="208" y="248"/>
                        </a:lnTo>
                        <a:lnTo>
                          <a:pt x="226" y="268"/>
                        </a:lnTo>
                        <a:lnTo>
                          <a:pt x="234" y="282"/>
                        </a:lnTo>
                        <a:lnTo>
                          <a:pt x="232" y="286"/>
                        </a:lnTo>
                        <a:lnTo>
                          <a:pt x="226" y="290"/>
                        </a:lnTo>
                        <a:lnTo>
                          <a:pt x="224" y="288"/>
                        </a:lnTo>
                        <a:lnTo>
                          <a:pt x="222" y="290"/>
                        </a:lnTo>
                        <a:lnTo>
                          <a:pt x="218" y="294"/>
                        </a:lnTo>
                        <a:lnTo>
                          <a:pt x="210" y="296"/>
                        </a:lnTo>
                        <a:lnTo>
                          <a:pt x="204" y="300"/>
                        </a:lnTo>
                        <a:lnTo>
                          <a:pt x="198" y="304"/>
                        </a:lnTo>
                        <a:lnTo>
                          <a:pt x="194" y="302"/>
                        </a:lnTo>
                        <a:lnTo>
                          <a:pt x="190" y="302"/>
                        </a:lnTo>
                        <a:lnTo>
                          <a:pt x="190" y="308"/>
                        </a:lnTo>
                        <a:lnTo>
                          <a:pt x="190" y="316"/>
                        </a:lnTo>
                        <a:lnTo>
                          <a:pt x="190" y="318"/>
                        </a:lnTo>
                        <a:lnTo>
                          <a:pt x="190" y="320"/>
                        </a:lnTo>
                        <a:lnTo>
                          <a:pt x="198" y="328"/>
                        </a:lnTo>
                        <a:lnTo>
                          <a:pt x="206" y="334"/>
                        </a:lnTo>
                        <a:lnTo>
                          <a:pt x="212" y="342"/>
                        </a:lnTo>
                        <a:lnTo>
                          <a:pt x="212" y="342"/>
                        </a:lnTo>
                        <a:lnTo>
                          <a:pt x="218" y="352"/>
                        </a:lnTo>
                        <a:lnTo>
                          <a:pt x="226" y="358"/>
                        </a:lnTo>
                        <a:lnTo>
                          <a:pt x="242" y="384"/>
                        </a:lnTo>
                        <a:lnTo>
                          <a:pt x="254" y="410"/>
                        </a:lnTo>
                        <a:lnTo>
                          <a:pt x="256" y="408"/>
                        </a:lnTo>
                        <a:lnTo>
                          <a:pt x="262" y="414"/>
                        </a:lnTo>
                        <a:lnTo>
                          <a:pt x="264" y="414"/>
                        </a:lnTo>
                        <a:lnTo>
                          <a:pt x="268" y="418"/>
                        </a:lnTo>
                        <a:lnTo>
                          <a:pt x="276" y="430"/>
                        </a:lnTo>
                        <a:lnTo>
                          <a:pt x="280" y="438"/>
                        </a:lnTo>
                        <a:lnTo>
                          <a:pt x="288" y="440"/>
                        </a:lnTo>
                        <a:lnTo>
                          <a:pt x="292" y="440"/>
                        </a:lnTo>
                        <a:lnTo>
                          <a:pt x="292" y="432"/>
                        </a:lnTo>
                        <a:lnTo>
                          <a:pt x="298" y="432"/>
                        </a:lnTo>
                        <a:lnTo>
                          <a:pt x="304" y="434"/>
                        </a:lnTo>
                        <a:lnTo>
                          <a:pt x="308" y="438"/>
                        </a:lnTo>
                        <a:lnTo>
                          <a:pt x="316" y="446"/>
                        </a:lnTo>
                        <a:lnTo>
                          <a:pt x="322" y="448"/>
                        </a:lnTo>
                        <a:lnTo>
                          <a:pt x="322" y="446"/>
                        </a:lnTo>
                        <a:lnTo>
                          <a:pt x="320" y="436"/>
                        </a:lnTo>
                        <a:lnTo>
                          <a:pt x="322" y="434"/>
                        </a:lnTo>
                        <a:lnTo>
                          <a:pt x="322" y="430"/>
                        </a:lnTo>
                        <a:lnTo>
                          <a:pt x="322" y="428"/>
                        </a:lnTo>
                        <a:lnTo>
                          <a:pt x="330" y="42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06" name="Freeform 203"/>
                  <p:cNvSpPr>
                    <a:spLocks/>
                  </p:cNvSpPr>
                  <p:nvPr/>
                </p:nvSpPr>
                <p:spPr bwMode="auto">
                  <a:xfrm>
                    <a:off x="3633" y="1088"/>
                    <a:ext cx="64" cy="74"/>
                  </a:xfrm>
                  <a:custGeom>
                    <a:avLst/>
                    <a:gdLst>
                      <a:gd name="T0" fmla="*/ 62 w 64"/>
                      <a:gd name="T1" fmla="*/ 52 h 74"/>
                      <a:gd name="T2" fmla="*/ 64 w 64"/>
                      <a:gd name="T3" fmla="*/ 50 h 74"/>
                      <a:gd name="T4" fmla="*/ 64 w 64"/>
                      <a:gd name="T5" fmla="*/ 50 h 74"/>
                      <a:gd name="T6" fmla="*/ 62 w 64"/>
                      <a:gd name="T7" fmla="*/ 46 h 74"/>
                      <a:gd name="T8" fmla="*/ 56 w 64"/>
                      <a:gd name="T9" fmla="*/ 40 h 74"/>
                      <a:gd name="T10" fmla="*/ 50 w 64"/>
                      <a:gd name="T11" fmla="*/ 34 h 74"/>
                      <a:gd name="T12" fmla="*/ 44 w 64"/>
                      <a:gd name="T13" fmla="*/ 28 h 74"/>
                      <a:gd name="T14" fmla="*/ 40 w 64"/>
                      <a:gd name="T15" fmla="*/ 26 h 74"/>
                      <a:gd name="T16" fmla="*/ 40 w 64"/>
                      <a:gd name="T17" fmla="*/ 26 h 74"/>
                      <a:gd name="T18" fmla="*/ 36 w 64"/>
                      <a:gd name="T19" fmla="*/ 24 h 74"/>
                      <a:gd name="T20" fmla="*/ 34 w 64"/>
                      <a:gd name="T21" fmla="*/ 22 h 74"/>
                      <a:gd name="T22" fmla="*/ 32 w 64"/>
                      <a:gd name="T23" fmla="*/ 18 h 74"/>
                      <a:gd name="T24" fmla="*/ 30 w 64"/>
                      <a:gd name="T25" fmla="*/ 18 h 74"/>
                      <a:gd name="T26" fmla="*/ 32 w 64"/>
                      <a:gd name="T27" fmla="*/ 18 h 74"/>
                      <a:gd name="T28" fmla="*/ 30 w 64"/>
                      <a:gd name="T29" fmla="*/ 12 h 74"/>
                      <a:gd name="T30" fmla="*/ 28 w 64"/>
                      <a:gd name="T31" fmla="*/ 8 h 74"/>
                      <a:gd name="T32" fmla="*/ 20 w 64"/>
                      <a:gd name="T33" fmla="*/ 4 h 74"/>
                      <a:gd name="T34" fmla="*/ 10 w 64"/>
                      <a:gd name="T35" fmla="*/ 0 h 74"/>
                      <a:gd name="T36" fmla="*/ 8 w 64"/>
                      <a:gd name="T37" fmla="*/ 0 h 74"/>
                      <a:gd name="T38" fmla="*/ 6 w 64"/>
                      <a:gd name="T39" fmla="*/ 2 h 74"/>
                      <a:gd name="T40" fmla="*/ 8 w 64"/>
                      <a:gd name="T41" fmla="*/ 6 h 74"/>
                      <a:gd name="T42" fmla="*/ 6 w 64"/>
                      <a:gd name="T43" fmla="*/ 6 h 74"/>
                      <a:gd name="T44" fmla="*/ 6 w 64"/>
                      <a:gd name="T45" fmla="*/ 4 h 74"/>
                      <a:gd name="T46" fmla="*/ 4 w 64"/>
                      <a:gd name="T47" fmla="*/ 2 h 74"/>
                      <a:gd name="T48" fmla="*/ 0 w 64"/>
                      <a:gd name="T49" fmla="*/ 6 h 74"/>
                      <a:gd name="T50" fmla="*/ 0 w 64"/>
                      <a:gd name="T51" fmla="*/ 6 h 74"/>
                      <a:gd name="T52" fmla="*/ 0 w 64"/>
                      <a:gd name="T53" fmla="*/ 8 h 74"/>
                      <a:gd name="T54" fmla="*/ 0 w 64"/>
                      <a:gd name="T55" fmla="*/ 8 h 74"/>
                      <a:gd name="T56" fmla="*/ 0 w 64"/>
                      <a:gd name="T57" fmla="*/ 10 h 74"/>
                      <a:gd name="T58" fmla="*/ 2 w 64"/>
                      <a:gd name="T59" fmla="*/ 12 h 74"/>
                      <a:gd name="T60" fmla="*/ 4 w 64"/>
                      <a:gd name="T61" fmla="*/ 14 h 74"/>
                      <a:gd name="T62" fmla="*/ 4 w 64"/>
                      <a:gd name="T63" fmla="*/ 16 h 74"/>
                      <a:gd name="T64" fmla="*/ 8 w 64"/>
                      <a:gd name="T65" fmla="*/ 16 h 74"/>
                      <a:gd name="T66" fmla="*/ 10 w 64"/>
                      <a:gd name="T67" fmla="*/ 16 h 74"/>
                      <a:gd name="T68" fmla="*/ 12 w 64"/>
                      <a:gd name="T69" fmla="*/ 20 h 74"/>
                      <a:gd name="T70" fmla="*/ 12 w 64"/>
                      <a:gd name="T71" fmla="*/ 22 h 74"/>
                      <a:gd name="T72" fmla="*/ 8 w 64"/>
                      <a:gd name="T73" fmla="*/ 24 h 74"/>
                      <a:gd name="T74" fmla="*/ 6 w 64"/>
                      <a:gd name="T75" fmla="*/ 28 h 74"/>
                      <a:gd name="T76" fmla="*/ 6 w 64"/>
                      <a:gd name="T77" fmla="*/ 30 h 74"/>
                      <a:gd name="T78" fmla="*/ 8 w 64"/>
                      <a:gd name="T79" fmla="*/ 32 h 74"/>
                      <a:gd name="T80" fmla="*/ 8 w 64"/>
                      <a:gd name="T81" fmla="*/ 32 h 74"/>
                      <a:gd name="T82" fmla="*/ 16 w 64"/>
                      <a:gd name="T83" fmla="*/ 36 h 74"/>
                      <a:gd name="T84" fmla="*/ 20 w 64"/>
                      <a:gd name="T85" fmla="*/ 44 h 74"/>
                      <a:gd name="T86" fmla="*/ 26 w 64"/>
                      <a:gd name="T87" fmla="*/ 44 h 74"/>
                      <a:gd name="T88" fmla="*/ 30 w 64"/>
                      <a:gd name="T89" fmla="*/ 44 h 74"/>
                      <a:gd name="T90" fmla="*/ 34 w 64"/>
                      <a:gd name="T91" fmla="*/ 50 h 74"/>
                      <a:gd name="T92" fmla="*/ 38 w 64"/>
                      <a:gd name="T93" fmla="*/ 54 h 74"/>
                      <a:gd name="T94" fmla="*/ 40 w 64"/>
                      <a:gd name="T95" fmla="*/ 60 h 74"/>
                      <a:gd name="T96" fmla="*/ 44 w 64"/>
                      <a:gd name="T97" fmla="*/ 62 h 74"/>
                      <a:gd name="T98" fmla="*/ 42 w 64"/>
                      <a:gd name="T99" fmla="*/ 62 h 74"/>
                      <a:gd name="T100" fmla="*/ 40 w 64"/>
                      <a:gd name="T101" fmla="*/ 64 h 74"/>
                      <a:gd name="T102" fmla="*/ 46 w 64"/>
                      <a:gd name="T103" fmla="*/ 70 h 74"/>
                      <a:gd name="T104" fmla="*/ 54 w 64"/>
                      <a:gd name="T105" fmla="*/ 74 h 74"/>
                      <a:gd name="T106" fmla="*/ 56 w 64"/>
                      <a:gd name="T107" fmla="*/ 74 h 74"/>
                      <a:gd name="T108" fmla="*/ 62 w 64"/>
                      <a:gd name="T109" fmla="*/ 72 h 74"/>
                      <a:gd name="T110" fmla="*/ 62 w 64"/>
                      <a:gd name="T111" fmla="*/ 64 h 74"/>
                      <a:gd name="T112" fmla="*/ 62 w 64"/>
                      <a:gd name="T113" fmla="*/ 62 h 74"/>
                      <a:gd name="T114" fmla="*/ 60 w 64"/>
                      <a:gd name="T115" fmla="*/ 56 h 74"/>
                      <a:gd name="T116" fmla="*/ 62 w 64"/>
                      <a:gd name="T117" fmla="*/ 54 h 74"/>
                      <a:gd name="T118" fmla="*/ 62 w 64"/>
                      <a:gd name="T119" fmla="*/ 52 h 7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64" h="74">
                        <a:moveTo>
                          <a:pt x="62" y="52"/>
                        </a:moveTo>
                        <a:lnTo>
                          <a:pt x="64" y="50"/>
                        </a:lnTo>
                        <a:lnTo>
                          <a:pt x="64" y="50"/>
                        </a:lnTo>
                        <a:lnTo>
                          <a:pt x="62" y="46"/>
                        </a:lnTo>
                        <a:lnTo>
                          <a:pt x="56" y="40"/>
                        </a:lnTo>
                        <a:lnTo>
                          <a:pt x="50" y="34"/>
                        </a:lnTo>
                        <a:lnTo>
                          <a:pt x="44" y="28"/>
                        </a:lnTo>
                        <a:lnTo>
                          <a:pt x="40" y="26"/>
                        </a:lnTo>
                        <a:lnTo>
                          <a:pt x="40" y="26"/>
                        </a:lnTo>
                        <a:lnTo>
                          <a:pt x="36" y="24"/>
                        </a:lnTo>
                        <a:lnTo>
                          <a:pt x="34" y="22"/>
                        </a:lnTo>
                        <a:lnTo>
                          <a:pt x="32" y="18"/>
                        </a:lnTo>
                        <a:lnTo>
                          <a:pt x="30" y="18"/>
                        </a:lnTo>
                        <a:lnTo>
                          <a:pt x="32" y="18"/>
                        </a:lnTo>
                        <a:lnTo>
                          <a:pt x="30" y="12"/>
                        </a:lnTo>
                        <a:lnTo>
                          <a:pt x="28" y="8"/>
                        </a:lnTo>
                        <a:lnTo>
                          <a:pt x="20" y="4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6" y="2"/>
                        </a:lnTo>
                        <a:lnTo>
                          <a:pt x="8" y="6"/>
                        </a:lnTo>
                        <a:lnTo>
                          <a:pt x="6" y="6"/>
                        </a:lnTo>
                        <a:lnTo>
                          <a:pt x="6" y="4"/>
                        </a:lnTo>
                        <a:lnTo>
                          <a:pt x="4" y="2"/>
                        </a:lnTo>
                        <a:lnTo>
                          <a:pt x="0" y="6"/>
                        </a:lnTo>
                        <a:lnTo>
                          <a:pt x="0" y="6"/>
                        </a:lnTo>
                        <a:lnTo>
                          <a:pt x="0" y="8"/>
                        </a:lnTo>
                        <a:lnTo>
                          <a:pt x="0" y="8"/>
                        </a:lnTo>
                        <a:lnTo>
                          <a:pt x="0" y="10"/>
                        </a:lnTo>
                        <a:lnTo>
                          <a:pt x="2" y="12"/>
                        </a:lnTo>
                        <a:lnTo>
                          <a:pt x="4" y="14"/>
                        </a:lnTo>
                        <a:lnTo>
                          <a:pt x="4" y="16"/>
                        </a:lnTo>
                        <a:lnTo>
                          <a:pt x="8" y="16"/>
                        </a:lnTo>
                        <a:lnTo>
                          <a:pt x="10" y="16"/>
                        </a:lnTo>
                        <a:lnTo>
                          <a:pt x="12" y="20"/>
                        </a:lnTo>
                        <a:lnTo>
                          <a:pt x="12" y="22"/>
                        </a:lnTo>
                        <a:lnTo>
                          <a:pt x="8" y="24"/>
                        </a:lnTo>
                        <a:lnTo>
                          <a:pt x="6" y="28"/>
                        </a:lnTo>
                        <a:lnTo>
                          <a:pt x="6" y="30"/>
                        </a:lnTo>
                        <a:lnTo>
                          <a:pt x="8" y="32"/>
                        </a:lnTo>
                        <a:lnTo>
                          <a:pt x="8" y="32"/>
                        </a:lnTo>
                        <a:lnTo>
                          <a:pt x="16" y="36"/>
                        </a:lnTo>
                        <a:lnTo>
                          <a:pt x="20" y="44"/>
                        </a:lnTo>
                        <a:lnTo>
                          <a:pt x="26" y="44"/>
                        </a:lnTo>
                        <a:lnTo>
                          <a:pt x="30" y="44"/>
                        </a:lnTo>
                        <a:lnTo>
                          <a:pt x="34" y="50"/>
                        </a:lnTo>
                        <a:lnTo>
                          <a:pt x="38" y="54"/>
                        </a:lnTo>
                        <a:lnTo>
                          <a:pt x="40" y="60"/>
                        </a:lnTo>
                        <a:lnTo>
                          <a:pt x="44" y="62"/>
                        </a:lnTo>
                        <a:lnTo>
                          <a:pt x="42" y="62"/>
                        </a:lnTo>
                        <a:lnTo>
                          <a:pt x="40" y="64"/>
                        </a:lnTo>
                        <a:lnTo>
                          <a:pt x="46" y="70"/>
                        </a:lnTo>
                        <a:lnTo>
                          <a:pt x="54" y="74"/>
                        </a:lnTo>
                        <a:lnTo>
                          <a:pt x="56" y="74"/>
                        </a:lnTo>
                        <a:lnTo>
                          <a:pt x="62" y="72"/>
                        </a:lnTo>
                        <a:lnTo>
                          <a:pt x="62" y="64"/>
                        </a:lnTo>
                        <a:lnTo>
                          <a:pt x="62" y="62"/>
                        </a:lnTo>
                        <a:lnTo>
                          <a:pt x="60" y="56"/>
                        </a:lnTo>
                        <a:lnTo>
                          <a:pt x="62" y="54"/>
                        </a:lnTo>
                        <a:lnTo>
                          <a:pt x="62" y="52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07" name="Freeform 204"/>
                  <p:cNvSpPr>
                    <a:spLocks/>
                  </p:cNvSpPr>
                  <p:nvPr/>
                </p:nvSpPr>
                <p:spPr bwMode="auto">
                  <a:xfrm>
                    <a:off x="3348" y="824"/>
                    <a:ext cx="6" cy="2"/>
                  </a:xfrm>
                  <a:custGeom>
                    <a:avLst/>
                    <a:gdLst>
                      <a:gd name="T0" fmla="*/ 6 w 6"/>
                      <a:gd name="T1" fmla="*/ 2 h 2"/>
                      <a:gd name="T2" fmla="*/ 0 w 6"/>
                      <a:gd name="T3" fmla="*/ 0 h 2"/>
                      <a:gd name="T4" fmla="*/ 0 w 6"/>
                      <a:gd name="T5" fmla="*/ 0 h 2"/>
                      <a:gd name="T6" fmla="*/ 0 w 6"/>
                      <a:gd name="T7" fmla="*/ 0 h 2"/>
                      <a:gd name="T8" fmla="*/ 2 w 6"/>
                      <a:gd name="T9" fmla="*/ 0 h 2"/>
                      <a:gd name="T10" fmla="*/ 6 w 6"/>
                      <a:gd name="T11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" h="2">
                        <a:moveTo>
                          <a:pt x="6" y="2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2" y="0"/>
                        </a:lnTo>
                        <a:lnTo>
                          <a:pt x="6" y="2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08" name="Freeform 205"/>
                  <p:cNvSpPr>
                    <a:spLocks/>
                  </p:cNvSpPr>
                  <p:nvPr/>
                </p:nvSpPr>
                <p:spPr bwMode="auto">
                  <a:xfrm>
                    <a:off x="3152" y="792"/>
                    <a:ext cx="18" cy="2"/>
                  </a:xfrm>
                  <a:custGeom>
                    <a:avLst/>
                    <a:gdLst>
                      <a:gd name="T0" fmla="*/ 10 w 18"/>
                      <a:gd name="T1" fmla="*/ 2 h 2"/>
                      <a:gd name="T2" fmla="*/ 2 w 18"/>
                      <a:gd name="T3" fmla="*/ 0 h 2"/>
                      <a:gd name="T4" fmla="*/ 0 w 18"/>
                      <a:gd name="T5" fmla="*/ 0 h 2"/>
                      <a:gd name="T6" fmla="*/ 0 w 18"/>
                      <a:gd name="T7" fmla="*/ 0 h 2"/>
                      <a:gd name="T8" fmla="*/ 4 w 18"/>
                      <a:gd name="T9" fmla="*/ 2 h 2"/>
                      <a:gd name="T10" fmla="*/ 12 w 18"/>
                      <a:gd name="T11" fmla="*/ 2 h 2"/>
                      <a:gd name="T12" fmla="*/ 18 w 18"/>
                      <a:gd name="T13" fmla="*/ 2 h 2"/>
                      <a:gd name="T14" fmla="*/ 10 w 18"/>
                      <a:gd name="T1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8" h="2">
                        <a:moveTo>
                          <a:pt x="10" y="2"/>
                        </a:move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4" y="2"/>
                        </a:lnTo>
                        <a:lnTo>
                          <a:pt x="12" y="2"/>
                        </a:lnTo>
                        <a:lnTo>
                          <a:pt x="18" y="2"/>
                        </a:lnTo>
                        <a:lnTo>
                          <a:pt x="10" y="2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09" name="Freeform 206"/>
                  <p:cNvSpPr>
                    <a:spLocks/>
                  </p:cNvSpPr>
                  <p:nvPr/>
                </p:nvSpPr>
                <p:spPr bwMode="auto">
                  <a:xfrm>
                    <a:off x="3352" y="824"/>
                    <a:ext cx="4" cy="1"/>
                  </a:xfrm>
                  <a:custGeom>
                    <a:avLst/>
                    <a:gdLst>
                      <a:gd name="T0" fmla="*/ 4 w 4"/>
                      <a:gd name="T1" fmla="*/ 4 w 4"/>
                      <a:gd name="T2" fmla="*/ 0 w 4"/>
                      <a:gd name="T3" fmla="*/ 2 w 4"/>
                      <a:gd name="T4" fmla="*/ 4 w 4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</a:cxnLst>
                    <a:rect l="0" t="0" r="r" b="b"/>
                    <a:pathLst>
                      <a:path w="4">
                        <a:moveTo>
                          <a:pt x="4" y="0"/>
                        </a:moveTo>
                        <a:lnTo>
                          <a:pt x="4" y="0"/>
                        </a:lnTo>
                        <a:lnTo>
                          <a:pt x="0" y="0"/>
                        </a:lnTo>
                        <a:lnTo>
                          <a:pt x="2" y="0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10" name="Freeform 207"/>
                  <p:cNvSpPr>
                    <a:spLocks/>
                  </p:cNvSpPr>
                  <p:nvPr/>
                </p:nvSpPr>
                <p:spPr bwMode="auto">
                  <a:xfrm>
                    <a:off x="3362" y="832"/>
                    <a:ext cx="4" cy="2"/>
                  </a:xfrm>
                  <a:custGeom>
                    <a:avLst/>
                    <a:gdLst>
                      <a:gd name="T0" fmla="*/ 2 w 4"/>
                      <a:gd name="T1" fmla="*/ 0 h 2"/>
                      <a:gd name="T2" fmla="*/ 0 w 4"/>
                      <a:gd name="T3" fmla="*/ 0 h 2"/>
                      <a:gd name="T4" fmla="*/ 4 w 4"/>
                      <a:gd name="T5" fmla="*/ 2 h 2"/>
                      <a:gd name="T6" fmla="*/ 2 w 4"/>
                      <a:gd name="T7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" h="2">
                        <a:moveTo>
                          <a:pt x="2" y="0"/>
                        </a:moveTo>
                        <a:lnTo>
                          <a:pt x="0" y="0"/>
                        </a:lnTo>
                        <a:lnTo>
                          <a:pt x="4" y="2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11" name="Freeform 208"/>
                  <p:cNvSpPr>
                    <a:spLocks/>
                  </p:cNvSpPr>
                  <p:nvPr/>
                </p:nvSpPr>
                <p:spPr bwMode="auto">
                  <a:xfrm>
                    <a:off x="3370" y="838"/>
                    <a:ext cx="8" cy="4"/>
                  </a:xfrm>
                  <a:custGeom>
                    <a:avLst/>
                    <a:gdLst>
                      <a:gd name="T0" fmla="*/ 6 w 8"/>
                      <a:gd name="T1" fmla="*/ 4 h 4"/>
                      <a:gd name="T2" fmla="*/ 8 w 8"/>
                      <a:gd name="T3" fmla="*/ 4 h 4"/>
                      <a:gd name="T4" fmla="*/ 6 w 8"/>
                      <a:gd name="T5" fmla="*/ 2 h 4"/>
                      <a:gd name="T6" fmla="*/ 0 w 8"/>
                      <a:gd name="T7" fmla="*/ 0 h 4"/>
                      <a:gd name="T8" fmla="*/ 0 w 8"/>
                      <a:gd name="T9" fmla="*/ 0 h 4"/>
                      <a:gd name="T10" fmla="*/ 0 w 8"/>
                      <a:gd name="T11" fmla="*/ 0 h 4"/>
                      <a:gd name="T12" fmla="*/ 6 w 8"/>
                      <a:gd name="T13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" h="4">
                        <a:moveTo>
                          <a:pt x="6" y="4"/>
                        </a:moveTo>
                        <a:lnTo>
                          <a:pt x="8" y="4"/>
                        </a:lnTo>
                        <a:lnTo>
                          <a:pt x="6" y="2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6" y="4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12" name="Freeform 209"/>
                  <p:cNvSpPr>
                    <a:spLocks/>
                  </p:cNvSpPr>
                  <p:nvPr/>
                </p:nvSpPr>
                <p:spPr bwMode="auto">
                  <a:xfrm>
                    <a:off x="3364" y="834"/>
                    <a:ext cx="6" cy="4"/>
                  </a:xfrm>
                  <a:custGeom>
                    <a:avLst/>
                    <a:gdLst>
                      <a:gd name="T0" fmla="*/ 4 w 6"/>
                      <a:gd name="T1" fmla="*/ 2 h 4"/>
                      <a:gd name="T2" fmla="*/ 6 w 6"/>
                      <a:gd name="T3" fmla="*/ 4 h 4"/>
                      <a:gd name="T4" fmla="*/ 4 w 6"/>
                      <a:gd name="T5" fmla="*/ 2 h 4"/>
                      <a:gd name="T6" fmla="*/ 2 w 6"/>
                      <a:gd name="T7" fmla="*/ 0 h 4"/>
                      <a:gd name="T8" fmla="*/ 0 w 6"/>
                      <a:gd name="T9" fmla="*/ 0 h 4"/>
                      <a:gd name="T10" fmla="*/ 2 w 6"/>
                      <a:gd name="T11" fmla="*/ 2 h 4"/>
                      <a:gd name="T12" fmla="*/ 4 w 6"/>
                      <a:gd name="T13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" h="4">
                        <a:moveTo>
                          <a:pt x="4" y="2"/>
                        </a:moveTo>
                        <a:lnTo>
                          <a:pt x="6" y="4"/>
                        </a:lnTo>
                        <a:lnTo>
                          <a:pt x="4" y="2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2" y="2"/>
                        </a:lnTo>
                        <a:lnTo>
                          <a:pt x="4" y="2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13" name="Freeform 210"/>
                  <p:cNvSpPr>
                    <a:spLocks/>
                  </p:cNvSpPr>
                  <p:nvPr/>
                </p:nvSpPr>
                <p:spPr bwMode="auto">
                  <a:xfrm>
                    <a:off x="3378" y="842"/>
                    <a:ext cx="12" cy="6"/>
                  </a:xfrm>
                  <a:custGeom>
                    <a:avLst/>
                    <a:gdLst>
                      <a:gd name="T0" fmla="*/ 8 w 12"/>
                      <a:gd name="T1" fmla="*/ 4 h 6"/>
                      <a:gd name="T2" fmla="*/ 4 w 12"/>
                      <a:gd name="T3" fmla="*/ 2 h 6"/>
                      <a:gd name="T4" fmla="*/ 0 w 12"/>
                      <a:gd name="T5" fmla="*/ 0 h 6"/>
                      <a:gd name="T6" fmla="*/ 0 w 12"/>
                      <a:gd name="T7" fmla="*/ 2 h 6"/>
                      <a:gd name="T8" fmla="*/ 4 w 12"/>
                      <a:gd name="T9" fmla="*/ 4 h 6"/>
                      <a:gd name="T10" fmla="*/ 8 w 12"/>
                      <a:gd name="T11" fmla="*/ 6 h 6"/>
                      <a:gd name="T12" fmla="*/ 10 w 12"/>
                      <a:gd name="T13" fmla="*/ 6 h 6"/>
                      <a:gd name="T14" fmla="*/ 12 w 12"/>
                      <a:gd name="T15" fmla="*/ 6 h 6"/>
                      <a:gd name="T16" fmla="*/ 8 w 12"/>
                      <a:gd name="T17" fmla="*/ 4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2" h="6">
                        <a:moveTo>
                          <a:pt x="8" y="4"/>
                        </a:moveTo>
                        <a:lnTo>
                          <a:pt x="4" y="2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4" y="4"/>
                        </a:lnTo>
                        <a:lnTo>
                          <a:pt x="8" y="6"/>
                        </a:lnTo>
                        <a:lnTo>
                          <a:pt x="10" y="6"/>
                        </a:lnTo>
                        <a:lnTo>
                          <a:pt x="12" y="6"/>
                        </a:lnTo>
                        <a:lnTo>
                          <a:pt x="8" y="4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14" name="Freeform 211"/>
                  <p:cNvSpPr>
                    <a:spLocks/>
                  </p:cNvSpPr>
                  <p:nvPr/>
                </p:nvSpPr>
                <p:spPr bwMode="auto">
                  <a:xfrm>
                    <a:off x="3406" y="858"/>
                    <a:ext cx="6" cy="6"/>
                  </a:xfrm>
                  <a:custGeom>
                    <a:avLst/>
                    <a:gdLst>
                      <a:gd name="T0" fmla="*/ 6 w 6"/>
                      <a:gd name="T1" fmla="*/ 6 h 6"/>
                      <a:gd name="T2" fmla="*/ 6 w 6"/>
                      <a:gd name="T3" fmla="*/ 6 h 6"/>
                      <a:gd name="T4" fmla="*/ 4 w 6"/>
                      <a:gd name="T5" fmla="*/ 4 h 6"/>
                      <a:gd name="T6" fmla="*/ 0 w 6"/>
                      <a:gd name="T7" fmla="*/ 0 h 6"/>
                      <a:gd name="T8" fmla="*/ 0 w 6"/>
                      <a:gd name="T9" fmla="*/ 2 h 6"/>
                      <a:gd name="T10" fmla="*/ 6 w 6"/>
                      <a:gd name="T11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" h="6">
                        <a:moveTo>
                          <a:pt x="6" y="6"/>
                        </a:moveTo>
                        <a:lnTo>
                          <a:pt x="6" y="6"/>
                        </a:lnTo>
                        <a:lnTo>
                          <a:pt x="4" y="4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6" y="6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15" name="Freeform 212"/>
                  <p:cNvSpPr>
                    <a:spLocks/>
                  </p:cNvSpPr>
                  <p:nvPr/>
                </p:nvSpPr>
                <p:spPr bwMode="auto">
                  <a:xfrm>
                    <a:off x="3394" y="852"/>
                    <a:ext cx="16" cy="8"/>
                  </a:xfrm>
                  <a:custGeom>
                    <a:avLst/>
                    <a:gdLst>
                      <a:gd name="T0" fmla="*/ 14 w 16"/>
                      <a:gd name="T1" fmla="*/ 6 h 8"/>
                      <a:gd name="T2" fmla="*/ 12 w 16"/>
                      <a:gd name="T3" fmla="*/ 4 h 8"/>
                      <a:gd name="T4" fmla="*/ 8 w 16"/>
                      <a:gd name="T5" fmla="*/ 2 h 8"/>
                      <a:gd name="T6" fmla="*/ 0 w 16"/>
                      <a:gd name="T7" fmla="*/ 0 h 8"/>
                      <a:gd name="T8" fmla="*/ 2 w 16"/>
                      <a:gd name="T9" fmla="*/ 2 h 8"/>
                      <a:gd name="T10" fmla="*/ 16 w 16"/>
                      <a:gd name="T11" fmla="*/ 8 h 8"/>
                      <a:gd name="T12" fmla="*/ 14 w 16"/>
                      <a:gd name="T13" fmla="*/ 6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" h="8">
                        <a:moveTo>
                          <a:pt x="14" y="6"/>
                        </a:moveTo>
                        <a:lnTo>
                          <a:pt x="12" y="4"/>
                        </a:lnTo>
                        <a:lnTo>
                          <a:pt x="8" y="2"/>
                        </a:lnTo>
                        <a:lnTo>
                          <a:pt x="0" y="0"/>
                        </a:lnTo>
                        <a:lnTo>
                          <a:pt x="2" y="2"/>
                        </a:lnTo>
                        <a:lnTo>
                          <a:pt x="16" y="8"/>
                        </a:lnTo>
                        <a:lnTo>
                          <a:pt x="14" y="6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16" name="Freeform 213"/>
                  <p:cNvSpPr>
                    <a:spLocks/>
                  </p:cNvSpPr>
                  <p:nvPr/>
                </p:nvSpPr>
                <p:spPr bwMode="auto">
                  <a:xfrm>
                    <a:off x="3390" y="854"/>
                    <a:ext cx="10" cy="4"/>
                  </a:xfrm>
                  <a:custGeom>
                    <a:avLst/>
                    <a:gdLst>
                      <a:gd name="T0" fmla="*/ 6 w 10"/>
                      <a:gd name="T1" fmla="*/ 2 h 4"/>
                      <a:gd name="T2" fmla="*/ 10 w 10"/>
                      <a:gd name="T3" fmla="*/ 4 h 4"/>
                      <a:gd name="T4" fmla="*/ 10 w 10"/>
                      <a:gd name="T5" fmla="*/ 4 h 4"/>
                      <a:gd name="T6" fmla="*/ 10 w 10"/>
                      <a:gd name="T7" fmla="*/ 2 h 4"/>
                      <a:gd name="T8" fmla="*/ 0 w 10"/>
                      <a:gd name="T9" fmla="*/ 0 h 4"/>
                      <a:gd name="T10" fmla="*/ 4 w 10"/>
                      <a:gd name="T11" fmla="*/ 0 h 4"/>
                      <a:gd name="T12" fmla="*/ 6 w 10"/>
                      <a:gd name="T13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" h="4">
                        <a:moveTo>
                          <a:pt x="6" y="2"/>
                        </a:moveTo>
                        <a:lnTo>
                          <a:pt x="10" y="4"/>
                        </a:lnTo>
                        <a:lnTo>
                          <a:pt x="10" y="4"/>
                        </a:lnTo>
                        <a:lnTo>
                          <a:pt x="10" y="2"/>
                        </a:lnTo>
                        <a:lnTo>
                          <a:pt x="0" y="0"/>
                        </a:lnTo>
                        <a:lnTo>
                          <a:pt x="4" y="0"/>
                        </a:lnTo>
                        <a:lnTo>
                          <a:pt x="6" y="2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17" name="Freeform 214"/>
                  <p:cNvSpPr>
                    <a:spLocks/>
                  </p:cNvSpPr>
                  <p:nvPr/>
                </p:nvSpPr>
                <p:spPr bwMode="auto">
                  <a:xfrm>
                    <a:off x="3386" y="848"/>
                    <a:ext cx="8" cy="6"/>
                  </a:xfrm>
                  <a:custGeom>
                    <a:avLst/>
                    <a:gdLst>
                      <a:gd name="T0" fmla="*/ 8 w 8"/>
                      <a:gd name="T1" fmla="*/ 6 h 6"/>
                      <a:gd name="T2" fmla="*/ 6 w 8"/>
                      <a:gd name="T3" fmla="*/ 4 h 6"/>
                      <a:gd name="T4" fmla="*/ 0 w 8"/>
                      <a:gd name="T5" fmla="*/ 0 h 6"/>
                      <a:gd name="T6" fmla="*/ 0 w 8"/>
                      <a:gd name="T7" fmla="*/ 2 h 6"/>
                      <a:gd name="T8" fmla="*/ 8 w 8"/>
                      <a:gd name="T9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6">
                        <a:moveTo>
                          <a:pt x="8" y="6"/>
                        </a:moveTo>
                        <a:lnTo>
                          <a:pt x="6" y="4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8" y="6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18" name="Freeform 215"/>
                  <p:cNvSpPr>
                    <a:spLocks/>
                  </p:cNvSpPr>
                  <p:nvPr/>
                </p:nvSpPr>
                <p:spPr bwMode="auto">
                  <a:xfrm>
                    <a:off x="3410" y="862"/>
                    <a:ext cx="4" cy="4"/>
                  </a:xfrm>
                  <a:custGeom>
                    <a:avLst/>
                    <a:gdLst>
                      <a:gd name="T0" fmla="*/ 4 w 4"/>
                      <a:gd name="T1" fmla="*/ 2 h 4"/>
                      <a:gd name="T2" fmla="*/ 0 w 4"/>
                      <a:gd name="T3" fmla="*/ 0 h 4"/>
                      <a:gd name="T4" fmla="*/ 0 w 4"/>
                      <a:gd name="T5" fmla="*/ 2 h 4"/>
                      <a:gd name="T6" fmla="*/ 4 w 4"/>
                      <a:gd name="T7" fmla="*/ 4 h 4"/>
                      <a:gd name="T8" fmla="*/ 4 w 4"/>
                      <a:gd name="T9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4" y="2"/>
                        </a:move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4" y="4"/>
                        </a:lnTo>
                        <a:lnTo>
                          <a:pt x="4" y="2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19" name="Freeform 216"/>
                  <p:cNvSpPr>
                    <a:spLocks/>
                  </p:cNvSpPr>
                  <p:nvPr/>
                </p:nvSpPr>
                <p:spPr bwMode="auto">
                  <a:xfrm>
                    <a:off x="3472" y="894"/>
                    <a:ext cx="8" cy="4"/>
                  </a:xfrm>
                  <a:custGeom>
                    <a:avLst/>
                    <a:gdLst>
                      <a:gd name="T0" fmla="*/ 0 w 8"/>
                      <a:gd name="T1" fmla="*/ 0 h 4"/>
                      <a:gd name="T2" fmla="*/ 8 w 8"/>
                      <a:gd name="T3" fmla="*/ 4 h 4"/>
                      <a:gd name="T4" fmla="*/ 4 w 8"/>
                      <a:gd name="T5" fmla="*/ 2 h 4"/>
                      <a:gd name="T6" fmla="*/ 0 w 8"/>
                      <a:gd name="T7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8" h="4">
                        <a:moveTo>
                          <a:pt x="0" y="0"/>
                        </a:moveTo>
                        <a:lnTo>
                          <a:pt x="8" y="4"/>
                        </a:lnTo>
                        <a:lnTo>
                          <a:pt x="4" y="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20" name="Freeform 217"/>
                  <p:cNvSpPr>
                    <a:spLocks/>
                  </p:cNvSpPr>
                  <p:nvPr/>
                </p:nvSpPr>
                <p:spPr bwMode="auto">
                  <a:xfrm>
                    <a:off x="3512" y="924"/>
                    <a:ext cx="4" cy="4"/>
                  </a:xfrm>
                  <a:custGeom>
                    <a:avLst/>
                    <a:gdLst>
                      <a:gd name="T0" fmla="*/ 0 w 4"/>
                      <a:gd name="T1" fmla="*/ 0 h 4"/>
                      <a:gd name="T2" fmla="*/ 0 w 4"/>
                      <a:gd name="T3" fmla="*/ 0 h 4"/>
                      <a:gd name="T4" fmla="*/ 4 w 4"/>
                      <a:gd name="T5" fmla="*/ 4 h 4"/>
                      <a:gd name="T6" fmla="*/ 2 w 4"/>
                      <a:gd name="T7" fmla="*/ 0 h 4"/>
                      <a:gd name="T8" fmla="*/ 2 w 4"/>
                      <a:gd name="T9" fmla="*/ 0 h 4"/>
                      <a:gd name="T10" fmla="*/ 0 w 4"/>
                      <a:gd name="T11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" h="4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4" y="4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21" name="Freeform 218"/>
                  <p:cNvSpPr>
                    <a:spLocks/>
                  </p:cNvSpPr>
                  <p:nvPr/>
                </p:nvSpPr>
                <p:spPr bwMode="auto">
                  <a:xfrm>
                    <a:off x="3496" y="986"/>
                    <a:ext cx="10" cy="4"/>
                  </a:xfrm>
                  <a:custGeom>
                    <a:avLst/>
                    <a:gdLst>
                      <a:gd name="T0" fmla="*/ 10 w 10"/>
                      <a:gd name="T1" fmla="*/ 4 h 4"/>
                      <a:gd name="T2" fmla="*/ 0 w 10"/>
                      <a:gd name="T3" fmla="*/ 0 h 4"/>
                      <a:gd name="T4" fmla="*/ 4 w 10"/>
                      <a:gd name="T5" fmla="*/ 2 h 4"/>
                      <a:gd name="T6" fmla="*/ 10 w 10"/>
                      <a:gd name="T7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0" h="4">
                        <a:moveTo>
                          <a:pt x="10" y="4"/>
                        </a:moveTo>
                        <a:lnTo>
                          <a:pt x="0" y="0"/>
                        </a:lnTo>
                        <a:lnTo>
                          <a:pt x="4" y="2"/>
                        </a:lnTo>
                        <a:lnTo>
                          <a:pt x="10" y="4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22" name="Freeform 219"/>
                  <p:cNvSpPr>
                    <a:spLocks/>
                  </p:cNvSpPr>
                  <p:nvPr/>
                </p:nvSpPr>
                <p:spPr bwMode="auto">
                  <a:xfrm>
                    <a:off x="3615" y="1066"/>
                    <a:ext cx="8" cy="4"/>
                  </a:xfrm>
                  <a:custGeom>
                    <a:avLst/>
                    <a:gdLst>
                      <a:gd name="T0" fmla="*/ 0 w 8"/>
                      <a:gd name="T1" fmla="*/ 0 h 4"/>
                      <a:gd name="T2" fmla="*/ 2 w 8"/>
                      <a:gd name="T3" fmla="*/ 2 h 4"/>
                      <a:gd name="T4" fmla="*/ 6 w 8"/>
                      <a:gd name="T5" fmla="*/ 4 h 4"/>
                      <a:gd name="T6" fmla="*/ 8 w 8"/>
                      <a:gd name="T7" fmla="*/ 4 h 4"/>
                      <a:gd name="T8" fmla="*/ 6 w 8"/>
                      <a:gd name="T9" fmla="*/ 2 h 4"/>
                      <a:gd name="T10" fmla="*/ 0 w 8"/>
                      <a:gd name="T11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8" h="4">
                        <a:moveTo>
                          <a:pt x="0" y="0"/>
                        </a:moveTo>
                        <a:lnTo>
                          <a:pt x="2" y="2"/>
                        </a:lnTo>
                        <a:lnTo>
                          <a:pt x="6" y="4"/>
                        </a:lnTo>
                        <a:lnTo>
                          <a:pt x="8" y="4"/>
                        </a:lnTo>
                        <a:lnTo>
                          <a:pt x="6" y="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23" name="Rectangle 220"/>
                  <p:cNvSpPr>
                    <a:spLocks noChangeArrowheads="1"/>
                  </p:cNvSpPr>
                  <p:nvPr/>
                </p:nvSpPr>
                <p:spPr bwMode="auto">
                  <a:xfrm>
                    <a:off x="3623" y="1070"/>
                    <a:ext cx="0" cy="0"/>
                  </a:xfrm>
                  <a:prstGeom prst="rect">
                    <a:avLst/>
                  </a:prstGeom>
                  <a:grpFill/>
                  <a:ln w="317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24" name="Freeform 221"/>
                  <p:cNvSpPr>
                    <a:spLocks/>
                  </p:cNvSpPr>
                  <p:nvPr/>
                </p:nvSpPr>
                <p:spPr bwMode="auto">
                  <a:xfrm>
                    <a:off x="3629" y="1076"/>
                    <a:ext cx="6" cy="6"/>
                  </a:xfrm>
                  <a:custGeom>
                    <a:avLst/>
                    <a:gdLst>
                      <a:gd name="T0" fmla="*/ 0 w 6"/>
                      <a:gd name="T1" fmla="*/ 0 h 6"/>
                      <a:gd name="T2" fmla="*/ 0 w 6"/>
                      <a:gd name="T3" fmla="*/ 2 h 6"/>
                      <a:gd name="T4" fmla="*/ 2 w 6"/>
                      <a:gd name="T5" fmla="*/ 6 h 6"/>
                      <a:gd name="T6" fmla="*/ 6 w 6"/>
                      <a:gd name="T7" fmla="*/ 4 h 6"/>
                      <a:gd name="T8" fmla="*/ 0 w 6"/>
                      <a:gd name="T9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6">
                        <a:moveTo>
                          <a:pt x="0" y="0"/>
                        </a:moveTo>
                        <a:lnTo>
                          <a:pt x="0" y="2"/>
                        </a:lnTo>
                        <a:lnTo>
                          <a:pt x="2" y="6"/>
                        </a:lnTo>
                        <a:lnTo>
                          <a:pt x="6" y="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25" name="Freeform 222"/>
                  <p:cNvSpPr>
                    <a:spLocks/>
                  </p:cNvSpPr>
                  <p:nvPr/>
                </p:nvSpPr>
                <p:spPr bwMode="auto">
                  <a:xfrm>
                    <a:off x="3697" y="1010"/>
                    <a:ext cx="6" cy="4"/>
                  </a:xfrm>
                  <a:custGeom>
                    <a:avLst/>
                    <a:gdLst>
                      <a:gd name="T0" fmla="*/ 6 w 6"/>
                      <a:gd name="T1" fmla="*/ 4 h 4"/>
                      <a:gd name="T2" fmla="*/ 2 w 6"/>
                      <a:gd name="T3" fmla="*/ 0 h 4"/>
                      <a:gd name="T4" fmla="*/ 0 w 6"/>
                      <a:gd name="T5" fmla="*/ 0 h 4"/>
                      <a:gd name="T6" fmla="*/ 2 w 6"/>
                      <a:gd name="T7" fmla="*/ 2 h 4"/>
                      <a:gd name="T8" fmla="*/ 6 w 6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4">
                        <a:moveTo>
                          <a:pt x="6" y="4"/>
                        </a:move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2" y="2"/>
                        </a:lnTo>
                        <a:lnTo>
                          <a:pt x="6" y="4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26" name="Freeform 223"/>
                  <p:cNvSpPr>
                    <a:spLocks/>
                  </p:cNvSpPr>
                  <p:nvPr/>
                </p:nvSpPr>
                <p:spPr bwMode="auto">
                  <a:xfrm>
                    <a:off x="3590" y="1054"/>
                    <a:ext cx="2" cy="2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2 h 2"/>
                      <a:gd name="T4" fmla="*/ 2 w 2"/>
                      <a:gd name="T5" fmla="*/ 0 h 2"/>
                      <a:gd name="T6" fmla="*/ 2 w 2"/>
                      <a:gd name="T7" fmla="*/ 0 h 2"/>
                      <a:gd name="T8" fmla="*/ 0 w 2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lnTo>
                          <a:pt x="2" y="2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27" name="Freeform 224"/>
                  <p:cNvSpPr>
                    <a:spLocks/>
                  </p:cNvSpPr>
                  <p:nvPr/>
                </p:nvSpPr>
                <p:spPr bwMode="auto">
                  <a:xfrm>
                    <a:off x="3552" y="988"/>
                    <a:ext cx="4" cy="2"/>
                  </a:xfrm>
                  <a:custGeom>
                    <a:avLst/>
                    <a:gdLst>
                      <a:gd name="T0" fmla="*/ 0 w 4"/>
                      <a:gd name="T1" fmla="*/ 0 h 2"/>
                      <a:gd name="T2" fmla="*/ 2 w 4"/>
                      <a:gd name="T3" fmla="*/ 2 h 2"/>
                      <a:gd name="T4" fmla="*/ 4 w 4"/>
                      <a:gd name="T5" fmla="*/ 2 h 2"/>
                      <a:gd name="T6" fmla="*/ 0 w 4"/>
                      <a:gd name="T7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" h="2">
                        <a:moveTo>
                          <a:pt x="0" y="0"/>
                        </a:moveTo>
                        <a:lnTo>
                          <a:pt x="2" y="2"/>
                        </a:lnTo>
                        <a:lnTo>
                          <a:pt x="4" y="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28" name="Freeform 225"/>
                  <p:cNvSpPr>
                    <a:spLocks/>
                  </p:cNvSpPr>
                  <p:nvPr/>
                </p:nvSpPr>
                <p:spPr bwMode="auto">
                  <a:xfrm>
                    <a:off x="3578" y="1038"/>
                    <a:ext cx="12" cy="12"/>
                  </a:xfrm>
                  <a:custGeom>
                    <a:avLst/>
                    <a:gdLst>
                      <a:gd name="T0" fmla="*/ 12 w 12"/>
                      <a:gd name="T1" fmla="*/ 12 h 12"/>
                      <a:gd name="T2" fmla="*/ 8 w 12"/>
                      <a:gd name="T3" fmla="*/ 8 h 12"/>
                      <a:gd name="T4" fmla="*/ 8 w 12"/>
                      <a:gd name="T5" fmla="*/ 6 h 12"/>
                      <a:gd name="T6" fmla="*/ 2 w 12"/>
                      <a:gd name="T7" fmla="*/ 0 h 12"/>
                      <a:gd name="T8" fmla="*/ 0 w 12"/>
                      <a:gd name="T9" fmla="*/ 0 h 12"/>
                      <a:gd name="T10" fmla="*/ 0 w 12"/>
                      <a:gd name="T11" fmla="*/ 2 h 12"/>
                      <a:gd name="T12" fmla="*/ 2 w 12"/>
                      <a:gd name="T13" fmla="*/ 6 h 12"/>
                      <a:gd name="T14" fmla="*/ 8 w 12"/>
                      <a:gd name="T15" fmla="*/ 10 h 12"/>
                      <a:gd name="T16" fmla="*/ 10 w 12"/>
                      <a:gd name="T17" fmla="*/ 10 h 12"/>
                      <a:gd name="T18" fmla="*/ 8 w 12"/>
                      <a:gd name="T19" fmla="*/ 10 h 12"/>
                      <a:gd name="T20" fmla="*/ 10 w 12"/>
                      <a:gd name="T21" fmla="*/ 12 h 12"/>
                      <a:gd name="T22" fmla="*/ 10 w 12"/>
                      <a:gd name="T23" fmla="*/ 12 h 12"/>
                      <a:gd name="T24" fmla="*/ 12 w 12"/>
                      <a:gd name="T25" fmla="*/ 1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2" h="12">
                        <a:moveTo>
                          <a:pt x="12" y="12"/>
                        </a:moveTo>
                        <a:lnTo>
                          <a:pt x="8" y="8"/>
                        </a:lnTo>
                        <a:lnTo>
                          <a:pt x="8" y="6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2" y="6"/>
                        </a:lnTo>
                        <a:lnTo>
                          <a:pt x="8" y="10"/>
                        </a:lnTo>
                        <a:lnTo>
                          <a:pt x="10" y="10"/>
                        </a:lnTo>
                        <a:lnTo>
                          <a:pt x="8" y="10"/>
                        </a:lnTo>
                        <a:lnTo>
                          <a:pt x="10" y="12"/>
                        </a:lnTo>
                        <a:lnTo>
                          <a:pt x="10" y="12"/>
                        </a:lnTo>
                        <a:lnTo>
                          <a:pt x="12" y="12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29" name="Freeform 226"/>
                  <p:cNvSpPr>
                    <a:spLocks/>
                  </p:cNvSpPr>
                  <p:nvPr/>
                </p:nvSpPr>
                <p:spPr bwMode="auto">
                  <a:xfrm>
                    <a:off x="3594" y="1050"/>
                    <a:ext cx="11" cy="8"/>
                  </a:xfrm>
                  <a:custGeom>
                    <a:avLst/>
                    <a:gdLst>
                      <a:gd name="T0" fmla="*/ 4 w 11"/>
                      <a:gd name="T1" fmla="*/ 0 h 8"/>
                      <a:gd name="T2" fmla="*/ 0 w 11"/>
                      <a:gd name="T3" fmla="*/ 0 h 8"/>
                      <a:gd name="T4" fmla="*/ 4 w 11"/>
                      <a:gd name="T5" fmla="*/ 6 h 8"/>
                      <a:gd name="T6" fmla="*/ 6 w 11"/>
                      <a:gd name="T7" fmla="*/ 6 h 8"/>
                      <a:gd name="T8" fmla="*/ 9 w 11"/>
                      <a:gd name="T9" fmla="*/ 8 h 8"/>
                      <a:gd name="T10" fmla="*/ 11 w 11"/>
                      <a:gd name="T11" fmla="*/ 6 h 8"/>
                      <a:gd name="T12" fmla="*/ 9 w 11"/>
                      <a:gd name="T13" fmla="*/ 4 h 8"/>
                      <a:gd name="T14" fmla="*/ 4 w 11"/>
                      <a:gd name="T15" fmla="*/ 0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1" h="8">
                        <a:moveTo>
                          <a:pt x="4" y="0"/>
                        </a:moveTo>
                        <a:lnTo>
                          <a:pt x="0" y="0"/>
                        </a:lnTo>
                        <a:lnTo>
                          <a:pt x="4" y="6"/>
                        </a:lnTo>
                        <a:lnTo>
                          <a:pt x="6" y="6"/>
                        </a:lnTo>
                        <a:lnTo>
                          <a:pt x="9" y="8"/>
                        </a:lnTo>
                        <a:lnTo>
                          <a:pt x="11" y="6"/>
                        </a:lnTo>
                        <a:lnTo>
                          <a:pt x="9" y="4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30" name="Freeform 227"/>
                  <p:cNvSpPr>
                    <a:spLocks/>
                  </p:cNvSpPr>
                  <p:nvPr/>
                </p:nvSpPr>
                <p:spPr bwMode="auto">
                  <a:xfrm>
                    <a:off x="3653" y="974"/>
                    <a:ext cx="24" cy="18"/>
                  </a:xfrm>
                  <a:custGeom>
                    <a:avLst/>
                    <a:gdLst>
                      <a:gd name="T0" fmla="*/ 18 w 24"/>
                      <a:gd name="T1" fmla="*/ 14 h 18"/>
                      <a:gd name="T2" fmla="*/ 24 w 24"/>
                      <a:gd name="T3" fmla="*/ 18 h 18"/>
                      <a:gd name="T4" fmla="*/ 14 w 24"/>
                      <a:gd name="T5" fmla="*/ 10 h 18"/>
                      <a:gd name="T6" fmla="*/ 2 w 24"/>
                      <a:gd name="T7" fmla="*/ 2 h 18"/>
                      <a:gd name="T8" fmla="*/ 2 w 24"/>
                      <a:gd name="T9" fmla="*/ 2 h 18"/>
                      <a:gd name="T10" fmla="*/ 0 w 24"/>
                      <a:gd name="T11" fmla="*/ 0 h 18"/>
                      <a:gd name="T12" fmla="*/ 12 w 24"/>
                      <a:gd name="T13" fmla="*/ 10 h 18"/>
                      <a:gd name="T14" fmla="*/ 18 w 24"/>
                      <a:gd name="T15" fmla="*/ 14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4" h="18">
                        <a:moveTo>
                          <a:pt x="18" y="14"/>
                        </a:moveTo>
                        <a:lnTo>
                          <a:pt x="24" y="18"/>
                        </a:lnTo>
                        <a:lnTo>
                          <a:pt x="14" y="10"/>
                        </a:lnTo>
                        <a:lnTo>
                          <a:pt x="2" y="2"/>
                        </a:lnTo>
                        <a:lnTo>
                          <a:pt x="2" y="2"/>
                        </a:lnTo>
                        <a:lnTo>
                          <a:pt x="0" y="0"/>
                        </a:lnTo>
                        <a:lnTo>
                          <a:pt x="12" y="10"/>
                        </a:lnTo>
                        <a:lnTo>
                          <a:pt x="18" y="14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31" name="Freeform 228"/>
                  <p:cNvSpPr>
                    <a:spLocks/>
                  </p:cNvSpPr>
                  <p:nvPr/>
                </p:nvSpPr>
                <p:spPr bwMode="auto">
                  <a:xfrm>
                    <a:off x="3580" y="1020"/>
                    <a:ext cx="4" cy="2"/>
                  </a:xfrm>
                  <a:custGeom>
                    <a:avLst/>
                    <a:gdLst>
                      <a:gd name="T0" fmla="*/ 4 w 4"/>
                      <a:gd name="T1" fmla="*/ 0 h 2"/>
                      <a:gd name="T2" fmla="*/ 0 w 4"/>
                      <a:gd name="T3" fmla="*/ 0 h 2"/>
                      <a:gd name="T4" fmla="*/ 4 w 4"/>
                      <a:gd name="T5" fmla="*/ 2 h 2"/>
                      <a:gd name="T6" fmla="*/ 4 w 4"/>
                      <a:gd name="T7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" h="2">
                        <a:moveTo>
                          <a:pt x="4" y="0"/>
                        </a:moveTo>
                        <a:lnTo>
                          <a:pt x="0" y="0"/>
                        </a:lnTo>
                        <a:lnTo>
                          <a:pt x="4" y="2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32" name="Freeform 229"/>
                  <p:cNvSpPr>
                    <a:spLocks/>
                  </p:cNvSpPr>
                  <p:nvPr/>
                </p:nvSpPr>
                <p:spPr bwMode="auto">
                  <a:xfrm>
                    <a:off x="3709" y="1024"/>
                    <a:ext cx="8" cy="6"/>
                  </a:xfrm>
                  <a:custGeom>
                    <a:avLst/>
                    <a:gdLst>
                      <a:gd name="T0" fmla="*/ 8 w 8"/>
                      <a:gd name="T1" fmla="*/ 4 h 6"/>
                      <a:gd name="T2" fmla="*/ 6 w 8"/>
                      <a:gd name="T3" fmla="*/ 2 h 6"/>
                      <a:gd name="T4" fmla="*/ 0 w 8"/>
                      <a:gd name="T5" fmla="*/ 0 h 6"/>
                      <a:gd name="T6" fmla="*/ 6 w 8"/>
                      <a:gd name="T7" fmla="*/ 6 h 6"/>
                      <a:gd name="T8" fmla="*/ 8 w 8"/>
                      <a:gd name="T9" fmla="*/ 4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6">
                        <a:moveTo>
                          <a:pt x="8" y="4"/>
                        </a:moveTo>
                        <a:lnTo>
                          <a:pt x="6" y="2"/>
                        </a:lnTo>
                        <a:lnTo>
                          <a:pt x="0" y="0"/>
                        </a:lnTo>
                        <a:lnTo>
                          <a:pt x="6" y="6"/>
                        </a:lnTo>
                        <a:lnTo>
                          <a:pt x="8" y="4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33" name="Freeform 230"/>
                  <p:cNvSpPr>
                    <a:spLocks/>
                  </p:cNvSpPr>
                  <p:nvPr/>
                </p:nvSpPr>
                <p:spPr bwMode="auto">
                  <a:xfrm>
                    <a:off x="3667" y="1094"/>
                    <a:ext cx="4" cy="8"/>
                  </a:xfrm>
                  <a:custGeom>
                    <a:avLst/>
                    <a:gdLst>
                      <a:gd name="T0" fmla="*/ 4 w 4"/>
                      <a:gd name="T1" fmla="*/ 4 h 8"/>
                      <a:gd name="T2" fmla="*/ 4 w 4"/>
                      <a:gd name="T3" fmla="*/ 2 h 8"/>
                      <a:gd name="T4" fmla="*/ 0 w 4"/>
                      <a:gd name="T5" fmla="*/ 0 h 8"/>
                      <a:gd name="T6" fmla="*/ 2 w 4"/>
                      <a:gd name="T7" fmla="*/ 2 h 8"/>
                      <a:gd name="T8" fmla="*/ 4 w 4"/>
                      <a:gd name="T9" fmla="*/ 8 h 8"/>
                      <a:gd name="T10" fmla="*/ 4 w 4"/>
                      <a:gd name="T11" fmla="*/ 4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" h="8">
                        <a:moveTo>
                          <a:pt x="4" y="4"/>
                        </a:moveTo>
                        <a:lnTo>
                          <a:pt x="4" y="2"/>
                        </a:lnTo>
                        <a:lnTo>
                          <a:pt x="0" y="0"/>
                        </a:lnTo>
                        <a:lnTo>
                          <a:pt x="2" y="2"/>
                        </a:lnTo>
                        <a:lnTo>
                          <a:pt x="4" y="8"/>
                        </a:lnTo>
                        <a:lnTo>
                          <a:pt x="4" y="4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34" name="Freeform 231"/>
                  <p:cNvSpPr>
                    <a:spLocks/>
                  </p:cNvSpPr>
                  <p:nvPr/>
                </p:nvSpPr>
                <p:spPr bwMode="auto">
                  <a:xfrm>
                    <a:off x="3685" y="1110"/>
                    <a:ext cx="6" cy="4"/>
                  </a:xfrm>
                  <a:custGeom>
                    <a:avLst/>
                    <a:gdLst>
                      <a:gd name="T0" fmla="*/ 4 w 6"/>
                      <a:gd name="T1" fmla="*/ 0 h 4"/>
                      <a:gd name="T2" fmla="*/ 0 w 6"/>
                      <a:gd name="T3" fmla="*/ 0 h 4"/>
                      <a:gd name="T4" fmla="*/ 4 w 6"/>
                      <a:gd name="T5" fmla="*/ 4 h 4"/>
                      <a:gd name="T6" fmla="*/ 6 w 6"/>
                      <a:gd name="T7" fmla="*/ 4 h 4"/>
                      <a:gd name="T8" fmla="*/ 4 w 6"/>
                      <a:gd name="T9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4">
                        <a:moveTo>
                          <a:pt x="4" y="0"/>
                        </a:moveTo>
                        <a:lnTo>
                          <a:pt x="0" y="0"/>
                        </a:lnTo>
                        <a:lnTo>
                          <a:pt x="4" y="4"/>
                        </a:lnTo>
                        <a:lnTo>
                          <a:pt x="6" y="4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35" name="Rectangle 232"/>
                  <p:cNvSpPr>
                    <a:spLocks noChangeArrowheads="1"/>
                  </p:cNvSpPr>
                  <p:nvPr/>
                </p:nvSpPr>
                <p:spPr bwMode="auto">
                  <a:xfrm>
                    <a:off x="3775" y="1172"/>
                    <a:ext cx="2" cy="0"/>
                  </a:xfrm>
                  <a:prstGeom prst="rect">
                    <a:avLst/>
                  </a:prstGeom>
                  <a:grpFill/>
                  <a:ln w="317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36" name="Freeform 233"/>
                  <p:cNvSpPr>
                    <a:spLocks/>
                  </p:cNvSpPr>
                  <p:nvPr/>
                </p:nvSpPr>
                <p:spPr bwMode="auto">
                  <a:xfrm>
                    <a:off x="3166" y="778"/>
                    <a:ext cx="24" cy="8"/>
                  </a:xfrm>
                  <a:custGeom>
                    <a:avLst/>
                    <a:gdLst>
                      <a:gd name="T0" fmla="*/ 4 w 24"/>
                      <a:gd name="T1" fmla="*/ 4 h 8"/>
                      <a:gd name="T2" fmla="*/ 6 w 24"/>
                      <a:gd name="T3" fmla="*/ 6 h 8"/>
                      <a:gd name="T4" fmla="*/ 8 w 24"/>
                      <a:gd name="T5" fmla="*/ 4 h 8"/>
                      <a:gd name="T6" fmla="*/ 14 w 24"/>
                      <a:gd name="T7" fmla="*/ 6 h 8"/>
                      <a:gd name="T8" fmla="*/ 18 w 24"/>
                      <a:gd name="T9" fmla="*/ 8 h 8"/>
                      <a:gd name="T10" fmla="*/ 20 w 24"/>
                      <a:gd name="T11" fmla="*/ 8 h 8"/>
                      <a:gd name="T12" fmla="*/ 20 w 24"/>
                      <a:gd name="T13" fmla="*/ 8 h 8"/>
                      <a:gd name="T14" fmla="*/ 20 w 24"/>
                      <a:gd name="T15" fmla="*/ 6 h 8"/>
                      <a:gd name="T16" fmla="*/ 20 w 24"/>
                      <a:gd name="T17" fmla="*/ 6 h 8"/>
                      <a:gd name="T18" fmla="*/ 24 w 24"/>
                      <a:gd name="T19" fmla="*/ 6 h 8"/>
                      <a:gd name="T20" fmla="*/ 24 w 24"/>
                      <a:gd name="T21" fmla="*/ 6 h 8"/>
                      <a:gd name="T22" fmla="*/ 20 w 24"/>
                      <a:gd name="T23" fmla="*/ 4 h 8"/>
                      <a:gd name="T24" fmla="*/ 18 w 24"/>
                      <a:gd name="T25" fmla="*/ 4 h 8"/>
                      <a:gd name="T26" fmla="*/ 14 w 24"/>
                      <a:gd name="T27" fmla="*/ 2 h 8"/>
                      <a:gd name="T28" fmla="*/ 12 w 24"/>
                      <a:gd name="T29" fmla="*/ 2 h 8"/>
                      <a:gd name="T30" fmla="*/ 10 w 24"/>
                      <a:gd name="T31" fmla="*/ 0 h 8"/>
                      <a:gd name="T32" fmla="*/ 8 w 24"/>
                      <a:gd name="T33" fmla="*/ 2 h 8"/>
                      <a:gd name="T34" fmla="*/ 8 w 24"/>
                      <a:gd name="T35" fmla="*/ 2 h 8"/>
                      <a:gd name="T36" fmla="*/ 6 w 24"/>
                      <a:gd name="T37" fmla="*/ 2 h 8"/>
                      <a:gd name="T38" fmla="*/ 2 w 24"/>
                      <a:gd name="T39" fmla="*/ 2 h 8"/>
                      <a:gd name="T40" fmla="*/ 0 w 24"/>
                      <a:gd name="T41" fmla="*/ 2 h 8"/>
                      <a:gd name="T42" fmla="*/ 2 w 24"/>
                      <a:gd name="T43" fmla="*/ 4 h 8"/>
                      <a:gd name="T44" fmla="*/ 4 w 24"/>
                      <a:gd name="T45" fmla="*/ 4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24" h="8">
                        <a:moveTo>
                          <a:pt x="4" y="4"/>
                        </a:moveTo>
                        <a:lnTo>
                          <a:pt x="6" y="6"/>
                        </a:lnTo>
                        <a:lnTo>
                          <a:pt x="8" y="4"/>
                        </a:lnTo>
                        <a:lnTo>
                          <a:pt x="14" y="6"/>
                        </a:lnTo>
                        <a:lnTo>
                          <a:pt x="18" y="8"/>
                        </a:lnTo>
                        <a:lnTo>
                          <a:pt x="20" y="8"/>
                        </a:lnTo>
                        <a:lnTo>
                          <a:pt x="20" y="8"/>
                        </a:lnTo>
                        <a:lnTo>
                          <a:pt x="20" y="6"/>
                        </a:lnTo>
                        <a:lnTo>
                          <a:pt x="20" y="6"/>
                        </a:lnTo>
                        <a:lnTo>
                          <a:pt x="24" y="6"/>
                        </a:lnTo>
                        <a:lnTo>
                          <a:pt x="24" y="6"/>
                        </a:lnTo>
                        <a:lnTo>
                          <a:pt x="20" y="4"/>
                        </a:lnTo>
                        <a:lnTo>
                          <a:pt x="18" y="4"/>
                        </a:lnTo>
                        <a:lnTo>
                          <a:pt x="14" y="2"/>
                        </a:lnTo>
                        <a:lnTo>
                          <a:pt x="12" y="2"/>
                        </a:lnTo>
                        <a:lnTo>
                          <a:pt x="10" y="0"/>
                        </a:lnTo>
                        <a:lnTo>
                          <a:pt x="8" y="2"/>
                        </a:lnTo>
                        <a:lnTo>
                          <a:pt x="8" y="2"/>
                        </a:lnTo>
                        <a:lnTo>
                          <a:pt x="6" y="2"/>
                        </a:lnTo>
                        <a:lnTo>
                          <a:pt x="2" y="2"/>
                        </a:lnTo>
                        <a:lnTo>
                          <a:pt x="0" y="2"/>
                        </a:lnTo>
                        <a:lnTo>
                          <a:pt x="2" y="4"/>
                        </a:lnTo>
                        <a:lnTo>
                          <a:pt x="4" y="4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37" name="Freeform 234"/>
                  <p:cNvSpPr>
                    <a:spLocks/>
                  </p:cNvSpPr>
                  <p:nvPr/>
                </p:nvSpPr>
                <p:spPr bwMode="auto">
                  <a:xfrm>
                    <a:off x="3112" y="768"/>
                    <a:ext cx="30" cy="10"/>
                  </a:xfrm>
                  <a:custGeom>
                    <a:avLst/>
                    <a:gdLst>
                      <a:gd name="T0" fmla="*/ 10 w 30"/>
                      <a:gd name="T1" fmla="*/ 6 h 10"/>
                      <a:gd name="T2" fmla="*/ 4 w 30"/>
                      <a:gd name="T3" fmla="*/ 6 h 10"/>
                      <a:gd name="T4" fmla="*/ 4 w 30"/>
                      <a:gd name="T5" fmla="*/ 6 h 10"/>
                      <a:gd name="T6" fmla="*/ 0 w 30"/>
                      <a:gd name="T7" fmla="*/ 6 h 10"/>
                      <a:gd name="T8" fmla="*/ 8 w 30"/>
                      <a:gd name="T9" fmla="*/ 10 h 10"/>
                      <a:gd name="T10" fmla="*/ 10 w 30"/>
                      <a:gd name="T11" fmla="*/ 10 h 10"/>
                      <a:gd name="T12" fmla="*/ 16 w 30"/>
                      <a:gd name="T13" fmla="*/ 10 h 10"/>
                      <a:gd name="T14" fmla="*/ 20 w 30"/>
                      <a:gd name="T15" fmla="*/ 10 h 10"/>
                      <a:gd name="T16" fmla="*/ 24 w 30"/>
                      <a:gd name="T17" fmla="*/ 10 h 10"/>
                      <a:gd name="T18" fmla="*/ 26 w 30"/>
                      <a:gd name="T19" fmla="*/ 10 h 10"/>
                      <a:gd name="T20" fmla="*/ 28 w 30"/>
                      <a:gd name="T21" fmla="*/ 10 h 10"/>
                      <a:gd name="T22" fmla="*/ 26 w 30"/>
                      <a:gd name="T23" fmla="*/ 8 h 10"/>
                      <a:gd name="T24" fmla="*/ 26 w 30"/>
                      <a:gd name="T25" fmla="*/ 8 h 10"/>
                      <a:gd name="T26" fmla="*/ 26 w 30"/>
                      <a:gd name="T27" fmla="*/ 8 h 10"/>
                      <a:gd name="T28" fmla="*/ 28 w 30"/>
                      <a:gd name="T29" fmla="*/ 8 h 10"/>
                      <a:gd name="T30" fmla="*/ 30 w 30"/>
                      <a:gd name="T31" fmla="*/ 8 h 10"/>
                      <a:gd name="T32" fmla="*/ 30 w 30"/>
                      <a:gd name="T33" fmla="*/ 8 h 10"/>
                      <a:gd name="T34" fmla="*/ 26 w 30"/>
                      <a:gd name="T35" fmla="*/ 4 h 10"/>
                      <a:gd name="T36" fmla="*/ 24 w 30"/>
                      <a:gd name="T37" fmla="*/ 4 h 10"/>
                      <a:gd name="T38" fmla="*/ 18 w 30"/>
                      <a:gd name="T39" fmla="*/ 2 h 10"/>
                      <a:gd name="T40" fmla="*/ 6 w 30"/>
                      <a:gd name="T41" fmla="*/ 0 h 10"/>
                      <a:gd name="T42" fmla="*/ 6 w 30"/>
                      <a:gd name="T43" fmla="*/ 0 h 10"/>
                      <a:gd name="T44" fmla="*/ 4 w 30"/>
                      <a:gd name="T45" fmla="*/ 0 h 10"/>
                      <a:gd name="T46" fmla="*/ 4 w 30"/>
                      <a:gd name="T47" fmla="*/ 2 h 10"/>
                      <a:gd name="T48" fmla="*/ 4 w 30"/>
                      <a:gd name="T49" fmla="*/ 2 h 10"/>
                      <a:gd name="T50" fmla="*/ 4 w 30"/>
                      <a:gd name="T51" fmla="*/ 2 h 10"/>
                      <a:gd name="T52" fmla="*/ 4 w 30"/>
                      <a:gd name="T53" fmla="*/ 4 h 10"/>
                      <a:gd name="T54" fmla="*/ 8 w 30"/>
                      <a:gd name="T55" fmla="*/ 4 h 10"/>
                      <a:gd name="T56" fmla="*/ 6 w 30"/>
                      <a:gd name="T57" fmla="*/ 4 h 10"/>
                      <a:gd name="T58" fmla="*/ 4 w 30"/>
                      <a:gd name="T59" fmla="*/ 4 h 10"/>
                      <a:gd name="T60" fmla="*/ 4 w 30"/>
                      <a:gd name="T61" fmla="*/ 4 h 10"/>
                      <a:gd name="T62" fmla="*/ 0 w 30"/>
                      <a:gd name="T63" fmla="*/ 4 h 10"/>
                      <a:gd name="T64" fmla="*/ 0 w 30"/>
                      <a:gd name="T65" fmla="*/ 4 h 10"/>
                      <a:gd name="T66" fmla="*/ 10 w 30"/>
                      <a:gd name="T67" fmla="*/ 6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</a:cxnLst>
                    <a:rect l="0" t="0" r="r" b="b"/>
                    <a:pathLst>
                      <a:path w="30" h="10">
                        <a:moveTo>
                          <a:pt x="10" y="6"/>
                        </a:moveTo>
                        <a:lnTo>
                          <a:pt x="4" y="6"/>
                        </a:lnTo>
                        <a:lnTo>
                          <a:pt x="4" y="6"/>
                        </a:lnTo>
                        <a:lnTo>
                          <a:pt x="0" y="6"/>
                        </a:lnTo>
                        <a:lnTo>
                          <a:pt x="8" y="10"/>
                        </a:lnTo>
                        <a:lnTo>
                          <a:pt x="10" y="10"/>
                        </a:lnTo>
                        <a:lnTo>
                          <a:pt x="16" y="10"/>
                        </a:lnTo>
                        <a:lnTo>
                          <a:pt x="20" y="10"/>
                        </a:lnTo>
                        <a:lnTo>
                          <a:pt x="24" y="10"/>
                        </a:lnTo>
                        <a:lnTo>
                          <a:pt x="26" y="10"/>
                        </a:lnTo>
                        <a:lnTo>
                          <a:pt x="28" y="10"/>
                        </a:lnTo>
                        <a:lnTo>
                          <a:pt x="26" y="8"/>
                        </a:lnTo>
                        <a:lnTo>
                          <a:pt x="26" y="8"/>
                        </a:lnTo>
                        <a:lnTo>
                          <a:pt x="26" y="8"/>
                        </a:lnTo>
                        <a:lnTo>
                          <a:pt x="28" y="8"/>
                        </a:lnTo>
                        <a:lnTo>
                          <a:pt x="30" y="8"/>
                        </a:lnTo>
                        <a:lnTo>
                          <a:pt x="30" y="8"/>
                        </a:lnTo>
                        <a:lnTo>
                          <a:pt x="26" y="4"/>
                        </a:lnTo>
                        <a:lnTo>
                          <a:pt x="24" y="4"/>
                        </a:lnTo>
                        <a:lnTo>
                          <a:pt x="18" y="2"/>
                        </a:lnTo>
                        <a:lnTo>
                          <a:pt x="6" y="0"/>
                        </a:lnTo>
                        <a:lnTo>
                          <a:pt x="6" y="0"/>
                        </a:lnTo>
                        <a:lnTo>
                          <a:pt x="4" y="0"/>
                        </a:lnTo>
                        <a:lnTo>
                          <a:pt x="4" y="2"/>
                        </a:lnTo>
                        <a:lnTo>
                          <a:pt x="4" y="2"/>
                        </a:lnTo>
                        <a:lnTo>
                          <a:pt x="4" y="2"/>
                        </a:lnTo>
                        <a:lnTo>
                          <a:pt x="4" y="4"/>
                        </a:lnTo>
                        <a:lnTo>
                          <a:pt x="8" y="4"/>
                        </a:lnTo>
                        <a:lnTo>
                          <a:pt x="6" y="4"/>
                        </a:lnTo>
                        <a:lnTo>
                          <a:pt x="4" y="4"/>
                        </a:lnTo>
                        <a:lnTo>
                          <a:pt x="4" y="4"/>
                        </a:lnTo>
                        <a:lnTo>
                          <a:pt x="0" y="4"/>
                        </a:lnTo>
                        <a:lnTo>
                          <a:pt x="0" y="4"/>
                        </a:lnTo>
                        <a:lnTo>
                          <a:pt x="10" y="6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38" name="Freeform 235"/>
                  <p:cNvSpPr>
                    <a:spLocks/>
                  </p:cNvSpPr>
                  <p:nvPr/>
                </p:nvSpPr>
                <p:spPr bwMode="auto">
                  <a:xfrm>
                    <a:off x="3124" y="780"/>
                    <a:ext cx="86" cy="16"/>
                  </a:xfrm>
                  <a:custGeom>
                    <a:avLst/>
                    <a:gdLst>
                      <a:gd name="T0" fmla="*/ 0 w 86"/>
                      <a:gd name="T1" fmla="*/ 0 h 16"/>
                      <a:gd name="T2" fmla="*/ 4 w 86"/>
                      <a:gd name="T3" fmla="*/ 2 h 16"/>
                      <a:gd name="T4" fmla="*/ 26 w 86"/>
                      <a:gd name="T5" fmla="*/ 4 h 16"/>
                      <a:gd name="T6" fmla="*/ 6 w 86"/>
                      <a:gd name="T7" fmla="*/ 4 h 16"/>
                      <a:gd name="T8" fmla="*/ 10 w 86"/>
                      <a:gd name="T9" fmla="*/ 4 h 16"/>
                      <a:gd name="T10" fmla="*/ 4 w 86"/>
                      <a:gd name="T11" fmla="*/ 4 h 16"/>
                      <a:gd name="T12" fmla="*/ 4 w 86"/>
                      <a:gd name="T13" fmla="*/ 6 h 16"/>
                      <a:gd name="T14" fmla="*/ 24 w 86"/>
                      <a:gd name="T15" fmla="*/ 10 h 16"/>
                      <a:gd name="T16" fmla="*/ 32 w 86"/>
                      <a:gd name="T17" fmla="*/ 12 h 16"/>
                      <a:gd name="T18" fmla="*/ 44 w 86"/>
                      <a:gd name="T19" fmla="*/ 12 h 16"/>
                      <a:gd name="T20" fmla="*/ 44 w 86"/>
                      <a:gd name="T21" fmla="*/ 12 h 16"/>
                      <a:gd name="T22" fmla="*/ 34 w 86"/>
                      <a:gd name="T23" fmla="*/ 8 h 16"/>
                      <a:gd name="T24" fmla="*/ 30 w 86"/>
                      <a:gd name="T25" fmla="*/ 6 h 16"/>
                      <a:gd name="T26" fmla="*/ 40 w 86"/>
                      <a:gd name="T27" fmla="*/ 8 h 16"/>
                      <a:gd name="T28" fmla="*/ 48 w 86"/>
                      <a:gd name="T29" fmla="*/ 10 h 16"/>
                      <a:gd name="T30" fmla="*/ 48 w 86"/>
                      <a:gd name="T31" fmla="*/ 12 h 16"/>
                      <a:gd name="T32" fmla="*/ 56 w 86"/>
                      <a:gd name="T33" fmla="*/ 14 h 16"/>
                      <a:gd name="T34" fmla="*/ 60 w 86"/>
                      <a:gd name="T35" fmla="*/ 14 h 16"/>
                      <a:gd name="T36" fmla="*/ 62 w 86"/>
                      <a:gd name="T37" fmla="*/ 14 h 16"/>
                      <a:gd name="T38" fmla="*/ 62 w 86"/>
                      <a:gd name="T39" fmla="*/ 14 h 16"/>
                      <a:gd name="T40" fmla="*/ 66 w 86"/>
                      <a:gd name="T41" fmla="*/ 16 h 16"/>
                      <a:gd name="T42" fmla="*/ 74 w 86"/>
                      <a:gd name="T43" fmla="*/ 16 h 16"/>
                      <a:gd name="T44" fmla="*/ 86 w 86"/>
                      <a:gd name="T45" fmla="*/ 16 h 16"/>
                      <a:gd name="T46" fmla="*/ 82 w 86"/>
                      <a:gd name="T47" fmla="*/ 14 h 16"/>
                      <a:gd name="T48" fmla="*/ 60 w 86"/>
                      <a:gd name="T49" fmla="*/ 10 h 16"/>
                      <a:gd name="T50" fmla="*/ 44 w 86"/>
                      <a:gd name="T51" fmla="*/ 4 h 16"/>
                      <a:gd name="T52" fmla="*/ 38 w 86"/>
                      <a:gd name="T53" fmla="*/ 4 h 16"/>
                      <a:gd name="T54" fmla="*/ 34 w 86"/>
                      <a:gd name="T55" fmla="*/ 2 h 16"/>
                      <a:gd name="T56" fmla="*/ 30 w 86"/>
                      <a:gd name="T57" fmla="*/ 0 h 16"/>
                      <a:gd name="T58" fmla="*/ 26 w 86"/>
                      <a:gd name="T59" fmla="*/ 0 h 16"/>
                      <a:gd name="T60" fmla="*/ 20 w 86"/>
                      <a:gd name="T61" fmla="*/ 0 h 16"/>
                      <a:gd name="T62" fmla="*/ 12 w 86"/>
                      <a:gd name="T63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86" h="16">
                        <a:moveTo>
                          <a:pt x="6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4" y="2"/>
                        </a:lnTo>
                        <a:lnTo>
                          <a:pt x="16" y="4"/>
                        </a:lnTo>
                        <a:lnTo>
                          <a:pt x="26" y="4"/>
                        </a:lnTo>
                        <a:lnTo>
                          <a:pt x="14" y="4"/>
                        </a:lnTo>
                        <a:lnTo>
                          <a:pt x="6" y="4"/>
                        </a:lnTo>
                        <a:lnTo>
                          <a:pt x="6" y="4"/>
                        </a:lnTo>
                        <a:lnTo>
                          <a:pt x="10" y="4"/>
                        </a:lnTo>
                        <a:lnTo>
                          <a:pt x="6" y="4"/>
                        </a:lnTo>
                        <a:lnTo>
                          <a:pt x="4" y="4"/>
                        </a:lnTo>
                        <a:lnTo>
                          <a:pt x="4" y="4"/>
                        </a:lnTo>
                        <a:lnTo>
                          <a:pt x="4" y="6"/>
                        </a:lnTo>
                        <a:lnTo>
                          <a:pt x="14" y="10"/>
                        </a:lnTo>
                        <a:lnTo>
                          <a:pt x="24" y="10"/>
                        </a:lnTo>
                        <a:lnTo>
                          <a:pt x="26" y="12"/>
                        </a:lnTo>
                        <a:lnTo>
                          <a:pt x="32" y="12"/>
                        </a:lnTo>
                        <a:lnTo>
                          <a:pt x="36" y="12"/>
                        </a:lnTo>
                        <a:lnTo>
                          <a:pt x="44" y="12"/>
                        </a:lnTo>
                        <a:lnTo>
                          <a:pt x="46" y="12"/>
                        </a:lnTo>
                        <a:lnTo>
                          <a:pt x="44" y="12"/>
                        </a:lnTo>
                        <a:lnTo>
                          <a:pt x="40" y="10"/>
                        </a:lnTo>
                        <a:lnTo>
                          <a:pt x="34" y="8"/>
                        </a:lnTo>
                        <a:lnTo>
                          <a:pt x="32" y="8"/>
                        </a:lnTo>
                        <a:lnTo>
                          <a:pt x="30" y="6"/>
                        </a:lnTo>
                        <a:lnTo>
                          <a:pt x="36" y="8"/>
                        </a:lnTo>
                        <a:lnTo>
                          <a:pt x="40" y="8"/>
                        </a:lnTo>
                        <a:lnTo>
                          <a:pt x="44" y="10"/>
                        </a:lnTo>
                        <a:lnTo>
                          <a:pt x="48" y="10"/>
                        </a:lnTo>
                        <a:lnTo>
                          <a:pt x="48" y="12"/>
                        </a:lnTo>
                        <a:lnTo>
                          <a:pt x="48" y="12"/>
                        </a:lnTo>
                        <a:lnTo>
                          <a:pt x="50" y="14"/>
                        </a:lnTo>
                        <a:lnTo>
                          <a:pt x="56" y="14"/>
                        </a:lnTo>
                        <a:lnTo>
                          <a:pt x="56" y="14"/>
                        </a:lnTo>
                        <a:lnTo>
                          <a:pt x="60" y="14"/>
                        </a:lnTo>
                        <a:lnTo>
                          <a:pt x="62" y="14"/>
                        </a:lnTo>
                        <a:lnTo>
                          <a:pt x="62" y="14"/>
                        </a:lnTo>
                        <a:lnTo>
                          <a:pt x="62" y="14"/>
                        </a:lnTo>
                        <a:lnTo>
                          <a:pt x="62" y="14"/>
                        </a:lnTo>
                        <a:lnTo>
                          <a:pt x="62" y="16"/>
                        </a:lnTo>
                        <a:lnTo>
                          <a:pt x="66" y="16"/>
                        </a:lnTo>
                        <a:lnTo>
                          <a:pt x="70" y="16"/>
                        </a:lnTo>
                        <a:lnTo>
                          <a:pt x="74" y="16"/>
                        </a:lnTo>
                        <a:lnTo>
                          <a:pt x="78" y="16"/>
                        </a:lnTo>
                        <a:lnTo>
                          <a:pt x="86" y="16"/>
                        </a:lnTo>
                        <a:lnTo>
                          <a:pt x="86" y="16"/>
                        </a:lnTo>
                        <a:lnTo>
                          <a:pt x="82" y="14"/>
                        </a:lnTo>
                        <a:lnTo>
                          <a:pt x="64" y="10"/>
                        </a:lnTo>
                        <a:lnTo>
                          <a:pt x="60" y="10"/>
                        </a:lnTo>
                        <a:lnTo>
                          <a:pt x="54" y="8"/>
                        </a:lnTo>
                        <a:lnTo>
                          <a:pt x="44" y="4"/>
                        </a:lnTo>
                        <a:lnTo>
                          <a:pt x="42" y="4"/>
                        </a:lnTo>
                        <a:lnTo>
                          <a:pt x="38" y="4"/>
                        </a:lnTo>
                        <a:lnTo>
                          <a:pt x="38" y="4"/>
                        </a:lnTo>
                        <a:lnTo>
                          <a:pt x="34" y="2"/>
                        </a:lnTo>
                        <a:lnTo>
                          <a:pt x="34" y="0"/>
                        </a:lnTo>
                        <a:lnTo>
                          <a:pt x="30" y="0"/>
                        </a:lnTo>
                        <a:lnTo>
                          <a:pt x="28" y="0"/>
                        </a:lnTo>
                        <a:lnTo>
                          <a:pt x="26" y="0"/>
                        </a:lnTo>
                        <a:lnTo>
                          <a:pt x="24" y="0"/>
                        </a:lnTo>
                        <a:lnTo>
                          <a:pt x="20" y="0"/>
                        </a:lnTo>
                        <a:lnTo>
                          <a:pt x="20" y="0"/>
                        </a:lnTo>
                        <a:lnTo>
                          <a:pt x="12" y="0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39" name="Freeform 236"/>
                  <p:cNvSpPr>
                    <a:spLocks/>
                  </p:cNvSpPr>
                  <p:nvPr/>
                </p:nvSpPr>
                <p:spPr bwMode="auto">
                  <a:xfrm>
                    <a:off x="3701" y="1028"/>
                    <a:ext cx="8" cy="4"/>
                  </a:xfrm>
                  <a:custGeom>
                    <a:avLst/>
                    <a:gdLst>
                      <a:gd name="T0" fmla="*/ 0 w 8"/>
                      <a:gd name="T1" fmla="*/ 0 h 4"/>
                      <a:gd name="T2" fmla="*/ 0 w 8"/>
                      <a:gd name="T3" fmla="*/ 2 h 4"/>
                      <a:gd name="T4" fmla="*/ 4 w 8"/>
                      <a:gd name="T5" fmla="*/ 4 h 4"/>
                      <a:gd name="T6" fmla="*/ 6 w 8"/>
                      <a:gd name="T7" fmla="*/ 4 h 4"/>
                      <a:gd name="T8" fmla="*/ 8 w 8"/>
                      <a:gd name="T9" fmla="*/ 4 h 4"/>
                      <a:gd name="T10" fmla="*/ 6 w 8"/>
                      <a:gd name="T11" fmla="*/ 2 h 4"/>
                      <a:gd name="T12" fmla="*/ 2 w 8"/>
                      <a:gd name="T13" fmla="*/ 0 h 4"/>
                      <a:gd name="T14" fmla="*/ 4 w 8"/>
                      <a:gd name="T15" fmla="*/ 2 h 4"/>
                      <a:gd name="T16" fmla="*/ 0 w 8"/>
                      <a:gd name="T17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" h="4">
                        <a:moveTo>
                          <a:pt x="0" y="0"/>
                        </a:moveTo>
                        <a:lnTo>
                          <a:pt x="0" y="2"/>
                        </a:lnTo>
                        <a:lnTo>
                          <a:pt x="4" y="4"/>
                        </a:lnTo>
                        <a:lnTo>
                          <a:pt x="6" y="4"/>
                        </a:lnTo>
                        <a:lnTo>
                          <a:pt x="8" y="4"/>
                        </a:lnTo>
                        <a:lnTo>
                          <a:pt x="6" y="2"/>
                        </a:lnTo>
                        <a:lnTo>
                          <a:pt x="2" y="0"/>
                        </a:lnTo>
                        <a:lnTo>
                          <a:pt x="4" y="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40" name="Freeform 237"/>
                  <p:cNvSpPr>
                    <a:spLocks/>
                  </p:cNvSpPr>
                  <p:nvPr/>
                </p:nvSpPr>
                <p:spPr bwMode="auto">
                  <a:xfrm>
                    <a:off x="3689" y="1022"/>
                    <a:ext cx="10" cy="8"/>
                  </a:xfrm>
                  <a:custGeom>
                    <a:avLst/>
                    <a:gdLst>
                      <a:gd name="T0" fmla="*/ 0 w 10"/>
                      <a:gd name="T1" fmla="*/ 4 h 8"/>
                      <a:gd name="T2" fmla="*/ 4 w 10"/>
                      <a:gd name="T3" fmla="*/ 6 h 8"/>
                      <a:gd name="T4" fmla="*/ 8 w 10"/>
                      <a:gd name="T5" fmla="*/ 8 h 8"/>
                      <a:gd name="T6" fmla="*/ 10 w 10"/>
                      <a:gd name="T7" fmla="*/ 6 h 8"/>
                      <a:gd name="T8" fmla="*/ 4 w 10"/>
                      <a:gd name="T9" fmla="*/ 2 h 8"/>
                      <a:gd name="T10" fmla="*/ 0 w 10"/>
                      <a:gd name="T11" fmla="*/ 0 h 8"/>
                      <a:gd name="T12" fmla="*/ 2 w 10"/>
                      <a:gd name="T13" fmla="*/ 2 h 8"/>
                      <a:gd name="T14" fmla="*/ 0 w 10"/>
                      <a:gd name="T15" fmla="*/ 2 h 8"/>
                      <a:gd name="T16" fmla="*/ 0 w 10"/>
                      <a:gd name="T17" fmla="*/ 4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0" h="8">
                        <a:moveTo>
                          <a:pt x="0" y="4"/>
                        </a:moveTo>
                        <a:lnTo>
                          <a:pt x="4" y="6"/>
                        </a:lnTo>
                        <a:lnTo>
                          <a:pt x="8" y="8"/>
                        </a:lnTo>
                        <a:lnTo>
                          <a:pt x="10" y="6"/>
                        </a:lnTo>
                        <a:lnTo>
                          <a:pt x="4" y="2"/>
                        </a:lnTo>
                        <a:lnTo>
                          <a:pt x="0" y="0"/>
                        </a:lnTo>
                        <a:lnTo>
                          <a:pt x="2" y="2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41" name="Freeform 238"/>
                  <p:cNvSpPr>
                    <a:spLocks/>
                  </p:cNvSpPr>
                  <p:nvPr/>
                </p:nvSpPr>
                <p:spPr bwMode="auto">
                  <a:xfrm>
                    <a:off x="3679" y="1008"/>
                    <a:ext cx="22" cy="18"/>
                  </a:xfrm>
                  <a:custGeom>
                    <a:avLst/>
                    <a:gdLst>
                      <a:gd name="T0" fmla="*/ 0 w 22"/>
                      <a:gd name="T1" fmla="*/ 0 h 18"/>
                      <a:gd name="T2" fmla="*/ 4 w 22"/>
                      <a:gd name="T3" fmla="*/ 6 h 18"/>
                      <a:gd name="T4" fmla="*/ 8 w 22"/>
                      <a:gd name="T5" fmla="*/ 12 h 18"/>
                      <a:gd name="T6" fmla="*/ 16 w 22"/>
                      <a:gd name="T7" fmla="*/ 16 h 18"/>
                      <a:gd name="T8" fmla="*/ 18 w 22"/>
                      <a:gd name="T9" fmla="*/ 16 h 18"/>
                      <a:gd name="T10" fmla="*/ 20 w 22"/>
                      <a:gd name="T11" fmla="*/ 16 h 18"/>
                      <a:gd name="T12" fmla="*/ 22 w 22"/>
                      <a:gd name="T13" fmla="*/ 18 h 18"/>
                      <a:gd name="T14" fmla="*/ 22 w 22"/>
                      <a:gd name="T15" fmla="*/ 16 h 18"/>
                      <a:gd name="T16" fmla="*/ 18 w 22"/>
                      <a:gd name="T17" fmla="*/ 12 h 18"/>
                      <a:gd name="T18" fmla="*/ 10 w 22"/>
                      <a:gd name="T19" fmla="*/ 6 h 18"/>
                      <a:gd name="T20" fmla="*/ 0 w 22"/>
                      <a:gd name="T21" fmla="*/ 0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2" h="18">
                        <a:moveTo>
                          <a:pt x="0" y="0"/>
                        </a:moveTo>
                        <a:lnTo>
                          <a:pt x="4" y="6"/>
                        </a:lnTo>
                        <a:lnTo>
                          <a:pt x="8" y="12"/>
                        </a:lnTo>
                        <a:lnTo>
                          <a:pt x="16" y="16"/>
                        </a:lnTo>
                        <a:lnTo>
                          <a:pt x="18" y="16"/>
                        </a:lnTo>
                        <a:lnTo>
                          <a:pt x="20" y="16"/>
                        </a:lnTo>
                        <a:lnTo>
                          <a:pt x="22" y="18"/>
                        </a:lnTo>
                        <a:lnTo>
                          <a:pt x="22" y="16"/>
                        </a:lnTo>
                        <a:lnTo>
                          <a:pt x="18" y="12"/>
                        </a:lnTo>
                        <a:lnTo>
                          <a:pt x="10" y="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42" name="Freeform 239"/>
                  <p:cNvSpPr>
                    <a:spLocks/>
                  </p:cNvSpPr>
                  <p:nvPr/>
                </p:nvSpPr>
                <p:spPr bwMode="auto">
                  <a:xfrm>
                    <a:off x="3554" y="992"/>
                    <a:ext cx="18" cy="10"/>
                  </a:xfrm>
                  <a:custGeom>
                    <a:avLst/>
                    <a:gdLst>
                      <a:gd name="T0" fmla="*/ 18 w 18"/>
                      <a:gd name="T1" fmla="*/ 10 h 10"/>
                      <a:gd name="T2" fmla="*/ 12 w 18"/>
                      <a:gd name="T3" fmla="*/ 6 h 10"/>
                      <a:gd name="T4" fmla="*/ 8 w 18"/>
                      <a:gd name="T5" fmla="*/ 2 h 10"/>
                      <a:gd name="T6" fmla="*/ 4 w 18"/>
                      <a:gd name="T7" fmla="*/ 2 h 10"/>
                      <a:gd name="T8" fmla="*/ 6 w 18"/>
                      <a:gd name="T9" fmla="*/ 4 h 10"/>
                      <a:gd name="T10" fmla="*/ 4 w 18"/>
                      <a:gd name="T11" fmla="*/ 2 h 10"/>
                      <a:gd name="T12" fmla="*/ 0 w 18"/>
                      <a:gd name="T13" fmla="*/ 0 h 10"/>
                      <a:gd name="T14" fmla="*/ 2 w 18"/>
                      <a:gd name="T15" fmla="*/ 2 h 10"/>
                      <a:gd name="T16" fmla="*/ 4 w 18"/>
                      <a:gd name="T17" fmla="*/ 2 h 10"/>
                      <a:gd name="T18" fmla="*/ 6 w 18"/>
                      <a:gd name="T19" fmla="*/ 4 h 10"/>
                      <a:gd name="T20" fmla="*/ 8 w 18"/>
                      <a:gd name="T21" fmla="*/ 6 h 10"/>
                      <a:gd name="T22" fmla="*/ 10 w 18"/>
                      <a:gd name="T23" fmla="*/ 6 h 10"/>
                      <a:gd name="T24" fmla="*/ 8 w 18"/>
                      <a:gd name="T25" fmla="*/ 6 h 10"/>
                      <a:gd name="T26" fmla="*/ 16 w 18"/>
                      <a:gd name="T27" fmla="*/ 10 h 10"/>
                      <a:gd name="T28" fmla="*/ 18 w 18"/>
                      <a:gd name="T29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8" h="10">
                        <a:moveTo>
                          <a:pt x="18" y="10"/>
                        </a:moveTo>
                        <a:lnTo>
                          <a:pt x="12" y="6"/>
                        </a:lnTo>
                        <a:lnTo>
                          <a:pt x="8" y="2"/>
                        </a:lnTo>
                        <a:lnTo>
                          <a:pt x="4" y="2"/>
                        </a:lnTo>
                        <a:lnTo>
                          <a:pt x="6" y="4"/>
                        </a:lnTo>
                        <a:lnTo>
                          <a:pt x="4" y="2"/>
                        </a:lnTo>
                        <a:lnTo>
                          <a:pt x="0" y="0"/>
                        </a:lnTo>
                        <a:lnTo>
                          <a:pt x="2" y="2"/>
                        </a:lnTo>
                        <a:lnTo>
                          <a:pt x="4" y="2"/>
                        </a:lnTo>
                        <a:lnTo>
                          <a:pt x="6" y="4"/>
                        </a:lnTo>
                        <a:lnTo>
                          <a:pt x="8" y="6"/>
                        </a:lnTo>
                        <a:lnTo>
                          <a:pt x="10" y="6"/>
                        </a:lnTo>
                        <a:lnTo>
                          <a:pt x="8" y="6"/>
                        </a:lnTo>
                        <a:lnTo>
                          <a:pt x="16" y="10"/>
                        </a:lnTo>
                        <a:lnTo>
                          <a:pt x="18" y="1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43" name="Freeform 240"/>
                  <p:cNvSpPr>
                    <a:spLocks/>
                  </p:cNvSpPr>
                  <p:nvPr/>
                </p:nvSpPr>
                <p:spPr bwMode="auto">
                  <a:xfrm>
                    <a:off x="3955" y="1264"/>
                    <a:ext cx="38" cy="48"/>
                  </a:xfrm>
                  <a:custGeom>
                    <a:avLst/>
                    <a:gdLst>
                      <a:gd name="T0" fmla="*/ 2 w 38"/>
                      <a:gd name="T1" fmla="*/ 6 h 48"/>
                      <a:gd name="T2" fmla="*/ 4 w 38"/>
                      <a:gd name="T3" fmla="*/ 10 h 48"/>
                      <a:gd name="T4" fmla="*/ 2 w 38"/>
                      <a:gd name="T5" fmla="*/ 12 h 48"/>
                      <a:gd name="T6" fmla="*/ 8 w 38"/>
                      <a:gd name="T7" fmla="*/ 18 h 48"/>
                      <a:gd name="T8" fmla="*/ 14 w 38"/>
                      <a:gd name="T9" fmla="*/ 24 h 48"/>
                      <a:gd name="T10" fmla="*/ 22 w 38"/>
                      <a:gd name="T11" fmla="*/ 32 h 48"/>
                      <a:gd name="T12" fmla="*/ 34 w 38"/>
                      <a:gd name="T13" fmla="*/ 46 h 48"/>
                      <a:gd name="T14" fmla="*/ 38 w 38"/>
                      <a:gd name="T15" fmla="*/ 48 h 48"/>
                      <a:gd name="T16" fmla="*/ 36 w 38"/>
                      <a:gd name="T17" fmla="*/ 42 h 48"/>
                      <a:gd name="T18" fmla="*/ 24 w 38"/>
                      <a:gd name="T19" fmla="*/ 26 h 48"/>
                      <a:gd name="T20" fmla="*/ 20 w 38"/>
                      <a:gd name="T21" fmla="*/ 22 h 48"/>
                      <a:gd name="T22" fmla="*/ 16 w 38"/>
                      <a:gd name="T23" fmla="*/ 18 h 48"/>
                      <a:gd name="T24" fmla="*/ 14 w 38"/>
                      <a:gd name="T25" fmla="*/ 12 h 48"/>
                      <a:gd name="T26" fmla="*/ 6 w 38"/>
                      <a:gd name="T27" fmla="*/ 6 h 48"/>
                      <a:gd name="T28" fmla="*/ 0 w 38"/>
                      <a:gd name="T29" fmla="*/ 0 h 48"/>
                      <a:gd name="T30" fmla="*/ 2 w 38"/>
                      <a:gd name="T31" fmla="*/ 6 h 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38" h="48">
                        <a:moveTo>
                          <a:pt x="2" y="6"/>
                        </a:moveTo>
                        <a:lnTo>
                          <a:pt x="4" y="10"/>
                        </a:lnTo>
                        <a:lnTo>
                          <a:pt x="2" y="12"/>
                        </a:lnTo>
                        <a:lnTo>
                          <a:pt x="8" y="18"/>
                        </a:lnTo>
                        <a:lnTo>
                          <a:pt x="14" y="24"/>
                        </a:lnTo>
                        <a:lnTo>
                          <a:pt x="22" y="32"/>
                        </a:lnTo>
                        <a:lnTo>
                          <a:pt x="34" y="46"/>
                        </a:lnTo>
                        <a:lnTo>
                          <a:pt x="38" y="48"/>
                        </a:lnTo>
                        <a:lnTo>
                          <a:pt x="36" y="42"/>
                        </a:lnTo>
                        <a:lnTo>
                          <a:pt x="24" y="26"/>
                        </a:lnTo>
                        <a:lnTo>
                          <a:pt x="20" y="22"/>
                        </a:lnTo>
                        <a:lnTo>
                          <a:pt x="16" y="18"/>
                        </a:lnTo>
                        <a:lnTo>
                          <a:pt x="14" y="12"/>
                        </a:lnTo>
                        <a:lnTo>
                          <a:pt x="6" y="6"/>
                        </a:lnTo>
                        <a:lnTo>
                          <a:pt x="0" y="0"/>
                        </a:lnTo>
                        <a:lnTo>
                          <a:pt x="2" y="6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44" name="Freeform 241"/>
                  <p:cNvSpPr>
                    <a:spLocks/>
                  </p:cNvSpPr>
                  <p:nvPr/>
                </p:nvSpPr>
                <p:spPr bwMode="auto">
                  <a:xfrm>
                    <a:off x="3929" y="1236"/>
                    <a:ext cx="24" cy="26"/>
                  </a:xfrm>
                  <a:custGeom>
                    <a:avLst/>
                    <a:gdLst>
                      <a:gd name="T0" fmla="*/ 2 w 24"/>
                      <a:gd name="T1" fmla="*/ 2 h 26"/>
                      <a:gd name="T2" fmla="*/ 0 w 24"/>
                      <a:gd name="T3" fmla="*/ 0 h 26"/>
                      <a:gd name="T4" fmla="*/ 0 w 24"/>
                      <a:gd name="T5" fmla="*/ 2 h 26"/>
                      <a:gd name="T6" fmla="*/ 2 w 24"/>
                      <a:gd name="T7" fmla="*/ 4 h 26"/>
                      <a:gd name="T8" fmla="*/ 4 w 24"/>
                      <a:gd name="T9" fmla="*/ 8 h 26"/>
                      <a:gd name="T10" fmla="*/ 8 w 24"/>
                      <a:gd name="T11" fmla="*/ 14 h 26"/>
                      <a:gd name="T12" fmla="*/ 14 w 24"/>
                      <a:gd name="T13" fmla="*/ 20 h 26"/>
                      <a:gd name="T14" fmla="*/ 22 w 24"/>
                      <a:gd name="T15" fmla="*/ 26 h 26"/>
                      <a:gd name="T16" fmla="*/ 24 w 24"/>
                      <a:gd name="T17" fmla="*/ 26 h 26"/>
                      <a:gd name="T18" fmla="*/ 16 w 24"/>
                      <a:gd name="T19" fmla="*/ 18 h 26"/>
                      <a:gd name="T20" fmla="*/ 2 w 24"/>
                      <a:gd name="T21" fmla="*/ 2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4" h="26">
                        <a:moveTo>
                          <a:pt x="2" y="2"/>
                        </a:move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2" y="4"/>
                        </a:lnTo>
                        <a:lnTo>
                          <a:pt x="4" y="8"/>
                        </a:lnTo>
                        <a:lnTo>
                          <a:pt x="8" y="14"/>
                        </a:lnTo>
                        <a:lnTo>
                          <a:pt x="14" y="20"/>
                        </a:lnTo>
                        <a:lnTo>
                          <a:pt x="22" y="26"/>
                        </a:lnTo>
                        <a:lnTo>
                          <a:pt x="24" y="26"/>
                        </a:lnTo>
                        <a:lnTo>
                          <a:pt x="16" y="18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45" name="Freeform 242"/>
                  <p:cNvSpPr>
                    <a:spLocks/>
                  </p:cNvSpPr>
                  <p:nvPr/>
                </p:nvSpPr>
                <p:spPr bwMode="auto">
                  <a:xfrm>
                    <a:off x="3582" y="1026"/>
                    <a:ext cx="177" cy="146"/>
                  </a:xfrm>
                  <a:custGeom>
                    <a:avLst/>
                    <a:gdLst>
                      <a:gd name="T0" fmla="*/ 173 w 177"/>
                      <a:gd name="T1" fmla="*/ 104 h 146"/>
                      <a:gd name="T2" fmla="*/ 167 w 177"/>
                      <a:gd name="T3" fmla="*/ 96 h 146"/>
                      <a:gd name="T4" fmla="*/ 159 w 177"/>
                      <a:gd name="T5" fmla="*/ 90 h 146"/>
                      <a:gd name="T6" fmla="*/ 151 w 177"/>
                      <a:gd name="T7" fmla="*/ 78 h 146"/>
                      <a:gd name="T8" fmla="*/ 135 w 177"/>
                      <a:gd name="T9" fmla="*/ 74 h 146"/>
                      <a:gd name="T10" fmla="*/ 109 w 177"/>
                      <a:gd name="T11" fmla="*/ 58 h 146"/>
                      <a:gd name="T12" fmla="*/ 79 w 177"/>
                      <a:gd name="T13" fmla="*/ 42 h 146"/>
                      <a:gd name="T14" fmla="*/ 65 w 177"/>
                      <a:gd name="T15" fmla="*/ 36 h 146"/>
                      <a:gd name="T16" fmla="*/ 59 w 177"/>
                      <a:gd name="T17" fmla="*/ 38 h 146"/>
                      <a:gd name="T18" fmla="*/ 37 w 177"/>
                      <a:gd name="T19" fmla="*/ 12 h 146"/>
                      <a:gd name="T20" fmla="*/ 25 w 177"/>
                      <a:gd name="T21" fmla="*/ 16 h 146"/>
                      <a:gd name="T22" fmla="*/ 21 w 177"/>
                      <a:gd name="T23" fmla="*/ 16 h 146"/>
                      <a:gd name="T24" fmla="*/ 8 w 177"/>
                      <a:gd name="T25" fmla="*/ 0 h 146"/>
                      <a:gd name="T26" fmla="*/ 0 w 177"/>
                      <a:gd name="T27" fmla="*/ 6 h 146"/>
                      <a:gd name="T28" fmla="*/ 8 w 177"/>
                      <a:gd name="T29" fmla="*/ 14 h 146"/>
                      <a:gd name="T30" fmla="*/ 18 w 177"/>
                      <a:gd name="T31" fmla="*/ 24 h 146"/>
                      <a:gd name="T32" fmla="*/ 29 w 177"/>
                      <a:gd name="T33" fmla="*/ 32 h 146"/>
                      <a:gd name="T34" fmla="*/ 31 w 177"/>
                      <a:gd name="T35" fmla="*/ 34 h 146"/>
                      <a:gd name="T36" fmla="*/ 31 w 177"/>
                      <a:gd name="T37" fmla="*/ 38 h 146"/>
                      <a:gd name="T38" fmla="*/ 45 w 177"/>
                      <a:gd name="T39" fmla="*/ 46 h 146"/>
                      <a:gd name="T40" fmla="*/ 57 w 177"/>
                      <a:gd name="T41" fmla="*/ 54 h 146"/>
                      <a:gd name="T42" fmla="*/ 49 w 177"/>
                      <a:gd name="T43" fmla="*/ 46 h 146"/>
                      <a:gd name="T44" fmla="*/ 49 w 177"/>
                      <a:gd name="T45" fmla="*/ 42 h 146"/>
                      <a:gd name="T46" fmla="*/ 59 w 177"/>
                      <a:gd name="T47" fmla="*/ 50 h 146"/>
                      <a:gd name="T48" fmla="*/ 79 w 177"/>
                      <a:gd name="T49" fmla="*/ 62 h 146"/>
                      <a:gd name="T50" fmla="*/ 91 w 177"/>
                      <a:gd name="T51" fmla="*/ 66 h 146"/>
                      <a:gd name="T52" fmla="*/ 103 w 177"/>
                      <a:gd name="T53" fmla="*/ 72 h 146"/>
                      <a:gd name="T54" fmla="*/ 109 w 177"/>
                      <a:gd name="T55" fmla="*/ 84 h 146"/>
                      <a:gd name="T56" fmla="*/ 109 w 177"/>
                      <a:gd name="T57" fmla="*/ 86 h 146"/>
                      <a:gd name="T58" fmla="*/ 115 w 177"/>
                      <a:gd name="T59" fmla="*/ 94 h 146"/>
                      <a:gd name="T60" fmla="*/ 127 w 177"/>
                      <a:gd name="T61" fmla="*/ 102 h 146"/>
                      <a:gd name="T62" fmla="*/ 127 w 177"/>
                      <a:gd name="T63" fmla="*/ 110 h 146"/>
                      <a:gd name="T64" fmla="*/ 133 w 177"/>
                      <a:gd name="T65" fmla="*/ 114 h 146"/>
                      <a:gd name="T66" fmla="*/ 139 w 177"/>
                      <a:gd name="T67" fmla="*/ 112 h 146"/>
                      <a:gd name="T68" fmla="*/ 147 w 177"/>
                      <a:gd name="T69" fmla="*/ 114 h 146"/>
                      <a:gd name="T70" fmla="*/ 147 w 177"/>
                      <a:gd name="T71" fmla="*/ 108 h 146"/>
                      <a:gd name="T72" fmla="*/ 153 w 177"/>
                      <a:gd name="T73" fmla="*/ 116 h 146"/>
                      <a:gd name="T74" fmla="*/ 147 w 177"/>
                      <a:gd name="T75" fmla="*/ 122 h 146"/>
                      <a:gd name="T76" fmla="*/ 159 w 177"/>
                      <a:gd name="T77" fmla="*/ 142 h 146"/>
                      <a:gd name="T78" fmla="*/ 161 w 177"/>
                      <a:gd name="T79" fmla="*/ 140 h 146"/>
                      <a:gd name="T80" fmla="*/ 163 w 177"/>
                      <a:gd name="T81" fmla="*/ 132 h 146"/>
                      <a:gd name="T82" fmla="*/ 169 w 177"/>
                      <a:gd name="T83" fmla="*/ 122 h 146"/>
                      <a:gd name="T84" fmla="*/ 173 w 177"/>
                      <a:gd name="T85" fmla="*/ 110 h 1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177" h="146">
                        <a:moveTo>
                          <a:pt x="173" y="110"/>
                        </a:moveTo>
                        <a:lnTo>
                          <a:pt x="177" y="110"/>
                        </a:lnTo>
                        <a:lnTo>
                          <a:pt x="173" y="104"/>
                        </a:lnTo>
                        <a:lnTo>
                          <a:pt x="173" y="98"/>
                        </a:lnTo>
                        <a:lnTo>
                          <a:pt x="169" y="96"/>
                        </a:lnTo>
                        <a:lnTo>
                          <a:pt x="167" y="96"/>
                        </a:lnTo>
                        <a:lnTo>
                          <a:pt x="167" y="98"/>
                        </a:lnTo>
                        <a:lnTo>
                          <a:pt x="163" y="94"/>
                        </a:lnTo>
                        <a:lnTo>
                          <a:pt x="159" y="90"/>
                        </a:lnTo>
                        <a:lnTo>
                          <a:pt x="157" y="86"/>
                        </a:lnTo>
                        <a:lnTo>
                          <a:pt x="155" y="84"/>
                        </a:lnTo>
                        <a:lnTo>
                          <a:pt x="151" y="78"/>
                        </a:lnTo>
                        <a:lnTo>
                          <a:pt x="143" y="72"/>
                        </a:lnTo>
                        <a:lnTo>
                          <a:pt x="137" y="72"/>
                        </a:lnTo>
                        <a:lnTo>
                          <a:pt x="135" y="74"/>
                        </a:lnTo>
                        <a:lnTo>
                          <a:pt x="131" y="72"/>
                        </a:lnTo>
                        <a:lnTo>
                          <a:pt x="127" y="68"/>
                        </a:lnTo>
                        <a:lnTo>
                          <a:pt x="109" y="58"/>
                        </a:lnTo>
                        <a:lnTo>
                          <a:pt x="97" y="52"/>
                        </a:lnTo>
                        <a:lnTo>
                          <a:pt x="83" y="46"/>
                        </a:lnTo>
                        <a:lnTo>
                          <a:pt x="79" y="42"/>
                        </a:lnTo>
                        <a:lnTo>
                          <a:pt x="77" y="42"/>
                        </a:lnTo>
                        <a:lnTo>
                          <a:pt x="71" y="38"/>
                        </a:lnTo>
                        <a:lnTo>
                          <a:pt x="65" y="36"/>
                        </a:lnTo>
                        <a:lnTo>
                          <a:pt x="59" y="36"/>
                        </a:lnTo>
                        <a:lnTo>
                          <a:pt x="61" y="38"/>
                        </a:lnTo>
                        <a:lnTo>
                          <a:pt x="59" y="38"/>
                        </a:lnTo>
                        <a:lnTo>
                          <a:pt x="57" y="36"/>
                        </a:lnTo>
                        <a:lnTo>
                          <a:pt x="53" y="30"/>
                        </a:lnTo>
                        <a:lnTo>
                          <a:pt x="37" y="12"/>
                        </a:lnTo>
                        <a:lnTo>
                          <a:pt x="31" y="10"/>
                        </a:lnTo>
                        <a:lnTo>
                          <a:pt x="29" y="12"/>
                        </a:lnTo>
                        <a:lnTo>
                          <a:pt x="25" y="16"/>
                        </a:lnTo>
                        <a:lnTo>
                          <a:pt x="23" y="20"/>
                        </a:lnTo>
                        <a:lnTo>
                          <a:pt x="21" y="18"/>
                        </a:lnTo>
                        <a:lnTo>
                          <a:pt x="21" y="16"/>
                        </a:lnTo>
                        <a:lnTo>
                          <a:pt x="18" y="14"/>
                        </a:lnTo>
                        <a:lnTo>
                          <a:pt x="14" y="4"/>
                        </a:lnTo>
                        <a:lnTo>
                          <a:pt x="8" y="0"/>
                        </a:lnTo>
                        <a:lnTo>
                          <a:pt x="6" y="0"/>
                        </a:lnTo>
                        <a:lnTo>
                          <a:pt x="2" y="6"/>
                        </a:lnTo>
                        <a:lnTo>
                          <a:pt x="0" y="6"/>
                        </a:lnTo>
                        <a:lnTo>
                          <a:pt x="2" y="8"/>
                        </a:lnTo>
                        <a:lnTo>
                          <a:pt x="6" y="12"/>
                        </a:lnTo>
                        <a:lnTo>
                          <a:pt x="8" y="14"/>
                        </a:lnTo>
                        <a:lnTo>
                          <a:pt x="10" y="16"/>
                        </a:lnTo>
                        <a:lnTo>
                          <a:pt x="16" y="22"/>
                        </a:lnTo>
                        <a:lnTo>
                          <a:pt x="18" y="24"/>
                        </a:lnTo>
                        <a:lnTo>
                          <a:pt x="21" y="28"/>
                        </a:lnTo>
                        <a:lnTo>
                          <a:pt x="27" y="32"/>
                        </a:lnTo>
                        <a:lnTo>
                          <a:pt x="29" y="32"/>
                        </a:lnTo>
                        <a:lnTo>
                          <a:pt x="27" y="32"/>
                        </a:lnTo>
                        <a:lnTo>
                          <a:pt x="29" y="34"/>
                        </a:lnTo>
                        <a:lnTo>
                          <a:pt x="31" y="34"/>
                        </a:lnTo>
                        <a:lnTo>
                          <a:pt x="31" y="36"/>
                        </a:lnTo>
                        <a:lnTo>
                          <a:pt x="31" y="38"/>
                        </a:lnTo>
                        <a:lnTo>
                          <a:pt x="31" y="38"/>
                        </a:lnTo>
                        <a:lnTo>
                          <a:pt x="35" y="40"/>
                        </a:lnTo>
                        <a:lnTo>
                          <a:pt x="37" y="40"/>
                        </a:lnTo>
                        <a:lnTo>
                          <a:pt x="45" y="46"/>
                        </a:lnTo>
                        <a:lnTo>
                          <a:pt x="55" y="54"/>
                        </a:lnTo>
                        <a:lnTo>
                          <a:pt x="61" y="60"/>
                        </a:lnTo>
                        <a:lnTo>
                          <a:pt x="57" y="54"/>
                        </a:lnTo>
                        <a:lnTo>
                          <a:pt x="53" y="50"/>
                        </a:lnTo>
                        <a:lnTo>
                          <a:pt x="49" y="46"/>
                        </a:lnTo>
                        <a:lnTo>
                          <a:pt x="49" y="46"/>
                        </a:lnTo>
                        <a:lnTo>
                          <a:pt x="53" y="48"/>
                        </a:lnTo>
                        <a:lnTo>
                          <a:pt x="53" y="46"/>
                        </a:lnTo>
                        <a:lnTo>
                          <a:pt x="49" y="42"/>
                        </a:lnTo>
                        <a:lnTo>
                          <a:pt x="55" y="48"/>
                        </a:lnTo>
                        <a:lnTo>
                          <a:pt x="57" y="50"/>
                        </a:lnTo>
                        <a:lnTo>
                          <a:pt x="59" y="50"/>
                        </a:lnTo>
                        <a:lnTo>
                          <a:pt x="65" y="54"/>
                        </a:lnTo>
                        <a:lnTo>
                          <a:pt x="73" y="64"/>
                        </a:lnTo>
                        <a:lnTo>
                          <a:pt x="79" y="62"/>
                        </a:lnTo>
                        <a:lnTo>
                          <a:pt x="81" y="58"/>
                        </a:lnTo>
                        <a:lnTo>
                          <a:pt x="85" y="62"/>
                        </a:lnTo>
                        <a:lnTo>
                          <a:pt x="91" y="66"/>
                        </a:lnTo>
                        <a:lnTo>
                          <a:pt x="95" y="68"/>
                        </a:lnTo>
                        <a:lnTo>
                          <a:pt x="97" y="68"/>
                        </a:lnTo>
                        <a:lnTo>
                          <a:pt x="103" y="72"/>
                        </a:lnTo>
                        <a:lnTo>
                          <a:pt x="111" y="80"/>
                        </a:lnTo>
                        <a:lnTo>
                          <a:pt x="111" y="82"/>
                        </a:lnTo>
                        <a:lnTo>
                          <a:pt x="109" y="84"/>
                        </a:lnTo>
                        <a:lnTo>
                          <a:pt x="109" y="84"/>
                        </a:lnTo>
                        <a:lnTo>
                          <a:pt x="109" y="84"/>
                        </a:lnTo>
                        <a:lnTo>
                          <a:pt x="109" y="86"/>
                        </a:lnTo>
                        <a:lnTo>
                          <a:pt x="111" y="92"/>
                        </a:lnTo>
                        <a:lnTo>
                          <a:pt x="115" y="96"/>
                        </a:lnTo>
                        <a:lnTo>
                          <a:pt x="115" y="94"/>
                        </a:lnTo>
                        <a:lnTo>
                          <a:pt x="115" y="92"/>
                        </a:lnTo>
                        <a:lnTo>
                          <a:pt x="119" y="94"/>
                        </a:lnTo>
                        <a:lnTo>
                          <a:pt x="127" y="102"/>
                        </a:lnTo>
                        <a:lnTo>
                          <a:pt x="127" y="106"/>
                        </a:lnTo>
                        <a:lnTo>
                          <a:pt x="127" y="108"/>
                        </a:lnTo>
                        <a:lnTo>
                          <a:pt x="127" y="110"/>
                        </a:lnTo>
                        <a:lnTo>
                          <a:pt x="129" y="112"/>
                        </a:lnTo>
                        <a:lnTo>
                          <a:pt x="133" y="116"/>
                        </a:lnTo>
                        <a:lnTo>
                          <a:pt x="133" y="114"/>
                        </a:lnTo>
                        <a:lnTo>
                          <a:pt x="135" y="114"/>
                        </a:lnTo>
                        <a:lnTo>
                          <a:pt x="135" y="112"/>
                        </a:lnTo>
                        <a:lnTo>
                          <a:pt x="139" y="112"/>
                        </a:lnTo>
                        <a:lnTo>
                          <a:pt x="139" y="112"/>
                        </a:lnTo>
                        <a:lnTo>
                          <a:pt x="143" y="114"/>
                        </a:lnTo>
                        <a:lnTo>
                          <a:pt x="147" y="114"/>
                        </a:lnTo>
                        <a:lnTo>
                          <a:pt x="149" y="114"/>
                        </a:lnTo>
                        <a:lnTo>
                          <a:pt x="147" y="110"/>
                        </a:lnTo>
                        <a:lnTo>
                          <a:pt x="147" y="108"/>
                        </a:lnTo>
                        <a:lnTo>
                          <a:pt x="147" y="106"/>
                        </a:lnTo>
                        <a:lnTo>
                          <a:pt x="151" y="114"/>
                        </a:lnTo>
                        <a:lnTo>
                          <a:pt x="153" y="116"/>
                        </a:lnTo>
                        <a:lnTo>
                          <a:pt x="151" y="118"/>
                        </a:lnTo>
                        <a:lnTo>
                          <a:pt x="149" y="118"/>
                        </a:lnTo>
                        <a:lnTo>
                          <a:pt x="147" y="122"/>
                        </a:lnTo>
                        <a:lnTo>
                          <a:pt x="153" y="130"/>
                        </a:lnTo>
                        <a:lnTo>
                          <a:pt x="157" y="138"/>
                        </a:lnTo>
                        <a:lnTo>
                          <a:pt x="159" y="142"/>
                        </a:lnTo>
                        <a:lnTo>
                          <a:pt x="157" y="144"/>
                        </a:lnTo>
                        <a:lnTo>
                          <a:pt x="161" y="146"/>
                        </a:lnTo>
                        <a:lnTo>
                          <a:pt x="161" y="140"/>
                        </a:lnTo>
                        <a:lnTo>
                          <a:pt x="163" y="134"/>
                        </a:lnTo>
                        <a:lnTo>
                          <a:pt x="165" y="134"/>
                        </a:lnTo>
                        <a:lnTo>
                          <a:pt x="163" y="132"/>
                        </a:lnTo>
                        <a:lnTo>
                          <a:pt x="161" y="126"/>
                        </a:lnTo>
                        <a:lnTo>
                          <a:pt x="167" y="124"/>
                        </a:lnTo>
                        <a:lnTo>
                          <a:pt x="169" y="122"/>
                        </a:lnTo>
                        <a:lnTo>
                          <a:pt x="167" y="120"/>
                        </a:lnTo>
                        <a:lnTo>
                          <a:pt x="171" y="112"/>
                        </a:lnTo>
                        <a:lnTo>
                          <a:pt x="173" y="11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46" name="Freeform 243"/>
                  <p:cNvSpPr>
                    <a:spLocks/>
                  </p:cNvSpPr>
                  <p:nvPr/>
                </p:nvSpPr>
                <p:spPr bwMode="auto">
                  <a:xfrm>
                    <a:off x="3158" y="780"/>
                    <a:ext cx="10" cy="2"/>
                  </a:xfrm>
                  <a:custGeom>
                    <a:avLst/>
                    <a:gdLst>
                      <a:gd name="T0" fmla="*/ 6 w 10"/>
                      <a:gd name="T1" fmla="*/ 2 h 2"/>
                      <a:gd name="T2" fmla="*/ 8 w 10"/>
                      <a:gd name="T3" fmla="*/ 2 h 2"/>
                      <a:gd name="T4" fmla="*/ 10 w 10"/>
                      <a:gd name="T5" fmla="*/ 2 h 2"/>
                      <a:gd name="T6" fmla="*/ 8 w 10"/>
                      <a:gd name="T7" fmla="*/ 2 h 2"/>
                      <a:gd name="T8" fmla="*/ 8 w 10"/>
                      <a:gd name="T9" fmla="*/ 0 h 2"/>
                      <a:gd name="T10" fmla="*/ 2 w 10"/>
                      <a:gd name="T11" fmla="*/ 0 h 2"/>
                      <a:gd name="T12" fmla="*/ 0 w 10"/>
                      <a:gd name="T13" fmla="*/ 0 h 2"/>
                      <a:gd name="T14" fmla="*/ 4 w 10"/>
                      <a:gd name="T15" fmla="*/ 2 h 2"/>
                      <a:gd name="T16" fmla="*/ 6 w 10"/>
                      <a:gd name="T1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0" h="2">
                        <a:moveTo>
                          <a:pt x="6" y="2"/>
                        </a:moveTo>
                        <a:lnTo>
                          <a:pt x="8" y="2"/>
                        </a:lnTo>
                        <a:lnTo>
                          <a:pt x="10" y="2"/>
                        </a:lnTo>
                        <a:lnTo>
                          <a:pt x="8" y="2"/>
                        </a:lnTo>
                        <a:lnTo>
                          <a:pt x="8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4" y="2"/>
                        </a:lnTo>
                        <a:lnTo>
                          <a:pt x="6" y="2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47" name="Freeform 244"/>
                  <p:cNvSpPr>
                    <a:spLocks/>
                  </p:cNvSpPr>
                  <p:nvPr/>
                </p:nvSpPr>
                <p:spPr bwMode="auto">
                  <a:xfrm>
                    <a:off x="3957" y="1320"/>
                    <a:ext cx="10" cy="14"/>
                  </a:xfrm>
                  <a:custGeom>
                    <a:avLst/>
                    <a:gdLst>
                      <a:gd name="T0" fmla="*/ 2 w 10"/>
                      <a:gd name="T1" fmla="*/ 10 h 14"/>
                      <a:gd name="T2" fmla="*/ 6 w 10"/>
                      <a:gd name="T3" fmla="*/ 12 h 14"/>
                      <a:gd name="T4" fmla="*/ 10 w 10"/>
                      <a:gd name="T5" fmla="*/ 14 h 14"/>
                      <a:gd name="T6" fmla="*/ 10 w 10"/>
                      <a:gd name="T7" fmla="*/ 10 h 14"/>
                      <a:gd name="T8" fmla="*/ 6 w 10"/>
                      <a:gd name="T9" fmla="*/ 2 h 14"/>
                      <a:gd name="T10" fmla="*/ 4 w 10"/>
                      <a:gd name="T11" fmla="*/ 4 h 14"/>
                      <a:gd name="T12" fmla="*/ 4 w 10"/>
                      <a:gd name="T13" fmla="*/ 2 h 14"/>
                      <a:gd name="T14" fmla="*/ 0 w 10"/>
                      <a:gd name="T15" fmla="*/ 0 h 14"/>
                      <a:gd name="T16" fmla="*/ 2 w 10"/>
                      <a:gd name="T17" fmla="*/ 1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0" h="14">
                        <a:moveTo>
                          <a:pt x="2" y="10"/>
                        </a:moveTo>
                        <a:lnTo>
                          <a:pt x="6" y="12"/>
                        </a:lnTo>
                        <a:lnTo>
                          <a:pt x="10" y="14"/>
                        </a:lnTo>
                        <a:lnTo>
                          <a:pt x="10" y="10"/>
                        </a:lnTo>
                        <a:lnTo>
                          <a:pt x="6" y="2"/>
                        </a:lnTo>
                        <a:lnTo>
                          <a:pt x="4" y="4"/>
                        </a:lnTo>
                        <a:lnTo>
                          <a:pt x="4" y="2"/>
                        </a:lnTo>
                        <a:lnTo>
                          <a:pt x="0" y="0"/>
                        </a:lnTo>
                        <a:lnTo>
                          <a:pt x="2" y="1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48" name="Freeform 245"/>
                  <p:cNvSpPr>
                    <a:spLocks/>
                  </p:cNvSpPr>
                  <p:nvPr/>
                </p:nvSpPr>
                <p:spPr bwMode="auto">
                  <a:xfrm>
                    <a:off x="3959" y="1312"/>
                    <a:ext cx="4" cy="4"/>
                  </a:xfrm>
                  <a:custGeom>
                    <a:avLst/>
                    <a:gdLst>
                      <a:gd name="T0" fmla="*/ 4 w 4"/>
                      <a:gd name="T1" fmla="*/ 4 h 4"/>
                      <a:gd name="T2" fmla="*/ 2 w 4"/>
                      <a:gd name="T3" fmla="*/ 0 h 4"/>
                      <a:gd name="T4" fmla="*/ 0 w 4"/>
                      <a:gd name="T5" fmla="*/ 2 h 4"/>
                      <a:gd name="T6" fmla="*/ 0 w 4"/>
                      <a:gd name="T7" fmla="*/ 2 h 4"/>
                      <a:gd name="T8" fmla="*/ 2 w 4"/>
                      <a:gd name="T9" fmla="*/ 4 h 4"/>
                      <a:gd name="T10" fmla="*/ 4 w 4"/>
                      <a:gd name="T11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" h="4">
                        <a:moveTo>
                          <a:pt x="4" y="4"/>
                        </a:move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2" y="4"/>
                        </a:lnTo>
                        <a:lnTo>
                          <a:pt x="4" y="4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49" name="Freeform 246"/>
                  <p:cNvSpPr>
                    <a:spLocks/>
                  </p:cNvSpPr>
                  <p:nvPr/>
                </p:nvSpPr>
                <p:spPr bwMode="auto">
                  <a:xfrm>
                    <a:off x="3358" y="826"/>
                    <a:ext cx="337" cy="190"/>
                  </a:xfrm>
                  <a:custGeom>
                    <a:avLst/>
                    <a:gdLst>
                      <a:gd name="T0" fmla="*/ 14 w 337"/>
                      <a:gd name="T1" fmla="*/ 8 h 190"/>
                      <a:gd name="T2" fmla="*/ 18 w 337"/>
                      <a:gd name="T3" fmla="*/ 12 h 190"/>
                      <a:gd name="T4" fmla="*/ 22 w 337"/>
                      <a:gd name="T5" fmla="*/ 16 h 190"/>
                      <a:gd name="T6" fmla="*/ 38 w 337"/>
                      <a:gd name="T7" fmla="*/ 24 h 190"/>
                      <a:gd name="T8" fmla="*/ 48 w 337"/>
                      <a:gd name="T9" fmla="*/ 28 h 190"/>
                      <a:gd name="T10" fmla="*/ 58 w 337"/>
                      <a:gd name="T11" fmla="*/ 34 h 190"/>
                      <a:gd name="T12" fmla="*/ 60 w 337"/>
                      <a:gd name="T13" fmla="*/ 36 h 190"/>
                      <a:gd name="T14" fmla="*/ 64 w 337"/>
                      <a:gd name="T15" fmla="*/ 38 h 190"/>
                      <a:gd name="T16" fmla="*/ 76 w 337"/>
                      <a:gd name="T17" fmla="*/ 44 h 190"/>
                      <a:gd name="T18" fmla="*/ 82 w 337"/>
                      <a:gd name="T19" fmla="*/ 50 h 190"/>
                      <a:gd name="T20" fmla="*/ 100 w 337"/>
                      <a:gd name="T21" fmla="*/ 60 h 190"/>
                      <a:gd name="T22" fmla="*/ 114 w 337"/>
                      <a:gd name="T23" fmla="*/ 66 h 190"/>
                      <a:gd name="T24" fmla="*/ 124 w 337"/>
                      <a:gd name="T25" fmla="*/ 74 h 190"/>
                      <a:gd name="T26" fmla="*/ 134 w 337"/>
                      <a:gd name="T27" fmla="*/ 80 h 190"/>
                      <a:gd name="T28" fmla="*/ 136 w 337"/>
                      <a:gd name="T29" fmla="*/ 82 h 190"/>
                      <a:gd name="T30" fmla="*/ 138 w 337"/>
                      <a:gd name="T31" fmla="*/ 84 h 190"/>
                      <a:gd name="T32" fmla="*/ 152 w 337"/>
                      <a:gd name="T33" fmla="*/ 94 h 190"/>
                      <a:gd name="T34" fmla="*/ 160 w 337"/>
                      <a:gd name="T35" fmla="*/ 98 h 190"/>
                      <a:gd name="T36" fmla="*/ 168 w 337"/>
                      <a:gd name="T37" fmla="*/ 108 h 190"/>
                      <a:gd name="T38" fmla="*/ 172 w 337"/>
                      <a:gd name="T39" fmla="*/ 114 h 190"/>
                      <a:gd name="T40" fmla="*/ 174 w 337"/>
                      <a:gd name="T41" fmla="*/ 118 h 190"/>
                      <a:gd name="T42" fmla="*/ 180 w 337"/>
                      <a:gd name="T43" fmla="*/ 126 h 190"/>
                      <a:gd name="T44" fmla="*/ 196 w 337"/>
                      <a:gd name="T45" fmla="*/ 134 h 190"/>
                      <a:gd name="T46" fmla="*/ 206 w 337"/>
                      <a:gd name="T47" fmla="*/ 140 h 190"/>
                      <a:gd name="T48" fmla="*/ 220 w 337"/>
                      <a:gd name="T49" fmla="*/ 150 h 190"/>
                      <a:gd name="T50" fmla="*/ 230 w 337"/>
                      <a:gd name="T51" fmla="*/ 152 h 190"/>
                      <a:gd name="T52" fmla="*/ 238 w 337"/>
                      <a:gd name="T53" fmla="*/ 160 h 190"/>
                      <a:gd name="T54" fmla="*/ 243 w 337"/>
                      <a:gd name="T55" fmla="*/ 160 h 190"/>
                      <a:gd name="T56" fmla="*/ 251 w 337"/>
                      <a:gd name="T57" fmla="*/ 166 h 190"/>
                      <a:gd name="T58" fmla="*/ 269 w 337"/>
                      <a:gd name="T59" fmla="*/ 174 h 190"/>
                      <a:gd name="T60" fmla="*/ 267 w 337"/>
                      <a:gd name="T61" fmla="*/ 162 h 190"/>
                      <a:gd name="T62" fmla="*/ 255 w 337"/>
                      <a:gd name="T63" fmla="*/ 146 h 190"/>
                      <a:gd name="T64" fmla="*/ 269 w 337"/>
                      <a:gd name="T65" fmla="*/ 154 h 190"/>
                      <a:gd name="T66" fmla="*/ 287 w 337"/>
                      <a:gd name="T67" fmla="*/ 162 h 190"/>
                      <a:gd name="T68" fmla="*/ 307 w 337"/>
                      <a:gd name="T69" fmla="*/ 172 h 190"/>
                      <a:gd name="T70" fmla="*/ 325 w 337"/>
                      <a:gd name="T71" fmla="*/ 184 h 190"/>
                      <a:gd name="T72" fmla="*/ 337 w 337"/>
                      <a:gd name="T73" fmla="*/ 188 h 190"/>
                      <a:gd name="T74" fmla="*/ 333 w 337"/>
                      <a:gd name="T75" fmla="*/ 182 h 190"/>
                      <a:gd name="T76" fmla="*/ 325 w 337"/>
                      <a:gd name="T77" fmla="*/ 176 h 190"/>
                      <a:gd name="T78" fmla="*/ 319 w 337"/>
                      <a:gd name="T79" fmla="*/ 168 h 190"/>
                      <a:gd name="T80" fmla="*/ 287 w 337"/>
                      <a:gd name="T81" fmla="*/ 146 h 190"/>
                      <a:gd name="T82" fmla="*/ 273 w 337"/>
                      <a:gd name="T83" fmla="*/ 136 h 190"/>
                      <a:gd name="T84" fmla="*/ 261 w 337"/>
                      <a:gd name="T85" fmla="*/ 128 h 190"/>
                      <a:gd name="T86" fmla="*/ 226 w 337"/>
                      <a:gd name="T87" fmla="*/ 106 h 190"/>
                      <a:gd name="T88" fmla="*/ 212 w 337"/>
                      <a:gd name="T89" fmla="*/ 100 h 190"/>
                      <a:gd name="T90" fmla="*/ 202 w 337"/>
                      <a:gd name="T91" fmla="*/ 96 h 190"/>
                      <a:gd name="T92" fmla="*/ 184 w 337"/>
                      <a:gd name="T93" fmla="*/ 86 h 190"/>
                      <a:gd name="T94" fmla="*/ 180 w 337"/>
                      <a:gd name="T95" fmla="*/ 82 h 190"/>
                      <a:gd name="T96" fmla="*/ 164 w 337"/>
                      <a:gd name="T97" fmla="*/ 72 h 190"/>
                      <a:gd name="T98" fmla="*/ 160 w 337"/>
                      <a:gd name="T99" fmla="*/ 68 h 190"/>
                      <a:gd name="T100" fmla="*/ 40 w 337"/>
                      <a:gd name="T101" fmla="*/ 14 h 190"/>
                      <a:gd name="T102" fmla="*/ 0 w 337"/>
                      <a:gd name="T103" fmla="*/ 0 h 190"/>
                      <a:gd name="T104" fmla="*/ 0 w 337"/>
                      <a:gd name="T105" fmla="*/ 0 h 1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337" h="190">
                        <a:moveTo>
                          <a:pt x="8" y="6"/>
                        </a:moveTo>
                        <a:lnTo>
                          <a:pt x="12" y="6"/>
                        </a:lnTo>
                        <a:lnTo>
                          <a:pt x="14" y="8"/>
                        </a:lnTo>
                        <a:lnTo>
                          <a:pt x="10" y="8"/>
                        </a:lnTo>
                        <a:lnTo>
                          <a:pt x="10" y="8"/>
                        </a:lnTo>
                        <a:lnTo>
                          <a:pt x="18" y="12"/>
                        </a:lnTo>
                        <a:lnTo>
                          <a:pt x="20" y="14"/>
                        </a:lnTo>
                        <a:lnTo>
                          <a:pt x="20" y="16"/>
                        </a:lnTo>
                        <a:lnTo>
                          <a:pt x="22" y="16"/>
                        </a:lnTo>
                        <a:lnTo>
                          <a:pt x="30" y="20"/>
                        </a:lnTo>
                        <a:lnTo>
                          <a:pt x="36" y="22"/>
                        </a:lnTo>
                        <a:lnTo>
                          <a:pt x="38" y="24"/>
                        </a:lnTo>
                        <a:lnTo>
                          <a:pt x="42" y="26"/>
                        </a:lnTo>
                        <a:lnTo>
                          <a:pt x="44" y="28"/>
                        </a:lnTo>
                        <a:lnTo>
                          <a:pt x="48" y="28"/>
                        </a:lnTo>
                        <a:lnTo>
                          <a:pt x="52" y="32"/>
                        </a:lnTo>
                        <a:lnTo>
                          <a:pt x="56" y="32"/>
                        </a:lnTo>
                        <a:lnTo>
                          <a:pt x="58" y="34"/>
                        </a:lnTo>
                        <a:lnTo>
                          <a:pt x="58" y="34"/>
                        </a:lnTo>
                        <a:lnTo>
                          <a:pt x="60" y="36"/>
                        </a:lnTo>
                        <a:lnTo>
                          <a:pt x="60" y="36"/>
                        </a:lnTo>
                        <a:lnTo>
                          <a:pt x="60" y="38"/>
                        </a:lnTo>
                        <a:lnTo>
                          <a:pt x="62" y="40"/>
                        </a:lnTo>
                        <a:lnTo>
                          <a:pt x="64" y="38"/>
                        </a:lnTo>
                        <a:lnTo>
                          <a:pt x="68" y="42"/>
                        </a:lnTo>
                        <a:lnTo>
                          <a:pt x="74" y="44"/>
                        </a:lnTo>
                        <a:lnTo>
                          <a:pt x="76" y="44"/>
                        </a:lnTo>
                        <a:lnTo>
                          <a:pt x="76" y="46"/>
                        </a:lnTo>
                        <a:lnTo>
                          <a:pt x="82" y="48"/>
                        </a:lnTo>
                        <a:lnTo>
                          <a:pt x="82" y="50"/>
                        </a:lnTo>
                        <a:lnTo>
                          <a:pt x="92" y="56"/>
                        </a:lnTo>
                        <a:lnTo>
                          <a:pt x="96" y="58"/>
                        </a:lnTo>
                        <a:lnTo>
                          <a:pt x="100" y="60"/>
                        </a:lnTo>
                        <a:lnTo>
                          <a:pt x="102" y="62"/>
                        </a:lnTo>
                        <a:lnTo>
                          <a:pt x="110" y="64"/>
                        </a:lnTo>
                        <a:lnTo>
                          <a:pt x="114" y="66"/>
                        </a:lnTo>
                        <a:lnTo>
                          <a:pt x="120" y="70"/>
                        </a:lnTo>
                        <a:lnTo>
                          <a:pt x="126" y="72"/>
                        </a:lnTo>
                        <a:lnTo>
                          <a:pt x="124" y="74"/>
                        </a:lnTo>
                        <a:lnTo>
                          <a:pt x="128" y="76"/>
                        </a:lnTo>
                        <a:lnTo>
                          <a:pt x="130" y="78"/>
                        </a:lnTo>
                        <a:lnTo>
                          <a:pt x="134" y="80"/>
                        </a:lnTo>
                        <a:lnTo>
                          <a:pt x="136" y="80"/>
                        </a:lnTo>
                        <a:lnTo>
                          <a:pt x="138" y="82"/>
                        </a:lnTo>
                        <a:lnTo>
                          <a:pt x="136" y="82"/>
                        </a:lnTo>
                        <a:lnTo>
                          <a:pt x="136" y="82"/>
                        </a:lnTo>
                        <a:lnTo>
                          <a:pt x="140" y="84"/>
                        </a:lnTo>
                        <a:lnTo>
                          <a:pt x="138" y="84"/>
                        </a:lnTo>
                        <a:lnTo>
                          <a:pt x="142" y="88"/>
                        </a:lnTo>
                        <a:lnTo>
                          <a:pt x="146" y="90"/>
                        </a:lnTo>
                        <a:lnTo>
                          <a:pt x="152" y="94"/>
                        </a:lnTo>
                        <a:lnTo>
                          <a:pt x="156" y="96"/>
                        </a:lnTo>
                        <a:lnTo>
                          <a:pt x="158" y="98"/>
                        </a:lnTo>
                        <a:lnTo>
                          <a:pt x="160" y="98"/>
                        </a:lnTo>
                        <a:lnTo>
                          <a:pt x="160" y="102"/>
                        </a:lnTo>
                        <a:lnTo>
                          <a:pt x="164" y="106"/>
                        </a:lnTo>
                        <a:lnTo>
                          <a:pt x="168" y="108"/>
                        </a:lnTo>
                        <a:lnTo>
                          <a:pt x="166" y="110"/>
                        </a:lnTo>
                        <a:lnTo>
                          <a:pt x="168" y="112"/>
                        </a:lnTo>
                        <a:lnTo>
                          <a:pt x="172" y="114"/>
                        </a:lnTo>
                        <a:lnTo>
                          <a:pt x="174" y="116"/>
                        </a:lnTo>
                        <a:lnTo>
                          <a:pt x="174" y="118"/>
                        </a:lnTo>
                        <a:lnTo>
                          <a:pt x="174" y="118"/>
                        </a:lnTo>
                        <a:lnTo>
                          <a:pt x="180" y="122"/>
                        </a:lnTo>
                        <a:lnTo>
                          <a:pt x="182" y="124"/>
                        </a:lnTo>
                        <a:lnTo>
                          <a:pt x="180" y="126"/>
                        </a:lnTo>
                        <a:lnTo>
                          <a:pt x="188" y="130"/>
                        </a:lnTo>
                        <a:lnTo>
                          <a:pt x="192" y="134"/>
                        </a:lnTo>
                        <a:lnTo>
                          <a:pt x="196" y="134"/>
                        </a:lnTo>
                        <a:lnTo>
                          <a:pt x="200" y="136"/>
                        </a:lnTo>
                        <a:lnTo>
                          <a:pt x="202" y="140"/>
                        </a:lnTo>
                        <a:lnTo>
                          <a:pt x="206" y="140"/>
                        </a:lnTo>
                        <a:lnTo>
                          <a:pt x="210" y="144"/>
                        </a:lnTo>
                        <a:lnTo>
                          <a:pt x="218" y="146"/>
                        </a:lnTo>
                        <a:lnTo>
                          <a:pt x="220" y="150"/>
                        </a:lnTo>
                        <a:lnTo>
                          <a:pt x="226" y="152"/>
                        </a:lnTo>
                        <a:lnTo>
                          <a:pt x="226" y="150"/>
                        </a:lnTo>
                        <a:lnTo>
                          <a:pt x="230" y="152"/>
                        </a:lnTo>
                        <a:lnTo>
                          <a:pt x="232" y="152"/>
                        </a:lnTo>
                        <a:lnTo>
                          <a:pt x="236" y="156"/>
                        </a:lnTo>
                        <a:lnTo>
                          <a:pt x="238" y="160"/>
                        </a:lnTo>
                        <a:lnTo>
                          <a:pt x="242" y="162"/>
                        </a:lnTo>
                        <a:lnTo>
                          <a:pt x="243" y="162"/>
                        </a:lnTo>
                        <a:lnTo>
                          <a:pt x="243" y="160"/>
                        </a:lnTo>
                        <a:lnTo>
                          <a:pt x="243" y="160"/>
                        </a:lnTo>
                        <a:lnTo>
                          <a:pt x="249" y="164"/>
                        </a:lnTo>
                        <a:lnTo>
                          <a:pt x="251" y="166"/>
                        </a:lnTo>
                        <a:lnTo>
                          <a:pt x="255" y="170"/>
                        </a:lnTo>
                        <a:lnTo>
                          <a:pt x="263" y="172"/>
                        </a:lnTo>
                        <a:lnTo>
                          <a:pt x="269" y="174"/>
                        </a:lnTo>
                        <a:lnTo>
                          <a:pt x="275" y="172"/>
                        </a:lnTo>
                        <a:lnTo>
                          <a:pt x="273" y="168"/>
                        </a:lnTo>
                        <a:lnTo>
                          <a:pt x="267" y="162"/>
                        </a:lnTo>
                        <a:lnTo>
                          <a:pt x="259" y="152"/>
                        </a:lnTo>
                        <a:lnTo>
                          <a:pt x="253" y="146"/>
                        </a:lnTo>
                        <a:lnTo>
                          <a:pt x="255" y="146"/>
                        </a:lnTo>
                        <a:lnTo>
                          <a:pt x="257" y="146"/>
                        </a:lnTo>
                        <a:lnTo>
                          <a:pt x="259" y="148"/>
                        </a:lnTo>
                        <a:lnTo>
                          <a:pt x="269" y="154"/>
                        </a:lnTo>
                        <a:lnTo>
                          <a:pt x="273" y="154"/>
                        </a:lnTo>
                        <a:lnTo>
                          <a:pt x="279" y="158"/>
                        </a:lnTo>
                        <a:lnTo>
                          <a:pt x="287" y="162"/>
                        </a:lnTo>
                        <a:lnTo>
                          <a:pt x="295" y="166"/>
                        </a:lnTo>
                        <a:lnTo>
                          <a:pt x="301" y="170"/>
                        </a:lnTo>
                        <a:lnTo>
                          <a:pt x="307" y="172"/>
                        </a:lnTo>
                        <a:lnTo>
                          <a:pt x="309" y="174"/>
                        </a:lnTo>
                        <a:lnTo>
                          <a:pt x="317" y="178"/>
                        </a:lnTo>
                        <a:lnTo>
                          <a:pt x="325" y="184"/>
                        </a:lnTo>
                        <a:lnTo>
                          <a:pt x="331" y="188"/>
                        </a:lnTo>
                        <a:lnTo>
                          <a:pt x="335" y="190"/>
                        </a:lnTo>
                        <a:lnTo>
                          <a:pt x="337" y="188"/>
                        </a:lnTo>
                        <a:lnTo>
                          <a:pt x="337" y="186"/>
                        </a:lnTo>
                        <a:lnTo>
                          <a:pt x="337" y="186"/>
                        </a:lnTo>
                        <a:lnTo>
                          <a:pt x="333" y="182"/>
                        </a:lnTo>
                        <a:lnTo>
                          <a:pt x="331" y="182"/>
                        </a:lnTo>
                        <a:lnTo>
                          <a:pt x="327" y="180"/>
                        </a:lnTo>
                        <a:lnTo>
                          <a:pt x="325" y="176"/>
                        </a:lnTo>
                        <a:lnTo>
                          <a:pt x="321" y="172"/>
                        </a:lnTo>
                        <a:lnTo>
                          <a:pt x="319" y="168"/>
                        </a:lnTo>
                        <a:lnTo>
                          <a:pt x="319" y="168"/>
                        </a:lnTo>
                        <a:lnTo>
                          <a:pt x="309" y="160"/>
                        </a:lnTo>
                        <a:lnTo>
                          <a:pt x="293" y="150"/>
                        </a:lnTo>
                        <a:lnTo>
                          <a:pt x="287" y="146"/>
                        </a:lnTo>
                        <a:lnTo>
                          <a:pt x="287" y="144"/>
                        </a:lnTo>
                        <a:lnTo>
                          <a:pt x="281" y="142"/>
                        </a:lnTo>
                        <a:lnTo>
                          <a:pt x="273" y="136"/>
                        </a:lnTo>
                        <a:lnTo>
                          <a:pt x="267" y="132"/>
                        </a:lnTo>
                        <a:lnTo>
                          <a:pt x="265" y="130"/>
                        </a:lnTo>
                        <a:lnTo>
                          <a:pt x="261" y="128"/>
                        </a:lnTo>
                        <a:lnTo>
                          <a:pt x="261" y="128"/>
                        </a:lnTo>
                        <a:lnTo>
                          <a:pt x="228" y="106"/>
                        </a:lnTo>
                        <a:lnTo>
                          <a:pt x="226" y="106"/>
                        </a:lnTo>
                        <a:lnTo>
                          <a:pt x="224" y="106"/>
                        </a:lnTo>
                        <a:lnTo>
                          <a:pt x="218" y="104"/>
                        </a:lnTo>
                        <a:lnTo>
                          <a:pt x="212" y="100"/>
                        </a:lnTo>
                        <a:lnTo>
                          <a:pt x="210" y="100"/>
                        </a:lnTo>
                        <a:lnTo>
                          <a:pt x="206" y="98"/>
                        </a:lnTo>
                        <a:lnTo>
                          <a:pt x="202" y="96"/>
                        </a:lnTo>
                        <a:lnTo>
                          <a:pt x="200" y="94"/>
                        </a:lnTo>
                        <a:lnTo>
                          <a:pt x="192" y="90"/>
                        </a:lnTo>
                        <a:lnTo>
                          <a:pt x="184" y="86"/>
                        </a:lnTo>
                        <a:lnTo>
                          <a:pt x="184" y="86"/>
                        </a:lnTo>
                        <a:lnTo>
                          <a:pt x="184" y="84"/>
                        </a:lnTo>
                        <a:lnTo>
                          <a:pt x="180" y="82"/>
                        </a:lnTo>
                        <a:lnTo>
                          <a:pt x="174" y="78"/>
                        </a:lnTo>
                        <a:lnTo>
                          <a:pt x="172" y="78"/>
                        </a:lnTo>
                        <a:lnTo>
                          <a:pt x="164" y="72"/>
                        </a:lnTo>
                        <a:lnTo>
                          <a:pt x="160" y="70"/>
                        </a:lnTo>
                        <a:lnTo>
                          <a:pt x="160" y="68"/>
                        </a:lnTo>
                        <a:lnTo>
                          <a:pt x="160" y="68"/>
                        </a:lnTo>
                        <a:lnTo>
                          <a:pt x="100" y="40"/>
                        </a:lnTo>
                        <a:lnTo>
                          <a:pt x="40" y="14"/>
                        </a:lnTo>
                        <a:lnTo>
                          <a:pt x="40" y="14"/>
                        </a:lnTo>
                        <a:lnTo>
                          <a:pt x="32" y="12"/>
                        </a:lnTo>
                        <a:lnTo>
                          <a:pt x="32" y="12"/>
                        </a:lnTo>
                        <a:lnTo>
                          <a:pt x="0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2" y="4"/>
                        </a:lnTo>
                        <a:lnTo>
                          <a:pt x="8" y="6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50" name="Freeform 247"/>
                  <p:cNvSpPr>
                    <a:spLocks/>
                  </p:cNvSpPr>
                  <p:nvPr/>
                </p:nvSpPr>
                <p:spPr bwMode="auto">
                  <a:xfrm>
                    <a:off x="3737" y="1491"/>
                    <a:ext cx="10" cy="4"/>
                  </a:xfrm>
                  <a:custGeom>
                    <a:avLst/>
                    <a:gdLst>
                      <a:gd name="T0" fmla="*/ 0 w 10"/>
                      <a:gd name="T1" fmla="*/ 0 h 4"/>
                      <a:gd name="T2" fmla="*/ 4 w 10"/>
                      <a:gd name="T3" fmla="*/ 4 h 4"/>
                      <a:gd name="T4" fmla="*/ 8 w 10"/>
                      <a:gd name="T5" fmla="*/ 2 h 4"/>
                      <a:gd name="T6" fmla="*/ 10 w 10"/>
                      <a:gd name="T7" fmla="*/ 0 h 4"/>
                      <a:gd name="T8" fmla="*/ 8 w 10"/>
                      <a:gd name="T9" fmla="*/ 0 h 4"/>
                      <a:gd name="T10" fmla="*/ 0 w 10"/>
                      <a:gd name="T11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0" h="4">
                        <a:moveTo>
                          <a:pt x="0" y="0"/>
                        </a:moveTo>
                        <a:lnTo>
                          <a:pt x="4" y="4"/>
                        </a:lnTo>
                        <a:lnTo>
                          <a:pt x="8" y="2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51" name="Freeform 248"/>
                  <p:cNvSpPr>
                    <a:spLocks/>
                  </p:cNvSpPr>
                  <p:nvPr/>
                </p:nvSpPr>
                <p:spPr bwMode="auto">
                  <a:xfrm>
                    <a:off x="3901" y="1567"/>
                    <a:ext cx="6" cy="4"/>
                  </a:xfrm>
                  <a:custGeom>
                    <a:avLst/>
                    <a:gdLst>
                      <a:gd name="T0" fmla="*/ 0 w 6"/>
                      <a:gd name="T1" fmla="*/ 2 h 4"/>
                      <a:gd name="T2" fmla="*/ 4 w 6"/>
                      <a:gd name="T3" fmla="*/ 4 h 4"/>
                      <a:gd name="T4" fmla="*/ 6 w 6"/>
                      <a:gd name="T5" fmla="*/ 0 h 4"/>
                      <a:gd name="T6" fmla="*/ 2 w 6"/>
                      <a:gd name="T7" fmla="*/ 0 h 4"/>
                      <a:gd name="T8" fmla="*/ 0 w 6"/>
                      <a:gd name="T9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4">
                        <a:moveTo>
                          <a:pt x="0" y="2"/>
                        </a:moveTo>
                        <a:lnTo>
                          <a:pt x="4" y="4"/>
                        </a:lnTo>
                        <a:lnTo>
                          <a:pt x="6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52" name="Freeform 249"/>
                  <p:cNvSpPr>
                    <a:spLocks/>
                  </p:cNvSpPr>
                  <p:nvPr/>
                </p:nvSpPr>
                <p:spPr bwMode="auto">
                  <a:xfrm>
                    <a:off x="3983" y="1643"/>
                    <a:ext cx="4" cy="18"/>
                  </a:xfrm>
                  <a:custGeom>
                    <a:avLst/>
                    <a:gdLst>
                      <a:gd name="T0" fmla="*/ 0 w 4"/>
                      <a:gd name="T1" fmla="*/ 0 h 18"/>
                      <a:gd name="T2" fmla="*/ 0 w 4"/>
                      <a:gd name="T3" fmla="*/ 8 h 18"/>
                      <a:gd name="T4" fmla="*/ 2 w 4"/>
                      <a:gd name="T5" fmla="*/ 18 h 18"/>
                      <a:gd name="T6" fmla="*/ 4 w 4"/>
                      <a:gd name="T7" fmla="*/ 12 h 18"/>
                      <a:gd name="T8" fmla="*/ 4 w 4"/>
                      <a:gd name="T9" fmla="*/ 4 h 18"/>
                      <a:gd name="T10" fmla="*/ 0 w 4"/>
                      <a:gd name="T11" fmla="*/ 0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" h="18">
                        <a:moveTo>
                          <a:pt x="0" y="0"/>
                        </a:moveTo>
                        <a:lnTo>
                          <a:pt x="0" y="8"/>
                        </a:lnTo>
                        <a:lnTo>
                          <a:pt x="2" y="18"/>
                        </a:lnTo>
                        <a:lnTo>
                          <a:pt x="4" y="12"/>
                        </a:lnTo>
                        <a:lnTo>
                          <a:pt x="4" y="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53" name="Freeform 250"/>
                  <p:cNvSpPr>
                    <a:spLocks/>
                  </p:cNvSpPr>
                  <p:nvPr/>
                </p:nvSpPr>
                <p:spPr bwMode="auto">
                  <a:xfrm>
                    <a:off x="3981" y="1631"/>
                    <a:ext cx="2" cy="10"/>
                  </a:xfrm>
                  <a:custGeom>
                    <a:avLst/>
                    <a:gdLst>
                      <a:gd name="T0" fmla="*/ 2 w 2"/>
                      <a:gd name="T1" fmla="*/ 2 h 10"/>
                      <a:gd name="T2" fmla="*/ 2 w 2"/>
                      <a:gd name="T3" fmla="*/ 0 h 10"/>
                      <a:gd name="T4" fmla="*/ 0 w 2"/>
                      <a:gd name="T5" fmla="*/ 2 h 10"/>
                      <a:gd name="T6" fmla="*/ 0 w 2"/>
                      <a:gd name="T7" fmla="*/ 6 h 10"/>
                      <a:gd name="T8" fmla="*/ 0 w 2"/>
                      <a:gd name="T9" fmla="*/ 10 h 10"/>
                      <a:gd name="T10" fmla="*/ 2 w 2"/>
                      <a:gd name="T11" fmla="*/ 8 h 10"/>
                      <a:gd name="T12" fmla="*/ 2 w 2"/>
                      <a:gd name="T13" fmla="*/ 2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" h="10">
                        <a:moveTo>
                          <a:pt x="2" y="2"/>
                        </a:move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6"/>
                        </a:lnTo>
                        <a:lnTo>
                          <a:pt x="0" y="10"/>
                        </a:lnTo>
                        <a:lnTo>
                          <a:pt x="2" y="8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54" name="Freeform 251"/>
                  <p:cNvSpPr>
                    <a:spLocks/>
                  </p:cNvSpPr>
                  <p:nvPr/>
                </p:nvSpPr>
                <p:spPr bwMode="auto">
                  <a:xfrm>
                    <a:off x="3953" y="1659"/>
                    <a:ext cx="8" cy="16"/>
                  </a:xfrm>
                  <a:custGeom>
                    <a:avLst/>
                    <a:gdLst>
                      <a:gd name="T0" fmla="*/ 8 w 8"/>
                      <a:gd name="T1" fmla="*/ 4 h 16"/>
                      <a:gd name="T2" fmla="*/ 6 w 8"/>
                      <a:gd name="T3" fmla="*/ 0 h 16"/>
                      <a:gd name="T4" fmla="*/ 2 w 8"/>
                      <a:gd name="T5" fmla="*/ 8 h 16"/>
                      <a:gd name="T6" fmla="*/ 0 w 8"/>
                      <a:gd name="T7" fmla="*/ 10 h 16"/>
                      <a:gd name="T8" fmla="*/ 4 w 8"/>
                      <a:gd name="T9" fmla="*/ 14 h 16"/>
                      <a:gd name="T10" fmla="*/ 8 w 8"/>
                      <a:gd name="T11" fmla="*/ 16 h 16"/>
                      <a:gd name="T12" fmla="*/ 8 w 8"/>
                      <a:gd name="T13" fmla="*/ 12 h 16"/>
                      <a:gd name="T14" fmla="*/ 8 w 8"/>
                      <a:gd name="T15" fmla="*/ 4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8" h="16">
                        <a:moveTo>
                          <a:pt x="8" y="4"/>
                        </a:moveTo>
                        <a:lnTo>
                          <a:pt x="6" y="0"/>
                        </a:lnTo>
                        <a:lnTo>
                          <a:pt x="2" y="8"/>
                        </a:lnTo>
                        <a:lnTo>
                          <a:pt x="0" y="10"/>
                        </a:lnTo>
                        <a:lnTo>
                          <a:pt x="4" y="14"/>
                        </a:lnTo>
                        <a:lnTo>
                          <a:pt x="8" y="16"/>
                        </a:lnTo>
                        <a:lnTo>
                          <a:pt x="8" y="12"/>
                        </a:lnTo>
                        <a:lnTo>
                          <a:pt x="8" y="4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55" name="Freeform 252"/>
                  <p:cNvSpPr>
                    <a:spLocks/>
                  </p:cNvSpPr>
                  <p:nvPr/>
                </p:nvSpPr>
                <p:spPr bwMode="auto">
                  <a:xfrm>
                    <a:off x="3969" y="1665"/>
                    <a:ext cx="6" cy="10"/>
                  </a:xfrm>
                  <a:custGeom>
                    <a:avLst/>
                    <a:gdLst>
                      <a:gd name="T0" fmla="*/ 4 w 6"/>
                      <a:gd name="T1" fmla="*/ 0 h 10"/>
                      <a:gd name="T2" fmla="*/ 2 w 6"/>
                      <a:gd name="T3" fmla="*/ 0 h 10"/>
                      <a:gd name="T4" fmla="*/ 2 w 6"/>
                      <a:gd name="T5" fmla="*/ 2 h 10"/>
                      <a:gd name="T6" fmla="*/ 0 w 6"/>
                      <a:gd name="T7" fmla="*/ 2 h 10"/>
                      <a:gd name="T8" fmla="*/ 2 w 6"/>
                      <a:gd name="T9" fmla="*/ 6 h 10"/>
                      <a:gd name="T10" fmla="*/ 6 w 6"/>
                      <a:gd name="T11" fmla="*/ 10 h 10"/>
                      <a:gd name="T12" fmla="*/ 6 w 6"/>
                      <a:gd name="T13" fmla="*/ 6 h 10"/>
                      <a:gd name="T14" fmla="*/ 4 w 6"/>
                      <a:gd name="T15" fmla="*/ 2 h 10"/>
                      <a:gd name="T16" fmla="*/ 4 w 6"/>
                      <a:gd name="T17" fmla="*/ 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6" h="10">
                        <a:moveTo>
                          <a:pt x="4" y="0"/>
                        </a:moveTo>
                        <a:lnTo>
                          <a:pt x="2" y="0"/>
                        </a:lnTo>
                        <a:lnTo>
                          <a:pt x="2" y="2"/>
                        </a:lnTo>
                        <a:lnTo>
                          <a:pt x="0" y="2"/>
                        </a:lnTo>
                        <a:lnTo>
                          <a:pt x="2" y="6"/>
                        </a:lnTo>
                        <a:lnTo>
                          <a:pt x="6" y="10"/>
                        </a:lnTo>
                        <a:lnTo>
                          <a:pt x="6" y="6"/>
                        </a:lnTo>
                        <a:lnTo>
                          <a:pt x="4" y="2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56" name="Freeform 253"/>
                  <p:cNvSpPr>
                    <a:spLocks/>
                  </p:cNvSpPr>
                  <p:nvPr/>
                </p:nvSpPr>
                <p:spPr bwMode="auto">
                  <a:xfrm>
                    <a:off x="3969" y="1336"/>
                    <a:ext cx="318" cy="857"/>
                  </a:xfrm>
                  <a:custGeom>
                    <a:avLst/>
                    <a:gdLst>
                      <a:gd name="T0" fmla="*/ 284 w 318"/>
                      <a:gd name="T1" fmla="*/ 497 h 857"/>
                      <a:gd name="T2" fmla="*/ 240 w 318"/>
                      <a:gd name="T3" fmla="*/ 345 h 857"/>
                      <a:gd name="T4" fmla="*/ 196 w 318"/>
                      <a:gd name="T5" fmla="*/ 237 h 857"/>
                      <a:gd name="T6" fmla="*/ 194 w 318"/>
                      <a:gd name="T7" fmla="*/ 233 h 857"/>
                      <a:gd name="T8" fmla="*/ 150 w 318"/>
                      <a:gd name="T9" fmla="*/ 145 h 857"/>
                      <a:gd name="T10" fmla="*/ 110 w 318"/>
                      <a:gd name="T11" fmla="*/ 76 h 857"/>
                      <a:gd name="T12" fmla="*/ 92 w 318"/>
                      <a:gd name="T13" fmla="*/ 54 h 857"/>
                      <a:gd name="T14" fmla="*/ 76 w 318"/>
                      <a:gd name="T15" fmla="*/ 28 h 857"/>
                      <a:gd name="T16" fmla="*/ 64 w 318"/>
                      <a:gd name="T17" fmla="*/ 16 h 857"/>
                      <a:gd name="T18" fmla="*/ 54 w 318"/>
                      <a:gd name="T19" fmla="*/ 0 h 857"/>
                      <a:gd name="T20" fmla="*/ 54 w 318"/>
                      <a:gd name="T21" fmla="*/ 4 h 857"/>
                      <a:gd name="T22" fmla="*/ 50 w 318"/>
                      <a:gd name="T23" fmla="*/ 4 h 857"/>
                      <a:gd name="T24" fmla="*/ 52 w 318"/>
                      <a:gd name="T25" fmla="*/ 20 h 857"/>
                      <a:gd name="T26" fmla="*/ 48 w 318"/>
                      <a:gd name="T27" fmla="*/ 30 h 857"/>
                      <a:gd name="T28" fmla="*/ 38 w 318"/>
                      <a:gd name="T29" fmla="*/ 42 h 857"/>
                      <a:gd name="T30" fmla="*/ 34 w 318"/>
                      <a:gd name="T31" fmla="*/ 58 h 857"/>
                      <a:gd name="T32" fmla="*/ 34 w 318"/>
                      <a:gd name="T33" fmla="*/ 84 h 857"/>
                      <a:gd name="T34" fmla="*/ 34 w 318"/>
                      <a:gd name="T35" fmla="*/ 94 h 857"/>
                      <a:gd name="T36" fmla="*/ 36 w 318"/>
                      <a:gd name="T37" fmla="*/ 108 h 857"/>
                      <a:gd name="T38" fmla="*/ 32 w 318"/>
                      <a:gd name="T39" fmla="*/ 112 h 857"/>
                      <a:gd name="T40" fmla="*/ 22 w 318"/>
                      <a:gd name="T41" fmla="*/ 116 h 857"/>
                      <a:gd name="T42" fmla="*/ 2 w 318"/>
                      <a:gd name="T43" fmla="*/ 108 h 857"/>
                      <a:gd name="T44" fmla="*/ 16 w 318"/>
                      <a:gd name="T45" fmla="*/ 153 h 857"/>
                      <a:gd name="T46" fmla="*/ 16 w 318"/>
                      <a:gd name="T47" fmla="*/ 201 h 857"/>
                      <a:gd name="T48" fmla="*/ 38 w 318"/>
                      <a:gd name="T49" fmla="*/ 249 h 857"/>
                      <a:gd name="T50" fmla="*/ 44 w 318"/>
                      <a:gd name="T51" fmla="*/ 291 h 857"/>
                      <a:gd name="T52" fmla="*/ 38 w 318"/>
                      <a:gd name="T53" fmla="*/ 317 h 857"/>
                      <a:gd name="T54" fmla="*/ 36 w 318"/>
                      <a:gd name="T55" fmla="*/ 341 h 857"/>
                      <a:gd name="T56" fmla="*/ 34 w 318"/>
                      <a:gd name="T57" fmla="*/ 369 h 857"/>
                      <a:gd name="T58" fmla="*/ 40 w 318"/>
                      <a:gd name="T59" fmla="*/ 397 h 857"/>
                      <a:gd name="T60" fmla="*/ 42 w 318"/>
                      <a:gd name="T61" fmla="*/ 451 h 857"/>
                      <a:gd name="T62" fmla="*/ 42 w 318"/>
                      <a:gd name="T63" fmla="*/ 473 h 857"/>
                      <a:gd name="T64" fmla="*/ 46 w 318"/>
                      <a:gd name="T65" fmla="*/ 499 h 857"/>
                      <a:gd name="T66" fmla="*/ 66 w 318"/>
                      <a:gd name="T67" fmla="*/ 525 h 857"/>
                      <a:gd name="T68" fmla="*/ 82 w 318"/>
                      <a:gd name="T69" fmla="*/ 569 h 857"/>
                      <a:gd name="T70" fmla="*/ 90 w 318"/>
                      <a:gd name="T71" fmla="*/ 629 h 857"/>
                      <a:gd name="T72" fmla="*/ 88 w 318"/>
                      <a:gd name="T73" fmla="*/ 661 h 857"/>
                      <a:gd name="T74" fmla="*/ 100 w 318"/>
                      <a:gd name="T75" fmla="*/ 673 h 857"/>
                      <a:gd name="T76" fmla="*/ 100 w 318"/>
                      <a:gd name="T77" fmla="*/ 689 h 857"/>
                      <a:gd name="T78" fmla="*/ 104 w 318"/>
                      <a:gd name="T79" fmla="*/ 709 h 857"/>
                      <a:gd name="T80" fmla="*/ 114 w 318"/>
                      <a:gd name="T81" fmla="*/ 711 h 857"/>
                      <a:gd name="T82" fmla="*/ 122 w 318"/>
                      <a:gd name="T83" fmla="*/ 721 h 857"/>
                      <a:gd name="T84" fmla="*/ 126 w 318"/>
                      <a:gd name="T85" fmla="*/ 729 h 857"/>
                      <a:gd name="T86" fmla="*/ 134 w 318"/>
                      <a:gd name="T87" fmla="*/ 739 h 857"/>
                      <a:gd name="T88" fmla="*/ 142 w 318"/>
                      <a:gd name="T89" fmla="*/ 747 h 857"/>
                      <a:gd name="T90" fmla="*/ 154 w 318"/>
                      <a:gd name="T91" fmla="*/ 757 h 857"/>
                      <a:gd name="T92" fmla="*/ 164 w 318"/>
                      <a:gd name="T93" fmla="*/ 791 h 857"/>
                      <a:gd name="T94" fmla="*/ 178 w 318"/>
                      <a:gd name="T95" fmla="*/ 811 h 857"/>
                      <a:gd name="T96" fmla="*/ 190 w 318"/>
                      <a:gd name="T97" fmla="*/ 819 h 857"/>
                      <a:gd name="T98" fmla="*/ 198 w 318"/>
                      <a:gd name="T99" fmla="*/ 827 h 857"/>
                      <a:gd name="T100" fmla="*/ 214 w 318"/>
                      <a:gd name="T101" fmla="*/ 843 h 857"/>
                      <a:gd name="T102" fmla="*/ 244 w 318"/>
                      <a:gd name="T103" fmla="*/ 845 h 857"/>
                      <a:gd name="T104" fmla="*/ 274 w 318"/>
                      <a:gd name="T105" fmla="*/ 811 h 857"/>
                      <a:gd name="T106" fmla="*/ 284 w 318"/>
                      <a:gd name="T107" fmla="*/ 805 h 857"/>
                      <a:gd name="T108" fmla="*/ 298 w 318"/>
                      <a:gd name="T109" fmla="*/ 773 h 857"/>
                      <a:gd name="T110" fmla="*/ 304 w 318"/>
                      <a:gd name="T111" fmla="*/ 753 h 857"/>
                      <a:gd name="T112" fmla="*/ 308 w 318"/>
                      <a:gd name="T113" fmla="*/ 745 h 857"/>
                      <a:gd name="T114" fmla="*/ 312 w 318"/>
                      <a:gd name="T115" fmla="*/ 735 h 857"/>
                      <a:gd name="T116" fmla="*/ 318 w 318"/>
                      <a:gd name="T117" fmla="*/ 737 h 857"/>
                      <a:gd name="T118" fmla="*/ 304 w 318"/>
                      <a:gd name="T119" fmla="*/ 595 h 8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318" h="857">
                        <a:moveTo>
                          <a:pt x="296" y="549"/>
                        </a:moveTo>
                        <a:lnTo>
                          <a:pt x="296" y="549"/>
                        </a:lnTo>
                        <a:lnTo>
                          <a:pt x="284" y="497"/>
                        </a:lnTo>
                        <a:lnTo>
                          <a:pt x="270" y="445"/>
                        </a:lnTo>
                        <a:lnTo>
                          <a:pt x="256" y="395"/>
                        </a:lnTo>
                        <a:lnTo>
                          <a:pt x="240" y="345"/>
                        </a:lnTo>
                        <a:lnTo>
                          <a:pt x="240" y="345"/>
                        </a:lnTo>
                        <a:lnTo>
                          <a:pt x="218" y="291"/>
                        </a:lnTo>
                        <a:lnTo>
                          <a:pt x="196" y="237"/>
                        </a:lnTo>
                        <a:lnTo>
                          <a:pt x="196" y="237"/>
                        </a:lnTo>
                        <a:lnTo>
                          <a:pt x="194" y="233"/>
                        </a:lnTo>
                        <a:lnTo>
                          <a:pt x="194" y="233"/>
                        </a:lnTo>
                        <a:lnTo>
                          <a:pt x="172" y="187"/>
                        </a:lnTo>
                        <a:lnTo>
                          <a:pt x="172" y="187"/>
                        </a:lnTo>
                        <a:lnTo>
                          <a:pt x="150" y="145"/>
                        </a:lnTo>
                        <a:lnTo>
                          <a:pt x="126" y="106"/>
                        </a:lnTo>
                        <a:lnTo>
                          <a:pt x="126" y="106"/>
                        </a:lnTo>
                        <a:lnTo>
                          <a:pt x="110" y="76"/>
                        </a:lnTo>
                        <a:lnTo>
                          <a:pt x="108" y="74"/>
                        </a:lnTo>
                        <a:lnTo>
                          <a:pt x="98" y="68"/>
                        </a:lnTo>
                        <a:lnTo>
                          <a:pt x="92" y="54"/>
                        </a:lnTo>
                        <a:lnTo>
                          <a:pt x="88" y="46"/>
                        </a:lnTo>
                        <a:lnTo>
                          <a:pt x="82" y="36"/>
                        </a:lnTo>
                        <a:lnTo>
                          <a:pt x="76" y="28"/>
                        </a:lnTo>
                        <a:lnTo>
                          <a:pt x="70" y="24"/>
                        </a:lnTo>
                        <a:lnTo>
                          <a:pt x="66" y="18"/>
                        </a:lnTo>
                        <a:lnTo>
                          <a:pt x="64" y="16"/>
                        </a:lnTo>
                        <a:lnTo>
                          <a:pt x="62" y="12"/>
                        </a:lnTo>
                        <a:lnTo>
                          <a:pt x="58" y="4"/>
                        </a:lnTo>
                        <a:lnTo>
                          <a:pt x="54" y="0"/>
                        </a:lnTo>
                        <a:lnTo>
                          <a:pt x="56" y="2"/>
                        </a:lnTo>
                        <a:lnTo>
                          <a:pt x="58" y="10"/>
                        </a:lnTo>
                        <a:lnTo>
                          <a:pt x="54" y="4"/>
                        </a:lnTo>
                        <a:lnTo>
                          <a:pt x="52" y="2"/>
                        </a:lnTo>
                        <a:lnTo>
                          <a:pt x="50" y="2"/>
                        </a:lnTo>
                        <a:lnTo>
                          <a:pt x="50" y="4"/>
                        </a:lnTo>
                        <a:lnTo>
                          <a:pt x="50" y="10"/>
                        </a:lnTo>
                        <a:lnTo>
                          <a:pt x="52" y="16"/>
                        </a:lnTo>
                        <a:lnTo>
                          <a:pt x="52" y="20"/>
                        </a:lnTo>
                        <a:lnTo>
                          <a:pt x="48" y="20"/>
                        </a:lnTo>
                        <a:lnTo>
                          <a:pt x="50" y="26"/>
                        </a:lnTo>
                        <a:lnTo>
                          <a:pt x="48" y="30"/>
                        </a:lnTo>
                        <a:lnTo>
                          <a:pt x="46" y="38"/>
                        </a:lnTo>
                        <a:lnTo>
                          <a:pt x="42" y="38"/>
                        </a:lnTo>
                        <a:lnTo>
                          <a:pt x="38" y="42"/>
                        </a:lnTo>
                        <a:lnTo>
                          <a:pt x="38" y="50"/>
                        </a:lnTo>
                        <a:lnTo>
                          <a:pt x="36" y="54"/>
                        </a:lnTo>
                        <a:lnTo>
                          <a:pt x="34" y="58"/>
                        </a:lnTo>
                        <a:lnTo>
                          <a:pt x="32" y="64"/>
                        </a:lnTo>
                        <a:lnTo>
                          <a:pt x="34" y="78"/>
                        </a:lnTo>
                        <a:lnTo>
                          <a:pt x="34" y="84"/>
                        </a:lnTo>
                        <a:lnTo>
                          <a:pt x="34" y="88"/>
                        </a:lnTo>
                        <a:lnTo>
                          <a:pt x="34" y="90"/>
                        </a:lnTo>
                        <a:lnTo>
                          <a:pt x="34" y="94"/>
                        </a:lnTo>
                        <a:lnTo>
                          <a:pt x="34" y="96"/>
                        </a:lnTo>
                        <a:lnTo>
                          <a:pt x="36" y="106"/>
                        </a:lnTo>
                        <a:lnTo>
                          <a:pt x="36" y="108"/>
                        </a:lnTo>
                        <a:lnTo>
                          <a:pt x="34" y="110"/>
                        </a:lnTo>
                        <a:lnTo>
                          <a:pt x="34" y="110"/>
                        </a:lnTo>
                        <a:lnTo>
                          <a:pt x="32" y="112"/>
                        </a:lnTo>
                        <a:lnTo>
                          <a:pt x="26" y="110"/>
                        </a:lnTo>
                        <a:lnTo>
                          <a:pt x="26" y="114"/>
                        </a:lnTo>
                        <a:lnTo>
                          <a:pt x="22" y="116"/>
                        </a:lnTo>
                        <a:lnTo>
                          <a:pt x="16" y="119"/>
                        </a:lnTo>
                        <a:lnTo>
                          <a:pt x="2" y="110"/>
                        </a:lnTo>
                        <a:lnTo>
                          <a:pt x="2" y="108"/>
                        </a:lnTo>
                        <a:lnTo>
                          <a:pt x="0" y="114"/>
                        </a:lnTo>
                        <a:lnTo>
                          <a:pt x="14" y="149"/>
                        </a:lnTo>
                        <a:lnTo>
                          <a:pt x="16" y="153"/>
                        </a:lnTo>
                        <a:lnTo>
                          <a:pt x="14" y="177"/>
                        </a:lnTo>
                        <a:lnTo>
                          <a:pt x="16" y="195"/>
                        </a:lnTo>
                        <a:lnTo>
                          <a:pt x="16" y="201"/>
                        </a:lnTo>
                        <a:lnTo>
                          <a:pt x="20" y="211"/>
                        </a:lnTo>
                        <a:lnTo>
                          <a:pt x="26" y="229"/>
                        </a:lnTo>
                        <a:lnTo>
                          <a:pt x="38" y="249"/>
                        </a:lnTo>
                        <a:lnTo>
                          <a:pt x="44" y="273"/>
                        </a:lnTo>
                        <a:lnTo>
                          <a:pt x="44" y="285"/>
                        </a:lnTo>
                        <a:lnTo>
                          <a:pt x="44" y="291"/>
                        </a:lnTo>
                        <a:lnTo>
                          <a:pt x="44" y="303"/>
                        </a:lnTo>
                        <a:lnTo>
                          <a:pt x="40" y="311"/>
                        </a:lnTo>
                        <a:lnTo>
                          <a:pt x="38" y="317"/>
                        </a:lnTo>
                        <a:lnTo>
                          <a:pt x="34" y="325"/>
                        </a:lnTo>
                        <a:lnTo>
                          <a:pt x="34" y="329"/>
                        </a:lnTo>
                        <a:lnTo>
                          <a:pt x="36" y="341"/>
                        </a:lnTo>
                        <a:lnTo>
                          <a:pt x="38" y="353"/>
                        </a:lnTo>
                        <a:lnTo>
                          <a:pt x="36" y="363"/>
                        </a:lnTo>
                        <a:lnTo>
                          <a:pt x="34" y="369"/>
                        </a:lnTo>
                        <a:lnTo>
                          <a:pt x="36" y="375"/>
                        </a:lnTo>
                        <a:lnTo>
                          <a:pt x="38" y="389"/>
                        </a:lnTo>
                        <a:lnTo>
                          <a:pt x="40" y="397"/>
                        </a:lnTo>
                        <a:lnTo>
                          <a:pt x="40" y="423"/>
                        </a:lnTo>
                        <a:lnTo>
                          <a:pt x="40" y="427"/>
                        </a:lnTo>
                        <a:lnTo>
                          <a:pt x="42" y="451"/>
                        </a:lnTo>
                        <a:lnTo>
                          <a:pt x="44" y="465"/>
                        </a:lnTo>
                        <a:lnTo>
                          <a:pt x="44" y="473"/>
                        </a:lnTo>
                        <a:lnTo>
                          <a:pt x="42" y="473"/>
                        </a:lnTo>
                        <a:lnTo>
                          <a:pt x="42" y="481"/>
                        </a:lnTo>
                        <a:lnTo>
                          <a:pt x="44" y="491"/>
                        </a:lnTo>
                        <a:lnTo>
                          <a:pt x="46" y="499"/>
                        </a:lnTo>
                        <a:lnTo>
                          <a:pt x="60" y="513"/>
                        </a:lnTo>
                        <a:lnTo>
                          <a:pt x="64" y="519"/>
                        </a:lnTo>
                        <a:lnTo>
                          <a:pt x="66" y="525"/>
                        </a:lnTo>
                        <a:lnTo>
                          <a:pt x="68" y="531"/>
                        </a:lnTo>
                        <a:lnTo>
                          <a:pt x="76" y="553"/>
                        </a:lnTo>
                        <a:lnTo>
                          <a:pt x="82" y="569"/>
                        </a:lnTo>
                        <a:lnTo>
                          <a:pt x="86" y="595"/>
                        </a:lnTo>
                        <a:lnTo>
                          <a:pt x="88" y="623"/>
                        </a:lnTo>
                        <a:lnTo>
                          <a:pt x="90" y="629"/>
                        </a:lnTo>
                        <a:lnTo>
                          <a:pt x="90" y="641"/>
                        </a:lnTo>
                        <a:lnTo>
                          <a:pt x="88" y="657"/>
                        </a:lnTo>
                        <a:lnTo>
                          <a:pt x="88" y="661"/>
                        </a:lnTo>
                        <a:lnTo>
                          <a:pt x="94" y="669"/>
                        </a:lnTo>
                        <a:lnTo>
                          <a:pt x="98" y="671"/>
                        </a:lnTo>
                        <a:lnTo>
                          <a:pt x="100" y="673"/>
                        </a:lnTo>
                        <a:lnTo>
                          <a:pt x="102" y="683"/>
                        </a:lnTo>
                        <a:lnTo>
                          <a:pt x="102" y="687"/>
                        </a:lnTo>
                        <a:lnTo>
                          <a:pt x="100" y="689"/>
                        </a:lnTo>
                        <a:lnTo>
                          <a:pt x="102" y="697"/>
                        </a:lnTo>
                        <a:lnTo>
                          <a:pt x="102" y="697"/>
                        </a:lnTo>
                        <a:lnTo>
                          <a:pt x="104" y="709"/>
                        </a:lnTo>
                        <a:lnTo>
                          <a:pt x="104" y="709"/>
                        </a:lnTo>
                        <a:lnTo>
                          <a:pt x="106" y="715"/>
                        </a:lnTo>
                        <a:lnTo>
                          <a:pt x="114" y="711"/>
                        </a:lnTo>
                        <a:lnTo>
                          <a:pt x="112" y="721"/>
                        </a:lnTo>
                        <a:lnTo>
                          <a:pt x="120" y="725"/>
                        </a:lnTo>
                        <a:lnTo>
                          <a:pt x="122" y="721"/>
                        </a:lnTo>
                        <a:lnTo>
                          <a:pt x="124" y="723"/>
                        </a:lnTo>
                        <a:lnTo>
                          <a:pt x="126" y="727"/>
                        </a:lnTo>
                        <a:lnTo>
                          <a:pt x="126" y="729"/>
                        </a:lnTo>
                        <a:lnTo>
                          <a:pt x="128" y="735"/>
                        </a:lnTo>
                        <a:lnTo>
                          <a:pt x="132" y="739"/>
                        </a:lnTo>
                        <a:lnTo>
                          <a:pt x="134" y="739"/>
                        </a:lnTo>
                        <a:lnTo>
                          <a:pt x="134" y="743"/>
                        </a:lnTo>
                        <a:lnTo>
                          <a:pt x="140" y="747"/>
                        </a:lnTo>
                        <a:lnTo>
                          <a:pt x="142" y="747"/>
                        </a:lnTo>
                        <a:lnTo>
                          <a:pt x="146" y="755"/>
                        </a:lnTo>
                        <a:lnTo>
                          <a:pt x="148" y="753"/>
                        </a:lnTo>
                        <a:lnTo>
                          <a:pt x="154" y="757"/>
                        </a:lnTo>
                        <a:lnTo>
                          <a:pt x="154" y="759"/>
                        </a:lnTo>
                        <a:lnTo>
                          <a:pt x="162" y="777"/>
                        </a:lnTo>
                        <a:lnTo>
                          <a:pt x="164" y="791"/>
                        </a:lnTo>
                        <a:lnTo>
                          <a:pt x="168" y="801"/>
                        </a:lnTo>
                        <a:lnTo>
                          <a:pt x="174" y="807"/>
                        </a:lnTo>
                        <a:lnTo>
                          <a:pt x="178" y="811"/>
                        </a:lnTo>
                        <a:lnTo>
                          <a:pt x="188" y="817"/>
                        </a:lnTo>
                        <a:lnTo>
                          <a:pt x="188" y="819"/>
                        </a:lnTo>
                        <a:lnTo>
                          <a:pt x="190" y="819"/>
                        </a:lnTo>
                        <a:lnTo>
                          <a:pt x="194" y="823"/>
                        </a:lnTo>
                        <a:lnTo>
                          <a:pt x="196" y="825"/>
                        </a:lnTo>
                        <a:lnTo>
                          <a:pt x="198" y="827"/>
                        </a:lnTo>
                        <a:lnTo>
                          <a:pt x="202" y="831"/>
                        </a:lnTo>
                        <a:lnTo>
                          <a:pt x="206" y="835"/>
                        </a:lnTo>
                        <a:lnTo>
                          <a:pt x="214" y="843"/>
                        </a:lnTo>
                        <a:lnTo>
                          <a:pt x="224" y="855"/>
                        </a:lnTo>
                        <a:lnTo>
                          <a:pt x="236" y="857"/>
                        </a:lnTo>
                        <a:lnTo>
                          <a:pt x="244" y="845"/>
                        </a:lnTo>
                        <a:lnTo>
                          <a:pt x="248" y="835"/>
                        </a:lnTo>
                        <a:lnTo>
                          <a:pt x="256" y="823"/>
                        </a:lnTo>
                        <a:lnTo>
                          <a:pt x="274" y="811"/>
                        </a:lnTo>
                        <a:lnTo>
                          <a:pt x="280" y="813"/>
                        </a:lnTo>
                        <a:lnTo>
                          <a:pt x="282" y="813"/>
                        </a:lnTo>
                        <a:lnTo>
                          <a:pt x="284" y="805"/>
                        </a:lnTo>
                        <a:lnTo>
                          <a:pt x="294" y="779"/>
                        </a:lnTo>
                        <a:lnTo>
                          <a:pt x="296" y="775"/>
                        </a:lnTo>
                        <a:lnTo>
                          <a:pt x="298" y="773"/>
                        </a:lnTo>
                        <a:lnTo>
                          <a:pt x="300" y="771"/>
                        </a:lnTo>
                        <a:lnTo>
                          <a:pt x="300" y="761"/>
                        </a:lnTo>
                        <a:lnTo>
                          <a:pt x="304" y="753"/>
                        </a:lnTo>
                        <a:lnTo>
                          <a:pt x="304" y="753"/>
                        </a:lnTo>
                        <a:lnTo>
                          <a:pt x="308" y="747"/>
                        </a:lnTo>
                        <a:lnTo>
                          <a:pt x="308" y="745"/>
                        </a:lnTo>
                        <a:lnTo>
                          <a:pt x="310" y="741"/>
                        </a:lnTo>
                        <a:lnTo>
                          <a:pt x="312" y="739"/>
                        </a:lnTo>
                        <a:lnTo>
                          <a:pt x="312" y="735"/>
                        </a:lnTo>
                        <a:lnTo>
                          <a:pt x="316" y="735"/>
                        </a:lnTo>
                        <a:lnTo>
                          <a:pt x="318" y="737"/>
                        </a:lnTo>
                        <a:lnTo>
                          <a:pt x="318" y="737"/>
                        </a:lnTo>
                        <a:lnTo>
                          <a:pt x="316" y="689"/>
                        </a:lnTo>
                        <a:lnTo>
                          <a:pt x="310" y="643"/>
                        </a:lnTo>
                        <a:lnTo>
                          <a:pt x="304" y="595"/>
                        </a:lnTo>
                        <a:lnTo>
                          <a:pt x="296" y="549"/>
                        </a:lnTo>
                        <a:lnTo>
                          <a:pt x="296" y="549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57" name="Freeform 254"/>
                  <p:cNvSpPr>
                    <a:spLocks/>
                  </p:cNvSpPr>
                  <p:nvPr/>
                </p:nvSpPr>
                <p:spPr bwMode="auto">
                  <a:xfrm>
                    <a:off x="3961" y="2015"/>
                    <a:ext cx="6" cy="6"/>
                  </a:xfrm>
                  <a:custGeom>
                    <a:avLst/>
                    <a:gdLst>
                      <a:gd name="T0" fmla="*/ 2 w 6"/>
                      <a:gd name="T1" fmla="*/ 6 h 6"/>
                      <a:gd name="T2" fmla="*/ 6 w 6"/>
                      <a:gd name="T3" fmla="*/ 4 h 6"/>
                      <a:gd name="T4" fmla="*/ 0 w 6"/>
                      <a:gd name="T5" fmla="*/ 0 h 6"/>
                      <a:gd name="T6" fmla="*/ 2 w 6"/>
                      <a:gd name="T7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" h="6">
                        <a:moveTo>
                          <a:pt x="2" y="6"/>
                        </a:moveTo>
                        <a:lnTo>
                          <a:pt x="6" y="4"/>
                        </a:lnTo>
                        <a:lnTo>
                          <a:pt x="0" y="0"/>
                        </a:lnTo>
                        <a:lnTo>
                          <a:pt x="2" y="6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58" name="Freeform 255"/>
                  <p:cNvSpPr>
                    <a:spLocks/>
                  </p:cNvSpPr>
                  <p:nvPr/>
                </p:nvSpPr>
                <p:spPr bwMode="auto">
                  <a:xfrm>
                    <a:off x="3969" y="1987"/>
                    <a:ext cx="4" cy="6"/>
                  </a:xfrm>
                  <a:custGeom>
                    <a:avLst/>
                    <a:gdLst>
                      <a:gd name="T0" fmla="*/ 0 w 4"/>
                      <a:gd name="T1" fmla="*/ 0 h 6"/>
                      <a:gd name="T2" fmla="*/ 0 w 4"/>
                      <a:gd name="T3" fmla="*/ 2 h 6"/>
                      <a:gd name="T4" fmla="*/ 0 w 4"/>
                      <a:gd name="T5" fmla="*/ 6 h 6"/>
                      <a:gd name="T6" fmla="*/ 4 w 4"/>
                      <a:gd name="T7" fmla="*/ 2 h 6"/>
                      <a:gd name="T8" fmla="*/ 2 w 4"/>
                      <a:gd name="T9" fmla="*/ 0 h 6"/>
                      <a:gd name="T10" fmla="*/ 0 w 4"/>
                      <a:gd name="T11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" h="6">
                        <a:moveTo>
                          <a:pt x="0" y="0"/>
                        </a:moveTo>
                        <a:lnTo>
                          <a:pt x="0" y="2"/>
                        </a:lnTo>
                        <a:lnTo>
                          <a:pt x="0" y="6"/>
                        </a:lnTo>
                        <a:lnTo>
                          <a:pt x="4" y="2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60" name="Freeform 257"/>
                  <p:cNvSpPr>
                    <a:spLocks/>
                  </p:cNvSpPr>
                  <p:nvPr/>
                </p:nvSpPr>
                <p:spPr bwMode="auto">
                  <a:xfrm>
                    <a:off x="3384" y="3460"/>
                    <a:ext cx="18" cy="6"/>
                  </a:xfrm>
                  <a:custGeom>
                    <a:avLst/>
                    <a:gdLst>
                      <a:gd name="T0" fmla="*/ 8 w 18"/>
                      <a:gd name="T1" fmla="*/ 0 h 6"/>
                      <a:gd name="T2" fmla="*/ 2 w 18"/>
                      <a:gd name="T3" fmla="*/ 2 h 6"/>
                      <a:gd name="T4" fmla="*/ 0 w 18"/>
                      <a:gd name="T5" fmla="*/ 2 h 6"/>
                      <a:gd name="T6" fmla="*/ 4 w 18"/>
                      <a:gd name="T7" fmla="*/ 2 h 6"/>
                      <a:gd name="T8" fmla="*/ 6 w 18"/>
                      <a:gd name="T9" fmla="*/ 2 h 6"/>
                      <a:gd name="T10" fmla="*/ 8 w 18"/>
                      <a:gd name="T11" fmla="*/ 2 h 6"/>
                      <a:gd name="T12" fmla="*/ 12 w 18"/>
                      <a:gd name="T13" fmla="*/ 4 h 6"/>
                      <a:gd name="T14" fmla="*/ 12 w 18"/>
                      <a:gd name="T15" fmla="*/ 6 h 6"/>
                      <a:gd name="T16" fmla="*/ 18 w 18"/>
                      <a:gd name="T17" fmla="*/ 4 h 6"/>
                      <a:gd name="T18" fmla="*/ 16 w 18"/>
                      <a:gd name="T19" fmla="*/ 0 h 6"/>
                      <a:gd name="T20" fmla="*/ 8 w 18"/>
                      <a:gd name="T21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8" h="6">
                        <a:moveTo>
                          <a:pt x="8" y="0"/>
                        </a:moveTo>
                        <a:lnTo>
                          <a:pt x="2" y="2"/>
                        </a:lnTo>
                        <a:lnTo>
                          <a:pt x="0" y="2"/>
                        </a:lnTo>
                        <a:lnTo>
                          <a:pt x="4" y="2"/>
                        </a:lnTo>
                        <a:lnTo>
                          <a:pt x="6" y="2"/>
                        </a:lnTo>
                        <a:lnTo>
                          <a:pt x="8" y="2"/>
                        </a:lnTo>
                        <a:lnTo>
                          <a:pt x="12" y="4"/>
                        </a:lnTo>
                        <a:lnTo>
                          <a:pt x="12" y="6"/>
                        </a:lnTo>
                        <a:lnTo>
                          <a:pt x="18" y="4"/>
                        </a:lnTo>
                        <a:lnTo>
                          <a:pt x="16" y="0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61" name="Freeform 258"/>
                  <p:cNvSpPr>
                    <a:spLocks/>
                  </p:cNvSpPr>
                  <p:nvPr/>
                </p:nvSpPr>
                <p:spPr bwMode="auto">
                  <a:xfrm>
                    <a:off x="3444" y="3096"/>
                    <a:ext cx="4" cy="8"/>
                  </a:xfrm>
                  <a:custGeom>
                    <a:avLst/>
                    <a:gdLst>
                      <a:gd name="T0" fmla="*/ 2 w 4"/>
                      <a:gd name="T1" fmla="*/ 4 h 8"/>
                      <a:gd name="T2" fmla="*/ 4 w 4"/>
                      <a:gd name="T3" fmla="*/ 0 h 8"/>
                      <a:gd name="T4" fmla="*/ 0 w 4"/>
                      <a:gd name="T5" fmla="*/ 8 h 8"/>
                      <a:gd name="T6" fmla="*/ 2 w 4"/>
                      <a:gd name="T7" fmla="*/ 4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" h="8">
                        <a:moveTo>
                          <a:pt x="2" y="4"/>
                        </a:moveTo>
                        <a:lnTo>
                          <a:pt x="4" y="0"/>
                        </a:lnTo>
                        <a:lnTo>
                          <a:pt x="0" y="8"/>
                        </a:lnTo>
                        <a:lnTo>
                          <a:pt x="2" y="4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62" name="Freeform 259"/>
                  <p:cNvSpPr>
                    <a:spLocks/>
                  </p:cNvSpPr>
                  <p:nvPr/>
                </p:nvSpPr>
                <p:spPr bwMode="auto">
                  <a:xfrm>
                    <a:off x="3090" y="3472"/>
                    <a:ext cx="28" cy="10"/>
                  </a:xfrm>
                  <a:custGeom>
                    <a:avLst/>
                    <a:gdLst>
                      <a:gd name="T0" fmla="*/ 24 w 28"/>
                      <a:gd name="T1" fmla="*/ 4 h 10"/>
                      <a:gd name="T2" fmla="*/ 26 w 28"/>
                      <a:gd name="T3" fmla="*/ 2 h 10"/>
                      <a:gd name="T4" fmla="*/ 28 w 28"/>
                      <a:gd name="T5" fmla="*/ 0 h 10"/>
                      <a:gd name="T6" fmla="*/ 28 w 28"/>
                      <a:gd name="T7" fmla="*/ 0 h 10"/>
                      <a:gd name="T8" fmla="*/ 26 w 28"/>
                      <a:gd name="T9" fmla="*/ 0 h 10"/>
                      <a:gd name="T10" fmla="*/ 12 w 28"/>
                      <a:gd name="T11" fmla="*/ 2 h 10"/>
                      <a:gd name="T12" fmla="*/ 8 w 28"/>
                      <a:gd name="T13" fmla="*/ 2 h 10"/>
                      <a:gd name="T14" fmla="*/ 8 w 28"/>
                      <a:gd name="T15" fmla="*/ 2 h 10"/>
                      <a:gd name="T16" fmla="*/ 14 w 28"/>
                      <a:gd name="T17" fmla="*/ 4 h 10"/>
                      <a:gd name="T18" fmla="*/ 8 w 28"/>
                      <a:gd name="T19" fmla="*/ 6 h 10"/>
                      <a:gd name="T20" fmla="*/ 6 w 28"/>
                      <a:gd name="T21" fmla="*/ 8 h 10"/>
                      <a:gd name="T22" fmla="*/ 0 w 28"/>
                      <a:gd name="T23" fmla="*/ 8 h 10"/>
                      <a:gd name="T24" fmla="*/ 4 w 28"/>
                      <a:gd name="T25" fmla="*/ 10 h 10"/>
                      <a:gd name="T26" fmla="*/ 8 w 28"/>
                      <a:gd name="T27" fmla="*/ 10 h 10"/>
                      <a:gd name="T28" fmla="*/ 20 w 28"/>
                      <a:gd name="T29" fmla="*/ 4 h 10"/>
                      <a:gd name="T30" fmla="*/ 24 w 28"/>
                      <a:gd name="T31" fmla="*/ 4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28" h="10">
                        <a:moveTo>
                          <a:pt x="24" y="4"/>
                        </a:moveTo>
                        <a:lnTo>
                          <a:pt x="26" y="2"/>
                        </a:lnTo>
                        <a:lnTo>
                          <a:pt x="28" y="0"/>
                        </a:lnTo>
                        <a:lnTo>
                          <a:pt x="28" y="0"/>
                        </a:lnTo>
                        <a:lnTo>
                          <a:pt x="26" y="0"/>
                        </a:lnTo>
                        <a:lnTo>
                          <a:pt x="12" y="2"/>
                        </a:lnTo>
                        <a:lnTo>
                          <a:pt x="8" y="2"/>
                        </a:lnTo>
                        <a:lnTo>
                          <a:pt x="8" y="2"/>
                        </a:lnTo>
                        <a:lnTo>
                          <a:pt x="14" y="4"/>
                        </a:lnTo>
                        <a:lnTo>
                          <a:pt x="8" y="6"/>
                        </a:lnTo>
                        <a:lnTo>
                          <a:pt x="6" y="8"/>
                        </a:lnTo>
                        <a:lnTo>
                          <a:pt x="0" y="8"/>
                        </a:lnTo>
                        <a:lnTo>
                          <a:pt x="4" y="10"/>
                        </a:lnTo>
                        <a:lnTo>
                          <a:pt x="8" y="10"/>
                        </a:lnTo>
                        <a:lnTo>
                          <a:pt x="20" y="4"/>
                        </a:lnTo>
                        <a:lnTo>
                          <a:pt x="24" y="4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63" name="Freeform 260"/>
                  <p:cNvSpPr>
                    <a:spLocks/>
                  </p:cNvSpPr>
                  <p:nvPr/>
                </p:nvSpPr>
                <p:spPr bwMode="auto">
                  <a:xfrm>
                    <a:off x="3108" y="3470"/>
                    <a:ext cx="32" cy="12"/>
                  </a:xfrm>
                  <a:custGeom>
                    <a:avLst/>
                    <a:gdLst>
                      <a:gd name="T0" fmla="*/ 24 w 32"/>
                      <a:gd name="T1" fmla="*/ 0 h 12"/>
                      <a:gd name="T2" fmla="*/ 20 w 32"/>
                      <a:gd name="T3" fmla="*/ 0 h 12"/>
                      <a:gd name="T4" fmla="*/ 16 w 32"/>
                      <a:gd name="T5" fmla="*/ 2 h 12"/>
                      <a:gd name="T6" fmla="*/ 14 w 32"/>
                      <a:gd name="T7" fmla="*/ 4 h 12"/>
                      <a:gd name="T8" fmla="*/ 12 w 32"/>
                      <a:gd name="T9" fmla="*/ 6 h 12"/>
                      <a:gd name="T10" fmla="*/ 12 w 32"/>
                      <a:gd name="T11" fmla="*/ 6 h 12"/>
                      <a:gd name="T12" fmla="*/ 8 w 32"/>
                      <a:gd name="T13" fmla="*/ 6 h 12"/>
                      <a:gd name="T14" fmla="*/ 0 w 32"/>
                      <a:gd name="T15" fmla="*/ 10 h 12"/>
                      <a:gd name="T16" fmla="*/ 4 w 32"/>
                      <a:gd name="T17" fmla="*/ 12 h 12"/>
                      <a:gd name="T18" fmla="*/ 8 w 32"/>
                      <a:gd name="T19" fmla="*/ 10 h 12"/>
                      <a:gd name="T20" fmla="*/ 18 w 32"/>
                      <a:gd name="T21" fmla="*/ 8 h 12"/>
                      <a:gd name="T22" fmla="*/ 22 w 32"/>
                      <a:gd name="T23" fmla="*/ 6 h 12"/>
                      <a:gd name="T24" fmla="*/ 28 w 32"/>
                      <a:gd name="T25" fmla="*/ 4 h 12"/>
                      <a:gd name="T26" fmla="*/ 32 w 32"/>
                      <a:gd name="T27" fmla="*/ 4 h 12"/>
                      <a:gd name="T28" fmla="*/ 32 w 32"/>
                      <a:gd name="T29" fmla="*/ 2 h 12"/>
                      <a:gd name="T30" fmla="*/ 26 w 32"/>
                      <a:gd name="T31" fmla="*/ 2 h 12"/>
                      <a:gd name="T32" fmla="*/ 24 w 32"/>
                      <a:gd name="T33" fmla="*/ 0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32" h="12">
                        <a:moveTo>
                          <a:pt x="24" y="0"/>
                        </a:moveTo>
                        <a:lnTo>
                          <a:pt x="20" y="0"/>
                        </a:lnTo>
                        <a:lnTo>
                          <a:pt x="16" y="2"/>
                        </a:lnTo>
                        <a:lnTo>
                          <a:pt x="14" y="4"/>
                        </a:lnTo>
                        <a:lnTo>
                          <a:pt x="12" y="6"/>
                        </a:lnTo>
                        <a:lnTo>
                          <a:pt x="12" y="6"/>
                        </a:lnTo>
                        <a:lnTo>
                          <a:pt x="8" y="6"/>
                        </a:lnTo>
                        <a:lnTo>
                          <a:pt x="0" y="10"/>
                        </a:lnTo>
                        <a:lnTo>
                          <a:pt x="4" y="12"/>
                        </a:lnTo>
                        <a:lnTo>
                          <a:pt x="8" y="10"/>
                        </a:lnTo>
                        <a:lnTo>
                          <a:pt x="18" y="8"/>
                        </a:lnTo>
                        <a:lnTo>
                          <a:pt x="22" y="6"/>
                        </a:lnTo>
                        <a:lnTo>
                          <a:pt x="28" y="4"/>
                        </a:lnTo>
                        <a:lnTo>
                          <a:pt x="32" y="4"/>
                        </a:lnTo>
                        <a:lnTo>
                          <a:pt x="32" y="2"/>
                        </a:lnTo>
                        <a:lnTo>
                          <a:pt x="26" y="2"/>
                        </a:lnTo>
                        <a:lnTo>
                          <a:pt x="24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64" name="Freeform 261"/>
                  <p:cNvSpPr>
                    <a:spLocks/>
                  </p:cNvSpPr>
                  <p:nvPr/>
                </p:nvSpPr>
                <p:spPr bwMode="auto">
                  <a:xfrm>
                    <a:off x="3022" y="3508"/>
                    <a:ext cx="14" cy="2"/>
                  </a:xfrm>
                  <a:custGeom>
                    <a:avLst/>
                    <a:gdLst>
                      <a:gd name="T0" fmla="*/ 8 w 14"/>
                      <a:gd name="T1" fmla="*/ 0 h 2"/>
                      <a:gd name="T2" fmla="*/ 0 w 14"/>
                      <a:gd name="T3" fmla="*/ 2 h 2"/>
                      <a:gd name="T4" fmla="*/ 6 w 14"/>
                      <a:gd name="T5" fmla="*/ 2 h 2"/>
                      <a:gd name="T6" fmla="*/ 14 w 14"/>
                      <a:gd name="T7" fmla="*/ 0 h 2"/>
                      <a:gd name="T8" fmla="*/ 10 w 14"/>
                      <a:gd name="T9" fmla="*/ 0 h 2"/>
                      <a:gd name="T10" fmla="*/ 8 w 14"/>
                      <a:gd name="T11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4" h="2">
                        <a:moveTo>
                          <a:pt x="8" y="0"/>
                        </a:moveTo>
                        <a:lnTo>
                          <a:pt x="0" y="2"/>
                        </a:lnTo>
                        <a:lnTo>
                          <a:pt x="6" y="2"/>
                        </a:lnTo>
                        <a:lnTo>
                          <a:pt x="14" y="0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65" name="Freeform 262"/>
                  <p:cNvSpPr>
                    <a:spLocks/>
                  </p:cNvSpPr>
                  <p:nvPr/>
                </p:nvSpPr>
                <p:spPr bwMode="auto">
                  <a:xfrm>
                    <a:off x="2135" y="1216"/>
                    <a:ext cx="28" cy="64"/>
                  </a:xfrm>
                  <a:custGeom>
                    <a:avLst/>
                    <a:gdLst>
                      <a:gd name="T0" fmla="*/ 26 w 28"/>
                      <a:gd name="T1" fmla="*/ 24 h 64"/>
                      <a:gd name="T2" fmla="*/ 28 w 28"/>
                      <a:gd name="T3" fmla="*/ 20 h 64"/>
                      <a:gd name="T4" fmla="*/ 24 w 28"/>
                      <a:gd name="T5" fmla="*/ 16 h 64"/>
                      <a:gd name="T6" fmla="*/ 22 w 28"/>
                      <a:gd name="T7" fmla="*/ 14 h 64"/>
                      <a:gd name="T8" fmla="*/ 20 w 28"/>
                      <a:gd name="T9" fmla="*/ 12 h 64"/>
                      <a:gd name="T10" fmla="*/ 14 w 28"/>
                      <a:gd name="T11" fmla="*/ 6 h 64"/>
                      <a:gd name="T12" fmla="*/ 14 w 28"/>
                      <a:gd name="T13" fmla="*/ 2 h 64"/>
                      <a:gd name="T14" fmla="*/ 10 w 28"/>
                      <a:gd name="T15" fmla="*/ 0 h 64"/>
                      <a:gd name="T16" fmla="*/ 6 w 28"/>
                      <a:gd name="T17" fmla="*/ 0 h 64"/>
                      <a:gd name="T18" fmla="*/ 4 w 28"/>
                      <a:gd name="T19" fmla="*/ 6 h 64"/>
                      <a:gd name="T20" fmla="*/ 4 w 28"/>
                      <a:gd name="T21" fmla="*/ 10 h 64"/>
                      <a:gd name="T22" fmla="*/ 0 w 28"/>
                      <a:gd name="T23" fmla="*/ 16 h 64"/>
                      <a:gd name="T24" fmla="*/ 4 w 28"/>
                      <a:gd name="T25" fmla="*/ 16 h 64"/>
                      <a:gd name="T26" fmla="*/ 4 w 28"/>
                      <a:gd name="T27" fmla="*/ 20 h 64"/>
                      <a:gd name="T28" fmla="*/ 6 w 28"/>
                      <a:gd name="T29" fmla="*/ 30 h 64"/>
                      <a:gd name="T30" fmla="*/ 2 w 28"/>
                      <a:gd name="T31" fmla="*/ 32 h 64"/>
                      <a:gd name="T32" fmla="*/ 6 w 28"/>
                      <a:gd name="T33" fmla="*/ 34 h 64"/>
                      <a:gd name="T34" fmla="*/ 8 w 28"/>
                      <a:gd name="T35" fmla="*/ 34 h 64"/>
                      <a:gd name="T36" fmla="*/ 8 w 28"/>
                      <a:gd name="T37" fmla="*/ 36 h 64"/>
                      <a:gd name="T38" fmla="*/ 6 w 28"/>
                      <a:gd name="T39" fmla="*/ 42 h 64"/>
                      <a:gd name="T40" fmla="*/ 6 w 28"/>
                      <a:gd name="T41" fmla="*/ 46 h 64"/>
                      <a:gd name="T42" fmla="*/ 8 w 28"/>
                      <a:gd name="T43" fmla="*/ 52 h 64"/>
                      <a:gd name="T44" fmla="*/ 18 w 28"/>
                      <a:gd name="T45" fmla="*/ 62 h 64"/>
                      <a:gd name="T46" fmla="*/ 20 w 28"/>
                      <a:gd name="T47" fmla="*/ 64 h 64"/>
                      <a:gd name="T48" fmla="*/ 24 w 28"/>
                      <a:gd name="T49" fmla="*/ 60 h 64"/>
                      <a:gd name="T50" fmla="*/ 28 w 28"/>
                      <a:gd name="T51" fmla="*/ 50 h 64"/>
                      <a:gd name="T52" fmla="*/ 22 w 28"/>
                      <a:gd name="T53" fmla="*/ 38 h 64"/>
                      <a:gd name="T54" fmla="*/ 24 w 28"/>
                      <a:gd name="T55" fmla="*/ 28 h 64"/>
                      <a:gd name="T56" fmla="*/ 26 w 28"/>
                      <a:gd name="T57" fmla="*/ 24 h 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28" h="64">
                        <a:moveTo>
                          <a:pt x="26" y="24"/>
                        </a:moveTo>
                        <a:lnTo>
                          <a:pt x="28" y="20"/>
                        </a:lnTo>
                        <a:lnTo>
                          <a:pt x="24" y="16"/>
                        </a:lnTo>
                        <a:lnTo>
                          <a:pt x="22" y="14"/>
                        </a:lnTo>
                        <a:lnTo>
                          <a:pt x="20" y="12"/>
                        </a:lnTo>
                        <a:lnTo>
                          <a:pt x="14" y="6"/>
                        </a:lnTo>
                        <a:lnTo>
                          <a:pt x="14" y="2"/>
                        </a:lnTo>
                        <a:lnTo>
                          <a:pt x="10" y="0"/>
                        </a:lnTo>
                        <a:lnTo>
                          <a:pt x="6" y="0"/>
                        </a:lnTo>
                        <a:lnTo>
                          <a:pt x="4" y="6"/>
                        </a:lnTo>
                        <a:lnTo>
                          <a:pt x="4" y="10"/>
                        </a:lnTo>
                        <a:lnTo>
                          <a:pt x="0" y="16"/>
                        </a:lnTo>
                        <a:lnTo>
                          <a:pt x="4" y="16"/>
                        </a:lnTo>
                        <a:lnTo>
                          <a:pt x="4" y="20"/>
                        </a:lnTo>
                        <a:lnTo>
                          <a:pt x="6" y="30"/>
                        </a:lnTo>
                        <a:lnTo>
                          <a:pt x="2" y="32"/>
                        </a:lnTo>
                        <a:lnTo>
                          <a:pt x="6" y="34"/>
                        </a:lnTo>
                        <a:lnTo>
                          <a:pt x="8" y="34"/>
                        </a:lnTo>
                        <a:lnTo>
                          <a:pt x="8" y="36"/>
                        </a:lnTo>
                        <a:lnTo>
                          <a:pt x="6" y="42"/>
                        </a:lnTo>
                        <a:lnTo>
                          <a:pt x="6" y="46"/>
                        </a:lnTo>
                        <a:lnTo>
                          <a:pt x="8" y="52"/>
                        </a:lnTo>
                        <a:lnTo>
                          <a:pt x="18" y="62"/>
                        </a:lnTo>
                        <a:lnTo>
                          <a:pt x="20" y="64"/>
                        </a:lnTo>
                        <a:lnTo>
                          <a:pt x="24" y="60"/>
                        </a:lnTo>
                        <a:lnTo>
                          <a:pt x="28" y="50"/>
                        </a:lnTo>
                        <a:lnTo>
                          <a:pt x="22" y="38"/>
                        </a:lnTo>
                        <a:lnTo>
                          <a:pt x="24" y="28"/>
                        </a:lnTo>
                        <a:lnTo>
                          <a:pt x="26" y="24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66" name="Freeform 263"/>
                  <p:cNvSpPr>
                    <a:spLocks/>
                  </p:cNvSpPr>
                  <p:nvPr/>
                </p:nvSpPr>
                <p:spPr bwMode="auto">
                  <a:xfrm>
                    <a:off x="2876" y="3474"/>
                    <a:ext cx="8" cy="4"/>
                  </a:xfrm>
                  <a:custGeom>
                    <a:avLst/>
                    <a:gdLst>
                      <a:gd name="T0" fmla="*/ 8 w 8"/>
                      <a:gd name="T1" fmla="*/ 2 h 4"/>
                      <a:gd name="T2" fmla="*/ 4 w 8"/>
                      <a:gd name="T3" fmla="*/ 0 h 4"/>
                      <a:gd name="T4" fmla="*/ 0 w 8"/>
                      <a:gd name="T5" fmla="*/ 4 h 4"/>
                      <a:gd name="T6" fmla="*/ 8 w 8"/>
                      <a:gd name="T7" fmla="*/ 4 h 4"/>
                      <a:gd name="T8" fmla="*/ 8 w 8"/>
                      <a:gd name="T9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4">
                        <a:moveTo>
                          <a:pt x="8" y="2"/>
                        </a:moveTo>
                        <a:lnTo>
                          <a:pt x="4" y="0"/>
                        </a:lnTo>
                        <a:lnTo>
                          <a:pt x="0" y="4"/>
                        </a:lnTo>
                        <a:lnTo>
                          <a:pt x="8" y="4"/>
                        </a:lnTo>
                        <a:lnTo>
                          <a:pt x="8" y="2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67" name="Freeform 264"/>
                  <p:cNvSpPr>
                    <a:spLocks/>
                  </p:cNvSpPr>
                  <p:nvPr/>
                </p:nvSpPr>
                <p:spPr bwMode="auto">
                  <a:xfrm>
                    <a:off x="2874" y="3480"/>
                    <a:ext cx="8" cy="2"/>
                  </a:xfrm>
                  <a:custGeom>
                    <a:avLst/>
                    <a:gdLst>
                      <a:gd name="T0" fmla="*/ 8 w 8"/>
                      <a:gd name="T1" fmla="*/ 0 h 2"/>
                      <a:gd name="T2" fmla="*/ 4 w 8"/>
                      <a:gd name="T3" fmla="*/ 0 h 2"/>
                      <a:gd name="T4" fmla="*/ 0 w 8"/>
                      <a:gd name="T5" fmla="*/ 2 h 2"/>
                      <a:gd name="T6" fmla="*/ 8 w 8"/>
                      <a:gd name="T7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8" h="2">
                        <a:moveTo>
                          <a:pt x="8" y="0"/>
                        </a:moveTo>
                        <a:lnTo>
                          <a:pt x="4" y="0"/>
                        </a:lnTo>
                        <a:lnTo>
                          <a:pt x="0" y="2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68" name="Freeform 265"/>
                  <p:cNvSpPr>
                    <a:spLocks/>
                  </p:cNvSpPr>
                  <p:nvPr/>
                </p:nvSpPr>
                <p:spPr bwMode="auto">
                  <a:xfrm>
                    <a:off x="2880" y="3470"/>
                    <a:ext cx="6" cy="6"/>
                  </a:xfrm>
                  <a:custGeom>
                    <a:avLst/>
                    <a:gdLst>
                      <a:gd name="T0" fmla="*/ 6 w 6"/>
                      <a:gd name="T1" fmla="*/ 4 h 6"/>
                      <a:gd name="T2" fmla="*/ 2 w 6"/>
                      <a:gd name="T3" fmla="*/ 0 h 6"/>
                      <a:gd name="T4" fmla="*/ 0 w 6"/>
                      <a:gd name="T5" fmla="*/ 4 h 6"/>
                      <a:gd name="T6" fmla="*/ 6 w 6"/>
                      <a:gd name="T7" fmla="*/ 6 h 6"/>
                      <a:gd name="T8" fmla="*/ 6 w 6"/>
                      <a:gd name="T9" fmla="*/ 4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6">
                        <a:moveTo>
                          <a:pt x="6" y="4"/>
                        </a:moveTo>
                        <a:lnTo>
                          <a:pt x="2" y="0"/>
                        </a:lnTo>
                        <a:lnTo>
                          <a:pt x="0" y="4"/>
                        </a:lnTo>
                        <a:lnTo>
                          <a:pt x="6" y="6"/>
                        </a:lnTo>
                        <a:lnTo>
                          <a:pt x="6" y="4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69" name="Freeform 266"/>
                  <p:cNvSpPr>
                    <a:spLocks/>
                  </p:cNvSpPr>
                  <p:nvPr/>
                </p:nvSpPr>
                <p:spPr bwMode="auto">
                  <a:xfrm>
                    <a:off x="2868" y="3452"/>
                    <a:ext cx="16" cy="16"/>
                  </a:xfrm>
                  <a:custGeom>
                    <a:avLst/>
                    <a:gdLst>
                      <a:gd name="T0" fmla="*/ 10 w 16"/>
                      <a:gd name="T1" fmla="*/ 0 h 16"/>
                      <a:gd name="T2" fmla="*/ 6 w 16"/>
                      <a:gd name="T3" fmla="*/ 6 h 16"/>
                      <a:gd name="T4" fmla="*/ 0 w 16"/>
                      <a:gd name="T5" fmla="*/ 10 h 16"/>
                      <a:gd name="T6" fmla="*/ 6 w 16"/>
                      <a:gd name="T7" fmla="*/ 12 h 16"/>
                      <a:gd name="T8" fmla="*/ 12 w 16"/>
                      <a:gd name="T9" fmla="*/ 16 h 16"/>
                      <a:gd name="T10" fmla="*/ 16 w 16"/>
                      <a:gd name="T11" fmla="*/ 10 h 16"/>
                      <a:gd name="T12" fmla="*/ 14 w 16"/>
                      <a:gd name="T13" fmla="*/ 6 h 16"/>
                      <a:gd name="T14" fmla="*/ 10 w 16"/>
                      <a:gd name="T15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6" h="16">
                        <a:moveTo>
                          <a:pt x="10" y="0"/>
                        </a:moveTo>
                        <a:lnTo>
                          <a:pt x="6" y="6"/>
                        </a:lnTo>
                        <a:lnTo>
                          <a:pt x="0" y="10"/>
                        </a:lnTo>
                        <a:lnTo>
                          <a:pt x="6" y="12"/>
                        </a:lnTo>
                        <a:lnTo>
                          <a:pt x="12" y="16"/>
                        </a:lnTo>
                        <a:lnTo>
                          <a:pt x="16" y="10"/>
                        </a:lnTo>
                        <a:lnTo>
                          <a:pt x="14" y="6"/>
                        </a:lnTo>
                        <a:lnTo>
                          <a:pt x="10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70" name="Freeform 267"/>
                  <p:cNvSpPr>
                    <a:spLocks/>
                  </p:cNvSpPr>
                  <p:nvPr/>
                </p:nvSpPr>
                <p:spPr bwMode="auto">
                  <a:xfrm>
                    <a:off x="2870" y="3442"/>
                    <a:ext cx="8" cy="2"/>
                  </a:xfrm>
                  <a:custGeom>
                    <a:avLst/>
                    <a:gdLst>
                      <a:gd name="T0" fmla="*/ 0 w 8"/>
                      <a:gd name="T1" fmla="*/ 2 h 2"/>
                      <a:gd name="T2" fmla="*/ 4 w 8"/>
                      <a:gd name="T3" fmla="*/ 2 h 2"/>
                      <a:gd name="T4" fmla="*/ 8 w 8"/>
                      <a:gd name="T5" fmla="*/ 0 h 2"/>
                      <a:gd name="T6" fmla="*/ 2 w 8"/>
                      <a:gd name="T7" fmla="*/ 2 h 2"/>
                      <a:gd name="T8" fmla="*/ 0 w 8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2">
                        <a:moveTo>
                          <a:pt x="0" y="2"/>
                        </a:moveTo>
                        <a:lnTo>
                          <a:pt x="4" y="2"/>
                        </a:lnTo>
                        <a:lnTo>
                          <a:pt x="8" y="0"/>
                        </a:lnTo>
                        <a:lnTo>
                          <a:pt x="2" y="2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71" name="Freeform 268"/>
                  <p:cNvSpPr>
                    <a:spLocks/>
                  </p:cNvSpPr>
                  <p:nvPr/>
                </p:nvSpPr>
                <p:spPr bwMode="auto">
                  <a:xfrm>
                    <a:off x="2864" y="3444"/>
                    <a:ext cx="8" cy="8"/>
                  </a:xfrm>
                  <a:custGeom>
                    <a:avLst/>
                    <a:gdLst>
                      <a:gd name="T0" fmla="*/ 0 w 8"/>
                      <a:gd name="T1" fmla="*/ 0 h 8"/>
                      <a:gd name="T2" fmla="*/ 0 w 8"/>
                      <a:gd name="T3" fmla="*/ 4 h 8"/>
                      <a:gd name="T4" fmla="*/ 2 w 8"/>
                      <a:gd name="T5" fmla="*/ 6 h 8"/>
                      <a:gd name="T6" fmla="*/ 6 w 8"/>
                      <a:gd name="T7" fmla="*/ 8 h 8"/>
                      <a:gd name="T8" fmla="*/ 8 w 8"/>
                      <a:gd name="T9" fmla="*/ 6 h 8"/>
                      <a:gd name="T10" fmla="*/ 4 w 8"/>
                      <a:gd name="T11" fmla="*/ 0 h 8"/>
                      <a:gd name="T12" fmla="*/ 0 w 8"/>
                      <a:gd name="T13" fmla="*/ 0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" h="8">
                        <a:moveTo>
                          <a:pt x="0" y="0"/>
                        </a:moveTo>
                        <a:lnTo>
                          <a:pt x="0" y="4"/>
                        </a:lnTo>
                        <a:lnTo>
                          <a:pt x="2" y="6"/>
                        </a:lnTo>
                        <a:lnTo>
                          <a:pt x="6" y="8"/>
                        </a:lnTo>
                        <a:lnTo>
                          <a:pt x="8" y="6"/>
                        </a:lnTo>
                        <a:lnTo>
                          <a:pt x="4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72" name="Freeform 269"/>
                  <p:cNvSpPr>
                    <a:spLocks/>
                  </p:cNvSpPr>
                  <p:nvPr/>
                </p:nvSpPr>
                <p:spPr bwMode="auto">
                  <a:xfrm>
                    <a:off x="2874" y="3446"/>
                    <a:ext cx="8" cy="6"/>
                  </a:xfrm>
                  <a:custGeom>
                    <a:avLst/>
                    <a:gdLst>
                      <a:gd name="T0" fmla="*/ 0 w 8"/>
                      <a:gd name="T1" fmla="*/ 4 h 6"/>
                      <a:gd name="T2" fmla="*/ 6 w 8"/>
                      <a:gd name="T3" fmla="*/ 6 h 6"/>
                      <a:gd name="T4" fmla="*/ 8 w 8"/>
                      <a:gd name="T5" fmla="*/ 4 h 6"/>
                      <a:gd name="T6" fmla="*/ 4 w 8"/>
                      <a:gd name="T7" fmla="*/ 0 h 6"/>
                      <a:gd name="T8" fmla="*/ 0 w 8"/>
                      <a:gd name="T9" fmla="*/ 4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6">
                        <a:moveTo>
                          <a:pt x="0" y="4"/>
                        </a:moveTo>
                        <a:lnTo>
                          <a:pt x="6" y="6"/>
                        </a:lnTo>
                        <a:lnTo>
                          <a:pt x="8" y="4"/>
                        </a:lnTo>
                        <a:lnTo>
                          <a:pt x="4" y="0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73" name="Freeform 270"/>
                  <p:cNvSpPr>
                    <a:spLocks/>
                  </p:cNvSpPr>
                  <p:nvPr/>
                </p:nvSpPr>
                <p:spPr bwMode="auto">
                  <a:xfrm>
                    <a:off x="2175" y="1162"/>
                    <a:ext cx="8" cy="6"/>
                  </a:xfrm>
                  <a:custGeom>
                    <a:avLst/>
                    <a:gdLst>
                      <a:gd name="T0" fmla="*/ 4 w 8"/>
                      <a:gd name="T1" fmla="*/ 0 h 6"/>
                      <a:gd name="T2" fmla="*/ 0 w 8"/>
                      <a:gd name="T3" fmla="*/ 6 h 6"/>
                      <a:gd name="T4" fmla="*/ 8 w 8"/>
                      <a:gd name="T5" fmla="*/ 0 h 6"/>
                      <a:gd name="T6" fmla="*/ 4 w 8"/>
                      <a:gd name="T7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8" h="6">
                        <a:moveTo>
                          <a:pt x="4" y="0"/>
                        </a:moveTo>
                        <a:lnTo>
                          <a:pt x="0" y="6"/>
                        </a:lnTo>
                        <a:lnTo>
                          <a:pt x="8" y="0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74" name="Freeform 271"/>
                  <p:cNvSpPr>
                    <a:spLocks/>
                  </p:cNvSpPr>
                  <p:nvPr/>
                </p:nvSpPr>
                <p:spPr bwMode="auto">
                  <a:xfrm>
                    <a:off x="2866" y="3468"/>
                    <a:ext cx="10" cy="4"/>
                  </a:xfrm>
                  <a:custGeom>
                    <a:avLst/>
                    <a:gdLst>
                      <a:gd name="T0" fmla="*/ 10 w 10"/>
                      <a:gd name="T1" fmla="*/ 0 h 4"/>
                      <a:gd name="T2" fmla="*/ 4 w 10"/>
                      <a:gd name="T3" fmla="*/ 0 h 4"/>
                      <a:gd name="T4" fmla="*/ 2 w 10"/>
                      <a:gd name="T5" fmla="*/ 0 h 4"/>
                      <a:gd name="T6" fmla="*/ 2 w 10"/>
                      <a:gd name="T7" fmla="*/ 0 h 4"/>
                      <a:gd name="T8" fmla="*/ 0 w 10"/>
                      <a:gd name="T9" fmla="*/ 2 h 4"/>
                      <a:gd name="T10" fmla="*/ 4 w 10"/>
                      <a:gd name="T11" fmla="*/ 2 h 4"/>
                      <a:gd name="T12" fmla="*/ 2 w 10"/>
                      <a:gd name="T13" fmla="*/ 4 h 4"/>
                      <a:gd name="T14" fmla="*/ 10 w 10"/>
                      <a:gd name="T15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0" h="4">
                        <a:moveTo>
                          <a:pt x="10" y="0"/>
                        </a:moveTo>
                        <a:lnTo>
                          <a:pt x="4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4" y="2"/>
                        </a:lnTo>
                        <a:lnTo>
                          <a:pt x="2" y="4"/>
                        </a:lnTo>
                        <a:lnTo>
                          <a:pt x="10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75" name="Freeform 272"/>
                  <p:cNvSpPr>
                    <a:spLocks/>
                  </p:cNvSpPr>
                  <p:nvPr/>
                </p:nvSpPr>
                <p:spPr bwMode="auto">
                  <a:xfrm>
                    <a:off x="2163" y="1170"/>
                    <a:ext cx="10" cy="14"/>
                  </a:xfrm>
                  <a:custGeom>
                    <a:avLst/>
                    <a:gdLst>
                      <a:gd name="T0" fmla="*/ 10 w 10"/>
                      <a:gd name="T1" fmla="*/ 2 h 14"/>
                      <a:gd name="T2" fmla="*/ 10 w 10"/>
                      <a:gd name="T3" fmla="*/ 0 h 14"/>
                      <a:gd name="T4" fmla="*/ 4 w 10"/>
                      <a:gd name="T5" fmla="*/ 6 h 14"/>
                      <a:gd name="T6" fmla="*/ 0 w 10"/>
                      <a:gd name="T7" fmla="*/ 14 h 14"/>
                      <a:gd name="T8" fmla="*/ 4 w 10"/>
                      <a:gd name="T9" fmla="*/ 14 h 14"/>
                      <a:gd name="T10" fmla="*/ 8 w 10"/>
                      <a:gd name="T11" fmla="*/ 8 h 14"/>
                      <a:gd name="T12" fmla="*/ 10 w 10"/>
                      <a:gd name="T13" fmla="*/ 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" h="14">
                        <a:moveTo>
                          <a:pt x="10" y="2"/>
                        </a:moveTo>
                        <a:lnTo>
                          <a:pt x="10" y="0"/>
                        </a:lnTo>
                        <a:lnTo>
                          <a:pt x="4" y="6"/>
                        </a:lnTo>
                        <a:lnTo>
                          <a:pt x="0" y="14"/>
                        </a:lnTo>
                        <a:lnTo>
                          <a:pt x="4" y="14"/>
                        </a:lnTo>
                        <a:lnTo>
                          <a:pt x="8" y="8"/>
                        </a:lnTo>
                        <a:lnTo>
                          <a:pt x="10" y="2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76" name="Freeform 273"/>
                  <p:cNvSpPr>
                    <a:spLocks/>
                  </p:cNvSpPr>
                  <p:nvPr/>
                </p:nvSpPr>
                <p:spPr bwMode="auto">
                  <a:xfrm>
                    <a:off x="2704" y="2339"/>
                    <a:ext cx="4" cy="8"/>
                  </a:xfrm>
                  <a:custGeom>
                    <a:avLst/>
                    <a:gdLst>
                      <a:gd name="T0" fmla="*/ 2 w 4"/>
                      <a:gd name="T1" fmla="*/ 0 h 8"/>
                      <a:gd name="T2" fmla="*/ 0 w 4"/>
                      <a:gd name="T3" fmla="*/ 6 h 8"/>
                      <a:gd name="T4" fmla="*/ 4 w 4"/>
                      <a:gd name="T5" fmla="*/ 8 h 8"/>
                      <a:gd name="T6" fmla="*/ 4 w 4"/>
                      <a:gd name="T7" fmla="*/ 6 h 8"/>
                      <a:gd name="T8" fmla="*/ 2 w 4"/>
                      <a:gd name="T9" fmla="*/ 0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8">
                        <a:moveTo>
                          <a:pt x="2" y="0"/>
                        </a:moveTo>
                        <a:lnTo>
                          <a:pt x="0" y="6"/>
                        </a:lnTo>
                        <a:lnTo>
                          <a:pt x="4" y="8"/>
                        </a:lnTo>
                        <a:lnTo>
                          <a:pt x="4" y="6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77" name="Freeform 274"/>
                  <p:cNvSpPr>
                    <a:spLocks/>
                  </p:cNvSpPr>
                  <p:nvPr/>
                </p:nvSpPr>
                <p:spPr bwMode="auto">
                  <a:xfrm>
                    <a:off x="2029" y="1593"/>
                    <a:ext cx="6" cy="4"/>
                  </a:xfrm>
                  <a:custGeom>
                    <a:avLst/>
                    <a:gdLst>
                      <a:gd name="T0" fmla="*/ 2 w 6"/>
                      <a:gd name="T1" fmla="*/ 0 h 4"/>
                      <a:gd name="T2" fmla="*/ 0 w 6"/>
                      <a:gd name="T3" fmla="*/ 0 h 4"/>
                      <a:gd name="T4" fmla="*/ 0 w 6"/>
                      <a:gd name="T5" fmla="*/ 4 h 4"/>
                      <a:gd name="T6" fmla="*/ 6 w 6"/>
                      <a:gd name="T7" fmla="*/ 4 h 4"/>
                      <a:gd name="T8" fmla="*/ 4 w 6"/>
                      <a:gd name="T9" fmla="*/ 2 h 4"/>
                      <a:gd name="T10" fmla="*/ 2 w 6"/>
                      <a:gd name="T11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" h="4">
                        <a:moveTo>
                          <a:pt x="2" y="0"/>
                        </a:moveTo>
                        <a:lnTo>
                          <a:pt x="0" y="0"/>
                        </a:lnTo>
                        <a:lnTo>
                          <a:pt x="0" y="4"/>
                        </a:lnTo>
                        <a:lnTo>
                          <a:pt x="6" y="4"/>
                        </a:lnTo>
                        <a:lnTo>
                          <a:pt x="4" y="2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78" name="Freeform 275"/>
                  <p:cNvSpPr>
                    <a:spLocks/>
                  </p:cNvSpPr>
                  <p:nvPr/>
                </p:nvSpPr>
                <p:spPr bwMode="auto">
                  <a:xfrm>
                    <a:off x="2934" y="3502"/>
                    <a:ext cx="8" cy="6"/>
                  </a:xfrm>
                  <a:custGeom>
                    <a:avLst/>
                    <a:gdLst>
                      <a:gd name="T0" fmla="*/ 8 w 8"/>
                      <a:gd name="T1" fmla="*/ 4 h 6"/>
                      <a:gd name="T2" fmla="*/ 8 w 8"/>
                      <a:gd name="T3" fmla="*/ 2 h 6"/>
                      <a:gd name="T4" fmla="*/ 8 w 8"/>
                      <a:gd name="T5" fmla="*/ 0 h 6"/>
                      <a:gd name="T6" fmla="*/ 4 w 8"/>
                      <a:gd name="T7" fmla="*/ 2 h 6"/>
                      <a:gd name="T8" fmla="*/ 0 w 8"/>
                      <a:gd name="T9" fmla="*/ 4 h 6"/>
                      <a:gd name="T10" fmla="*/ 2 w 8"/>
                      <a:gd name="T11" fmla="*/ 4 h 6"/>
                      <a:gd name="T12" fmla="*/ 6 w 8"/>
                      <a:gd name="T13" fmla="*/ 6 h 6"/>
                      <a:gd name="T14" fmla="*/ 8 w 8"/>
                      <a:gd name="T15" fmla="*/ 4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8" h="6">
                        <a:moveTo>
                          <a:pt x="8" y="4"/>
                        </a:moveTo>
                        <a:lnTo>
                          <a:pt x="8" y="2"/>
                        </a:lnTo>
                        <a:lnTo>
                          <a:pt x="8" y="0"/>
                        </a:lnTo>
                        <a:lnTo>
                          <a:pt x="4" y="2"/>
                        </a:lnTo>
                        <a:lnTo>
                          <a:pt x="0" y="4"/>
                        </a:lnTo>
                        <a:lnTo>
                          <a:pt x="2" y="4"/>
                        </a:lnTo>
                        <a:lnTo>
                          <a:pt x="6" y="6"/>
                        </a:lnTo>
                        <a:lnTo>
                          <a:pt x="8" y="4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79" name="Freeform 276"/>
                  <p:cNvSpPr>
                    <a:spLocks/>
                  </p:cNvSpPr>
                  <p:nvPr/>
                </p:nvSpPr>
                <p:spPr bwMode="auto">
                  <a:xfrm>
                    <a:off x="2464" y="2513"/>
                    <a:ext cx="14" cy="28"/>
                  </a:xfrm>
                  <a:custGeom>
                    <a:avLst/>
                    <a:gdLst>
                      <a:gd name="T0" fmla="*/ 0 w 14"/>
                      <a:gd name="T1" fmla="*/ 0 h 28"/>
                      <a:gd name="T2" fmla="*/ 6 w 14"/>
                      <a:gd name="T3" fmla="*/ 20 h 28"/>
                      <a:gd name="T4" fmla="*/ 0 w 14"/>
                      <a:gd name="T5" fmla="*/ 28 h 28"/>
                      <a:gd name="T6" fmla="*/ 14 w 14"/>
                      <a:gd name="T7" fmla="*/ 26 h 28"/>
                      <a:gd name="T8" fmla="*/ 12 w 14"/>
                      <a:gd name="T9" fmla="*/ 14 h 28"/>
                      <a:gd name="T10" fmla="*/ 0 w 14"/>
                      <a:gd name="T11" fmla="*/ 0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4" h="28">
                        <a:moveTo>
                          <a:pt x="0" y="0"/>
                        </a:moveTo>
                        <a:lnTo>
                          <a:pt x="6" y="20"/>
                        </a:lnTo>
                        <a:lnTo>
                          <a:pt x="0" y="28"/>
                        </a:lnTo>
                        <a:lnTo>
                          <a:pt x="14" y="26"/>
                        </a:lnTo>
                        <a:lnTo>
                          <a:pt x="12" y="1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80" name="Freeform 277"/>
                  <p:cNvSpPr>
                    <a:spLocks/>
                  </p:cNvSpPr>
                  <p:nvPr/>
                </p:nvSpPr>
                <p:spPr bwMode="auto">
                  <a:xfrm>
                    <a:off x="2980" y="3518"/>
                    <a:ext cx="4" cy="2"/>
                  </a:xfrm>
                  <a:custGeom>
                    <a:avLst/>
                    <a:gdLst>
                      <a:gd name="T0" fmla="*/ 0 w 4"/>
                      <a:gd name="T1" fmla="*/ 0 h 2"/>
                      <a:gd name="T2" fmla="*/ 2 w 4"/>
                      <a:gd name="T3" fmla="*/ 2 h 2"/>
                      <a:gd name="T4" fmla="*/ 4 w 4"/>
                      <a:gd name="T5" fmla="*/ 2 h 2"/>
                      <a:gd name="T6" fmla="*/ 2 w 4"/>
                      <a:gd name="T7" fmla="*/ 0 h 2"/>
                      <a:gd name="T8" fmla="*/ 0 w 4"/>
                      <a:gd name="T9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2">
                        <a:moveTo>
                          <a:pt x="0" y="0"/>
                        </a:moveTo>
                        <a:lnTo>
                          <a:pt x="2" y="2"/>
                        </a:lnTo>
                        <a:lnTo>
                          <a:pt x="4" y="2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81" name="Freeform 278"/>
                  <p:cNvSpPr>
                    <a:spLocks/>
                  </p:cNvSpPr>
                  <p:nvPr/>
                </p:nvSpPr>
                <p:spPr bwMode="auto">
                  <a:xfrm>
                    <a:off x="2970" y="3512"/>
                    <a:ext cx="18" cy="4"/>
                  </a:xfrm>
                  <a:custGeom>
                    <a:avLst/>
                    <a:gdLst>
                      <a:gd name="T0" fmla="*/ 0 w 18"/>
                      <a:gd name="T1" fmla="*/ 2 h 4"/>
                      <a:gd name="T2" fmla="*/ 2 w 18"/>
                      <a:gd name="T3" fmla="*/ 4 h 4"/>
                      <a:gd name="T4" fmla="*/ 10 w 18"/>
                      <a:gd name="T5" fmla="*/ 4 h 4"/>
                      <a:gd name="T6" fmla="*/ 16 w 18"/>
                      <a:gd name="T7" fmla="*/ 4 h 4"/>
                      <a:gd name="T8" fmla="*/ 18 w 18"/>
                      <a:gd name="T9" fmla="*/ 2 h 4"/>
                      <a:gd name="T10" fmla="*/ 10 w 18"/>
                      <a:gd name="T11" fmla="*/ 0 h 4"/>
                      <a:gd name="T12" fmla="*/ 0 w 18"/>
                      <a:gd name="T13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8" h="4">
                        <a:moveTo>
                          <a:pt x="0" y="2"/>
                        </a:moveTo>
                        <a:lnTo>
                          <a:pt x="2" y="4"/>
                        </a:lnTo>
                        <a:lnTo>
                          <a:pt x="10" y="4"/>
                        </a:lnTo>
                        <a:lnTo>
                          <a:pt x="16" y="4"/>
                        </a:lnTo>
                        <a:lnTo>
                          <a:pt x="18" y="2"/>
                        </a:lnTo>
                        <a:lnTo>
                          <a:pt x="10" y="0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82" name="Freeform 279"/>
                  <p:cNvSpPr>
                    <a:spLocks/>
                  </p:cNvSpPr>
                  <p:nvPr/>
                </p:nvSpPr>
                <p:spPr bwMode="auto">
                  <a:xfrm>
                    <a:off x="2948" y="3514"/>
                    <a:ext cx="24" cy="4"/>
                  </a:xfrm>
                  <a:custGeom>
                    <a:avLst/>
                    <a:gdLst>
                      <a:gd name="T0" fmla="*/ 14 w 24"/>
                      <a:gd name="T1" fmla="*/ 0 h 4"/>
                      <a:gd name="T2" fmla="*/ 2 w 24"/>
                      <a:gd name="T3" fmla="*/ 0 h 4"/>
                      <a:gd name="T4" fmla="*/ 0 w 24"/>
                      <a:gd name="T5" fmla="*/ 0 h 4"/>
                      <a:gd name="T6" fmla="*/ 0 w 24"/>
                      <a:gd name="T7" fmla="*/ 2 h 4"/>
                      <a:gd name="T8" fmla="*/ 4 w 24"/>
                      <a:gd name="T9" fmla="*/ 2 h 4"/>
                      <a:gd name="T10" fmla="*/ 8 w 24"/>
                      <a:gd name="T11" fmla="*/ 4 h 4"/>
                      <a:gd name="T12" fmla="*/ 10 w 24"/>
                      <a:gd name="T13" fmla="*/ 4 h 4"/>
                      <a:gd name="T14" fmla="*/ 14 w 24"/>
                      <a:gd name="T15" fmla="*/ 4 h 4"/>
                      <a:gd name="T16" fmla="*/ 20 w 24"/>
                      <a:gd name="T17" fmla="*/ 4 h 4"/>
                      <a:gd name="T18" fmla="*/ 24 w 24"/>
                      <a:gd name="T19" fmla="*/ 4 h 4"/>
                      <a:gd name="T20" fmla="*/ 22 w 24"/>
                      <a:gd name="T21" fmla="*/ 0 h 4"/>
                      <a:gd name="T22" fmla="*/ 14 w 24"/>
                      <a:gd name="T23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24" h="4">
                        <a:moveTo>
                          <a:pt x="14" y="0"/>
                        </a:move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4" y="2"/>
                        </a:lnTo>
                        <a:lnTo>
                          <a:pt x="8" y="4"/>
                        </a:lnTo>
                        <a:lnTo>
                          <a:pt x="10" y="4"/>
                        </a:lnTo>
                        <a:lnTo>
                          <a:pt x="14" y="4"/>
                        </a:lnTo>
                        <a:lnTo>
                          <a:pt x="20" y="4"/>
                        </a:lnTo>
                        <a:lnTo>
                          <a:pt x="24" y="4"/>
                        </a:lnTo>
                        <a:lnTo>
                          <a:pt x="22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83" name="Freeform 280"/>
                  <p:cNvSpPr>
                    <a:spLocks/>
                  </p:cNvSpPr>
                  <p:nvPr/>
                </p:nvSpPr>
                <p:spPr bwMode="auto">
                  <a:xfrm>
                    <a:off x="2972" y="3518"/>
                    <a:ext cx="2" cy="1"/>
                  </a:xfrm>
                  <a:custGeom>
                    <a:avLst/>
                    <a:gdLst>
                      <a:gd name="T0" fmla="*/ 0 w 2"/>
                      <a:gd name="T1" fmla="*/ 2 w 2"/>
                      <a:gd name="T2" fmla="*/ 0 w 2"/>
                      <a:gd name="T3" fmla="*/ 0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2">
                        <a:moveTo>
                          <a:pt x="0" y="0"/>
                        </a:move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84" name="Freeform 281"/>
                  <p:cNvSpPr>
                    <a:spLocks/>
                  </p:cNvSpPr>
                  <p:nvPr/>
                </p:nvSpPr>
                <p:spPr bwMode="auto">
                  <a:xfrm>
                    <a:off x="2948" y="3514"/>
                    <a:ext cx="10" cy="1"/>
                  </a:xfrm>
                  <a:custGeom>
                    <a:avLst/>
                    <a:gdLst>
                      <a:gd name="T0" fmla="*/ 0 w 10"/>
                      <a:gd name="T1" fmla="*/ 4 w 10"/>
                      <a:gd name="T2" fmla="*/ 10 w 10"/>
                      <a:gd name="T3" fmla="*/ 10 w 10"/>
                      <a:gd name="T4" fmla="*/ 0 w 10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</a:cxnLst>
                    <a:rect l="0" t="0" r="r" b="b"/>
                    <a:pathLst>
                      <a:path w="10">
                        <a:moveTo>
                          <a:pt x="0" y="0"/>
                        </a:moveTo>
                        <a:lnTo>
                          <a:pt x="4" y="0"/>
                        </a:lnTo>
                        <a:lnTo>
                          <a:pt x="10" y="0"/>
                        </a:lnTo>
                        <a:lnTo>
                          <a:pt x="1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85" name="Freeform 282"/>
                  <p:cNvSpPr>
                    <a:spLocks/>
                  </p:cNvSpPr>
                  <p:nvPr/>
                </p:nvSpPr>
                <p:spPr bwMode="auto">
                  <a:xfrm>
                    <a:off x="2924" y="3506"/>
                    <a:ext cx="10" cy="2"/>
                  </a:xfrm>
                  <a:custGeom>
                    <a:avLst/>
                    <a:gdLst>
                      <a:gd name="T0" fmla="*/ 10 w 10"/>
                      <a:gd name="T1" fmla="*/ 2 h 2"/>
                      <a:gd name="T2" fmla="*/ 6 w 10"/>
                      <a:gd name="T3" fmla="*/ 0 h 2"/>
                      <a:gd name="T4" fmla="*/ 0 w 10"/>
                      <a:gd name="T5" fmla="*/ 0 h 2"/>
                      <a:gd name="T6" fmla="*/ 0 w 10"/>
                      <a:gd name="T7" fmla="*/ 2 h 2"/>
                      <a:gd name="T8" fmla="*/ 2 w 10"/>
                      <a:gd name="T9" fmla="*/ 2 h 2"/>
                      <a:gd name="T10" fmla="*/ 10 w 10"/>
                      <a:gd name="T11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0" h="2">
                        <a:moveTo>
                          <a:pt x="10" y="2"/>
                        </a:moveTo>
                        <a:lnTo>
                          <a:pt x="6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2" y="2"/>
                        </a:lnTo>
                        <a:lnTo>
                          <a:pt x="10" y="2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86" name="Freeform 283"/>
                  <p:cNvSpPr>
                    <a:spLocks/>
                  </p:cNvSpPr>
                  <p:nvPr/>
                </p:nvSpPr>
                <p:spPr bwMode="auto">
                  <a:xfrm>
                    <a:off x="2922" y="3492"/>
                    <a:ext cx="96" cy="22"/>
                  </a:xfrm>
                  <a:custGeom>
                    <a:avLst/>
                    <a:gdLst>
                      <a:gd name="T0" fmla="*/ 82 w 96"/>
                      <a:gd name="T1" fmla="*/ 16 h 22"/>
                      <a:gd name="T2" fmla="*/ 76 w 96"/>
                      <a:gd name="T3" fmla="*/ 16 h 22"/>
                      <a:gd name="T4" fmla="*/ 74 w 96"/>
                      <a:gd name="T5" fmla="*/ 14 h 22"/>
                      <a:gd name="T6" fmla="*/ 66 w 96"/>
                      <a:gd name="T7" fmla="*/ 12 h 22"/>
                      <a:gd name="T8" fmla="*/ 62 w 96"/>
                      <a:gd name="T9" fmla="*/ 12 h 22"/>
                      <a:gd name="T10" fmla="*/ 60 w 96"/>
                      <a:gd name="T11" fmla="*/ 10 h 22"/>
                      <a:gd name="T12" fmla="*/ 52 w 96"/>
                      <a:gd name="T13" fmla="*/ 6 h 22"/>
                      <a:gd name="T14" fmla="*/ 50 w 96"/>
                      <a:gd name="T15" fmla="*/ 4 h 22"/>
                      <a:gd name="T16" fmla="*/ 52 w 96"/>
                      <a:gd name="T17" fmla="*/ 2 h 22"/>
                      <a:gd name="T18" fmla="*/ 50 w 96"/>
                      <a:gd name="T19" fmla="*/ 0 h 22"/>
                      <a:gd name="T20" fmla="*/ 34 w 96"/>
                      <a:gd name="T21" fmla="*/ 0 h 22"/>
                      <a:gd name="T22" fmla="*/ 28 w 96"/>
                      <a:gd name="T23" fmla="*/ 4 h 22"/>
                      <a:gd name="T24" fmla="*/ 20 w 96"/>
                      <a:gd name="T25" fmla="*/ 4 h 22"/>
                      <a:gd name="T26" fmla="*/ 20 w 96"/>
                      <a:gd name="T27" fmla="*/ 8 h 22"/>
                      <a:gd name="T28" fmla="*/ 24 w 96"/>
                      <a:gd name="T29" fmla="*/ 8 h 22"/>
                      <a:gd name="T30" fmla="*/ 28 w 96"/>
                      <a:gd name="T31" fmla="*/ 8 h 22"/>
                      <a:gd name="T32" fmla="*/ 36 w 96"/>
                      <a:gd name="T33" fmla="*/ 6 h 22"/>
                      <a:gd name="T34" fmla="*/ 38 w 96"/>
                      <a:gd name="T35" fmla="*/ 8 h 22"/>
                      <a:gd name="T36" fmla="*/ 36 w 96"/>
                      <a:gd name="T37" fmla="*/ 8 h 22"/>
                      <a:gd name="T38" fmla="*/ 26 w 96"/>
                      <a:gd name="T39" fmla="*/ 10 h 22"/>
                      <a:gd name="T40" fmla="*/ 24 w 96"/>
                      <a:gd name="T41" fmla="*/ 12 h 22"/>
                      <a:gd name="T42" fmla="*/ 24 w 96"/>
                      <a:gd name="T43" fmla="*/ 14 h 22"/>
                      <a:gd name="T44" fmla="*/ 32 w 96"/>
                      <a:gd name="T45" fmla="*/ 16 h 22"/>
                      <a:gd name="T46" fmla="*/ 40 w 96"/>
                      <a:gd name="T47" fmla="*/ 16 h 22"/>
                      <a:gd name="T48" fmla="*/ 38 w 96"/>
                      <a:gd name="T49" fmla="*/ 18 h 22"/>
                      <a:gd name="T50" fmla="*/ 34 w 96"/>
                      <a:gd name="T51" fmla="*/ 18 h 22"/>
                      <a:gd name="T52" fmla="*/ 34 w 96"/>
                      <a:gd name="T53" fmla="*/ 16 h 22"/>
                      <a:gd name="T54" fmla="*/ 0 w 96"/>
                      <a:gd name="T55" fmla="*/ 18 h 22"/>
                      <a:gd name="T56" fmla="*/ 2 w 96"/>
                      <a:gd name="T57" fmla="*/ 18 h 22"/>
                      <a:gd name="T58" fmla="*/ 6 w 96"/>
                      <a:gd name="T59" fmla="*/ 18 h 22"/>
                      <a:gd name="T60" fmla="*/ 10 w 96"/>
                      <a:gd name="T61" fmla="*/ 20 h 22"/>
                      <a:gd name="T62" fmla="*/ 14 w 96"/>
                      <a:gd name="T63" fmla="*/ 20 h 22"/>
                      <a:gd name="T64" fmla="*/ 30 w 96"/>
                      <a:gd name="T65" fmla="*/ 20 h 22"/>
                      <a:gd name="T66" fmla="*/ 36 w 96"/>
                      <a:gd name="T67" fmla="*/ 22 h 22"/>
                      <a:gd name="T68" fmla="*/ 44 w 96"/>
                      <a:gd name="T69" fmla="*/ 20 h 22"/>
                      <a:gd name="T70" fmla="*/ 44 w 96"/>
                      <a:gd name="T71" fmla="*/ 20 h 22"/>
                      <a:gd name="T72" fmla="*/ 60 w 96"/>
                      <a:gd name="T73" fmla="*/ 20 h 22"/>
                      <a:gd name="T74" fmla="*/ 72 w 96"/>
                      <a:gd name="T75" fmla="*/ 20 h 22"/>
                      <a:gd name="T76" fmla="*/ 84 w 96"/>
                      <a:gd name="T77" fmla="*/ 20 h 22"/>
                      <a:gd name="T78" fmla="*/ 92 w 96"/>
                      <a:gd name="T79" fmla="*/ 20 h 22"/>
                      <a:gd name="T80" fmla="*/ 96 w 96"/>
                      <a:gd name="T81" fmla="*/ 16 h 22"/>
                      <a:gd name="T82" fmla="*/ 88 w 96"/>
                      <a:gd name="T83" fmla="*/ 16 h 22"/>
                      <a:gd name="T84" fmla="*/ 82 w 96"/>
                      <a:gd name="T85" fmla="*/ 16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96" h="22">
                        <a:moveTo>
                          <a:pt x="82" y="16"/>
                        </a:moveTo>
                        <a:lnTo>
                          <a:pt x="76" y="16"/>
                        </a:lnTo>
                        <a:lnTo>
                          <a:pt x="74" y="14"/>
                        </a:lnTo>
                        <a:lnTo>
                          <a:pt x="66" y="12"/>
                        </a:lnTo>
                        <a:lnTo>
                          <a:pt x="62" y="12"/>
                        </a:lnTo>
                        <a:lnTo>
                          <a:pt x="60" y="10"/>
                        </a:lnTo>
                        <a:lnTo>
                          <a:pt x="52" y="6"/>
                        </a:lnTo>
                        <a:lnTo>
                          <a:pt x="50" y="4"/>
                        </a:lnTo>
                        <a:lnTo>
                          <a:pt x="52" y="2"/>
                        </a:lnTo>
                        <a:lnTo>
                          <a:pt x="50" y="0"/>
                        </a:lnTo>
                        <a:lnTo>
                          <a:pt x="34" y="0"/>
                        </a:lnTo>
                        <a:lnTo>
                          <a:pt x="28" y="4"/>
                        </a:lnTo>
                        <a:lnTo>
                          <a:pt x="20" y="4"/>
                        </a:lnTo>
                        <a:lnTo>
                          <a:pt x="20" y="8"/>
                        </a:lnTo>
                        <a:lnTo>
                          <a:pt x="24" y="8"/>
                        </a:lnTo>
                        <a:lnTo>
                          <a:pt x="28" y="8"/>
                        </a:lnTo>
                        <a:lnTo>
                          <a:pt x="36" y="6"/>
                        </a:lnTo>
                        <a:lnTo>
                          <a:pt x="38" y="8"/>
                        </a:lnTo>
                        <a:lnTo>
                          <a:pt x="36" y="8"/>
                        </a:lnTo>
                        <a:lnTo>
                          <a:pt x="26" y="10"/>
                        </a:lnTo>
                        <a:lnTo>
                          <a:pt x="24" y="12"/>
                        </a:lnTo>
                        <a:lnTo>
                          <a:pt x="24" y="14"/>
                        </a:lnTo>
                        <a:lnTo>
                          <a:pt x="32" y="16"/>
                        </a:lnTo>
                        <a:lnTo>
                          <a:pt x="40" y="16"/>
                        </a:lnTo>
                        <a:lnTo>
                          <a:pt x="38" y="18"/>
                        </a:lnTo>
                        <a:lnTo>
                          <a:pt x="34" y="18"/>
                        </a:lnTo>
                        <a:lnTo>
                          <a:pt x="34" y="16"/>
                        </a:lnTo>
                        <a:lnTo>
                          <a:pt x="0" y="18"/>
                        </a:lnTo>
                        <a:lnTo>
                          <a:pt x="2" y="18"/>
                        </a:lnTo>
                        <a:lnTo>
                          <a:pt x="6" y="18"/>
                        </a:lnTo>
                        <a:lnTo>
                          <a:pt x="10" y="20"/>
                        </a:lnTo>
                        <a:lnTo>
                          <a:pt x="14" y="20"/>
                        </a:lnTo>
                        <a:lnTo>
                          <a:pt x="30" y="20"/>
                        </a:lnTo>
                        <a:lnTo>
                          <a:pt x="36" y="22"/>
                        </a:lnTo>
                        <a:lnTo>
                          <a:pt x="44" y="20"/>
                        </a:lnTo>
                        <a:lnTo>
                          <a:pt x="44" y="20"/>
                        </a:lnTo>
                        <a:lnTo>
                          <a:pt x="60" y="20"/>
                        </a:lnTo>
                        <a:lnTo>
                          <a:pt x="72" y="20"/>
                        </a:lnTo>
                        <a:lnTo>
                          <a:pt x="84" y="20"/>
                        </a:lnTo>
                        <a:lnTo>
                          <a:pt x="92" y="20"/>
                        </a:lnTo>
                        <a:lnTo>
                          <a:pt x="96" y="16"/>
                        </a:lnTo>
                        <a:lnTo>
                          <a:pt x="88" y="16"/>
                        </a:lnTo>
                        <a:lnTo>
                          <a:pt x="82" y="16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87" name="Freeform 284"/>
                  <p:cNvSpPr>
                    <a:spLocks/>
                  </p:cNvSpPr>
                  <p:nvPr/>
                </p:nvSpPr>
                <p:spPr bwMode="auto">
                  <a:xfrm>
                    <a:off x="2896" y="3500"/>
                    <a:ext cx="20" cy="8"/>
                  </a:xfrm>
                  <a:custGeom>
                    <a:avLst/>
                    <a:gdLst>
                      <a:gd name="T0" fmla="*/ 10 w 20"/>
                      <a:gd name="T1" fmla="*/ 0 h 8"/>
                      <a:gd name="T2" fmla="*/ 0 w 20"/>
                      <a:gd name="T3" fmla="*/ 2 h 8"/>
                      <a:gd name="T4" fmla="*/ 6 w 20"/>
                      <a:gd name="T5" fmla="*/ 6 h 8"/>
                      <a:gd name="T6" fmla="*/ 8 w 20"/>
                      <a:gd name="T7" fmla="*/ 4 h 8"/>
                      <a:gd name="T8" fmla="*/ 12 w 20"/>
                      <a:gd name="T9" fmla="*/ 4 h 8"/>
                      <a:gd name="T10" fmla="*/ 8 w 20"/>
                      <a:gd name="T11" fmla="*/ 6 h 8"/>
                      <a:gd name="T12" fmla="*/ 10 w 20"/>
                      <a:gd name="T13" fmla="*/ 8 h 8"/>
                      <a:gd name="T14" fmla="*/ 16 w 20"/>
                      <a:gd name="T15" fmla="*/ 6 h 8"/>
                      <a:gd name="T16" fmla="*/ 20 w 20"/>
                      <a:gd name="T17" fmla="*/ 4 h 8"/>
                      <a:gd name="T18" fmla="*/ 10 w 20"/>
                      <a:gd name="T19" fmla="*/ 0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0" h="8">
                        <a:moveTo>
                          <a:pt x="10" y="0"/>
                        </a:moveTo>
                        <a:lnTo>
                          <a:pt x="0" y="2"/>
                        </a:lnTo>
                        <a:lnTo>
                          <a:pt x="6" y="6"/>
                        </a:lnTo>
                        <a:lnTo>
                          <a:pt x="8" y="4"/>
                        </a:lnTo>
                        <a:lnTo>
                          <a:pt x="12" y="4"/>
                        </a:lnTo>
                        <a:lnTo>
                          <a:pt x="8" y="6"/>
                        </a:lnTo>
                        <a:lnTo>
                          <a:pt x="10" y="8"/>
                        </a:lnTo>
                        <a:lnTo>
                          <a:pt x="16" y="6"/>
                        </a:lnTo>
                        <a:lnTo>
                          <a:pt x="20" y="4"/>
                        </a:lnTo>
                        <a:lnTo>
                          <a:pt x="10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88" name="Freeform 285"/>
                  <p:cNvSpPr>
                    <a:spLocks/>
                  </p:cNvSpPr>
                  <p:nvPr/>
                </p:nvSpPr>
                <p:spPr bwMode="auto">
                  <a:xfrm>
                    <a:off x="2874" y="3484"/>
                    <a:ext cx="4" cy="4"/>
                  </a:xfrm>
                  <a:custGeom>
                    <a:avLst/>
                    <a:gdLst>
                      <a:gd name="T0" fmla="*/ 0 w 4"/>
                      <a:gd name="T1" fmla="*/ 4 h 4"/>
                      <a:gd name="T2" fmla="*/ 2 w 4"/>
                      <a:gd name="T3" fmla="*/ 2 h 4"/>
                      <a:gd name="T4" fmla="*/ 4 w 4"/>
                      <a:gd name="T5" fmla="*/ 0 h 4"/>
                      <a:gd name="T6" fmla="*/ 0 w 4"/>
                      <a:gd name="T7" fmla="*/ 0 h 4"/>
                      <a:gd name="T8" fmla="*/ 0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0" y="4"/>
                        </a:moveTo>
                        <a:lnTo>
                          <a:pt x="2" y="2"/>
                        </a:lnTo>
                        <a:lnTo>
                          <a:pt x="4" y="0"/>
                        </a:lnTo>
                        <a:lnTo>
                          <a:pt x="0" y="0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89" name="Freeform 286"/>
                  <p:cNvSpPr>
                    <a:spLocks/>
                  </p:cNvSpPr>
                  <p:nvPr/>
                </p:nvSpPr>
                <p:spPr bwMode="auto">
                  <a:xfrm>
                    <a:off x="2880" y="3494"/>
                    <a:ext cx="22" cy="6"/>
                  </a:xfrm>
                  <a:custGeom>
                    <a:avLst/>
                    <a:gdLst>
                      <a:gd name="T0" fmla="*/ 22 w 22"/>
                      <a:gd name="T1" fmla="*/ 6 h 6"/>
                      <a:gd name="T2" fmla="*/ 18 w 22"/>
                      <a:gd name="T3" fmla="*/ 4 h 6"/>
                      <a:gd name="T4" fmla="*/ 14 w 22"/>
                      <a:gd name="T5" fmla="*/ 4 h 6"/>
                      <a:gd name="T6" fmla="*/ 6 w 22"/>
                      <a:gd name="T7" fmla="*/ 2 h 6"/>
                      <a:gd name="T8" fmla="*/ 0 w 22"/>
                      <a:gd name="T9" fmla="*/ 0 h 6"/>
                      <a:gd name="T10" fmla="*/ 0 w 22"/>
                      <a:gd name="T11" fmla="*/ 2 h 6"/>
                      <a:gd name="T12" fmla="*/ 4 w 22"/>
                      <a:gd name="T13" fmla="*/ 4 h 6"/>
                      <a:gd name="T14" fmla="*/ 16 w 22"/>
                      <a:gd name="T15" fmla="*/ 6 h 6"/>
                      <a:gd name="T16" fmla="*/ 22 w 22"/>
                      <a:gd name="T17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2" h="6">
                        <a:moveTo>
                          <a:pt x="22" y="6"/>
                        </a:moveTo>
                        <a:lnTo>
                          <a:pt x="18" y="4"/>
                        </a:lnTo>
                        <a:lnTo>
                          <a:pt x="14" y="4"/>
                        </a:lnTo>
                        <a:lnTo>
                          <a:pt x="6" y="2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4" y="4"/>
                        </a:lnTo>
                        <a:lnTo>
                          <a:pt x="16" y="6"/>
                        </a:lnTo>
                        <a:lnTo>
                          <a:pt x="22" y="6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90" name="Freeform 287"/>
                  <p:cNvSpPr>
                    <a:spLocks/>
                  </p:cNvSpPr>
                  <p:nvPr/>
                </p:nvSpPr>
                <p:spPr bwMode="auto">
                  <a:xfrm>
                    <a:off x="2866" y="3472"/>
                    <a:ext cx="6" cy="2"/>
                  </a:xfrm>
                  <a:custGeom>
                    <a:avLst/>
                    <a:gdLst>
                      <a:gd name="T0" fmla="*/ 0 w 6"/>
                      <a:gd name="T1" fmla="*/ 2 h 2"/>
                      <a:gd name="T2" fmla="*/ 2 w 6"/>
                      <a:gd name="T3" fmla="*/ 2 h 2"/>
                      <a:gd name="T4" fmla="*/ 6 w 6"/>
                      <a:gd name="T5" fmla="*/ 0 h 2"/>
                      <a:gd name="T6" fmla="*/ 0 w 6"/>
                      <a:gd name="T7" fmla="*/ 0 h 2"/>
                      <a:gd name="T8" fmla="*/ 0 w 6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2">
                        <a:moveTo>
                          <a:pt x="0" y="2"/>
                        </a:moveTo>
                        <a:lnTo>
                          <a:pt x="2" y="2"/>
                        </a:lnTo>
                        <a:lnTo>
                          <a:pt x="6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91" name="Freeform 288"/>
                  <p:cNvSpPr>
                    <a:spLocks/>
                  </p:cNvSpPr>
                  <p:nvPr/>
                </p:nvSpPr>
                <p:spPr bwMode="auto">
                  <a:xfrm>
                    <a:off x="2864" y="3462"/>
                    <a:ext cx="6" cy="4"/>
                  </a:xfrm>
                  <a:custGeom>
                    <a:avLst/>
                    <a:gdLst>
                      <a:gd name="T0" fmla="*/ 4 w 6"/>
                      <a:gd name="T1" fmla="*/ 4 h 4"/>
                      <a:gd name="T2" fmla="*/ 6 w 6"/>
                      <a:gd name="T3" fmla="*/ 2 h 4"/>
                      <a:gd name="T4" fmla="*/ 4 w 6"/>
                      <a:gd name="T5" fmla="*/ 0 h 4"/>
                      <a:gd name="T6" fmla="*/ 0 w 6"/>
                      <a:gd name="T7" fmla="*/ 2 h 4"/>
                      <a:gd name="T8" fmla="*/ 4 w 6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4">
                        <a:moveTo>
                          <a:pt x="4" y="4"/>
                        </a:moveTo>
                        <a:lnTo>
                          <a:pt x="6" y="2"/>
                        </a:lnTo>
                        <a:lnTo>
                          <a:pt x="4" y="0"/>
                        </a:lnTo>
                        <a:lnTo>
                          <a:pt x="0" y="2"/>
                        </a:lnTo>
                        <a:lnTo>
                          <a:pt x="4" y="4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92" name="Freeform 289"/>
                  <p:cNvSpPr>
                    <a:spLocks/>
                  </p:cNvSpPr>
                  <p:nvPr/>
                </p:nvSpPr>
                <p:spPr bwMode="auto">
                  <a:xfrm>
                    <a:off x="2926" y="3512"/>
                    <a:ext cx="6" cy="2"/>
                  </a:xfrm>
                  <a:custGeom>
                    <a:avLst/>
                    <a:gdLst>
                      <a:gd name="T0" fmla="*/ 2 w 6"/>
                      <a:gd name="T1" fmla="*/ 0 h 2"/>
                      <a:gd name="T2" fmla="*/ 0 w 6"/>
                      <a:gd name="T3" fmla="*/ 2 h 2"/>
                      <a:gd name="T4" fmla="*/ 6 w 6"/>
                      <a:gd name="T5" fmla="*/ 2 h 2"/>
                      <a:gd name="T6" fmla="*/ 2 w 6"/>
                      <a:gd name="T7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" h="2">
                        <a:moveTo>
                          <a:pt x="2" y="0"/>
                        </a:moveTo>
                        <a:lnTo>
                          <a:pt x="0" y="2"/>
                        </a:lnTo>
                        <a:lnTo>
                          <a:pt x="6" y="2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93" name="Freeform 290"/>
                  <p:cNvSpPr>
                    <a:spLocks/>
                  </p:cNvSpPr>
                  <p:nvPr/>
                </p:nvSpPr>
                <p:spPr bwMode="auto">
                  <a:xfrm>
                    <a:off x="2932" y="3514"/>
                    <a:ext cx="10" cy="2"/>
                  </a:xfrm>
                  <a:custGeom>
                    <a:avLst/>
                    <a:gdLst>
                      <a:gd name="T0" fmla="*/ 2 w 10"/>
                      <a:gd name="T1" fmla="*/ 0 h 2"/>
                      <a:gd name="T2" fmla="*/ 0 w 10"/>
                      <a:gd name="T3" fmla="*/ 0 h 2"/>
                      <a:gd name="T4" fmla="*/ 0 w 10"/>
                      <a:gd name="T5" fmla="*/ 0 h 2"/>
                      <a:gd name="T6" fmla="*/ 8 w 10"/>
                      <a:gd name="T7" fmla="*/ 2 h 2"/>
                      <a:gd name="T8" fmla="*/ 10 w 10"/>
                      <a:gd name="T9" fmla="*/ 0 h 2"/>
                      <a:gd name="T10" fmla="*/ 10 w 10"/>
                      <a:gd name="T11" fmla="*/ 0 h 2"/>
                      <a:gd name="T12" fmla="*/ 2 w 10"/>
                      <a:gd name="T13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" h="2">
                        <a:moveTo>
                          <a:pt x="2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8" y="2"/>
                        </a:lnTo>
                        <a:lnTo>
                          <a:pt x="10" y="0"/>
                        </a:lnTo>
                        <a:lnTo>
                          <a:pt x="10" y="0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94" name="Freeform 291"/>
                  <p:cNvSpPr>
                    <a:spLocks/>
                  </p:cNvSpPr>
                  <p:nvPr/>
                </p:nvSpPr>
                <p:spPr bwMode="auto">
                  <a:xfrm>
                    <a:off x="2916" y="3504"/>
                    <a:ext cx="8" cy="4"/>
                  </a:xfrm>
                  <a:custGeom>
                    <a:avLst/>
                    <a:gdLst>
                      <a:gd name="T0" fmla="*/ 6 w 8"/>
                      <a:gd name="T1" fmla="*/ 0 h 4"/>
                      <a:gd name="T2" fmla="*/ 2 w 8"/>
                      <a:gd name="T3" fmla="*/ 0 h 4"/>
                      <a:gd name="T4" fmla="*/ 0 w 8"/>
                      <a:gd name="T5" fmla="*/ 2 h 4"/>
                      <a:gd name="T6" fmla="*/ 0 w 8"/>
                      <a:gd name="T7" fmla="*/ 2 h 4"/>
                      <a:gd name="T8" fmla="*/ 2 w 8"/>
                      <a:gd name="T9" fmla="*/ 4 h 4"/>
                      <a:gd name="T10" fmla="*/ 2 w 8"/>
                      <a:gd name="T11" fmla="*/ 4 h 4"/>
                      <a:gd name="T12" fmla="*/ 4 w 8"/>
                      <a:gd name="T13" fmla="*/ 4 h 4"/>
                      <a:gd name="T14" fmla="*/ 8 w 8"/>
                      <a:gd name="T15" fmla="*/ 2 h 4"/>
                      <a:gd name="T16" fmla="*/ 6 w 8"/>
                      <a:gd name="T17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" h="4">
                        <a:moveTo>
                          <a:pt x="6" y="0"/>
                        </a:move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2" y="4"/>
                        </a:lnTo>
                        <a:lnTo>
                          <a:pt x="2" y="4"/>
                        </a:lnTo>
                        <a:lnTo>
                          <a:pt x="4" y="4"/>
                        </a:lnTo>
                        <a:lnTo>
                          <a:pt x="8" y="2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95" name="Freeform 292"/>
                  <p:cNvSpPr>
                    <a:spLocks/>
                  </p:cNvSpPr>
                  <p:nvPr/>
                </p:nvSpPr>
                <p:spPr bwMode="auto">
                  <a:xfrm>
                    <a:off x="3188" y="872"/>
                    <a:ext cx="10" cy="4"/>
                  </a:xfrm>
                  <a:custGeom>
                    <a:avLst/>
                    <a:gdLst>
                      <a:gd name="T0" fmla="*/ 4 w 10"/>
                      <a:gd name="T1" fmla="*/ 0 h 4"/>
                      <a:gd name="T2" fmla="*/ 0 w 10"/>
                      <a:gd name="T3" fmla="*/ 0 h 4"/>
                      <a:gd name="T4" fmla="*/ 0 w 10"/>
                      <a:gd name="T5" fmla="*/ 0 h 4"/>
                      <a:gd name="T6" fmla="*/ 0 w 10"/>
                      <a:gd name="T7" fmla="*/ 2 h 4"/>
                      <a:gd name="T8" fmla="*/ 2 w 10"/>
                      <a:gd name="T9" fmla="*/ 4 h 4"/>
                      <a:gd name="T10" fmla="*/ 8 w 10"/>
                      <a:gd name="T11" fmla="*/ 4 h 4"/>
                      <a:gd name="T12" fmla="*/ 10 w 10"/>
                      <a:gd name="T13" fmla="*/ 2 h 4"/>
                      <a:gd name="T14" fmla="*/ 8 w 10"/>
                      <a:gd name="T15" fmla="*/ 2 h 4"/>
                      <a:gd name="T16" fmla="*/ 4 w 10"/>
                      <a:gd name="T17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0" h="4">
                        <a:moveTo>
                          <a:pt x="4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2" y="4"/>
                        </a:lnTo>
                        <a:lnTo>
                          <a:pt x="8" y="4"/>
                        </a:lnTo>
                        <a:lnTo>
                          <a:pt x="10" y="2"/>
                        </a:lnTo>
                        <a:lnTo>
                          <a:pt x="8" y="2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96" name="Freeform 293"/>
                  <p:cNvSpPr>
                    <a:spLocks/>
                  </p:cNvSpPr>
                  <p:nvPr/>
                </p:nvSpPr>
                <p:spPr bwMode="auto">
                  <a:xfrm>
                    <a:off x="3623" y="2531"/>
                    <a:ext cx="2" cy="2"/>
                  </a:xfrm>
                  <a:custGeom>
                    <a:avLst/>
                    <a:gdLst>
                      <a:gd name="T0" fmla="*/ 2 w 2"/>
                      <a:gd name="T1" fmla="*/ 0 h 2"/>
                      <a:gd name="T2" fmla="*/ 0 w 2"/>
                      <a:gd name="T3" fmla="*/ 2 h 2"/>
                      <a:gd name="T4" fmla="*/ 2 w 2"/>
                      <a:gd name="T5" fmla="*/ 0 h 2"/>
                      <a:gd name="T6" fmla="*/ 2 w 2"/>
                      <a:gd name="T7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2" y="0"/>
                        </a:moveTo>
                        <a:lnTo>
                          <a:pt x="0" y="2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97" name="Freeform 294"/>
                  <p:cNvSpPr>
                    <a:spLocks/>
                  </p:cNvSpPr>
                  <p:nvPr/>
                </p:nvSpPr>
                <p:spPr bwMode="auto">
                  <a:xfrm>
                    <a:off x="2894" y="1519"/>
                    <a:ext cx="40" cy="14"/>
                  </a:xfrm>
                  <a:custGeom>
                    <a:avLst/>
                    <a:gdLst>
                      <a:gd name="T0" fmla="*/ 32 w 40"/>
                      <a:gd name="T1" fmla="*/ 0 h 14"/>
                      <a:gd name="T2" fmla="*/ 24 w 40"/>
                      <a:gd name="T3" fmla="*/ 4 h 14"/>
                      <a:gd name="T4" fmla="*/ 14 w 40"/>
                      <a:gd name="T5" fmla="*/ 4 h 14"/>
                      <a:gd name="T6" fmla="*/ 8 w 40"/>
                      <a:gd name="T7" fmla="*/ 6 h 14"/>
                      <a:gd name="T8" fmla="*/ 0 w 40"/>
                      <a:gd name="T9" fmla="*/ 8 h 14"/>
                      <a:gd name="T10" fmla="*/ 0 w 40"/>
                      <a:gd name="T11" fmla="*/ 14 h 14"/>
                      <a:gd name="T12" fmla="*/ 8 w 40"/>
                      <a:gd name="T13" fmla="*/ 12 h 14"/>
                      <a:gd name="T14" fmla="*/ 18 w 40"/>
                      <a:gd name="T15" fmla="*/ 10 h 14"/>
                      <a:gd name="T16" fmla="*/ 24 w 40"/>
                      <a:gd name="T17" fmla="*/ 8 h 14"/>
                      <a:gd name="T18" fmla="*/ 40 w 40"/>
                      <a:gd name="T19" fmla="*/ 2 h 14"/>
                      <a:gd name="T20" fmla="*/ 32 w 40"/>
                      <a:gd name="T21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40" h="14">
                        <a:moveTo>
                          <a:pt x="32" y="0"/>
                        </a:moveTo>
                        <a:lnTo>
                          <a:pt x="24" y="4"/>
                        </a:lnTo>
                        <a:lnTo>
                          <a:pt x="14" y="4"/>
                        </a:lnTo>
                        <a:lnTo>
                          <a:pt x="8" y="6"/>
                        </a:lnTo>
                        <a:lnTo>
                          <a:pt x="0" y="8"/>
                        </a:lnTo>
                        <a:lnTo>
                          <a:pt x="0" y="14"/>
                        </a:lnTo>
                        <a:lnTo>
                          <a:pt x="8" y="12"/>
                        </a:lnTo>
                        <a:lnTo>
                          <a:pt x="18" y="10"/>
                        </a:lnTo>
                        <a:lnTo>
                          <a:pt x="24" y="8"/>
                        </a:lnTo>
                        <a:lnTo>
                          <a:pt x="40" y="2"/>
                        </a:lnTo>
                        <a:lnTo>
                          <a:pt x="32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98" name="Freeform 295"/>
                  <p:cNvSpPr>
                    <a:spLocks/>
                  </p:cNvSpPr>
                  <p:nvPr/>
                </p:nvSpPr>
                <p:spPr bwMode="auto">
                  <a:xfrm>
                    <a:off x="3330" y="954"/>
                    <a:ext cx="88" cy="50"/>
                  </a:xfrm>
                  <a:custGeom>
                    <a:avLst/>
                    <a:gdLst>
                      <a:gd name="T0" fmla="*/ 12 w 88"/>
                      <a:gd name="T1" fmla="*/ 32 h 50"/>
                      <a:gd name="T2" fmla="*/ 18 w 88"/>
                      <a:gd name="T3" fmla="*/ 28 h 50"/>
                      <a:gd name="T4" fmla="*/ 24 w 88"/>
                      <a:gd name="T5" fmla="*/ 34 h 50"/>
                      <a:gd name="T6" fmla="*/ 22 w 88"/>
                      <a:gd name="T7" fmla="*/ 38 h 50"/>
                      <a:gd name="T8" fmla="*/ 26 w 88"/>
                      <a:gd name="T9" fmla="*/ 40 h 50"/>
                      <a:gd name="T10" fmla="*/ 30 w 88"/>
                      <a:gd name="T11" fmla="*/ 38 h 50"/>
                      <a:gd name="T12" fmla="*/ 36 w 88"/>
                      <a:gd name="T13" fmla="*/ 38 h 50"/>
                      <a:gd name="T14" fmla="*/ 48 w 88"/>
                      <a:gd name="T15" fmla="*/ 46 h 50"/>
                      <a:gd name="T16" fmla="*/ 46 w 88"/>
                      <a:gd name="T17" fmla="*/ 50 h 50"/>
                      <a:gd name="T18" fmla="*/ 54 w 88"/>
                      <a:gd name="T19" fmla="*/ 50 h 50"/>
                      <a:gd name="T20" fmla="*/ 64 w 88"/>
                      <a:gd name="T21" fmla="*/ 48 h 50"/>
                      <a:gd name="T22" fmla="*/ 84 w 88"/>
                      <a:gd name="T23" fmla="*/ 46 h 50"/>
                      <a:gd name="T24" fmla="*/ 86 w 88"/>
                      <a:gd name="T25" fmla="*/ 34 h 50"/>
                      <a:gd name="T26" fmla="*/ 88 w 88"/>
                      <a:gd name="T27" fmla="*/ 26 h 50"/>
                      <a:gd name="T28" fmla="*/ 86 w 88"/>
                      <a:gd name="T29" fmla="*/ 24 h 50"/>
                      <a:gd name="T30" fmla="*/ 84 w 88"/>
                      <a:gd name="T31" fmla="*/ 16 h 50"/>
                      <a:gd name="T32" fmla="*/ 70 w 88"/>
                      <a:gd name="T33" fmla="*/ 6 h 50"/>
                      <a:gd name="T34" fmla="*/ 64 w 88"/>
                      <a:gd name="T35" fmla="*/ 6 h 50"/>
                      <a:gd name="T36" fmla="*/ 52 w 88"/>
                      <a:gd name="T37" fmla="*/ 2 h 50"/>
                      <a:gd name="T38" fmla="*/ 42 w 88"/>
                      <a:gd name="T39" fmla="*/ 0 h 50"/>
                      <a:gd name="T40" fmla="*/ 38 w 88"/>
                      <a:gd name="T41" fmla="*/ 2 h 50"/>
                      <a:gd name="T42" fmla="*/ 42 w 88"/>
                      <a:gd name="T43" fmla="*/ 6 h 50"/>
                      <a:gd name="T44" fmla="*/ 40 w 88"/>
                      <a:gd name="T45" fmla="*/ 6 h 50"/>
                      <a:gd name="T46" fmla="*/ 38 w 88"/>
                      <a:gd name="T47" fmla="*/ 8 h 50"/>
                      <a:gd name="T48" fmla="*/ 34 w 88"/>
                      <a:gd name="T49" fmla="*/ 8 h 50"/>
                      <a:gd name="T50" fmla="*/ 28 w 88"/>
                      <a:gd name="T51" fmla="*/ 10 h 50"/>
                      <a:gd name="T52" fmla="*/ 28 w 88"/>
                      <a:gd name="T53" fmla="*/ 14 h 50"/>
                      <a:gd name="T54" fmla="*/ 32 w 88"/>
                      <a:gd name="T55" fmla="*/ 18 h 50"/>
                      <a:gd name="T56" fmla="*/ 22 w 88"/>
                      <a:gd name="T57" fmla="*/ 14 h 50"/>
                      <a:gd name="T58" fmla="*/ 30 w 88"/>
                      <a:gd name="T59" fmla="*/ 20 h 50"/>
                      <a:gd name="T60" fmla="*/ 28 w 88"/>
                      <a:gd name="T61" fmla="*/ 22 h 50"/>
                      <a:gd name="T62" fmla="*/ 22 w 88"/>
                      <a:gd name="T63" fmla="*/ 20 h 50"/>
                      <a:gd name="T64" fmla="*/ 12 w 88"/>
                      <a:gd name="T65" fmla="*/ 16 h 50"/>
                      <a:gd name="T66" fmla="*/ 6 w 88"/>
                      <a:gd name="T67" fmla="*/ 16 h 50"/>
                      <a:gd name="T68" fmla="*/ 0 w 88"/>
                      <a:gd name="T69" fmla="*/ 18 h 50"/>
                      <a:gd name="T70" fmla="*/ 6 w 88"/>
                      <a:gd name="T71" fmla="*/ 32 h 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88" h="50">
                        <a:moveTo>
                          <a:pt x="6" y="32"/>
                        </a:moveTo>
                        <a:lnTo>
                          <a:pt x="12" y="32"/>
                        </a:lnTo>
                        <a:lnTo>
                          <a:pt x="14" y="30"/>
                        </a:lnTo>
                        <a:lnTo>
                          <a:pt x="18" y="28"/>
                        </a:lnTo>
                        <a:lnTo>
                          <a:pt x="26" y="26"/>
                        </a:lnTo>
                        <a:lnTo>
                          <a:pt x="24" y="34"/>
                        </a:lnTo>
                        <a:lnTo>
                          <a:pt x="24" y="36"/>
                        </a:lnTo>
                        <a:lnTo>
                          <a:pt x="22" y="38"/>
                        </a:lnTo>
                        <a:lnTo>
                          <a:pt x="20" y="38"/>
                        </a:lnTo>
                        <a:lnTo>
                          <a:pt x="26" y="40"/>
                        </a:lnTo>
                        <a:lnTo>
                          <a:pt x="26" y="38"/>
                        </a:lnTo>
                        <a:lnTo>
                          <a:pt x="30" y="38"/>
                        </a:lnTo>
                        <a:lnTo>
                          <a:pt x="36" y="38"/>
                        </a:lnTo>
                        <a:lnTo>
                          <a:pt x="36" y="38"/>
                        </a:lnTo>
                        <a:lnTo>
                          <a:pt x="42" y="42"/>
                        </a:lnTo>
                        <a:lnTo>
                          <a:pt x="48" y="46"/>
                        </a:lnTo>
                        <a:lnTo>
                          <a:pt x="48" y="48"/>
                        </a:lnTo>
                        <a:lnTo>
                          <a:pt x="46" y="50"/>
                        </a:lnTo>
                        <a:lnTo>
                          <a:pt x="50" y="50"/>
                        </a:lnTo>
                        <a:lnTo>
                          <a:pt x="54" y="50"/>
                        </a:lnTo>
                        <a:lnTo>
                          <a:pt x="58" y="48"/>
                        </a:lnTo>
                        <a:lnTo>
                          <a:pt x="64" y="48"/>
                        </a:lnTo>
                        <a:lnTo>
                          <a:pt x="76" y="48"/>
                        </a:lnTo>
                        <a:lnTo>
                          <a:pt x="84" y="46"/>
                        </a:lnTo>
                        <a:lnTo>
                          <a:pt x="86" y="38"/>
                        </a:lnTo>
                        <a:lnTo>
                          <a:pt x="86" y="34"/>
                        </a:lnTo>
                        <a:lnTo>
                          <a:pt x="88" y="28"/>
                        </a:lnTo>
                        <a:lnTo>
                          <a:pt x="88" y="26"/>
                        </a:lnTo>
                        <a:lnTo>
                          <a:pt x="88" y="26"/>
                        </a:lnTo>
                        <a:lnTo>
                          <a:pt x="86" y="24"/>
                        </a:lnTo>
                        <a:lnTo>
                          <a:pt x="84" y="18"/>
                        </a:lnTo>
                        <a:lnTo>
                          <a:pt x="84" y="16"/>
                        </a:lnTo>
                        <a:lnTo>
                          <a:pt x="76" y="12"/>
                        </a:lnTo>
                        <a:lnTo>
                          <a:pt x="70" y="6"/>
                        </a:lnTo>
                        <a:lnTo>
                          <a:pt x="68" y="6"/>
                        </a:lnTo>
                        <a:lnTo>
                          <a:pt x="64" y="6"/>
                        </a:lnTo>
                        <a:lnTo>
                          <a:pt x="62" y="6"/>
                        </a:lnTo>
                        <a:lnTo>
                          <a:pt x="52" y="2"/>
                        </a:lnTo>
                        <a:lnTo>
                          <a:pt x="48" y="2"/>
                        </a:lnTo>
                        <a:lnTo>
                          <a:pt x="42" y="0"/>
                        </a:lnTo>
                        <a:lnTo>
                          <a:pt x="36" y="0"/>
                        </a:lnTo>
                        <a:lnTo>
                          <a:pt x="38" y="2"/>
                        </a:lnTo>
                        <a:lnTo>
                          <a:pt x="42" y="4"/>
                        </a:lnTo>
                        <a:lnTo>
                          <a:pt x="42" y="6"/>
                        </a:lnTo>
                        <a:lnTo>
                          <a:pt x="42" y="6"/>
                        </a:lnTo>
                        <a:lnTo>
                          <a:pt x="40" y="6"/>
                        </a:lnTo>
                        <a:lnTo>
                          <a:pt x="40" y="6"/>
                        </a:lnTo>
                        <a:lnTo>
                          <a:pt x="38" y="8"/>
                        </a:lnTo>
                        <a:lnTo>
                          <a:pt x="36" y="8"/>
                        </a:lnTo>
                        <a:lnTo>
                          <a:pt x="34" y="8"/>
                        </a:lnTo>
                        <a:lnTo>
                          <a:pt x="30" y="10"/>
                        </a:lnTo>
                        <a:lnTo>
                          <a:pt x="28" y="10"/>
                        </a:lnTo>
                        <a:lnTo>
                          <a:pt x="28" y="12"/>
                        </a:lnTo>
                        <a:lnTo>
                          <a:pt x="28" y="14"/>
                        </a:lnTo>
                        <a:lnTo>
                          <a:pt x="30" y="14"/>
                        </a:lnTo>
                        <a:lnTo>
                          <a:pt x="32" y="18"/>
                        </a:lnTo>
                        <a:lnTo>
                          <a:pt x="24" y="14"/>
                        </a:lnTo>
                        <a:lnTo>
                          <a:pt x="22" y="14"/>
                        </a:lnTo>
                        <a:lnTo>
                          <a:pt x="26" y="18"/>
                        </a:lnTo>
                        <a:lnTo>
                          <a:pt x="30" y="20"/>
                        </a:lnTo>
                        <a:lnTo>
                          <a:pt x="32" y="22"/>
                        </a:lnTo>
                        <a:lnTo>
                          <a:pt x="28" y="22"/>
                        </a:lnTo>
                        <a:lnTo>
                          <a:pt x="30" y="24"/>
                        </a:lnTo>
                        <a:lnTo>
                          <a:pt x="22" y="20"/>
                        </a:lnTo>
                        <a:lnTo>
                          <a:pt x="18" y="18"/>
                        </a:lnTo>
                        <a:lnTo>
                          <a:pt x="12" y="16"/>
                        </a:lnTo>
                        <a:lnTo>
                          <a:pt x="10" y="16"/>
                        </a:lnTo>
                        <a:lnTo>
                          <a:pt x="6" y="16"/>
                        </a:lnTo>
                        <a:lnTo>
                          <a:pt x="2" y="14"/>
                        </a:lnTo>
                        <a:lnTo>
                          <a:pt x="0" y="18"/>
                        </a:lnTo>
                        <a:lnTo>
                          <a:pt x="2" y="22"/>
                        </a:lnTo>
                        <a:lnTo>
                          <a:pt x="6" y="32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99" name="Freeform 296"/>
                  <p:cNvSpPr>
                    <a:spLocks/>
                  </p:cNvSpPr>
                  <p:nvPr/>
                </p:nvSpPr>
                <p:spPr bwMode="auto">
                  <a:xfrm>
                    <a:off x="3220" y="1024"/>
                    <a:ext cx="10" cy="6"/>
                  </a:xfrm>
                  <a:custGeom>
                    <a:avLst/>
                    <a:gdLst>
                      <a:gd name="T0" fmla="*/ 0 w 10"/>
                      <a:gd name="T1" fmla="*/ 0 h 6"/>
                      <a:gd name="T2" fmla="*/ 8 w 10"/>
                      <a:gd name="T3" fmla="*/ 6 h 6"/>
                      <a:gd name="T4" fmla="*/ 10 w 10"/>
                      <a:gd name="T5" fmla="*/ 4 h 6"/>
                      <a:gd name="T6" fmla="*/ 2 w 10"/>
                      <a:gd name="T7" fmla="*/ 0 h 6"/>
                      <a:gd name="T8" fmla="*/ 0 w 10"/>
                      <a:gd name="T9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6">
                        <a:moveTo>
                          <a:pt x="0" y="0"/>
                        </a:moveTo>
                        <a:lnTo>
                          <a:pt x="8" y="6"/>
                        </a:lnTo>
                        <a:lnTo>
                          <a:pt x="10" y="4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00" name="Freeform 297"/>
                  <p:cNvSpPr>
                    <a:spLocks/>
                  </p:cNvSpPr>
                  <p:nvPr/>
                </p:nvSpPr>
                <p:spPr bwMode="auto">
                  <a:xfrm>
                    <a:off x="3476" y="2489"/>
                    <a:ext cx="16" cy="8"/>
                  </a:xfrm>
                  <a:custGeom>
                    <a:avLst/>
                    <a:gdLst>
                      <a:gd name="T0" fmla="*/ 4 w 16"/>
                      <a:gd name="T1" fmla="*/ 2 h 8"/>
                      <a:gd name="T2" fmla="*/ 0 w 16"/>
                      <a:gd name="T3" fmla="*/ 4 h 8"/>
                      <a:gd name="T4" fmla="*/ 2 w 16"/>
                      <a:gd name="T5" fmla="*/ 8 h 8"/>
                      <a:gd name="T6" fmla="*/ 14 w 16"/>
                      <a:gd name="T7" fmla="*/ 6 h 8"/>
                      <a:gd name="T8" fmla="*/ 16 w 16"/>
                      <a:gd name="T9" fmla="*/ 0 h 8"/>
                      <a:gd name="T10" fmla="*/ 12 w 16"/>
                      <a:gd name="T11" fmla="*/ 0 h 8"/>
                      <a:gd name="T12" fmla="*/ 4 w 16"/>
                      <a:gd name="T13" fmla="*/ 2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" h="8">
                        <a:moveTo>
                          <a:pt x="4" y="2"/>
                        </a:moveTo>
                        <a:lnTo>
                          <a:pt x="0" y="4"/>
                        </a:lnTo>
                        <a:lnTo>
                          <a:pt x="2" y="8"/>
                        </a:lnTo>
                        <a:lnTo>
                          <a:pt x="14" y="6"/>
                        </a:lnTo>
                        <a:lnTo>
                          <a:pt x="16" y="0"/>
                        </a:lnTo>
                        <a:lnTo>
                          <a:pt x="12" y="0"/>
                        </a:lnTo>
                        <a:lnTo>
                          <a:pt x="4" y="2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01" name="Freeform 298"/>
                  <p:cNvSpPr>
                    <a:spLocks/>
                  </p:cNvSpPr>
                  <p:nvPr/>
                </p:nvSpPr>
                <p:spPr bwMode="auto">
                  <a:xfrm>
                    <a:off x="3234" y="1006"/>
                    <a:ext cx="4" cy="4"/>
                  </a:xfrm>
                  <a:custGeom>
                    <a:avLst/>
                    <a:gdLst>
                      <a:gd name="T0" fmla="*/ 4 w 4"/>
                      <a:gd name="T1" fmla="*/ 4 h 4"/>
                      <a:gd name="T2" fmla="*/ 4 w 4"/>
                      <a:gd name="T3" fmla="*/ 2 h 4"/>
                      <a:gd name="T4" fmla="*/ 0 w 4"/>
                      <a:gd name="T5" fmla="*/ 0 h 4"/>
                      <a:gd name="T6" fmla="*/ 0 w 4"/>
                      <a:gd name="T7" fmla="*/ 4 h 4"/>
                      <a:gd name="T8" fmla="*/ 4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4" y="4"/>
                        </a:moveTo>
                        <a:lnTo>
                          <a:pt x="4" y="2"/>
                        </a:lnTo>
                        <a:lnTo>
                          <a:pt x="0" y="0"/>
                        </a:lnTo>
                        <a:lnTo>
                          <a:pt x="0" y="4"/>
                        </a:lnTo>
                        <a:lnTo>
                          <a:pt x="4" y="4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02" name="Freeform 299"/>
                  <p:cNvSpPr>
                    <a:spLocks/>
                  </p:cNvSpPr>
                  <p:nvPr/>
                </p:nvSpPr>
                <p:spPr bwMode="auto">
                  <a:xfrm>
                    <a:off x="2890" y="1959"/>
                    <a:ext cx="6" cy="4"/>
                  </a:xfrm>
                  <a:custGeom>
                    <a:avLst/>
                    <a:gdLst>
                      <a:gd name="T0" fmla="*/ 4 w 6"/>
                      <a:gd name="T1" fmla="*/ 4 h 4"/>
                      <a:gd name="T2" fmla="*/ 6 w 6"/>
                      <a:gd name="T3" fmla="*/ 4 h 4"/>
                      <a:gd name="T4" fmla="*/ 0 w 6"/>
                      <a:gd name="T5" fmla="*/ 0 h 4"/>
                      <a:gd name="T6" fmla="*/ 4 w 6"/>
                      <a:gd name="T7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" h="4">
                        <a:moveTo>
                          <a:pt x="4" y="4"/>
                        </a:moveTo>
                        <a:lnTo>
                          <a:pt x="6" y="4"/>
                        </a:lnTo>
                        <a:lnTo>
                          <a:pt x="0" y="0"/>
                        </a:lnTo>
                        <a:lnTo>
                          <a:pt x="4" y="4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03" name="Freeform 300"/>
                  <p:cNvSpPr>
                    <a:spLocks/>
                  </p:cNvSpPr>
                  <p:nvPr/>
                </p:nvSpPr>
                <p:spPr bwMode="auto">
                  <a:xfrm>
                    <a:off x="3130" y="834"/>
                    <a:ext cx="4" cy="2"/>
                  </a:xfrm>
                  <a:custGeom>
                    <a:avLst/>
                    <a:gdLst>
                      <a:gd name="T0" fmla="*/ 2 w 4"/>
                      <a:gd name="T1" fmla="*/ 2 h 2"/>
                      <a:gd name="T2" fmla="*/ 4 w 4"/>
                      <a:gd name="T3" fmla="*/ 2 h 2"/>
                      <a:gd name="T4" fmla="*/ 2 w 4"/>
                      <a:gd name="T5" fmla="*/ 2 h 2"/>
                      <a:gd name="T6" fmla="*/ 0 w 4"/>
                      <a:gd name="T7" fmla="*/ 0 h 2"/>
                      <a:gd name="T8" fmla="*/ 2 w 4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2">
                        <a:moveTo>
                          <a:pt x="2" y="2"/>
                        </a:moveTo>
                        <a:lnTo>
                          <a:pt x="4" y="2"/>
                        </a:lnTo>
                        <a:lnTo>
                          <a:pt x="2" y="2"/>
                        </a:lnTo>
                        <a:lnTo>
                          <a:pt x="0" y="0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04" name="Freeform 301"/>
                  <p:cNvSpPr>
                    <a:spLocks/>
                  </p:cNvSpPr>
                  <p:nvPr/>
                </p:nvSpPr>
                <p:spPr bwMode="auto">
                  <a:xfrm>
                    <a:off x="2890" y="1963"/>
                    <a:ext cx="10" cy="14"/>
                  </a:xfrm>
                  <a:custGeom>
                    <a:avLst/>
                    <a:gdLst>
                      <a:gd name="T0" fmla="*/ 0 w 10"/>
                      <a:gd name="T1" fmla="*/ 14 h 14"/>
                      <a:gd name="T2" fmla="*/ 8 w 10"/>
                      <a:gd name="T3" fmla="*/ 8 h 14"/>
                      <a:gd name="T4" fmla="*/ 10 w 10"/>
                      <a:gd name="T5" fmla="*/ 0 h 14"/>
                      <a:gd name="T6" fmla="*/ 6 w 10"/>
                      <a:gd name="T7" fmla="*/ 4 h 14"/>
                      <a:gd name="T8" fmla="*/ 0 w 10"/>
                      <a:gd name="T9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14">
                        <a:moveTo>
                          <a:pt x="0" y="14"/>
                        </a:moveTo>
                        <a:lnTo>
                          <a:pt x="8" y="8"/>
                        </a:lnTo>
                        <a:lnTo>
                          <a:pt x="10" y="0"/>
                        </a:lnTo>
                        <a:lnTo>
                          <a:pt x="6" y="4"/>
                        </a:lnTo>
                        <a:lnTo>
                          <a:pt x="0" y="14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05" name="Freeform 302"/>
                  <p:cNvSpPr>
                    <a:spLocks/>
                  </p:cNvSpPr>
                  <p:nvPr/>
                </p:nvSpPr>
                <p:spPr bwMode="auto">
                  <a:xfrm>
                    <a:off x="3490" y="2493"/>
                    <a:ext cx="8" cy="6"/>
                  </a:xfrm>
                  <a:custGeom>
                    <a:avLst/>
                    <a:gdLst>
                      <a:gd name="T0" fmla="*/ 0 w 8"/>
                      <a:gd name="T1" fmla="*/ 6 h 6"/>
                      <a:gd name="T2" fmla="*/ 8 w 8"/>
                      <a:gd name="T3" fmla="*/ 4 h 6"/>
                      <a:gd name="T4" fmla="*/ 8 w 8"/>
                      <a:gd name="T5" fmla="*/ 0 h 6"/>
                      <a:gd name="T6" fmla="*/ 2 w 8"/>
                      <a:gd name="T7" fmla="*/ 2 h 6"/>
                      <a:gd name="T8" fmla="*/ 0 w 8"/>
                      <a:gd name="T9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6">
                        <a:moveTo>
                          <a:pt x="0" y="6"/>
                        </a:moveTo>
                        <a:lnTo>
                          <a:pt x="8" y="4"/>
                        </a:lnTo>
                        <a:lnTo>
                          <a:pt x="8" y="0"/>
                        </a:lnTo>
                        <a:lnTo>
                          <a:pt x="2" y="2"/>
                        </a:lnTo>
                        <a:lnTo>
                          <a:pt x="0" y="6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06" name="Freeform 303"/>
                  <p:cNvSpPr>
                    <a:spLocks/>
                  </p:cNvSpPr>
                  <p:nvPr/>
                </p:nvSpPr>
                <p:spPr bwMode="auto">
                  <a:xfrm>
                    <a:off x="2904" y="1997"/>
                    <a:ext cx="18" cy="10"/>
                  </a:xfrm>
                  <a:custGeom>
                    <a:avLst/>
                    <a:gdLst>
                      <a:gd name="T0" fmla="*/ 0 w 18"/>
                      <a:gd name="T1" fmla="*/ 8 h 10"/>
                      <a:gd name="T2" fmla="*/ 2 w 18"/>
                      <a:gd name="T3" fmla="*/ 10 h 10"/>
                      <a:gd name="T4" fmla="*/ 6 w 18"/>
                      <a:gd name="T5" fmla="*/ 10 h 10"/>
                      <a:gd name="T6" fmla="*/ 16 w 18"/>
                      <a:gd name="T7" fmla="*/ 4 h 10"/>
                      <a:gd name="T8" fmla="*/ 18 w 18"/>
                      <a:gd name="T9" fmla="*/ 0 h 10"/>
                      <a:gd name="T10" fmla="*/ 14 w 18"/>
                      <a:gd name="T11" fmla="*/ 2 h 10"/>
                      <a:gd name="T12" fmla="*/ 0 w 18"/>
                      <a:gd name="T13" fmla="*/ 8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8" h="10">
                        <a:moveTo>
                          <a:pt x="0" y="8"/>
                        </a:moveTo>
                        <a:lnTo>
                          <a:pt x="2" y="10"/>
                        </a:lnTo>
                        <a:lnTo>
                          <a:pt x="6" y="10"/>
                        </a:lnTo>
                        <a:lnTo>
                          <a:pt x="16" y="4"/>
                        </a:lnTo>
                        <a:lnTo>
                          <a:pt x="18" y="0"/>
                        </a:lnTo>
                        <a:lnTo>
                          <a:pt x="14" y="2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07" name="Freeform 304"/>
                  <p:cNvSpPr>
                    <a:spLocks/>
                  </p:cNvSpPr>
                  <p:nvPr/>
                </p:nvSpPr>
                <p:spPr bwMode="auto">
                  <a:xfrm>
                    <a:off x="3468" y="2499"/>
                    <a:ext cx="52" cy="42"/>
                  </a:xfrm>
                  <a:custGeom>
                    <a:avLst/>
                    <a:gdLst>
                      <a:gd name="T0" fmla="*/ 0 w 52"/>
                      <a:gd name="T1" fmla="*/ 38 h 42"/>
                      <a:gd name="T2" fmla="*/ 4 w 52"/>
                      <a:gd name="T3" fmla="*/ 42 h 42"/>
                      <a:gd name="T4" fmla="*/ 12 w 52"/>
                      <a:gd name="T5" fmla="*/ 42 h 42"/>
                      <a:gd name="T6" fmla="*/ 26 w 52"/>
                      <a:gd name="T7" fmla="*/ 38 h 42"/>
                      <a:gd name="T8" fmla="*/ 34 w 52"/>
                      <a:gd name="T9" fmla="*/ 28 h 42"/>
                      <a:gd name="T10" fmla="*/ 40 w 52"/>
                      <a:gd name="T11" fmla="*/ 28 h 42"/>
                      <a:gd name="T12" fmla="*/ 44 w 52"/>
                      <a:gd name="T13" fmla="*/ 28 h 42"/>
                      <a:gd name="T14" fmla="*/ 44 w 52"/>
                      <a:gd name="T15" fmla="*/ 22 h 42"/>
                      <a:gd name="T16" fmla="*/ 48 w 52"/>
                      <a:gd name="T17" fmla="*/ 16 h 42"/>
                      <a:gd name="T18" fmla="*/ 52 w 52"/>
                      <a:gd name="T19" fmla="*/ 6 h 42"/>
                      <a:gd name="T20" fmla="*/ 46 w 52"/>
                      <a:gd name="T21" fmla="*/ 0 h 42"/>
                      <a:gd name="T22" fmla="*/ 42 w 52"/>
                      <a:gd name="T23" fmla="*/ 0 h 42"/>
                      <a:gd name="T24" fmla="*/ 30 w 52"/>
                      <a:gd name="T25" fmla="*/ 0 h 42"/>
                      <a:gd name="T26" fmla="*/ 6 w 52"/>
                      <a:gd name="T27" fmla="*/ 4 h 42"/>
                      <a:gd name="T28" fmla="*/ 2 w 52"/>
                      <a:gd name="T29" fmla="*/ 14 h 42"/>
                      <a:gd name="T30" fmla="*/ 0 w 52"/>
                      <a:gd name="T31" fmla="*/ 20 h 42"/>
                      <a:gd name="T32" fmla="*/ 0 w 52"/>
                      <a:gd name="T33" fmla="*/ 26 h 42"/>
                      <a:gd name="T34" fmla="*/ 4 w 52"/>
                      <a:gd name="T35" fmla="*/ 26 h 42"/>
                      <a:gd name="T36" fmla="*/ 2 w 52"/>
                      <a:gd name="T37" fmla="*/ 30 h 42"/>
                      <a:gd name="T38" fmla="*/ 0 w 52"/>
                      <a:gd name="T39" fmla="*/ 38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52" h="42">
                        <a:moveTo>
                          <a:pt x="0" y="38"/>
                        </a:moveTo>
                        <a:lnTo>
                          <a:pt x="4" y="42"/>
                        </a:lnTo>
                        <a:lnTo>
                          <a:pt x="12" y="42"/>
                        </a:lnTo>
                        <a:lnTo>
                          <a:pt x="26" y="38"/>
                        </a:lnTo>
                        <a:lnTo>
                          <a:pt x="34" y="28"/>
                        </a:lnTo>
                        <a:lnTo>
                          <a:pt x="40" y="28"/>
                        </a:lnTo>
                        <a:lnTo>
                          <a:pt x="44" y="28"/>
                        </a:lnTo>
                        <a:lnTo>
                          <a:pt x="44" y="22"/>
                        </a:lnTo>
                        <a:lnTo>
                          <a:pt x="48" y="16"/>
                        </a:lnTo>
                        <a:lnTo>
                          <a:pt x="52" y="6"/>
                        </a:lnTo>
                        <a:lnTo>
                          <a:pt x="46" y="0"/>
                        </a:lnTo>
                        <a:lnTo>
                          <a:pt x="42" y="0"/>
                        </a:lnTo>
                        <a:lnTo>
                          <a:pt x="30" y="0"/>
                        </a:lnTo>
                        <a:lnTo>
                          <a:pt x="6" y="4"/>
                        </a:lnTo>
                        <a:lnTo>
                          <a:pt x="2" y="14"/>
                        </a:lnTo>
                        <a:lnTo>
                          <a:pt x="0" y="20"/>
                        </a:lnTo>
                        <a:lnTo>
                          <a:pt x="0" y="26"/>
                        </a:lnTo>
                        <a:lnTo>
                          <a:pt x="4" y="26"/>
                        </a:lnTo>
                        <a:lnTo>
                          <a:pt x="2" y="30"/>
                        </a:lnTo>
                        <a:lnTo>
                          <a:pt x="0" y="38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08" name="Freeform 305"/>
                  <p:cNvSpPr>
                    <a:spLocks/>
                  </p:cNvSpPr>
                  <p:nvPr/>
                </p:nvSpPr>
                <p:spPr bwMode="auto">
                  <a:xfrm>
                    <a:off x="2886" y="2033"/>
                    <a:ext cx="142" cy="56"/>
                  </a:xfrm>
                  <a:custGeom>
                    <a:avLst/>
                    <a:gdLst>
                      <a:gd name="T0" fmla="*/ 6 w 142"/>
                      <a:gd name="T1" fmla="*/ 40 h 56"/>
                      <a:gd name="T2" fmla="*/ 10 w 142"/>
                      <a:gd name="T3" fmla="*/ 42 h 56"/>
                      <a:gd name="T4" fmla="*/ 16 w 142"/>
                      <a:gd name="T5" fmla="*/ 44 h 56"/>
                      <a:gd name="T6" fmla="*/ 22 w 142"/>
                      <a:gd name="T7" fmla="*/ 42 h 56"/>
                      <a:gd name="T8" fmla="*/ 38 w 142"/>
                      <a:gd name="T9" fmla="*/ 44 h 56"/>
                      <a:gd name="T10" fmla="*/ 66 w 142"/>
                      <a:gd name="T11" fmla="*/ 46 h 56"/>
                      <a:gd name="T12" fmla="*/ 68 w 142"/>
                      <a:gd name="T13" fmla="*/ 50 h 56"/>
                      <a:gd name="T14" fmla="*/ 74 w 142"/>
                      <a:gd name="T15" fmla="*/ 56 h 56"/>
                      <a:gd name="T16" fmla="*/ 78 w 142"/>
                      <a:gd name="T17" fmla="*/ 50 h 56"/>
                      <a:gd name="T18" fmla="*/ 82 w 142"/>
                      <a:gd name="T19" fmla="*/ 40 h 56"/>
                      <a:gd name="T20" fmla="*/ 86 w 142"/>
                      <a:gd name="T21" fmla="*/ 40 h 56"/>
                      <a:gd name="T22" fmla="*/ 94 w 142"/>
                      <a:gd name="T23" fmla="*/ 40 h 56"/>
                      <a:gd name="T24" fmla="*/ 102 w 142"/>
                      <a:gd name="T25" fmla="*/ 40 h 56"/>
                      <a:gd name="T26" fmla="*/ 108 w 142"/>
                      <a:gd name="T27" fmla="*/ 36 h 56"/>
                      <a:gd name="T28" fmla="*/ 116 w 142"/>
                      <a:gd name="T29" fmla="*/ 36 h 56"/>
                      <a:gd name="T30" fmla="*/ 124 w 142"/>
                      <a:gd name="T31" fmla="*/ 36 h 56"/>
                      <a:gd name="T32" fmla="*/ 130 w 142"/>
                      <a:gd name="T33" fmla="*/ 36 h 56"/>
                      <a:gd name="T34" fmla="*/ 138 w 142"/>
                      <a:gd name="T35" fmla="*/ 36 h 56"/>
                      <a:gd name="T36" fmla="*/ 140 w 142"/>
                      <a:gd name="T37" fmla="*/ 36 h 56"/>
                      <a:gd name="T38" fmla="*/ 142 w 142"/>
                      <a:gd name="T39" fmla="*/ 38 h 56"/>
                      <a:gd name="T40" fmla="*/ 142 w 142"/>
                      <a:gd name="T41" fmla="*/ 28 h 56"/>
                      <a:gd name="T42" fmla="*/ 136 w 142"/>
                      <a:gd name="T43" fmla="*/ 22 h 56"/>
                      <a:gd name="T44" fmla="*/ 126 w 142"/>
                      <a:gd name="T45" fmla="*/ 20 h 56"/>
                      <a:gd name="T46" fmla="*/ 116 w 142"/>
                      <a:gd name="T47" fmla="*/ 16 h 56"/>
                      <a:gd name="T48" fmla="*/ 114 w 142"/>
                      <a:gd name="T49" fmla="*/ 12 h 56"/>
                      <a:gd name="T50" fmla="*/ 108 w 142"/>
                      <a:gd name="T51" fmla="*/ 6 h 56"/>
                      <a:gd name="T52" fmla="*/ 98 w 142"/>
                      <a:gd name="T53" fmla="*/ 4 h 56"/>
                      <a:gd name="T54" fmla="*/ 86 w 142"/>
                      <a:gd name="T55" fmla="*/ 0 h 56"/>
                      <a:gd name="T56" fmla="*/ 76 w 142"/>
                      <a:gd name="T57" fmla="*/ 2 h 56"/>
                      <a:gd name="T58" fmla="*/ 64 w 142"/>
                      <a:gd name="T59" fmla="*/ 2 h 56"/>
                      <a:gd name="T60" fmla="*/ 56 w 142"/>
                      <a:gd name="T61" fmla="*/ 4 h 56"/>
                      <a:gd name="T62" fmla="*/ 50 w 142"/>
                      <a:gd name="T63" fmla="*/ 2 h 56"/>
                      <a:gd name="T64" fmla="*/ 42 w 142"/>
                      <a:gd name="T65" fmla="*/ 0 h 56"/>
                      <a:gd name="T66" fmla="*/ 34 w 142"/>
                      <a:gd name="T67" fmla="*/ 0 h 56"/>
                      <a:gd name="T68" fmla="*/ 24 w 142"/>
                      <a:gd name="T69" fmla="*/ 4 h 56"/>
                      <a:gd name="T70" fmla="*/ 36 w 142"/>
                      <a:gd name="T71" fmla="*/ 8 h 56"/>
                      <a:gd name="T72" fmla="*/ 40 w 142"/>
                      <a:gd name="T73" fmla="*/ 10 h 56"/>
                      <a:gd name="T74" fmla="*/ 40 w 142"/>
                      <a:gd name="T75" fmla="*/ 16 h 56"/>
                      <a:gd name="T76" fmla="*/ 46 w 142"/>
                      <a:gd name="T77" fmla="*/ 24 h 56"/>
                      <a:gd name="T78" fmla="*/ 48 w 142"/>
                      <a:gd name="T79" fmla="*/ 30 h 56"/>
                      <a:gd name="T80" fmla="*/ 52 w 142"/>
                      <a:gd name="T81" fmla="*/ 32 h 56"/>
                      <a:gd name="T82" fmla="*/ 52 w 142"/>
                      <a:gd name="T83" fmla="*/ 34 h 56"/>
                      <a:gd name="T84" fmla="*/ 34 w 142"/>
                      <a:gd name="T85" fmla="*/ 36 h 56"/>
                      <a:gd name="T86" fmla="*/ 20 w 142"/>
                      <a:gd name="T87" fmla="*/ 34 h 56"/>
                      <a:gd name="T88" fmla="*/ 8 w 142"/>
                      <a:gd name="T89" fmla="*/ 32 h 56"/>
                      <a:gd name="T90" fmla="*/ 0 w 142"/>
                      <a:gd name="T91" fmla="*/ 38 h 56"/>
                      <a:gd name="T92" fmla="*/ 4 w 142"/>
                      <a:gd name="T93" fmla="*/ 40 h 56"/>
                      <a:gd name="T94" fmla="*/ 6 w 142"/>
                      <a:gd name="T95" fmla="*/ 40 h 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142" h="56">
                        <a:moveTo>
                          <a:pt x="6" y="40"/>
                        </a:moveTo>
                        <a:lnTo>
                          <a:pt x="10" y="42"/>
                        </a:lnTo>
                        <a:lnTo>
                          <a:pt x="16" y="44"/>
                        </a:lnTo>
                        <a:lnTo>
                          <a:pt x="22" y="42"/>
                        </a:lnTo>
                        <a:lnTo>
                          <a:pt x="38" y="44"/>
                        </a:lnTo>
                        <a:lnTo>
                          <a:pt x="66" y="46"/>
                        </a:lnTo>
                        <a:lnTo>
                          <a:pt x="68" y="50"/>
                        </a:lnTo>
                        <a:lnTo>
                          <a:pt x="74" y="56"/>
                        </a:lnTo>
                        <a:lnTo>
                          <a:pt x="78" y="50"/>
                        </a:lnTo>
                        <a:lnTo>
                          <a:pt x="82" y="40"/>
                        </a:lnTo>
                        <a:lnTo>
                          <a:pt x="86" y="40"/>
                        </a:lnTo>
                        <a:lnTo>
                          <a:pt x="94" y="40"/>
                        </a:lnTo>
                        <a:lnTo>
                          <a:pt x="102" y="40"/>
                        </a:lnTo>
                        <a:lnTo>
                          <a:pt x="108" y="36"/>
                        </a:lnTo>
                        <a:lnTo>
                          <a:pt x="116" y="36"/>
                        </a:lnTo>
                        <a:lnTo>
                          <a:pt x="124" y="36"/>
                        </a:lnTo>
                        <a:lnTo>
                          <a:pt x="130" y="36"/>
                        </a:lnTo>
                        <a:lnTo>
                          <a:pt x="138" y="36"/>
                        </a:lnTo>
                        <a:lnTo>
                          <a:pt x="140" y="36"/>
                        </a:lnTo>
                        <a:lnTo>
                          <a:pt x="142" y="38"/>
                        </a:lnTo>
                        <a:lnTo>
                          <a:pt x="142" y="28"/>
                        </a:lnTo>
                        <a:lnTo>
                          <a:pt x="136" y="22"/>
                        </a:lnTo>
                        <a:lnTo>
                          <a:pt x="126" y="20"/>
                        </a:lnTo>
                        <a:lnTo>
                          <a:pt x="116" y="16"/>
                        </a:lnTo>
                        <a:lnTo>
                          <a:pt x="114" y="12"/>
                        </a:lnTo>
                        <a:lnTo>
                          <a:pt x="108" y="6"/>
                        </a:lnTo>
                        <a:lnTo>
                          <a:pt x="98" y="4"/>
                        </a:lnTo>
                        <a:lnTo>
                          <a:pt x="86" y="0"/>
                        </a:lnTo>
                        <a:lnTo>
                          <a:pt x="76" y="2"/>
                        </a:lnTo>
                        <a:lnTo>
                          <a:pt x="64" y="2"/>
                        </a:lnTo>
                        <a:lnTo>
                          <a:pt x="56" y="4"/>
                        </a:lnTo>
                        <a:lnTo>
                          <a:pt x="50" y="2"/>
                        </a:lnTo>
                        <a:lnTo>
                          <a:pt x="42" y="0"/>
                        </a:lnTo>
                        <a:lnTo>
                          <a:pt x="34" y="0"/>
                        </a:lnTo>
                        <a:lnTo>
                          <a:pt x="24" y="4"/>
                        </a:lnTo>
                        <a:lnTo>
                          <a:pt x="36" y="8"/>
                        </a:lnTo>
                        <a:lnTo>
                          <a:pt x="40" y="10"/>
                        </a:lnTo>
                        <a:lnTo>
                          <a:pt x="40" y="16"/>
                        </a:lnTo>
                        <a:lnTo>
                          <a:pt x="46" y="24"/>
                        </a:lnTo>
                        <a:lnTo>
                          <a:pt x="48" y="30"/>
                        </a:lnTo>
                        <a:lnTo>
                          <a:pt x="52" y="32"/>
                        </a:lnTo>
                        <a:lnTo>
                          <a:pt x="52" y="34"/>
                        </a:lnTo>
                        <a:lnTo>
                          <a:pt x="34" y="36"/>
                        </a:lnTo>
                        <a:lnTo>
                          <a:pt x="20" y="34"/>
                        </a:lnTo>
                        <a:lnTo>
                          <a:pt x="8" y="32"/>
                        </a:lnTo>
                        <a:lnTo>
                          <a:pt x="0" y="38"/>
                        </a:lnTo>
                        <a:lnTo>
                          <a:pt x="4" y="40"/>
                        </a:lnTo>
                        <a:lnTo>
                          <a:pt x="6" y="4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09" name="Freeform 306"/>
                  <p:cNvSpPr>
                    <a:spLocks/>
                  </p:cNvSpPr>
                  <p:nvPr/>
                </p:nvSpPr>
                <p:spPr bwMode="auto">
                  <a:xfrm>
                    <a:off x="3440" y="2513"/>
                    <a:ext cx="18" cy="24"/>
                  </a:xfrm>
                  <a:custGeom>
                    <a:avLst/>
                    <a:gdLst>
                      <a:gd name="T0" fmla="*/ 2 w 18"/>
                      <a:gd name="T1" fmla="*/ 20 h 24"/>
                      <a:gd name="T2" fmla="*/ 0 w 18"/>
                      <a:gd name="T3" fmla="*/ 24 h 24"/>
                      <a:gd name="T4" fmla="*/ 2 w 18"/>
                      <a:gd name="T5" fmla="*/ 24 h 24"/>
                      <a:gd name="T6" fmla="*/ 16 w 18"/>
                      <a:gd name="T7" fmla="*/ 12 h 24"/>
                      <a:gd name="T8" fmla="*/ 18 w 18"/>
                      <a:gd name="T9" fmla="*/ 2 h 24"/>
                      <a:gd name="T10" fmla="*/ 14 w 18"/>
                      <a:gd name="T11" fmla="*/ 0 h 24"/>
                      <a:gd name="T12" fmla="*/ 6 w 18"/>
                      <a:gd name="T13" fmla="*/ 12 h 24"/>
                      <a:gd name="T14" fmla="*/ 2 w 18"/>
                      <a:gd name="T15" fmla="*/ 20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8" h="24">
                        <a:moveTo>
                          <a:pt x="2" y="20"/>
                        </a:moveTo>
                        <a:lnTo>
                          <a:pt x="0" y="24"/>
                        </a:lnTo>
                        <a:lnTo>
                          <a:pt x="2" y="24"/>
                        </a:lnTo>
                        <a:lnTo>
                          <a:pt x="16" y="12"/>
                        </a:lnTo>
                        <a:lnTo>
                          <a:pt x="18" y="2"/>
                        </a:lnTo>
                        <a:lnTo>
                          <a:pt x="14" y="0"/>
                        </a:lnTo>
                        <a:lnTo>
                          <a:pt x="6" y="12"/>
                        </a:lnTo>
                        <a:lnTo>
                          <a:pt x="2" y="2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10" name="Freeform 307"/>
                  <p:cNvSpPr>
                    <a:spLocks/>
                  </p:cNvSpPr>
                  <p:nvPr/>
                </p:nvSpPr>
                <p:spPr bwMode="auto">
                  <a:xfrm>
                    <a:off x="3074" y="964"/>
                    <a:ext cx="4" cy="6"/>
                  </a:xfrm>
                  <a:custGeom>
                    <a:avLst/>
                    <a:gdLst>
                      <a:gd name="T0" fmla="*/ 4 w 4"/>
                      <a:gd name="T1" fmla="*/ 4 h 6"/>
                      <a:gd name="T2" fmla="*/ 4 w 4"/>
                      <a:gd name="T3" fmla="*/ 0 h 6"/>
                      <a:gd name="T4" fmla="*/ 0 w 4"/>
                      <a:gd name="T5" fmla="*/ 0 h 6"/>
                      <a:gd name="T6" fmla="*/ 0 w 4"/>
                      <a:gd name="T7" fmla="*/ 4 h 6"/>
                      <a:gd name="T8" fmla="*/ 4 w 4"/>
                      <a:gd name="T9" fmla="*/ 6 h 6"/>
                      <a:gd name="T10" fmla="*/ 4 w 4"/>
                      <a:gd name="T11" fmla="*/ 4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" h="6">
                        <a:moveTo>
                          <a:pt x="4" y="4"/>
                        </a:moveTo>
                        <a:lnTo>
                          <a:pt x="4" y="0"/>
                        </a:lnTo>
                        <a:lnTo>
                          <a:pt x="0" y="0"/>
                        </a:lnTo>
                        <a:lnTo>
                          <a:pt x="0" y="4"/>
                        </a:lnTo>
                        <a:lnTo>
                          <a:pt x="4" y="6"/>
                        </a:lnTo>
                        <a:lnTo>
                          <a:pt x="4" y="4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11" name="Freeform 308"/>
                  <p:cNvSpPr>
                    <a:spLocks/>
                  </p:cNvSpPr>
                  <p:nvPr/>
                </p:nvSpPr>
                <p:spPr bwMode="auto">
                  <a:xfrm>
                    <a:off x="3042" y="946"/>
                    <a:ext cx="4" cy="4"/>
                  </a:xfrm>
                  <a:custGeom>
                    <a:avLst/>
                    <a:gdLst>
                      <a:gd name="T0" fmla="*/ 4 w 4"/>
                      <a:gd name="T1" fmla="*/ 4 h 4"/>
                      <a:gd name="T2" fmla="*/ 2 w 4"/>
                      <a:gd name="T3" fmla="*/ 0 h 4"/>
                      <a:gd name="T4" fmla="*/ 0 w 4"/>
                      <a:gd name="T5" fmla="*/ 2 h 4"/>
                      <a:gd name="T6" fmla="*/ 2 w 4"/>
                      <a:gd name="T7" fmla="*/ 4 h 4"/>
                      <a:gd name="T8" fmla="*/ 4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4" y="4"/>
                        </a:move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2" y="4"/>
                        </a:lnTo>
                        <a:lnTo>
                          <a:pt x="4" y="4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12" name="Freeform 309"/>
                  <p:cNvSpPr>
                    <a:spLocks/>
                  </p:cNvSpPr>
                  <p:nvPr/>
                </p:nvSpPr>
                <p:spPr bwMode="auto">
                  <a:xfrm>
                    <a:off x="3226" y="916"/>
                    <a:ext cx="14" cy="10"/>
                  </a:xfrm>
                  <a:custGeom>
                    <a:avLst/>
                    <a:gdLst>
                      <a:gd name="T0" fmla="*/ 4 w 14"/>
                      <a:gd name="T1" fmla="*/ 0 h 10"/>
                      <a:gd name="T2" fmla="*/ 0 w 14"/>
                      <a:gd name="T3" fmla="*/ 4 h 10"/>
                      <a:gd name="T4" fmla="*/ 0 w 14"/>
                      <a:gd name="T5" fmla="*/ 6 h 10"/>
                      <a:gd name="T6" fmla="*/ 0 w 14"/>
                      <a:gd name="T7" fmla="*/ 10 h 10"/>
                      <a:gd name="T8" fmla="*/ 4 w 14"/>
                      <a:gd name="T9" fmla="*/ 10 h 10"/>
                      <a:gd name="T10" fmla="*/ 6 w 14"/>
                      <a:gd name="T11" fmla="*/ 8 h 10"/>
                      <a:gd name="T12" fmla="*/ 8 w 14"/>
                      <a:gd name="T13" fmla="*/ 8 h 10"/>
                      <a:gd name="T14" fmla="*/ 10 w 14"/>
                      <a:gd name="T15" fmla="*/ 6 h 10"/>
                      <a:gd name="T16" fmla="*/ 10 w 14"/>
                      <a:gd name="T17" fmla="*/ 6 h 10"/>
                      <a:gd name="T18" fmla="*/ 12 w 14"/>
                      <a:gd name="T19" fmla="*/ 6 h 10"/>
                      <a:gd name="T20" fmla="*/ 14 w 14"/>
                      <a:gd name="T21" fmla="*/ 4 h 10"/>
                      <a:gd name="T22" fmla="*/ 10 w 14"/>
                      <a:gd name="T23" fmla="*/ 2 h 10"/>
                      <a:gd name="T24" fmla="*/ 4 w 14"/>
                      <a:gd name="T25" fmla="*/ 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4" h="10">
                        <a:moveTo>
                          <a:pt x="4" y="0"/>
                        </a:moveTo>
                        <a:lnTo>
                          <a:pt x="0" y="4"/>
                        </a:lnTo>
                        <a:lnTo>
                          <a:pt x="0" y="6"/>
                        </a:lnTo>
                        <a:lnTo>
                          <a:pt x="0" y="10"/>
                        </a:lnTo>
                        <a:lnTo>
                          <a:pt x="4" y="10"/>
                        </a:lnTo>
                        <a:lnTo>
                          <a:pt x="6" y="8"/>
                        </a:lnTo>
                        <a:lnTo>
                          <a:pt x="8" y="8"/>
                        </a:lnTo>
                        <a:lnTo>
                          <a:pt x="10" y="6"/>
                        </a:lnTo>
                        <a:lnTo>
                          <a:pt x="10" y="6"/>
                        </a:lnTo>
                        <a:lnTo>
                          <a:pt x="12" y="6"/>
                        </a:lnTo>
                        <a:lnTo>
                          <a:pt x="14" y="4"/>
                        </a:lnTo>
                        <a:lnTo>
                          <a:pt x="10" y="2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13" name="Rectangle 310"/>
                  <p:cNvSpPr>
                    <a:spLocks noChangeArrowheads="1"/>
                  </p:cNvSpPr>
                  <p:nvPr/>
                </p:nvSpPr>
                <p:spPr bwMode="auto">
                  <a:xfrm>
                    <a:off x="3046" y="946"/>
                    <a:ext cx="4" cy="2"/>
                  </a:xfrm>
                  <a:prstGeom prst="rect">
                    <a:avLst/>
                  </a:prstGeom>
                  <a:grpFill/>
                  <a:ln w="317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14" name="Freeform 311"/>
                  <p:cNvSpPr>
                    <a:spLocks/>
                  </p:cNvSpPr>
                  <p:nvPr/>
                </p:nvSpPr>
                <p:spPr bwMode="auto">
                  <a:xfrm>
                    <a:off x="3204" y="892"/>
                    <a:ext cx="24" cy="6"/>
                  </a:xfrm>
                  <a:custGeom>
                    <a:avLst/>
                    <a:gdLst>
                      <a:gd name="T0" fmla="*/ 0 w 24"/>
                      <a:gd name="T1" fmla="*/ 0 h 6"/>
                      <a:gd name="T2" fmla="*/ 0 w 24"/>
                      <a:gd name="T3" fmla="*/ 0 h 6"/>
                      <a:gd name="T4" fmla="*/ 4 w 24"/>
                      <a:gd name="T5" fmla="*/ 4 h 6"/>
                      <a:gd name="T6" fmla="*/ 10 w 24"/>
                      <a:gd name="T7" fmla="*/ 4 h 6"/>
                      <a:gd name="T8" fmla="*/ 16 w 24"/>
                      <a:gd name="T9" fmla="*/ 6 h 6"/>
                      <a:gd name="T10" fmla="*/ 22 w 24"/>
                      <a:gd name="T11" fmla="*/ 6 h 6"/>
                      <a:gd name="T12" fmla="*/ 24 w 24"/>
                      <a:gd name="T13" fmla="*/ 6 h 6"/>
                      <a:gd name="T14" fmla="*/ 20 w 24"/>
                      <a:gd name="T15" fmla="*/ 2 h 6"/>
                      <a:gd name="T16" fmla="*/ 18 w 24"/>
                      <a:gd name="T17" fmla="*/ 2 h 6"/>
                      <a:gd name="T18" fmla="*/ 12 w 24"/>
                      <a:gd name="T19" fmla="*/ 0 h 6"/>
                      <a:gd name="T20" fmla="*/ 6 w 24"/>
                      <a:gd name="T21" fmla="*/ 0 h 6"/>
                      <a:gd name="T22" fmla="*/ 4 w 24"/>
                      <a:gd name="T23" fmla="*/ 0 h 6"/>
                      <a:gd name="T24" fmla="*/ 0 w 24"/>
                      <a:gd name="T25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24" h="6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4" y="4"/>
                        </a:lnTo>
                        <a:lnTo>
                          <a:pt x="10" y="4"/>
                        </a:lnTo>
                        <a:lnTo>
                          <a:pt x="16" y="6"/>
                        </a:lnTo>
                        <a:lnTo>
                          <a:pt x="22" y="6"/>
                        </a:lnTo>
                        <a:lnTo>
                          <a:pt x="24" y="6"/>
                        </a:lnTo>
                        <a:lnTo>
                          <a:pt x="20" y="2"/>
                        </a:lnTo>
                        <a:lnTo>
                          <a:pt x="18" y="2"/>
                        </a:lnTo>
                        <a:lnTo>
                          <a:pt x="12" y="0"/>
                        </a:lnTo>
                        <a:lnTo>
                          <a:pt x="6" y="0"/>
                        </a:lnTo>
                        <a:lnTo>
                          <a:pt x="4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15" name="Freeform 312"/>
                  <p:cNvSpPr>
                    <a:spLocks/>
                  </p:cNvSpPr>
                  <p:nvPr/>
                </p:nvSpPr>
                <p:spPr bwMode="auto">
                  <a:xfrm>
                    <a:off x="3102" y="824"/>
                    <a:ext cx="4" cy="2"/>
                  </a:xfrm>
                  <a:custGeom>
                    <a:avLst/>
                    <a:gdLst>
                      <a:gd name="T0" fmla="*/ 4 w 4"/>
                      <a:gd name="T1" fmla="*/ 2 h 2"/>
                      <a:gd name="T2" fmla="*/ 2 w 4"/>
                      <a:gd name="T3" fmla="*/ 0 h 2"/>
                      <a:gd name="T4" fmla="*/ 0 w 4"/>
                      <a:gd name="T5" fmla="*/ 0 h 2"/>
                      <a:gd name="T6" fmla="*/ 0 w 4"/>
                      <a:gd name="T7" fmla="*/ 0 h 2"/>
                      <a:gd name="T8" fmla="*/ 4 w 4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2">
                        <a:moveTo>
                          <a:pt x="4" y="2"/>
                        </a:move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4" y="2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16" name="Freeform 313"/>
                  <p:cNvSpPr>
                    <a:spLocks/>
                  </p:cNvSpPr>
                  <p:nvPr/>
                </p:nvSpPr>
                <p:spPr bwMode="auto">
                  <a:xfrm>
                    <a:off x="2894" y="876"/>
                    <a:ext cx="8" cy="1"/>
                  </a:xfrm>
                  <a:custGeom>
                    <a:avLst/>
                    <a:gdLst>
                      <a:gd name="T0" fmla="*/ 8 w 8"/>
                      <a:gd name="T1" fmla="*/ 4 w 8"/>
                      <a:gd name="T2" fmla="*/ 0 w 8"/>
                      <a:gd name="T3" fmla="*/ 0 w 8"/>
                      <a:gd name="T4" fmla="*/ 4 w 8"/>
                      <a:gd name="T5" fmla="*/ 8 w 8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</a:cxnLst>
                    <a:rect l="0" t="0" r="r" b="b"/>
                    <a:pathLst>
                      <a:path w="8">
                        <a:moveTo>
                          <a:pt x="8" y="0"/>
                        </a:moveTo>
                        <a:lnTo>
                          <a:pt x="4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4" y="0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17" name="Freeform 314"/>
                  <p:cNvSpPr>
                    <a:spLocks/>
                  </p:cNvSpPr>
                  <p:nvPr/>
                </p:nvSpPr>
                <p:spPr bwMode="auto">
                  <a:xfrm>
                    <a:off x="2884" y="798"/>
                    <a:ext cx="386" cy="312"/>
                  </a:xfrm>
                  <a:custGeom>
                    <a:avLst/>
                    <a:gdLst>
                      <a:gd name="T0" fmla="*/ 34 w 386"/>
                      <a:gd name="T1" fmla="*/ 38 h 312"/>
                      <a:gd name="T2" fmla="*/ 24 w 386"/>
                      <a:gd name="T3" fmla="*/ 48 h 312"/>
                      <a:gd name="T4" fmla="*/ 32 w 386"/>
                      <a:gd name="T5" fmla="*/ 58 h 312"/>
                      <a:gd name="T6" fmla="*/ 14 w 386"/>
                      <a:gd name="T7" fmla="*/ 62 h 312"/>
                      <a:gd name="T8" fmla="*/ 0 w 386"/>
                      <a:gd name="T9" fmla="*/ 70 h 312"/>
                      <a:gd name="T10" fmla="*/ 22 w 386"/>
                      <a:gd name="T11" fmla="*/ 78 h 312"/>
                      <a:gd name="T12" fmla="*/ 16 w 386"/>
                      <a:gd name="T13" fmla="*/ 86 h 312"/>
                      <a:gd name="T14" fmla="*/ 44 w 386"/>
                      <a:gd name="T15" fmla="*/ 92 h 312"/>
                      <a:gd name="T16" fmla="*/ 82 w 386"/>
                      <a:gd name="T17" fmla="*/ 92 h 312"/>
                      <a:gd name="T18" fmla="*/ 106 w 386"/>
                      <a:gd name="T19" fmla="*/ 104 h 312"/>
                      <a:gd name="T20" fmla="*/ 130 w 386"/>
                      <a:gd name="T21" fmla="*/ 126 h 312"/>
                      <a:gd name="T22" fmla="*/ 140 w 386"/>
                      <a:gd name="T23" fmla="*/ 138 h 312"/>
                      <a:gd name="T24" fmla="*/ 154 w 386"/>
                      <a:gd name="T25" fmla="*/ 146 h 312"/>
                      <a:gd name="T26" fmla="*/ 166 w 386"/>
                      <a:gd name="T27" fmla="*/ 146 h 312"/>
                      <a:gd name="T28" fmla="*/ 188 w 386"/>
                      <a:gd name="T29" fmla="*/ 156 h 312"/>
                      <a:gd name="T30" fmla="*/ 164 w 386"/>
                      <a:gd name="T31" fmla="*/ 156 h 312"/>
                      <a:gd name="T32" fmla="*/ 190 w 386"/>
                      <a:gd name="T33" fmla="*/ 164 h 312"/>
                      <a:gd name="T34" fmla="*/ 200 w 386"/>
                      <a:gd name="T35" fmla="*/ 182 h 312"/>
                      <a:gd name="T36" fmla="*/ 190 w 386"/>
                      <a:gd name="T37" fmla="*/ 192 h 312"/>
                      <a:gd name="T38" fmla="*/ 200 w 386"/>
                      <a:gd name="T39" fmla="*/ 218 h 312"/>
                      <a:gd name="T40" fmla="*/ 252 w 386"/>
                      <a:gd name="T41" fmla="*/ 264 h 312"/>
                      <a:gd name="T42" fmla="*/ 288 w 386"/>
                      <a:gd name="T43" fmla="*/ 292 h 312"/>
                      <a:gd name="T44" fmla="*/ 324 w 386"/>
                      <a:gd name="T45" fmla="*/ 296 h 312"/>
                      <a:gd name="T46" fmla="*/ 356 w 386"/>
                      <a:gd name="T47" fmla="*/ 312 h 312"/>
                      <a:gd name="T48" fmla="*/ 368 w 386"/>
                      <a:gd name="T49" fmla="*/ 298 h 312"/>
                      <a:gd name="T50" fmla="*/ 354 w 386"/>
                      <a:gd name="T51" fmla="*/ 270 h 312"/>
                      <a:gd name="T52" fmla="*/ 342 w 386"/>
                      <a:gd name="T53" fmla="*/ 238 h 312"/>
                      <a:gd name="T54" fmla="*/ 334 w 386"/>
                      <a:gd name="T55" fmla="*/ 228 h 312"/>
                      <a:gd name="T56" fmla="*/ 346 w 386"/>
                      <a:gd name="T57" fmla="*/ 210 h 312"/>
                      <a:gd name="T58" fmla="*/ 364 w 386"/>
                      <a:gd name="T59" fmla="*/ 194 h 312"/>
                      <a:gd name="T60" fmla="*/ 358 w 386"/>
                      <a:gd name="T61" fmla="*/ 170 h 312"/>
                      <a:gd name="T62" fmla="*/ 368 w 386"/>
                      <a:gd name="T63" fmla="*/ 164 h 312"/>
                      <a:gd name="T64" fmla="*/ 384 w 386"/>
                      <a:gd name="T65" fmla="*/ 148 h 312"/>
                      <a:gd name="T66" fmla="*/ 382 w 386"/>
                      <a:gd name="T67" fmla="*/ 130 h 312"/>
                      <a:gd name="T68" fmla="*/ 358 w 386"/>
                      <a:gd name="T69" fmla="*/ 128 h 312"/>
                      <a:gd name="T70" fmla="*/ 340 w 386"/>
                      <a:gd name="T71" fmla="*/ 126 h 312"/>
                      <a:gd name="T72" fmla="*/ 344 w 386"/>
                      <a:gd name="T73" fmla="*/ 118 h 312"/>
                      <a:gd name="T74" fmla="*/ 372 w 386"/>
                      <a:gd name="T75" fmla="*/ 120 h 312"/>
                      <a:gd name="T76" fmla="*/ 364 w 386"/>
                      <a:gd name="T77" fmla="*/ 110 h 312"/>
                      <a:gd name="T78" fmla="*/ 346 w 386"/>
                      <a:gd name="T79" fmla="*/ 102 h 312"/>
                      <a:gd name="T80" fmla="*/ 312 w 386"/>
                      <a:gd name="T81" fmla="*/ 94 h 312"/>
                      <a:gd name="T82" fmla="*/ 306 w 386"/>
                      <a:gd name="T83" fmla="*/ 88 h 312"/>
                      <a:gd name="T84" fmla="*/ 322 w 386"/>
                      <a:gd name="T85" fmla="*/ 84 h 312"/>
                      <a:gd name="T86" fmla="*/ 310 w 386"/>
                      <a:gd name="T87" fmla="*/ 80 h 312"/>
                      <a:gd name="T88" fmla="*/ 308 w 386"/>
                      <a:gd name="T89" fmla="*/ 72 h 312"/>
                      <a:gd name="T90" fmla="*/ 294 w 386"/>
                      <a:gd name="T91" fmla="*/ 64 h 312"/>
                      <a:gd name="T92" fmla="*/ 270 w 386"/>
                      <a:gd name="T93" fmla="*/ 54 h 312"/>
                      <a:gd name="T94" fmla="*/ 256 w 386"/>
                      <a:gd name="T95" fmla="*/ 48 h 312"/>
                      <a:gd name="T96" fmla="*/ 238 w 386"/>
                      <a:gd name="T97" fmla="*/ 42 h 312"/>
                      <a:gd name="T98" fmla="*/ 206 w 386"/>
                      <a:gd name="T99" fmla="*/ 26 h 312"/>
                      <a:gd name="T100" fmla="*/ 190 w 386"/>
                      <a:gd name="T101" fmla="*/ 12 h 312"/>
                      <a:gd name="T102" fmla="*/ 166 w 386"/>
                      <a:gd name="T103" fmla="*/ 4 h 312"/>
                      <a:gd name="T104" fmla="*/ 166 w 386"/>
                      <a:gd name="T105" fmla="*/ 10 h 312"/>
                      <a:gd name="T106" fmla="*/ 150 w 386"/>
                      <a:gd name="T107" fmla="*/ 8 h 312"/>
                      <a:gd name="T108" fmla="*/ 128 w 386"/>
                      <a:gd name="T109" fmla="*/ 2 h 312"/>
                      <a:gd name="T110" fmla="*/ 102 w 386"/>
                      <a:gd name="T111" fmla="*/ 2 h 312"/>
                      <a:gd name="T112" fmla="*/ 88 w 386"/>
                      <a:gd name="T113" fmla="*/ 6 h 312"/>
                      <a:gd name="T114" fmla="*/ 78 w 386"/>
                      <a:gd name="T115" fmla="*/ 12 h 312"/>
                      <a:gd name="T116" fmla="*/ 88 w 386"/>
                      <a:gd name="T117" fmla="*/ 18 h 312"/>
                      <a:gd name="T118" fmla="*/ 88 w 386"/>
                      <a:gd name="T119" fmla="*/ 22 h 312"/>
                      <a:gd name="T120" fmla="*/ 74 w 386"/>
                      <a:gd name="T121" fmla="*/ 20 h 312"/>
                      <a:gd name="T122" fmla="*/ 76 w 386"/>
                      <a:gd name="T123" fmla="*/ 24 h 312"/>
                      <a:gd name="T124" fmla="*/ 46 w 386"/>
                      <a:gd name="T125" fmla="*/ 26 h 3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386" h="312">
                        <a:moveTo>
                          <a:pt x="42" y="32"/>
                        </a:moveTo>
                        <a:lnTo>
                          <a:pt x="44" y="36"/>
                        </a:lnTo>
                        <a:lnTo>
                          <a:pt x="40" y="36"/>
                        </a:lnTo>
                        <a:lnTo>
                          <a:pt x="36" y="34"/>
                        </a:lnTo>
                        <a:lnTo>
                          <a:pt x="34" y="36"/>
                        </a:lnTo>
                        <a:lnTo>
                          <a:pt x="34" y="36"/>
                        </a:lnTo>
                        <a:lnTo>
                          <a:pt x="34" y="38"/>
                        </a:lnTo>
                        <a:lnTo>
                          <a:pt x="32" y="38"/>
                        </a:lnTo>
                        <a:lnTo>
                          <a:pt x="30" y="40"/>
                        </a:lnTo>
                        <a:lnTo>
                          <a:pt x="28" y="40"/>
                        </a:lnTo>
                        <a:lnTo>
                          <a:pt x="26" y="42"/>
                        </a:lnTo>
                        <a:lnTo>
                          <a:pt x="22" y="44"/>
                        </a:lnTo>
                        <a:lnTo>
                          <a:pt x="22" y="46"/>
                        </a:lnTo>
                        <a:lnTo>
                          <a:pt x="24" y="48"/>
                        </a:lnTo>
                        <a:lnTo>
                          <a:pt x="28" y="48"/>
                        </a:lnTo>
                        <a:lnTo>
                          <a:pt x="34" y="48"/>
                        </a:lnTo>
                        <a:lnTo>
                          <a:pt x="34" y="50"/>
                        </a:lnTo>
                        <a:lnTo>
                          <a:pt x="36" y="52"/>
                        </a:lnTo>
                        <a:lnTo>
                          <a:pt x="36" y="54"/>
                        </a:lnTo>
                        <a:lnTo>
                          <a:pt x="34" y="58"/>
                        </a:lnTo>
                        <a:lnTo>
                          <a:pt x="32" y="58"/>
                        </a:lnTo>
                        <a:lnTo>
                          <a:pt x="28" y="58"/>
                        </a:lnTo>
                        <a:lnTo>
                          <a:pt x="24" y="58"/>
                        </a:lnTo>
                        <a:lnTo>
                          <a:pt x="22" y="60"/>
                        </a:lnTo>
                        <a:lnTo>
                          <a:pt x="20" y="60"/>
                        </a:lnTo>
                        <a:lnTo>
                          <a:pt x="18" y="60"/>
                        </a:lnTo>
                        <a:lnTo>
                          <a:pt x="18" y="60"/>
                        </a:lnTo>
                        <a:lnTo>
                          <a:pt x="14" y="62"/>
                        </a:lnTo>
                        <a:lnTo>
                          <a:pt x="12" y="64"/>
                        </a:lnTo>
                        <a:lnTo>
                          <a:pt x="10" y="64"/>
                        </a:lnTo>
                        <a:lnTo>
                          <a:pt x="10" y="64"/>
                        </a:lnTo>
                        <a:lnTo>
                          <a:pt x="8" y="64"/>
                        </a:lnTo>
                        <a:lnTo>
                          <a:pt x="4" y="64"/>
                        </a:lnTo>
                        <a:lnTo>
                          <a:pt x="2" y="66"/>
                        </a:lnTo>
                        <a:lnTo>
                          <a:pt x="0" y="70"/>
                        </a:lnTo>
                        <a:lnTo>
                          <a:pt x="4" y="72"/>
                        </a:lnTo>
                        <a:lnTo>
                          <a:pt x="10" y="74"/>
                        </a:lnTo>
                        <a:lnTo>
                          <a:pt x="12" y="74"/>
                        </a:lnTo>
                        <a:lnTo>
                          <a:pt x="14" y="74"/>
                        </a:lnTo>
                        <a:lnTo>
                          <a:pt x="14" y="74"/>
                        </a:lnTo>
                        <a:lnTo>
                          <a:pt x="14" y="76"/>
                        </a:lnTo>
                        <a:lnTo>
                          <a:pt x="22" y="78"/>
                        </a:lnTo>
                        <a:lnTo>
                          <a:pt x="20" y="80"/>
                        </a:lnTo>
                        <a:lnTo>
                          <a:pt x="18" y="80"/>
                        </a:lnTo>
                        <a:lnTo>
                          <a:pt x="14" y="80"/>
                        </a:lnTo>
                        <a:lnTo>
                          <a:pt x="12" y="82"/>
                        </a:lnTo>
                        <a:lnTo>
                          <a:pt x="10" y="82"/>
                        </a:lnTo>
                        <a:lnTo>
                          <a:pt x="14" y="84"/>
                        </a:lnTo>
                        <a:lnTo>
                          <a:pt x="16" y="86"/>
                        </a:lnTo>
                        <a:lnTo>
                          <a:pt x="20" y="88"/>
                        </a:lnTo>
                        <a:lnTo>
                          <a:pt x="24" y="90"/>
                        </a:lnTo>
                        <a:lnTo>
                          <a:pt x="28" y="92"/>
                        </a:lnTo>
                        <a:lnTo>
                          <a:pt x="32" y="94"/>
                        </a:lnTo>
                        <a:lnTo>
                          <a:pt x="40" y="94"/>
                        </a:lnTo>
                        <a:lnTo>
                          <a:pt x="42" y="94"/>
                        </a:lnTo>
                        <a:lnTo>
                          <a:pt x="44" y="92"/>
                        </a:lnTo>
                        <a:lnTo>
                          <a:pt x="52" y="90"/>
                        </a:lnTo>
                        <a:lnTo>
                          <a:pt x="54" y="90"/>
                        </a:lnTo>
                        <a:lnTo>
                          <a:pt x="56" y="92"/>
                        </a:lnTo>
                        <a:lnTo>
                          <a:pt x="58" y="90"/>
                        </a:lnTo>
                        <a:lnTo>
                          <a:pt x="58" y="88"/>
                        </a:lnTo>
                        <a:lnTo>
                          <a:pt x="64" y="90"/>
                        </a:lnTo>
                        <a:lnTo>
                          <a:pt x="82" y="92"/>
                        </a:lnTo>
                        <a:lnTo>
                          <a:pt x="86" y="94"/>
                        </a:lnTo>
                        <a:lnTo>
                          <a:pt x="90" y="94"/>
                        </a:lnTo>
                        <a:lnTo>
                          <a:pt x="94" y="96"/>
                        </a:lnTo>
                        <a:lnTo>
                          <a:pt x="94" y="98"/>
                        </a:lnTo>
                        <a:lnTo>
                          <a:pt x="94" y="100"/>
                        </a:lnTo>
                        <a:lnTo>
                          <a:pt x="104" y="104"/>
                        </a:lnTo>
                        <a:lnTo>
                          <a:pt x="106" y="104"/>
                        </a:lnTo>
                        <a:lnTo>
                          <a:pt x="108" y="106"/>
                        </a:lnTo>
                        <a:lnTo>
                          <a:pt x="112" y="108"/>
                        </a:lnTo>
                        <a:lnTo>
                          <a:pt x="114" y="108"/>
                        </a:lnTo>
                        <a:lnTo>
                          <a:pt x="116" y="110"/>
                        </a:lnTo>
                        <a:lnTo>
                          <a:pt x="122" y="118"/>
                        </a:lnTo>
                        <a:lnTo>
                          <a:pt x="126" y="120"/>
                        </a:lnTo>
                        <a:lnTo>
                          <a:pt x="130" y="126"/>
                        </a:lnTo>
                        <a:lnTo>
                          <a:pt x="134" y="126"/>
                        </a:lnTo>
                        <a:lnTo>
                          <a:pt x="138" y="128"/>
                        </a:lnTo>
                        <a:lnTo>
                          <a:pt x="138" y="130"/>
                        </a:lnTo>
                        <a:lnTo>
                          <a:pt x="140" y="132"/>
                        </a:lnTo>
                        <a:lnTo>
                          <a:pt x="140" y="134"/>
                        </a:lnTo>
                        <a:lnTo>
                          <a:pt x="136" y="134"/>
                        </a:lnTo>
                        <a:lnTo>
                          <a:pt x="140" y="138"/>
                        </a:lnTo>
                        <a:lnTo>
                          <a:pt x="138" y="140"/>
                        </a:lnTo>
                        <a:lnTo>
                          <a:pt x="140" y="144"/>
                        </a:lnTo>
                        <a:lnTo>
                          <a:pt x="138" y="144"/>
                        </a:lnTo>
                        <a:lnTo>
                          <a:pt x="146" y="148"/>
                        </a:lnTo>
                        <a:lnTo>
                          <a:pt x="152" y="148"/>
                        </a:lnTo>
                        <a:lnTo>
                          <a:pt x="154" y="148"/>
                        </a:lnTo>
                        <a:lnTo>
                          <a:pt x="154" y="146"/>
                        </a:lnTo>
                        <a:lnTo>
                          <a:pt x="156" y="142"/>
                        </a:lnTo>
                        <a:lnTo>
                          <a:pt x="156" y="140"/>
                        </a:lnTo>
                        <a:lnTo>
                          <a:pt x="158" y="142"/>
                        </a:lnTo>
                        <a:lnTo>
                          <a:pt x="160" y="142"/>
                        </a:lnTo>
                        <a:lnTo>
                          <a:pt x="166" y="144"/>
                        </a:lnTo>
                        <a:lnTo>
                          <a:pt x="162" y="146"/>
                        </a:lnTo>
                        <a:lnTo>
                          <a:pt x="166" y="146"/>
                        </a:lnTo>
                        <a:lnTo>
                          <a:pt x="168" y="146"/>
                        </a:lnTo>
                        <a:lnTo>
                          <a:pt x="168" y="150"/>
                        </a:lnTo>
                        <a:lnTo>
                          <a:pt x="182" y="150"/>
                        </a:lnTo>
                        <a:lnTo>
                          <a:pt x="180" y="152"/>
                        </a:lnTo>
                        <a:lnTo>
                          <a:pt x="174" y="150"/>
                        </a:lnTo>
                        <a:lnTo>
                          <a:pt x="184" y="152"/>
                        </a:lnTo>
                        <a:lnTo>
                          <a:pt x="188" y="156"/>
                        </a:lnTo>
                        <a:lnTo>
                          <a:pt x="184" y="156"/>
                        </a:lnTo>
                        <a:lnTo>
                          <a:pt x="184" y="156"/>
                        </a:lnTo>
                        <a:lnTo>
                          <a:pt x="184" y="158"/>
                        </a:lnTo>
                        <a:lnTo>
                          <a:pt x="182" y="158"/>
                        </a:lnTo>
                        <a:lnTo>
                          <a:pt x="176" y="156"/>
                        </a:lnTo>
                        <a:lnTo>
                          <a:pt x="170" y="156"/>
                        </a:lnTo>
                        <a:lnTo>
                          <a:pt x="164" y="156"/>
                        </a:lnTo>
                        <a:lnTo>
                          <a:pt x="158" y="156"/>
                        </a:lnTo>
                        <a:lnTo>
                          <a:pt x="156" y="158"/>
                        </a:lnTo>
                        <a:lnTo>
                          <a:pt x="164" y="162"/>
                        </a:lnTo>
                        <a:lnTo>
                          <a:pt x="172" y="162"/>
                        </a:lnTo>
                        <a:lnTo>
                          <a:pt x="180" y="164"/>
                        </a:lnTo>
                        <a:lnTo>
                          <a:pt x="186" y="164"/>
                        </a:lnTo>
                        <a:lnTo>
                          <a:pt x="190" y="164"/>
                        </a:lnTo>
                        <a:lnTo>
                          <a:pt x="194" y="164"/>
                        </a:lnTo>
                        <a:lnTo>
                          <a:pt x="196" y="162"/>
                        </a:lnTo>
                        <a:lnTo>
                          <a:pt x="200" y="166"/>
                        </a:lnTo>
                        <a:lnTo>
                          <a:pt x="196" y="166"/>
                        </a:lnTo>
                        <a:lnTo>
                          <a:pt x="196" y="170"/>
                        </a:lnTo>
                        <a:lnTo>
                          <a:pt x="198" y="176"/>
                        </a:lnTo>
                        <a:lnTo>
                          <a:pt x="200" y="182"/>
                        </a:lnTo>
                        <a:lnTo>
                          <a:pt x="202" y="182"/>
                        </a:lnTo>
                        <a:lnTo>
                          <a:pt x="206" y="180"/>
                        </a:lnTo>
                        <a:lnTo>
                          <a:pt x="206" y="184"/>
                        </a:lnTo>
                        <a:lnTo>
                          <a:pt x="202" y="186"/>
                        </a:lnTo>
                        <a:lnTo>
                          <a:pt x="194" y="186"/>
                        </a:lnTo>
                        <a:lnTo>
                          <a:pt x="190" y="188"/>
                        </a:lnTo>
                        <a:lnTo>
                          <a:pt x="190" y="192"/>
                        </a:lnTo>
                        <a:lnTo>
                          <a:pt x="188" y="192"/>
                        </a:lnTo>
                        <a:lnTo>
                          <a:pt x="190" y="196"/>
                        </a:lnTo>
                        <a:lnTo>
                          <a:pt x="188" y="198"/>
                        </a:lnTo>
                        <a:lnTo>
                          <a:pt x="190" y="204"/>
                        </a:lnTo>
                        <a:lnTo>
                          <a:pt x="192" y="210"/>
                        </a:lnTo>
                        <a:lnTo>
                          <a:pt x="204" y="214"/>
                        </a:lnTo>
                        <a:lnTo>
                          <a:pt x="200" y="218"/>
                        </a:lnTo>
                        <a:lnTo>
                          <a:pt x="204" y="224"/>
                        </a:lnTo>
                        <a:lnTo>
                          <a:pt x="210" y="230"/>
                        </a:lnTo>
                        <a:lnTo>
                          <a:pt x="216" y="232"/>
                        </a:lnTo>
                        <a:lnTo>
                          <a:pt x="222" y="238"/>
                        </a:lnTo>
                        <a:lnTo>
                          <a:pt x="238" y="254"/>
                        </a:lnTo>
                        <a:lnTo>
                          <a:pt x="246" y="260"/>
                        </a:lnTo>
                        <a:lnTo>
                          <a:pt x="252" y="264"/>
                        </a:lnTo>
                        <a:lnTo>
                          <a:pt x="254" y="264"/>
                        </a:lnTo>
                        <a:lnTo>
                          <a:pt x="264" y="272"/>
                        </a:lnTo>
                        <a:lnTo>
                          <a:pt x="266" y="274"/>
                        </a:lnTo>
                        <a:lnTo>
                          <a:pt x="270" y="278"/>
                        </a:lnTo>
                        <a:lnTo>
                          <a:pt x="280" y="286"/>
                        </a:lnTo>
                        <a:lnTo>
                          <a:pt x="288" y="290"/>
                        </a:lnTo>
                        <a:lnTo>
                          <a:pt x="288" y="292"/>
                        </a:lnTo>
                        <a:lnTo>
                          <a:pt x="294" y="294"/>
                        </a:lnTo>
                        <a:lnTo>
                          <a:pt x="302" y="298"/>
                        </a:lnTo>
                        <a:lnTo>
                          <a:pt x="306" y="300"/>
                        </a:lnTo>
                        <a:lnTo>
                          <a:pt x="308" y="302"/>
                        </a:lnTo>
                        <a:lnTo>
                          <a:pt x="310" y="302"/>
                        </a:lnTo>
                        <a:lnTo>
                          <a:pt x="320" y="298"/>
                        </a:lnTo>
                        <a:lnTo>
                          <a:pt x="324" y="296"/>
                        </a:lnTo>
                        <a:lnTo>
                          <a:pt x="330" y="300"/>
                        </a:lnTo>
                        <a:lnTo>
                          <a:pt x="334" y="304"/>
                        </a:lnTo>
                        <a:lnTo>
                          <a:pt x="338" y="304"/>
                        </a:lnTo>
                        <a:lnTo>
                          <a:pt x="344" y="304"/>
                        </a:lnTo>
                        <a:lnTo>
                          <a:pt x="348" y="310"/>
                        </a:lnTo>
                        <a:lnTo>
                          <a:pt x="354" y="312"/>
                        </a:lnTo>
                        <a:lnTo>
                          <a:pt x="356" y="312"/>
                        </a:lnTo>
                        <a:lnTo>
                          <a:pt x="358" y="308"/>
                        </a:lnTo>
                        <a:lnTo>
                          <a:pt x="362" y="308"/>
                        </a:lnTo>
                        <a:lnTo>
                          <a:pt x="368" y="308"/>
                        </a:lnTo>
                        <a:lnTo>
                          <a:pt x="370" y="306"/>
                        </a:lnTo>
                        <a:lnTo>
                          <a:pt x="364" y="302"/>
                        </a:lnTo>
                        <a:lnTo>
                          <a:pt x="368" y="300"/>
                        </a:lnTo>
                        <a:lnTo>
                          <a:pt x="368" y="298"/>
                        </a:lnTo>
                        <a:lnTo>
                          <a:pt x="366" y="296"/>
                        </a:lnTo>
                        <a:lnTo>
                          <a:pt x="362" y="290"/>
                        </a:lnTo>
                        <a:lnTo>
                          <a:pt x="362" y="286"/>
                        </a:lnTo>
                        <a:lnTo>
                          <a:pt x="360" y="280"/>
                        </a:lnTo>
                        <a:lnTo>
                          <a:pt x="360" y="278"/>
                        </a:lnTo>
                        <a:lnTo>
                          <a:pt x="358" y="274"/>
                        </a:lnTo>
                        <a:lnTo>
                          <a:pt x="354" y="270"/>
                        </a:lnTo>
                        <a:lnTo>
                          <a:pt x="352" y="268"/>
                        </a:lnTo>
                        <a:lnTo>
                          <a:pt x="348" y="266"/>
                        </a:lnTo>
                        <a:lnTo>
                          <a:pt x="348" y="266"/>
                        </a:lnTo>
                        <a:lnTo>
                          <a:pt x="352" y="250"/>
                        </a:lnTo>
                        <a:lnTo>
                          <a:pt x="352" y="244"/>
                        </a:lnTo>
                        <a:lnTo>
                          <a:pt x="346" y="238"/>
                        </a:lnTo>
                        <a:lnTo>
                          <a:pt x="342" y="238"/>
                        </a:lnTo>
                        <a:lnTo>
                          <a:pt x="336" y="236"/>
                        </a:lnTo>
                        <a:lnTo>
                          <a:pt x="338" y="236"/>
                        </a:lnTo>
                        <a:lnTo>
                          <a:pt x="340" y="234"/>
                        </a:lnTo>
                        <a:lnTo>
                          <a:pt x="346" y="234"/>
                        </a:lnTo>
                        <a:lnTo>
                          <a:pt x="340" y="230"/>
                        </a:lnTo>
                        <a:lnTo>
                          <a:pt x="338" y="228"/>
                        </a:lnTo>
                        <a:lnTo>
                          <a:pt x="334" y="228"/>
                        </a:lnTo>
                        <a:lnTo>
                          <a:pt x="332" y="224"/>
                        </a:lnTo>
                        <a:lnTo>
                          <a:pt x="334" y="222"/>
                        </a:lnTo>
                        <a:lnTo>
                          <a:pt x="336" y="224"/>
                        </a:lnTo>
                        <a:lnTo>
                          <a:pt x="338" y="222"/>
                        </a:lnTo>
                        <a:lnTo>
                          <a:pt x="338" y="216"/>
                        </a:lnTo>
                        <a:lnTo>
                          <a:pt x="340" y="214"/>
                        </a:lnTo>
                        <a:lnTo>
                          <a:pt x="346" y="210"/>
                        </a:lnTo>
                        <a:lnTo>
                          <a:pt x="348" y="206"/>
                        </a:lnTo>
                        <a:lnTo>
                          <a:pt x="354" y="206"/>
                        </a:lnTo>
                        <a:lnTo>
                          <a:pt x="360" y="204"/>
                        </a:lnTo>
                        <a:lnTo>
                          <a:pt x="362" y="200"/>
                        </a:lnTo>
                        <a:lnTo>
                          <a:pt x="360" y="196"/>
                        </a:lnTo>
                        <a:lnTo>
                          <a:pt x="362" y="196"/>
                        </a:lnTo>
                        <a:lnTo>
                          <a:pt x="364" y="194"/>
                        </a:lnTo>
                        <a:lnTo>
                          <a:pt x="364" y="190"/>
                        </a:lnTo>
                        <a:lnTo>
                          <a:pt x="362" y="186"/>
                        </a:lnTo>
                        <a:lnTo>
                          <a:pt x="362" y="182"/>
                        </a:lnTo>
                        <a:lnTo>
                          <a:pt x="362" y="180"/>
                        </a:lnTo>
                        <a:lnTo>
                          <a:pt x="358" y="176"/>
                        </a:lnTo>
                        <a:lnTo>
                          <a:pt x="358" y="172"/>
                        </a:lnTo>
                        <a:lnTo>
                          <a:pt x="358" y="170"/>
                        </a:lnTo>
                        <a:lnTo>
                          <a:pt x="350" y="162"/>
                        </a:lnTo>
                        <a:lnTo>
                          <a:pt x="348" y="160"/>
                        </a:lnTo>
                        <a:lnTo>
                          <a:pt x="346" y="160"/>
                        </a:lnTo>
                        <a:lnTo>
                          <a:pt x="354" y="162"/>
                        </a:lnTo>
                        <a:lnTo>
                          <a:pt x="360" y="166"/>
                        </a:lnTo>
                        <a:lnTo>
                          <a:pt x="364" y="164"/>
                        </a:lnTo>
                        <a:lnTo>
                          <a:pt x="368" y="164"/>
                        </a:lnTo>
                        <a:lnTo>
                          <a:pt x="372" y="158"/>
                        </a:lnTo>
                        <a:lnTo>
                          <a:pt x="374" y="158"/>
                        </a:lnTo>
                        <a:lnTo>
                          <a:pt x="376" y="156"/>
                        </a:lnTo>
                        <a:lnTo>
                          <a:pt x="376" y="154"/>
                        </a:lnTo>
                        <a:lnTo>
                          <a:pt x="378" y="154"/>
                        </a:lnTo>
                        <a:lnTo>
                          <a:pt x="384" y="150"/>
                        </a:lnTo>
                        <a:lnTo>
                          <a:pt x="384" y="148"/>
                        </a:lnTo>
                        <a:lnTo>
                          <a:pt x="386" y="144"/>
                        </a:lnTo>
                        <a:lnTo>
                          <a:pt x="384" y="142"/>
                        </a:lnTo>
                        <a:lnTo>
                          <a:pt x="384" y="140"/>
                        </a:lnTo>
                        <a:lnTo>
                          <a:pt x="382" y="136"/>
                        </a:lnTo>
                        <a:lnTo>
                          <a:pt x="384" y="136"/>
                        </a:lnTo>
                        <a:lnTo>
                          <a:pt x="384" y="134"/>
                        </a:lnTo>
                        <a:lnTo>
                          <a:pt x="382" y="130"/>
                        </a:lnTo>
                        <a:lnTo>
                          <a:pt x="382" y="128"/>
                        </a:lnTo>
                        <a:lnTo>
                          <a:pt x="384" y="126"/>
                        </a:lnTo>
                        <a:lnTo>
                          <a:pt x="382" y="124"/>
                        </a:lnTo>
                        <a:lnTo>
                          <a:pt x="374" y="126"/>
                        </a:lnTo>
                        <a:lnTo>
                          <a:pt x="364" y="126"/>
                        </a:lnTo>
                        <a:lnTo>
                          <a:pt x="360" y="126"/>
                        </a:lnTo>
                        <a:lnTo>
                          <a:pt x="358" y="128"/>
                        </a:lnTo>
                        <a:lnTo>
                          <a:pt x="358" y="130"/>
                        </a:lnTo>
                        <a:lnTo>
                          <a:pt x="356" y="130"/>
                        </a:lnTo>
                        <a:lnTo>
                          <a:pt x="354" y="130"/>
                        </a:lnTo>
                        <a:lnTo>
                          <a:pt x="348" y="130"/>
                        </a:lnTo>
                        <a:lnTo>
                          <a:pt x="342" y="130"/>
                        </a:lnTo>
                        <a:lnTo>
                          <a:pt x="340" y="128"/>
                        </a:lnTo>
                        <a:lnTo>
                          <a:pt x="340" y="126"/>
                        </a:lnTo>
                        <a:lnTo>
                          <a:pt x="338" y="124"/>
                        </a:lnTo>
                        <a:lnTo>
                          <a:pt x="338" y="122"/>
                        </a:lnTo>
                        <a:lnTo>
                          <a:pt x="338" y="122"/>
                        </a:lnTo>
                        <a:lnTo>
                          <a:pt x="338" y="122"/>
                        </a:lnTo>
                        <a:lnTo>
                          <a:pt x="340" y="122"/>
                        </a:lnTo>
                        <a:lnTo>
                          <a:pt x="342" y="120"/>
                        </a:lnTo>
                        <a:lnTo>
                          <a:pt x="344" y="118"/>
                        </a:lnTo>
                        <a:lnTo>
                          <a:pt x="344" y="116"/>
                        </a:lnTo>
                        <a:lnTo>
                          <a:pt x="346" y="114"/>
                        </a:lnTo>
                        <a:lnTo>
                          <a:pt x="350" y="114"/>
                        </a:lnTo>
                        <a:lnTo>
                          <a:pt x="354" y="116"/>
                        </a:lnTo>
                        <a:lnTo>
                          <a:pt x="358" y="118"/>
                        </a:lnTo>
                        <a:lnTo>
                          <a:pt x="366" y="120"/>
                        </a:lnTo>
                        <a:lnTo>
                          <a:pt x="372" y="120"/>
                        </a:lnTo>
                        <a:lnTo>
                          <a:pt x="374" y="120"/>
                        </a:lnTo>
                        <a:lnTo>
                          <a:pt x="378" y="120"/>
                        </a:lnTo>
                        <a:lnTo>
                          <a:pt x="378" y="118"/>
                        </a:lnTo>
                        <a:lnTo>
                          <a:pt x="378" y="118"/>
                        </a:lnTo>
                        <a:lnTo>
                          <a:pt x="374" y="116"/>
                        </a:lnTo>
                        <a:lnTo>
                          <a:pt x="370" y="114"/>
                        </a:lnTo>
                        <a:lnTo>
                          <a:pt x="364" y="110"/>
                        </a:lnTo>
                        <a:lnTo>
                          <a:pt x="360" y="108"/>
                        </a:lnTo>
                        <a:lnTo>
                          <a:pt x="358" y="106"/>
                        </a:lnTo>
                        <a:lnTo>
                          <a:pt x="356" y="108"/>
                        </a:lnTo>
                        <a:lnTo>
                          <a:pt x="358" y="110"/>
                        </a:lnTo>
                        <a:lnTo>
                          <a:pt x="352" y="106"/>
                        </a:lnTo>
                        <a:lnTo>
                          <a:pt x="350" y="104"/>
                        </a:lnTo>
                        <a:lnTo>
                          <a:pt x="346" y="102"/>
                        </a:lnTo>
                        <a:lnTo>
                          <a:pt x="336" y="102"/>
                        </a:lnTo>
                        <a:lnTo>
                          <a:pt x="326" y="100"/>
                        </a:lnTo>
                        <a:lnTo>
                          <a:pt x="324" y="98"/>
                        </a:lnTo>
                        <a:lnTo>
                          <a:pt x="320" y="98"/>
                        </a:lnTo>
                        <a:lnTo>
                          <a:pt x="318" y="96"/>
                        </a:lnTo>
                        <a:lnTo>
                          <a:pt x="314" y="94"/>
                        </a:lnTo>
                        <a:lnTo>
                          <a:pt x="312" y="94"/>
                        </a:lnTo>
                        <a:lnTo>
                          <a:pt x="310" y="94"/>
                        </a:lnTo>
                        <a:lnTo>
                          <a:pt x="308" y="94"/>
                        </a:lnTo>
                        <a:lnTo>
                          <a:pt x="306" y="92"/>
                        </a:lnTo>
                        <a:lnTo>
                          <a:pt x="304" y="90"/>
                        </a:lnTo>
                        <a:lnTo>
                          <a:pt x="304" y="88"/>
                        </a:lnTo>
                        <a:lnTo>
                          <a:pt x="304" y="88"/>
                        </a:lnTo>
                        <a:lnTo>
                          <a:pt x="306" y="88"/>
                        </a:lnTo>
                        <a:lnTo>
                          <a:pt x="304" y="86"/>
                        </a:lnTo>
                        <a:lnTo>
                          <a:pt x="308" y="86"/>
                        </a:lnTo>
                        <a:lnTo>
                          <a:pt x="312" y="88"/>
                        </a:lnTo>
                        <a:lnTo>
                          <a:pt x="318" y="88"/>
                        </a:lnTo>
                        <a:lnTo>
                          <a:pt x="322" y="88"/>
                        </a:lnTo>
                        <a:lnTo>
                          <a:pt x="320" y="84"/>
                        </a:lnTo>
                        <a:lnTo>
                          <a:pt x="322" y="84"/>
                        </a:lnTo>
                        <a:lnTo>
                          <a:pt x="326" y="82"/>
                        </a:lnTo>
                        <a:lnTo>
                          <a:pt x="324" y="82"/>
                        </a:lnTo>
                        <a:lnTo>
                          <a:pt x="320" y="80"/>
                        </a:lnTo>
                        <a:lnTo>
                          <a:pt x="316" y="78"/>
                        </a:lnTo>
                        <a:lnTo>
                          <a:pt x="314" y="78"/>
                        </a:lnTo>
                        <a:lnTo>
                          <a:pt x="310" y="78"/>
                        </a:lnTo>
                        <a:lnTo>
                          <a:pt x="310" y="80"/>
                        </a:lnTo>
                        <a:lnTo>
                          <a:pt x="308" y="80"/>
                        </a:lnTo>
                        <a:lnTo>
                          <a:pt x="302" y="76"/>
                        </a:lnTo>
                        <a:lnTo>
                          <a:pt x="302" y="76"/>
                        </a:lnTo>
                        <a:lnTo>
                          <a:pt x="302" y="74"/>
                        </a:lnTo>
                        <a:lnTo>
                          <a:pt x="302" y="72"/>
                        </a:lnTo>
                        <a:lnTo>
                          <a:pt x="304" y="72"/>
                        </a:lnTo>
                        <a:lnTo>
                          <a:pt x="308" y="72"/>
                        </a:lnTo>
                        <a:lnTo>
                          <a:pt x="310" y="74"/>
                        </a:lnTo>
                        <a:lnTo>
                          <a:pt x="312" y="74"/>
                        </a:lnTo>
                        <a:lnTo>
                          <a:pt x="310" y="70"/>
                        </a:lnTo>
                        <a:lnTo>
                          <a:pt x="304" y="70"/>
                        </a:lnTo>
                        <a:lnTo>
                          <a:pt x="302" y="70"/>
                        </a:lnTo>
                        <a:lnTo>
                          <a:pt x="294" y="68"/>
                        </a:lnTo>
                        <a:lnTo>
                          <a:pt x="294" y="64"/>
                        </a:lnTo>
                        <a:lnTo>
                          <a:pt x="294" y="64"/>
                        </a:lnTo>
                        <a:lnTo>
                          <a:pt x="286" y="60"/>
                        </a:lnTo>
                        <a:lnTo>
                          <a:pt x="280" y="56"/>
                        </a:lnTo>
                        <a:lnTo>
                          <a:pt x="276" y="56"/>
                        </a:lnTo>
                        <a:lnTo>
                          <a:pt x="276" y="54"/>
                        </a:lnTo>
                        <a:lnTo>
                          <a:pt x="272" y="54"/>
                        </a:lnTo>
                        <a:lnTo>
                          <a:pt x="270" y="54"/>
                        </a:lnTo>
                        <a:lnTo>
                          <a:pt x="264" y="56"/>
                        </a:lnTo>
                        <a:lnTo>
                          <a:pt x="256" y="54"/>
                        </a:lnTo>
                        <a:lnTo>
                          <a:pt x="254" y="54"/>
                        </a:lnTo>
                        <a:lnTo>
                          <a:pt x="252" y="52"/>
                        </a:lnTo>
                        <a:lnTo>
                          <a:pt x="252" y="50"/>
                        </a:lnTo>
                        <a:lnTo>
                          <a:pt x="254" y="48"/>
                        </a:lnTo>
                        <a:lnTo>
                          <a:pt x="256" y="48"/>
                        </a:lnTo>
                        <a:lnTo>
                          <a:pt x="264" y="48"/>
                        </a:lnTo>
                        <a:lnTo>
                          <a:pt x="264" y="46"/>
                        </a:lnTo>
                        <a:lnTo>
                          <a:pt x="258" y="44"/>
                        </a:lnTo>
                        <a:lnTo>
                          <a:pt x="254" y="42"/>
                        </a:lnTo>
                        <a:lnTo>
                          <a:pt x="250" y="44"/>
                        </a:lnTo>
                        <a:lnTo>
                          <a:pt x="242" y="42"/>
                        </a:lnTo>
                        <a:lnTo>
                          <a:pt x="238" y="42"/>
                        </a:lnTo>
                        <a:lnTo>
                          <a:pt x="236" y="44"/>
                        </a:lnTo>
                        <a:lnTo>
                          <a:pt x="228" y="38"/>
                        </a:lnTo>
                        <a:lnTo>
                          <a:pt x="218" y="32"/>
                        </a:lnTo>
                        <a:lnTo>
                          <a:pt x="216" y="30"/>
                        </a:lnTo>
                        <a:lnTo>
                          <a:pt x="216" y="30"/>
                        </a:lnTo>
                        <a:lnTo>
                          <a:pt x="212" y="28"/>
                        </a:lnTo>
                        <a:lnTo>
                          <a:pt x="206" y="26"/>
                        </a:lnTo>
                        <a:lnTo>
                          <a:pt x="202" y="24"/>
                        </a:lnTo>
                        <a:lnTo>
                          <a:pt x="202" y="22"/>
                        </a:lnTo>
                        <a:lnTo>
                          <a:pt x="204" y="20"/>
                        </a:lnTo>
                        <a:lnTo>
                          <a:pt x="200" y="18"/>
                        </a:lnTo>
                        <a:lnTo>
                          <a:pt x="198" y="18"/>
                        </a:lnTo>
                        <a:lnTo>
                          <a:pt x="198" y="16"/>
                        </a:lnTo>
                        <a:lnTo>
                          <a:pt x="190" y="12"/>
                        </a:lnTo>
                        <a:lnTo>
                          <a:pt x="188" y="12"/>
                        </a:lnTo>
                        <a:lnTo>
                          <a:pt x="184" y="8"/>
                        </a:lnTo>
                        <a:lnTo>
                          <a:pt x="184" y="8"/>
                        </a:lnTo>
                        <a:lnTo>
                          <a:pt x="180" y="6"/>
                        </a:lnTo>
                        <a:lnTo>
                          <a:pt x="178" y="2"/>
                        </a:lnTo>
                        <a:lnTo>
                          <a:pt x="174" y="2"/>
                        </a:lnTo>
                        <a:lnTo>
                          <a:pt x="166" y="4"/>
                        </a:lnTo>
                        <a:lnTo>
                          <a:pt x="164" y="4"/>
                        </a:lnTo>
                        <a:lnTo>
                          <a:pt x="166" y="6"/>
                        </a:lnTo>
                        <a:lnTo>
                          <a:pt x="170" y="10"/>
                        </a:lnTo>
                        <a:lnTo>
                          <a:pt x="170" y="10"/>
                        </a:lnTo>
                        <a:lnTo>
                          <a:pt x="166" y="10"/>
                        </a:lnTo>
                        <a:lnTo>
                          <a:pt x="164" y="10"/>
                        </a:lnTo>
                        <a:lnTo>
                          <a:pt x="166" y="10"/>
                        </a:lnTo>
                        <a:lnTo>
                          <a:pt x="164" y="10"/>
                        </a:lnTo>
                        <a:lnTo>
                          <a:pt x="162" y="10"/>
                        </a:lnTo>
                        <a:lnTo>
                          <a:pt x="164" y="12"/>
                        </a:lnTo>
                        <a:lnTo>
                          <a:pt x="164" y="12"/>
                        </a:lnTo>
                        <a:lnTo>
                          <a:pt x="158" y="10"/>
                        </a:lnTo>
                        <a:lnTo>
                          <a:pt x="154" y="10"/>
                        </a:lnTo>
                        <a:lnTo>
                          <a:pt x="150" y="8"/>
                        </a:lnTo>
                        <a:lnTo>
                          <a:pt x="144" y="4"/>
                        </a:lnTo>
                        <a:lnTo>
                          <a:pt x="140" y="4"/>
                        </a:lnTo>
                        <a:lnTo>
                          <a:pt x="140" y="2"/>
                        </a:lnTo>
                        <a:lnTo>
                          <a:pt x="134" y="2"/>
                        </a:lnTo>
                        <a:lnTo>
                          <a:pt x="134" y="2"/>
                        </a:lnTo>
                        <a:lnTo>
                          <a:pt x="132" y="2"/>
                        </a:lnTo>
                        <a:lnTo>
                          <a:pt x="128" y="2"/>
                        </a:lnTo>
                        <a:lnTo>
                          <a:pt x="122" y="2"/>
                        </a:lnTo>
                        <a:lnTo>
                          <a:pt x="122" y="2"/>
                        </a:lnTo>
                        <a:lnTo>
                          <a:pt x="120" y="2"/>
                        </a:lnTo>
                        <a:lnTo>
                          <a:pt x="114" y="0"/>
                        </a:lnTo>
                        <a:lnTo>
                          <a:pt x="110" y="0"/>
                        </a:lnTo>
                        <a:lnTo>
                          <a:pt x="106" y="2"/>
                        </a:lnTo>
                        <a:lnTo>
                          <a:pt x="102" y="2"/>
                        </a:lnTo>
                        <a:lnTo>
                          <a:pt x="102" y="2"/>
                        </a:lnTo>
                        <a:lnTo>
                          <a:pt x="98" y="2"/>
                        </a:lnTo>
                        <a:lnTo>
                          <a:pt x="94" y="4"/>
                        </a:lnTo>
                        <a:lnTo>
                          <a:pt x="94" y="4"/>
                        </a:lnTo>
                        <a:lnTo>
                          <a:pt x="94" y="4"/>
                        </a:lnTo>
                        <a:lnTo>
                          <a:pt x="92" y="4"/>
                        </a:lnTo>
                        <a:lnTo>
                          <a:pt x="88" y="6"/>
                        </a:lnTo>
                        <a:lnTo>
                          <a:pt x="88" y="6"/>
                        </a:lnTo>
                        <a:lnTo>
                          <a:pt x="90" y="8"/>
                        </a:lnTo>
                        <a:lnTo>
                          <a:pt x="94" y="10"/>
                        </a:lnTo>
                        <a:lnTo>
                          <a:pt x="90" y="12"/>
                        </a:lnTo>
                        <a:lnTo>
                          <a:pt x="82" y="10"/>
                        </a:lnTo>
                        <a:lnTo>
                          <a:pt x="80" y="10"/>
                        </a:lnTo>
                        <a:lnTo>
                          <a:pt x="78" y="12"/>
                        </a:lnTo>
                        <a:lnTo>
                          <a:pt x="74" y="12"/>
                        </a:lnTo>
                        <a:lnTo>
                          <a:pt x="74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84" y="16"/>
                        </a:lnTo>
                        <a:lnTo>
                          <a:pt x="86" y="16"/>
                        </a:lnTo>
                        <a:lnTo>
                          <a:pt x="88" y="18"/>
                        </a:lnTo>
                        <a:lnTo>
                          <a:pt x="88" y="18"/>
                        </a:lnTo>
                        <a:lnTo>
                          <a:pt x="90" y="20"/>
                        </a:lnTo>
                        <a:lnTo>
                          <a:pt x="92" y="22"/>
                        </a:lnTo>
                        <a:lnTo>
                          <a:pt x="94" y="22"/>
                        </a:lnTo>
                        <a:lnTo>
                          <a:pt x="96" y="22"/>
                        </a:lnTo>
                        <a:lnTo>
                          <a:pt x="92" y="24"/>
                        </a:lnTo>
                        <a:lnTo>
                          <a:pt x="88" y="22"/>
                        </a:lnTo>
                        <a:lnTo>
                          <a:pt x="88" y="22"/>
                        </a:lnTo>
                        <a:lnTo>
                          <a:pt x="86" y="22"/>
                        </a:lnTo>
                        <a:lnTo>
                          <a:pt x="86" y="22"/>
                        </a:lnTo>
                        <a:lnTo>
                          <a:pt x="80" y="20"/>
                        </a:lnTo>
                        <a:lnTo>
                          <a:pt x="76" y="20"/>
                        </a:lnTo>
                        <a:lnTo>
                          <a:pt x="76" y="20"/>
                        </a:lnTo>
                        <a:lnTo>
                          <a:pt x="74" y="20"/>
                        </a:lnTo>
                        <a:lnTo>
                          <a:pt x="72" y="18"/>
                        </a:lnTo>
                        <a:lnTo>
                          <a:pt x="70" y="18"/>
                        </a:lnTo>
                        <a:lnTo>
                          <a:pt x="68" y="20"/>
                        </a:lnTo>
                        <a:lnTo>
                          <a:pt x="66" y="20"/>
                        </a:lnTo>
                        <a:lnTo>
                          <a:pt x="74" y="24"/>
                        </a:lnTo>
                        <a:lnTo>
                          <a:pt x="78" y="24"/>
                        </a:lnTo>
                        <a:lnTo>
                          <a:pt x="76" y="24"/>
                        </a:lnTo>
                        <a:lnTo>
                          <a:pt x="72" y="26"/>
                        </a:lnTo>
                        <a:lnTo>
                          <a:pt x="66" y="24"/>
                        </a:lnTo>
                        <a:lnTo>
                          <a:pt x="64" y="24"/>
                        </a:lnTo>
                        <a:lnTo>
                          <a:pt x="62" y="24"/>
                        </a:lnTo>
                        <a:lnTo>
                          <a:pt x="56" y="22"/>
                        </a:lnTo>
                        <a:lnTo>
                          <a:pt x="50" y="24"/>
                        </a:lnTo>
                        <a:lnTo>
                          <a:pt x="46" y="26"/>
                        </a:lnTo>
                        <a:lnTo>
                          <a:pt x="44" y="26"/>
                        </a:lnTo>
                        <a:lnTo>
                          <a:pt x="42" y="28"/>
                        </a:lnTo>
                        <a:lnTo>
                          <a:pt x="38" y="28"/>
                        </a:lnTo>
                        <a:lnTo>
                          <a:pt x="38" y="30"/>
                        </a:lnTo>
                        <a:lnTo>
                          <a:pt x="40" y="30"/>
                        </a:lnTo>
                        <a:lnTo>
                          <a:pt x="42" y="32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18" name="Freeform 315"/>
                  <p:cNvSpPr>
                    <a:spLocks/>
                  </p:cNvSpPr>
                  <p:nvPr/>
                </p:nvSpPr>
                <p:spPr bwMode="auto">
                  <a:xfrm>
                    <a:off x="3150" y="846"/>
                    <a:ext cx="16" cy="8"/>
                  </a:xfrm>
                  <a:custGeom>
                    <a:avLst/>
                    <a:gdLst>
                      <a:gd name="T0" fmla="*/ 2 w 16"/>
                      <a:gd name="T1" fmla="*/ 0 h 8"/>
                      <a:gd name="T2" fmla="*/ 0 w 16"/>
                      <a:gd name="T3" fmla="*/ 0 h 8"/>
                      <a:gd name="T4" fmla="*/ 4 w 16"/>
                      <a:gd name="T5" fmla="*/ 2 h 8"/>
                      <a:gd name="T6" fmla="*/ 10 w 16"/>
                      <a:gd name="T7" fmla="*/ 4 h 8"/>
                      <a:gd name="T8" fmla="*/ 16 w 16"/>
                      <a:gd name="T9" fmla="*/ 8 h 8"/>
                      <a:gd name="T10" fmla="*/ 16 w 16"/>
                      <a:gd name="T11" fmla="*/ 6 h 8"/>
                      <a:gd name="T12" fmla="*/ 10 w 16"/>
                      <a:gd name="T13" fmla="*/ 4 h 8"/>
                      <a:gd name="T14" fmla="*/ 2 w 16"/>
                      <a:gd name="T15" fmla="*/ 0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6" h="8">
                        <a:moveTo>
                          <a:pt x="2" y="0"/>
                        </a:moveTo>
                        <a:lnTo>
                          <a:pt x="0" y="0"/>
                        </a:lnTo>
                        <a:lnTo>
                          <a:pt x="4" y="2"/>
                        </a:lnTo>
                        <a:lnTo>
                          <a:pt x="10" y="4"/>
                        </a:lnTo>
                        <a:lnTo>
                          <a:pt x="16" y="8"/>
                        </a:lnTo>
                        <a:lnTo>
                          <a:pt x="16" y="6"/>
                        </a:lnTo>
                        <a:lnTo>
                          <a:pt x="10" y="4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19" name="Freeform 316"/>
                  <p:cNvSpPr>
                    <a:spLocks/>
                  </p:cNvSpPr>
                  <p:nvPr/>
                </p:nvSpPr>
                <p:spPr bwMode="auto">
                  <a:xfrm>
                    <a:off x="3190" y="886"/>
                    <a:ext cx="14" cy="6"/>
                  </a:xfrm>
                  <a:custGeom>
                    <a:avLst/>
                    <a:gdLst>
                      <a:gd name="T0" fmla="*/ 12 w 14"/>
                      <a:gd name="T1" fmla="*/ 2 h 6"/>
                      <a:gd name="T2" fmla="*/ 12 w 14"/>
                      <a:gd name="T3" fmla="*/ 2 h 6"/>
                      <a:gd name="T4" fmla="*/ 2 w 14"/>
                      <a:gd name="T5" fmla="*/ 0 h 6"/>
                      <a:gd name="T6" fmla="*/ 0 w 14"/>
                      <a:gd name="T7" fmla="*/ 2 h 6"/>
                      <a:gd name="T8" fmla="*/ 0 w 14"/>
                      <a:gd name="T9" fmla="*/ 4 h 6"/>
                      <a:gd name="T10" fmla="*/ 2 w 14"/>
                      <a:gd name="T11" fmla="*/ 6 h 6"/>
                      <a:gd name="T12" fmla="*/ 8 w 14"/>
                      <a:gd name="T13" fmla="*/ 6 h 6"/>
                      <a:gd name="T14" fmla="*/ 12 w 14"/>
                      <a:gd name="T15" fmla="*/ 4 h 6"/>
                      <a:gd name="T16" fmla="*/ 14 w 14"/>
                      <a:gd name="T17" fmla="*/ 2 h 6"/>
                      <a:gd name="T18" fmla="*/ 12 w 14"/>
                      <a:gd name="T19" fmla="*/ 2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4" h="6">
                        <a:moveTo>
                          <a:pt x="12" y="2"/>
                        </a:moveTo>
                        <a:lnTo>
                          <a:pt x="12" y="2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2" y="6"/>
                        </a:lnTo>
                        <a:lnTo>
                          <a:pt x="8" y="6"/>
                        </a:lnTo>
                        <a:lnTo>
                          <a:pt x="12" y="4"/>
                        </a:lnTo>
                        <a:lnTo>
                          <a:pt x="14" y="2"/>
                        </a:lnTo>
                        <a:lnTo>
                          <a:pt x="12" y="2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20" name="Freeform 317"/>
                  <p:cNvSpPr>
                    <a:spLocks/>
                  </p:cNvSpPr>
                  <p:nvPr/>
                </p:nvSpPr>
                <p:spPr bwMode="auto">
                  <a:xfrm>
                    <a:off x="3178" y="858"/>
                    <a:ext cx="10" cy="4"/>
                  </a:xfrm>
                  <a:custGeom>
                    <a:avLst/>
                    <a:gdLst>
                      <a:gd name="T0" fmla="*/ 10 w 10"/>
                      <a:gd name="T1" fmla="*/ 4 h 4"/>
                      <a:gd name="T2" fmla="*/ 8 w 10"/>
                      <a:gd name="T3" fmla="*/ 2 h 4"/>
                      <a:gd name="T4" fmla="*/ 6 w 10"/>
                      <a:gd name="T5" fmla="*/ 2 h 4"/>
                      <a:gd name="T6" fmla="*/ 2 w 10"/>
                      <a:gd name="T7" fmla="*/ 0 h 4"/>
                      <a:gd name="T8" fmla="*/ 0 w 10"/>
                      <a:gd name="T9" fmla="*/ 0 h 4"/>
                      <a:gd name="T10" fmla="*/ 6 w 10"/>
                      <a:gd name="T11" fmla="*/ 4 h 4"/>
                      <a:gd name="T12" fmla="*/ 8 w 10"/>
                      <a:gd name="T13" fmla="*/ 4 h 4"/>
                      <a:gd name="T14" fmla="*/ 10 w 10"/>
                      <a:gd name="T15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0" h="4">
                        <a:moveTo>
                          <a:pt x="10" y="4"/>
                        </a:moveTo>
                        <a:lnTo>
                          <a:pt x="8" y="2"/>
                        </a:lnTo>
                        <a:lnTo>
                          <a:pt x="6" y="2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6" y="4"/>
                        </a:lnTo>
                        <a:lnTo>
                          <a:pt x="8" y="4"/>
                        </a:lnTo>
                        <a:lnTo>
                          <a:pt x="10" y="4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21" name="Freeform 318"/>
                  <p:cNvSpPr>
                    <a:spLocks/>
                  </p:cNvSpPr>
                  <p:nvPr/>
                </p:nvSpPr>
                <p:spPr bwMode="auto">
                  <a:xfrm>
                    <a:off x="2169" y="1156"/>
                    <a:ext cx="6" cy="14"/>
                  </a:xfrm>
                  <a:custGeom>
                    <a:avLst/>
                    <a:gdLst>
                      <a:gd name="T0" fmla="*/ 6 w 6"/>
                      <a:gd name="T1" fmla="*/ 0 h 14"/>
                      <a:gd name="T2" fmla="*/ 4 w 6"/>
                      <a:gd name="T3" fmla="*/ 0 h 14"/>
                      <a:gd name="T4" fmla="*/ 2 w 6"/>
                      <a:gd name="T5" fmla="*/ 4 h 14"/>
                      <a:gd name="T6" fmla="*/ 0 w 6"/>
                      <a:gd name="T7" fmla="*/ 10 h 14"/>
                      <a:gd name="T8" fmla="*/ 0 w 6"/>
                      <a:gd name="T9" fmla="*/ 14 h 14"/>
                      <a:gd name="T10" fmla="*/ 4 w 6"/>
                      <a:gd name="T11" fmla="*/ 12 h 14"/>
                      <a:gd name="T12" fmla="*/ 4 w 6"/>
                      <a:gd name="T13" fmla="*/ 6 h 14"/>
                      <a:gd name="T14" fmla="*/ 6 w 6"/>
                      <a:gd name="T1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6" h="14">
                        <a:moveTo>
                          <a:pt x="6" y="0"/>
                        </a:moveTo>
                        <a:lnTo>
                          <a:pt x="4" y="0"/>
                        </a:lnTo>
                        <a:lnTo>
                          <a:pt x="2" y="4"/>
                        </a:lnTo>
                        <a:lnTo>
                          <a:pt x="0" y="10"/>
                        </a:lnTo>
                        <a:lnTo>
                          <a:pt x="0" y="14"/>
                        </a:lnTo>
                        <a:lnTo>
                          <a:pt x="4" y="12"/>
                        </a:lnTo>
                        <a:lnTo>
                          <a:pt x="4" y="6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22" name="Freeform 319"/>
                  <p:cNvSpPr>
                    <a:spLocks/>
                  </p:cNvSpPr>
                  <p:nvPr/>
                </p:nvSpPr>
                <p:spPr bwMode="auto">
                  <a:xfrm>
                    <a:off x="3104" y="828"/>
                    <a:ext cx="4" cy="2"/>
                  </a:xfrm>
                  <a:custGeom>
                    <a:avLst/>
                    <a:gdLst>
                      <a:gd name="T0" fmla="*/ 0 w 4"/>
                      <a:gd name="T1" fmla="*/ 0 h 2"/>
                      <a:gd name="T2" fmla="*/ 0 w 4"/>
                      <a:gd name="T3" fmla="*/ 0 h 2"/>
                      <a:gd name="T4" fmla="*/ 2 w 4"/>
                      <a:gd name="T5" fmla="*/ 2 h 2"/>
                      <a:gd name="T6" fmla="*/ 4 w 4"/>
                      <a:gd name="T7" fmla="*/ 2 h 2"/>
                      <a:gd name="T8" fmla="*/ 4 w 4"/>
                      <a:gd name="T9" fmla="*/ 0 h 2"/>
                      <a:gd name="T10" fmla="*/ 0 w 4"/>
                      <a:gd name="T11" fmla="*/ 0 h 2"/>
                      <a:gd name="T12" fmla="*/ 0 w 4"/>
                      <a:gd name="T13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2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2" y="2"/>
                        </a:lnTo>
                        <a:lnTo>
                          <a:pt x="4" y="2"/>
                        </a:lnTo>
                        <a:lnTo>
                          <a:pt x="4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23" name="Freeform 320"/>
                  <p:cNvSpPr>
                    <a:spLocks/>
                  </p:cNvSpPr>
                  <p:nvPr/>
                </p:nvSpPr>
                <p:spPr bwMode="auto">
                  <a:xfrm>
                    <a:off x="3180" y="864"/>
                    <a:ext cx="6" cy="4"/>
                  </a:xfrm>
                  <a:custGeom>
                    <a:avLst/>
                    <a:gdLst>
                      <a:gd name="T0" fmla="*/ 0 w 6"/>
                      <a:gd name="T1" fmla="*/ 0 h 4"/>
                      <a:gd name="T2" fmla="*/ 4 w 6"/>
                      <a:gd name="T3" fmla="*/ 2 h 4"/>
                      <a:gd name="T4" fmla="*/ 6 w 6"/>
                      <a:gd name="T5" fmla="*/ 4 h 4"/>
                      <a:gd name="T6" fmla="*/ 6 w 6"/>
                      <a:gd name="T7" fmla="*/ 2 h 4"/>
                      <a:gd name="T8" fmla="*/ 4 w 6"/>
                      <a:gd name="T9" fmla="*/ 0 h 4"/>
                      <a:gd name="T10" fmla="*/ 2 w 6"/>
                      <a:gd name="T11" fmla="*/ 0 h 4"/>
                      <a:gd name="T12" fmla="*/ 0 w 6"/>
                      <a:gd name="T13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" h="4">
                        <a:moveTo>
                          <a:pt x="0" y="0"/>
                        </a:moveTo>
                        <a:lnTo>
                          <a:pt x="4" y="2"/>
                        </a:lnTo>
                        <a:lnTo>
                          <a:pt x="6" y="4"/>
                        </a:lnTo>
                        <a:lnTo>
                          <a:pt x="6" y="2"/>
                        </a:lnTo>
                        <a:lnTo>
                          <a:pt x="4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24" name="Freeform 321"/>
                  <p:cNvSpPr>
                    <a:spLocks/>
                  </p:cNvSpPr>
                  <p:nvPr/>
                </p:nvSpPr>
                <p:spPr bwMode="auto">
                  <a:xfrm>
                    <a:off x="3042" y="960"/>
                    <a:ext cx="30" cy="14"/>
                  </a:xfrm>
                  <a:custGeom>
                    <a:avLst/>
                    <a:gdLst>
                      <a:gd name="T0" fmla="*/ 30 w 30"/>
                      <a:gd name="T1" fmla="*/ 10 h 14"/>
                      <a:gd name="T2" fmla="*/ 30 w 30"/>
                      <a:gd name="T3" fmla="*/ 8 h 14"/>
                      <a:gd name="T4" fmla="*/ 28 w 30"/>
                      <a:gd name="T5" fmla="*/ 6 h 14"/>
                      <a:gd name="T6" fmla="*/ 22 w 30"/>
                      <a:gd name="T7" fmla="*/ 6 h 14"/>
                      <a:gd name="T8" fmla="*/ 14 w 30"/>
                      <a:gd name="T9" fmla="*/ 2 h 14"/>
                      <a:gd name="T10" fmla="*/ 4 w 30"/>
                      <a:gd name="T11" fmla="*/ 0 h 14"/>
                      <a:gd name="T12" fmla="*/ 0 w 30"/>
                      <a:gd name="T13" fmla="*/ 2 h 14"/>
                      <a:gd name="T14" fmla="*/ 6 w 30"/>
                      <a:gd name="T15" fmla="*/ 6 h 14"/>
                      <a:gd name="T16" fmla="*/ 4 w 30"/>
                      <a:gd name="T17" fmla="*/ 8 h 14"/>
                      <a:gd name="T18" fmla="*/ 4 w 30"/>
                      <a:gd name="T19" fmla="*/ 10 h 14"/>
                      <a:gd name="T20" fmla="*/ 12 w 30"/>
                      <a:gd name="T21" fmla="*/ 14 h 14"/>
                      <a:gd name="T22" fmla="*/ 22 w 30"/>
                      <a:gd name="T23" fmla="*/ 14 h 14"/>
                      <a:gd name="T24" fmla="*/ 30 w 30"/>
                      <a:gd name="T25" fmla="*/ 1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30" h="14">
                        <a:moveTo>
                          <a:pt x="30" y="10"/>
                        </a:moveTo>
                        <a:lnTo>
                          <a:pt x="30" y="8"/>
                        </a:lnTo>
                        <a:lnTo>
                          <a:pt x="28" y="6"/>
                        </a:lnTo>
                        <a:lnTo>
                          <a:pt x="22" y="6"/>
                        </a:lnTo>
                        <a:lnTo>
                          <a:pt x="14" y="2"/>
                        </a:lnTo>
                        <a:lnTo>
                          <a:pt x="4" y="0"/>
                        </a:lnTo>
                        <a:lnTo>
                          <a:pt x="0" y="2"/>
                        </a:lnTo>
                        <a:lnTo>
                          <a:pt x="6" y="6"/>
                        </a:lnTo>
                        <a:lnTo>
                          <a:pt x="4" y="8"/>
                        </a:lnTo>
                        <a:lnTo>
                          <a:pt x="4" y="10"/>
                        </a:lnTo>
                        <a:lnTo>
                          <a:pt x="12" y="14"/>
                        </a:lnTo>
                        <a:lnTo>
                          <a:pt x="22" y="14"/>
                        </a:lnTo>
                        <a:lnTo>
                          <a:pt x="30" y="1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25" name="Freeform 322"/>
                  <p:cNvSpPr>
                    <a:spLocks/>
                  </p:cNvSpPr>
                  <p:nvPr/>
                </p:nvSpPr>
                <p:spPr bwMode="auto">
                  <a:xfrm>
                    <a:off x="3136" y="1282"/>
                    <a:ext cx="110" cy="100"/>
                  </a:xfrm>
                  <a:custGeom>
                    <a:avLst/>
                    <a:gdLst>
                      <a:gd name="T0" fmla="*/ 90 w 110"/>
                      <a:gd name="T1" fmla="*/ 96 h 100"/>
                      <a:gd name="T2" fmla="*/ 108 w 110"/>
                      <a:gd name="T3" fmla="*/ 100 h 100"/>
                      <a:gd name="T4" fmla="*/ 110 w 110"/>
                      <a:gd name="T5" fmla="*/ 90 h 100"/>
                      <a:gd name="T6" fmla="*/ 106 w 110"/>
                      <a:gd name="T7" fmla="*/ 74 h 100"/>
                      <a:gd name="T8" fmla="*/ 104 w 110"/>
                      <a:gd name="T9" fmla="*/ 80 h 100"/>
                      <a:gd name="T10" fmla="*/ 100 w 110"/>
                      <a:gd name="T11" fmla="*/ 76 h 100"/>
                      <a:gd name="T12" fmla="*/ 102 w 110"/>
                      <a:gd name="T13" fmla="*/ 68 h 100"/>
                      <a:gd name="T14" fmla="*/ 96 w 110"/>
                      <a:gd name="T15" fmla="*/ 72 h 100"/>
                      <a:gd name="T16" fmla="*/ 96 w 110"/>
                      <a:gd name="T17" fmla="*/ 80 h 100"/>
                      <a:gd name="T18" fmla="*/ 84 w 110"/>
                      <a:gd name="T19" fmla="*/ 68 h 100"/>
                      <a:gd name="T20" fmla="*/ 88 w 110"/>
                      <a:gd name="T21" fmla="*/ 68 h 100"/>
                      <a:gd name="T22" fmla="*/ 96 w 110"/>
                      <a:gd name="T23" fmla="*/ 60 h 100"/>
                      <a:gd name="T24" fmla="*/ 92 w 110"/>
                      <a:gd name="T25" fmla="*/ 56 h 100"/>
                      <a:gd name="T26" fmla="*/ 84 w 110"/>
                      <a:gd name="T27" fmla="*/ 56 h 100"/>
                      <a:gd name="T28" fmla="*/ 80 w 110"/>
                      <a:gd name="T29" fmla="*/ 52 h 100"/>
                      <a:gd name="T30" fmla="*/ 84 w 110"/>
                      <a:gd name="T31" fmla="*/ 48 h 100"/>
                      <a:gd name="T32" fmla="*/ 80 w 110"/>
                      <a:gd name="T33" fmla="*/ 42 h 100"/>
                      <a:gd name="T34" fmla="*/ 70 w 110"/>
                      <a:gd name="T35" fmla="*/ 42 h 100"/>
                      <a:gd name="T36" fmla="*/ 66 w 110"/>
                      <a:gd name="T37" fmla="*/ 42 h 100"/>
                      <a:gd name="T38" fmla="*/ 58 w 110"/>
                      <a:gd name="T39" fmla="*/ 42 h 100"/>
                      <a:gd name="T40" fmla="*/ 50 w 110"/>
                      <a:gd name="T41" fmla="*/ 42 h 100"/>
                      <a:gd name="T42" fmla="*/ 44 w 110"/>
                      <a:gd name="T43" fmla="*/ 40 h 100"/>
                      <a:gd name="T44" fmla="*/ 38 w 110"/>
                      <a:gd name="T45" fmla="*/ 30 h 100"/>
                      <a:gd name="T46" fmla="*/ 32 w 110"/>
                      <a:gd name="T47" fmla="*/ 40 h 100"/>
                      <a:gd name="T48" fmla="*/ 30 w 110"/>
                      <a:gd name="T49" fmla="*/ 30 h 100"/>
                      <a:gd name="T50" fmla="*/ 40 w 110"/>
                      <a:gd name="T51" fmla="*/ 6 h 100"/>
                      <a:gd name="T52" fmla="*/ 38 w 110"/>
                      <a:gd name="T53" fmla="*/ 0 h 100"/>
                      <a:gd name="T54" fmla="*/ 22 w 110"/>
                      <a:gd name="T55" fmla="*/ 6 h 100"/>
                      <a:gd name="T56" fmla="*/ 16 w 110"/>
                      <a:gd name="T57" fmla="*/ 26 h 100"/>
                      <a:gd name="T58" fmla="*/ 12 w 110"/>
                      <a:gd name="T59" fmla="*/ 42 h 100"/>
                      <a:gd name="T60" fmla="*/ 10 w 110"/>
                      <a:gd name="T61" fmla="*/ 50 h 100"/>
                      <a:gd name="T62" fmla="*/ 6 w 110"/>
                      <a:gd name="T63" fmla="*/ 66 h 100"/>
                      <a:gd name="T64" fmla="*/ 4 w 110"/>
                      <a:gd name="T65" fmla="*/ 74 h 100"/>
                      <a:gd name="T66" fmla="*/ 2 w 110"/>
                      <a:gd name="T67" fmla="*/ 88 h 100"/>
                      <a:gd name="T68" fmla="*/ 34 w 110"/>
                      <a:gd name="T69" fmla="*/ 84 h 100"/>
                      <a:gd name="T70" fmla="*/ 42 w 110"/>
                      <a:gd name="T71" fmla="*/ 86 h 100"/>
                      <a:gd name="T72" fmla="*/ 52 w 110"/>
                      <a:gd name="T73" fmla="*/ 82 h 100"/>
                      <a:gd name="T74" fmla="*/ 60 w 110"/>
                      <a:gd name="T75" fmla="*/ 82 h 100"/>
                      <a:gd name="T76" fmla="*/ 66 w 110"/>
                      <a:gd name="T77" fmla="*/ 84 h 100"/>
                      <a:gd name="T78" fmla="*/ 72 w 110"/>
                      <a:gd name="T79" fmla="*/ 80 h 100"/>
                      <a:gd name="T80" fmla="*/ 66 w 110"/>
                      <a:gd name="T81" fmla="*/ 92 h 100"/>
                      <a:gd name="T82" fmla="*/ 64 w 110"/>
                      <a:gd name="T83" fmla="*/ 98 h 100"/>
                      <a:gd name="T84" fmla="*/ 74 w 110"/>
                      <a:gd name="T85" fmla="*/ 92 h 100"/>
                      <a:gd name="T86" fmla="*/ 82 w 110"/>
                      <a:gd name="T87" fmla="*/ 80 h 100"/>
                      <a:gd name="T88" fmla="*/ 88 w 110"/>
                      <a:gd name="T89" fmla="*/ 78 h 1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110" h="100">
                        <a:moveTo>
                          <a:pt x="90" y="88"/>
                        </a:moveTo>
                        <a:lnTo>
                          <a:pt x="90" y="96"/>
                        </a:lnTo>
                        <a:lnTo>
                          <a:pt x="102" y="100"/>
                        </a:lnTo>
                        <a:lnTo>
                          <a:pt x="108" y="100"/>
                        </a:lnTo>
                        <a:lnTo>
                          <a:pt x="110" y="96"/>
                        </a:lnTo>
                        <a:lnTo>
                          <a:pt x="110" y="90"/>
                        </a:lnTo>
                        <a:lnTo>
                          <a:pt x="110" y="82"/>
                        </a:lnTo>
                        <a:lnTo>
                          <a:pt x="106" y="74"/>
                        </a:lnTo>
                        <a:lnTo>
                          <a:pt x="106" y="78"/>
                        </a:lnTo>
                        <a:lnTo>
                          <a:pt x="104" y="80"/>
                        </a:lnTo>
                        <a:lnTo>
                          <a:pt x="102" y="82"/>
                        </a:lnTo>
                        <a:lnTo>
                          <a:pt x="100" y="76"/>
                        </a:lnTo>
                        <a:lnTo>
                          <a:pt x="100" y="72"/>
                        </a:lnTo>
                        <a:lnTo>
                          <a:pt x="102" y="68"/>
                        </a:lnTo>
                        <a:lnTo>
                          <a:pt x="98" y="68"/>
                        </a:lnTo>
                        <a:lnTo>
                          <a:pt x="96" y="72"/>
                        </a:lnTo>
                        <a:lnTo>
                          <a:pt x="94" y="76"/>
                        </a:lnTo>
                        <a:lnTo>
                          <a:pt x="96" y="80"/>
                        </a:lnTo>
                        <a:lnTo>
                          <a:pt x="88" y="74"/>
                        </a:lnTo>
                        <a:lnTo>
                          <a:pt x="84" y="68"/>
                        </a:lnTo>
                        <a:lnTo>
                          <a:pt x="84" y="66"/>
                        </a:lnTo>
                        <a:lnTo>
                          <a:pt x="88" y="68"/>
                        </a:lnTo>
                        <a:lnTo>
                          <a:pt x="92" y="66"/>
                        </a:lnTo>
                        <a:lnTo>
                          <a:pt x="96" y="60"/>
                        </a:lnTo>
                        <a:lnTo>
                          <a:pt x="96" y="56"/>
                        </a:lnTo>
                        <a:lnTo>
                          <a:pt x="92" y="56"/>
                        </a:lnTo>
                        <a:lnTo>
                          <a:pt x="86" y="60"/>
                        </a:lnTo>
                        <a:lnTo>
                          <a:pt x="84" y="56"/>
                        </a:lnTo>
                        <a:lnTo>
                          <a:pt x="80" y="54"/>
                        </a:lnTo>
                        <a:lnTo>
                          <a:pt x="80" y="52"/>
                        </a:lnTo>
                        <a:lnTo>
                          <a:pt x="82" y="50"/>
                        </a:lnTo>
                        <a:lnTo>
                          <a:pt x="84" y="48"/>
                        </a:lnTo>
                        <a:lnTo>
                          <a:pt x="84" y="44"/>
                        </a:lnTo>
                        <a:lnTo>
                          <a:pt x="80" y="42"/>
                        </a:lnTo>
                        <a:lnTo>
                          <a:pt x="74" y="40"/>
                        </a:lnTo>
                        <a:lnTo>
                          <a:pt x="70" y="42"/>
                        </a:lnTo>
                        <a:lnTo>
                          <a:pt x="66" y="40"/>
                        </a:lnTo>
                        <a:lnTo>
                          <a:pt x="66" y="42"/>
                        </a:lnTo>
                        <a:lnTo>
                          <a:pt x="62" y="46"/>
                        </a:lnTo>
                        <a:lnTo>
                          <a:pt x="58" y="42"/>
                        </a:lnTo>
                        <a:lnTo>
                          <a:pt x="56" y="42"/>
                        </a:lnTo>
                        <a:lnTo>
                          <a:pt x="50" y="42"/>
                        </a:lnTo>
                        <a:lnTo>
                          <a:pt x="48" y="44"/>
                        </a:lnTo>
                        <a:lnTo>
                          <a:pt x="44" y="40"/>
                        </a:lnTo>
                        <a:lnTo>
                          <a:pt x="46" y="34"/>
                        </a:lnTo>
                        <a:lnTo>
                          <a:pt x="38" y="30"/>
                        </a:lnTo>
                        <a:lnTo>
                          <a:pt x="34" y="36"/>
                        </a:lnTo>
                        <a:lnTo>
                          <a:pt x="32" y="40"/>
                        </a:lnTo>
                        <a:lnTo>
                          <a:pt x="30" y="38"/>
                        </a:lnTo>
                        <a:lnTo>
                          <a:pt x="30" y="30"/>
                        </a:lnTo>
                        <a:lnTo>
                          <a:pt x="36" y="14"/>
                        </a:lnTo>
                        <a:lnTo>
                          <a:pt x="40" y="6"/>
                        </a:lnTo>
                        <a:lnTo>
                          <a:pt x="40" y="2"/>
                        </a:lnTo>
                        <a:lnTo>
                          <a:pt x="38" y="0"/>
                        </a:lnTo>
                        <a:lnTo>
                          <a:pt x="30" y="2"/>
                        </a:lnTo>
                        <a:lnTo>
                          <a:pt x="22" y="6"/>
                        </a:lnTo>
                        <a:lnTo>
                          <a:pt x="18" y="14"/>
                        </a:lnTo>
                        <a:lnTo>
                          <a:pt x="16" y="26"/>
                        </a:lnTo>
                        <a:lnTo>
                          <a:pt x="14" y="36"/>
                        </a:lnTo>
                        <a:lnTo>
                          <a:pt x="12" y="42"/>
                        </a:lnTo>
                        <a:lnTo>
                          <a:pt x="10" y="48"/>
                        </a:lnTo>
                        <a:lnTo>
                          <a:pt x="10" y="50"/>
                        </a:lnTo>
                        <a:lnTo>
                          <a:pt x="10" y="54"/>
                        </a:lnTo>
                        <a:lnTo>
                          <a:pt x="6" y="66"/>
                        </a:lnTo>
                        <a:lnTo>
                          <a:pt x="12" y="68"/>
                        </a:lnTo>
                        <a:lnTo>
                          <a:pt x="4" y="74"/>
                        </a:lnTo>
                        <a:lnTo>
                          <a:pt x="0" y="80"/>
                        </a:lnTo>
                        <a:lnTo>
                          <a:pt x="2" y="88"/>
                        </a:lnTo>
                        <a:lnTo>
                          <a:pt x="16" y="86"/>
                        </a:lnTo>
                        <a:lnTo>
                          <a:pt x="34" y="84"/>
                        </a:lnTo>
                        <a:lnTo>
                          <a:pt x="36" y="86"/>
                        </a:lnTo>
                        <a:lnTo>
                          <a:pt x="42" y="86"/>
                        </a:lnTo>
                        <a:lnTo>
                          <a:pt x="46" y="84"/>
                        </a:lnTo>
                        <a:lnTo>
                          <a:pt x="52" y="82"/>
                        </a:lnTo>
                        <a:lnTo>
                          <a:pt x="58" y="80"/>
                        </a:lnTo>
                        <a:lnTo>
                          <a:pt x="60" y="82"/>
                        </a:lnTo>
                        <a:lnTo>
                          <a:pt x="62" y="84"/>
                        </a:lnTo>
                        <a:lnTo>
                          <a:pt x="66" y="84"/>
                        </a:lnTo>
                        <a:lnTo>
                          <a:pt x="64" y="82"/>
                        </a:lnTo>
                        <a:lnTo>
                          <a:pt x="72" y="80"/>
                        </a:lnTo>
                        <a:lnTo>
                          <a:pt x="74" y="82"/>
                        </a:lnTo>
                        <a:lnTo>
                          <a:pt x="66" y="92"/>
                        </a:lnTo>
                        <a:lnTo>
                          <a:pt x="62" y="94"/>
                        </a:lnTo>
                        <a:lnTo>
                          <a:pt x="64" y="98"/>
                        </a:lnTo>
                        <a:lnTo>
                          <a:pt x="72" y="96"/>
                        </a:lnTo>
                        <a:lnTo>
                          <a:pt x="74" y="92"/>
                        </a:lnTo>
                        <a:lnTo>
                          <a:pt x="76" y="86"/>
                        </a:lnTo>
                        <a:lnTo>
                          <a:pt x="82" y="80"/>
                        </a:lnTo>
                        <a:lnTo>
                          <a:pt x="84" y="74"/>
                        </a:lnTo>
                        <a:lnTo>
                          <a:pt x="88" y="78"/>
                        </a:lnTo>
                        <a:lnTo>
                          <a:pt x="90" y="88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26" name="Freeform 323"/>
                  <p:cNvSpPr>
                    <a:spLocks/>
                  </p:cNvSpPr>
                  <p:nvPr/>
                </p:nvSpPr>
                <p:spPr bwMode="auto">
                  <a:xfrm>
                    <a:off x="2161" y="1282"/>
                    <a:ext cx="4" cy="8"/>
                  </a:xfrm>
                  <a:custGeom>
                    <a:avLst/>
                    <a:gdLst>
                      <a:gd name="T0" fmla="*/ 0 w 4"/>
                      <a:gd name="T1" fmla="*/ 2 h 8"/>
                      <a:gd name="T2" fmla="*/ 0 w 4"/>
                      <a:gd name="T3" fmla="*/ 8 h 8"/>
                      <a:gd name="T4" fmla="*/ 2 w 4"/>
                      <a:gd name="T5" fmla="*/ 6 h 8"/>
                      <a:gd name="T6" fmla="*/ 2 w 4"/>
                      <a:gd name="T7" fmla="*/ 2 h 8"/>
                      <a:gd name="T8" fmla="*/ 4 w 4"/>
                      <a:gd name="T9" fmla="*/ 0 h 8"/>
                      <a:gd name="T10" fmla="*/ 0 w 4"/>
                      <a:gd name="T11" fmla="*/ 2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" h="8">
                        <a:moveTo>
                          <a:pt x="0" y="2"/>
                        </a:moveTo>
                        <a:lnTo>
                          <a:pt x="0" y="8"/>
                        </a:lnTo>
                        <a:lnTo>
                          <a:pt x="2" y="6"/>
                        </a:lnTo>
                        <a:lnTo>
                          <a:pt x="2" y="2"/>
                        </a:lnTo>
                        <a:lnTo>
                          <a:pt x="4" y="0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27" name="Freeform 324"/>
                  <p:cNvSpPr>
                    <a:spLocks/>
                  </p:cNvSpPr>
                  <p:nvPr/>
                </p:nvSpPr>
                <p:spPr bwMode="auto">
                  <a:xfrm>
                    <a:off x="3192" y="2109"/>
                    <a:ext cx="12" cy="12"/>
                  </a:xfrm>
                  <a:custGeom>
                    <a:avLst/>
                    <a:gdLst>
                      <a:gd name="T0" fmla="*/ 6 w 12"/>
                      <a:gd name="T1" fmla="*/ 6 h 12"/>
                      <a:gd name="T2" fmla="*/ 10 w 12"/>
                      <a:gd name="T3" fmla="*/ 6 h 12"/>
                      <a:gd name="T4" fmla="*/ 12 w 12"/>
                      <a:gd name="T5" fmla="*/ 4 h 12"/>
                      <a:gd name="T6" fmla="*/ 6 w 12"/>
                      <a:gd name="T7" fmla="*/ 0 h 12"/>
                      <a:gd name="T8" fmla="*/ 2 w 12"/>
                      <a:gd name="T9" fmla="*/ 2 h 12"/>
                      <a:gd name="T10" fmla="*/ 0 w 12"/>
                      <a:gd name="T11" fmla="*/ 6 h 12"/>
                      <a:gd name="T12" fmla="*/ 0 w 12"/>
                      <a:gd name="T13" fmla="*/ 12 h 12"/>
                      <a:gd name="T14" fmla="*/ 6 w 12"/>
                      <a:gd name="T15" fmla="*/ 6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2" h="12">
                        <a:moveTo>
                          <a:pt x="6" y="6"/>
                        </a:moveTo>
                        <a:lnTo>
                          <a:pt x="10" y="6"/>
                        </a:lnTo>
                        <a:lnTo>
                          <a:pt x="12" y="4"/>
                        </a:ln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6"/>
                        </a:lnTo>
                        <a:lnTo>
                          <a:pt x="0" y="12"/>
                        </a:lnTo>
                        <a:lnTo>
                          <a:pt x="6" y="6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28" name="Freeform 325"/>
                  <p:cNvSpPr>
                    <a:spLocks/>
                  </p:cNvSpPr>
                  <p:nvPr/>
                </p:nvSpPr>
                <p:spPr bwMode="auto">
                  <a:xfrm>
                    <a:off x="3198" y="2251"/>
                    <a:ext cx="22" cy="20"/>
                  </a:xfrm>
                  <a:custGeom>
                    <a:avLst/>
                    <a:gdLst>
                      <a:gd name="T0" fmla="*/ 20 w 22"/>
                      <a:gd name="T1" fmla="*/ 18 h 20"/>
                      <a:gd name="T2" fmla="*/ 22 w 22"/>
                      <a:gd name="T3" fmla="*/ 8 h 20"/>
                      <a:gd name="T4" fmla="*/ 22 w 22"/>
                      <a:gd name="T5" fmla="*/ 0 h 20"/>
                      <a:gd name="T6" fmla="*/ 20 w 22"/>
                      <a:gd name="T7" fmla="*/ 0 h 20"/>
                      <a:gd name="T8" fmla="*/ 14 w 22"/>
                      <a:gd name="T9" fmla="*/ 2 h 20"/>
                      <a:gd name="T10" fmla="*/ 4 w 22"/>
                      <a:gd name="T11" fmla="*/ 4 h 20"/>
                      <a:gd name="T12" fmla="*/ 8 w 22"/>
                      <a:gd name="T13" fmla="*/ 6 h 20"/>
                      <a:gd name="T14" fmla="*/ 8 w 22"/>
                      <a:gd name="T15" fmla="*/ 12 h 20"/>
                      <a:gd name="T16" fmla="*/ 8 w 22"/>
                      <a:gd name="T17" fmla="*/ 16 h 20"/>
                      <a:gd name="T18" fmla="*/ 0 w 22"/>
                      <a:gd name="T19" fmla="*/ 20 h 20"/>
                      <a:gd name="T20" fmla="*/ 10 w 22"/>
                      <a:gd name="T21" fmla="*/ 20 h 20"/>
                      <a:gd name="T22" fmla="*/ 20 w 22"/>
                      <a:gd name="T23" fmla="*/ 18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22" h="20">
                        <a:moveTo>
                          <a:pt x="20" y="18"/>
                        </a:moveTo>
                        <a:lnTo>
                          <a:pt x="22" y="8"/>
                        </a:lnTo>
                        <a:lnTo>
                          <a:pt x="22" y="0"/>
                        </a:lnTo>
                        <a:lnTo>
                          <a:pt x="20" y="0"/>
                        </a:lnTo>
                        <a:lnTo>
                          <a:pt x="14" y="2"/>
                        </a:lnTo>
                        <a:lnTo>
                          <a:pt x="4" y="4"/>
                        </a:lnTo>
                        <a:lnTo>
                          <a:pt x="8" y="6"/>
                        </a:lnTo>
                        <a:lnTo>
                          <a:pt x="8" y="12"/>
                        </a:lnTo>
                        <a:lnTo>
                          <a:pt x="8" y="16"/>
                        </a:lnTo>
                        <a:lnTo>
                          <a:pt x="0" y="20"/>
                        </a:lnTo>
                        <a:lnTo>
                          <a:pt x="10" y="20"/>
                        </a:lnTo>
                        <a:lnTo>
                          <a:pt x="20" y="18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29" name="Freeform 326"/>
                  <p:cNvSpPr>
                    <a:spLocks/>
                  </p:cNvSpPr>
                  <p:nvPr/>
                </p:nvSpPr>
                <p:spPr bwMode="auto">
                  <a:xfrm>
                    <a:off x="2091" y="1721"/>
                    <a:ext cx="4" cy="16"/>
                  </a:xfrm>
                  <a:custGeom>
                    <a:avLst/>
                    <a:gdLst>
                      <a:gd name="T0" fmla="*/ 0 w 4"/>
                      <a:gd name="T1" fmla="*/ 10 h 16"/>
                      <a:gd name="T2" fmla="*/ 4 w 4"/>
                      <a:gd name="T3" fmla="*/ 16 h 16"/>
                      <a:gd name="T4" fmla="*/ 2 w 4"/>
                      <a:gd name="T5" fmla="*/ 6 h 16"/>
                      <a:gd name="T6" fmla="*/ 0 w 4"/>
                      <a:gd name="T7" fmla="*/ 0 h 16"/>
                      <a:gd name="T8" fmla="*/ 0 w 4"/>
                      <a:gd name="T9" fmla="*/ 1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16">
                        <a:moveTo>
                          <a:pt x="0" y="10"/>
                        </a:moveTo>
                        <a:lnTo>
                          <a:pt x="4" y="16"/>
                        </a:lnTo>
                        <a:lnTo>
                          <a:pt x="2" y="6"/>
                        </a:lnTo>
                        <a:lnTo>
                          <a:pt x="0" y="0"/>
                        </a:lnTo>
                        <a:lnTo>
                          <a:pt x="0" y="1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30" name="Freeform 327"/>
                  <p:cNvSpPr>
                    <a:spLocks/>
                  </p:cNvSpPr>
                  <p:nvPr/>
                </p:nvSpPr>
                <p:spPr bwMode="auto">
                  <a:xfrm>
                    <a:off x="3190" y="1376"/>
                    <a:ext cx="2" cy="6"/>
                  </a:xfrm>
                  <a:custGeom>
                    <a:avLst/>
                    <a:gdLst>
                      <a:gd name="T0" fmla="*/ 0 w 2"/>
                      <a:gd name="T1" fmla="*/ 6 h 6"/>
                      <a:gd name="T2" fmla="*/ 2 w 2"/>
                      <a:gd name="T3" fmla="*/ 6 h 6"/>
                      <a:gd name="T4" fmla="*/ 0 w 2"/>
                      <a:gd name="T5" fmla="*/ 0 h 6"/>
                      <a:gd name="T6" fmla="*/ 0 w 2"/>
                      <a:gd name="T7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6">
                        <a:moveTo>
                          <a:pt x="0" y="6"/>
                        </a:moveTo>
                        <a:lnTo>
                          <a:pt x="2" y="6"/>
                        </a:lnTo>
                        <a:lnTo>
                          <a:pt x="0" y="0"/>
                        </a:lnTo>
                        <a:lnTo>
                          <a:pt x="0" y="6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31" name="Freeform 328"/>
                  <p:cNvSpPr>
                    <a:spLocks/>
                  </p:cNvSpPr>
                  <p:nvPr/>
                </p:nvSpPr>
                <p:spPr bwMode="auto">
                  <a:xfrm>
                    <a:off x="2105" y="1735"/>
                    <a:ext cx="6" cy="8"/>
                  </a:xfrm>
                  <a:custGeom>
                    <a:avLst/>
                    <a:gdLst>
                      <a:gd name="T0" fmla="*/ 0 w 6"/>
                      <a:gd name="T1" fmla="*/ 6 h 8"/>
                      <a:gd name="T2" fmla="*/ 0 w 6"/>
                      <a:gd name="T3" fmla="*/ 8 h 8"/>
                      <a:gd name="T4" fmla="*/ 6 w 6"/>
                      <a:gd name="T5" fmla="*/ 6 h 8"/>
                      <a:gd name="T6" fmla="*/ 6 w 6"/>
                      <a:gd name="T7" fmla="*/ 0 h 8"/>
                      <a:gd name="T8" fmla="*/ 2 w 6"/>
                      <a:gd name="T9" fmla="*/ 0 h 8"/>
                      <a:gd name="T10" fmla="*/ 0 w 6"/>
                      <a:gd name="T11" fmla="*/ 6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" h="8">
                        <a:moveTo>
                          <a:pt x="0" y="6"/>
                        </a:moveTo>
                        <a:lnTo>
                          <a:pt x="0" y="8"/>
                        </a:lnTo>
                        <a:lnTo>
                          <a:pt x="6" y="6"/>
                        </a:lnTo>
                        <a:lnTo>
                          <a:pt x="6" y="0"/>
                        </a:lnTo>
                        <a:lnTo>
                          <a:pt x="2" y="0"/>
                        </a:lnTo>
                        <a:lnTo>
                          <a:pt x="0" y="6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32" name="Freeform 329"/>
                  <p:cNvSpPr>
                    <a:spLocks/>
                  </p:cNvSpPr>
                  <p:nvPr/>
                </p:nvSpPr>
                <p:spPr bwMode="auto">
                  <a:xfrm>
                    <a:off x="2872" y="3418"/>
                    <a:ext cx="6" cy="4"/>
                  </a:xfrm>
                  <a:custGeom>
                    <a:avLst/>
                    <a:gdLst>
                      <a:gd name="T0" fmla="*/ 6 w 6"/>
                      <a:gd name="T1" fmla="*/ 0 h 4"/>
                      <a:gd name="T2" fmla="*/ 0 w 6"/>
                      <a:gd name="T3" fmla="*/ 2 h 4"/>
                      <a:gd name="T4" fmla="*/ 0 w 6"/>
                      <a:gd name="T5" fmla="*/ 4 h 4"/>
                      <a:gd name="T6" fmla="*/ 4 w 6"/>
                      <a:gd name="T7" fmla="*/ 2 h 4"/>
                      <a:gd name="T8" fmla="*/ 6 w 6"/>
                      <a:gd name="T9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4">
                        <a:moveTo>
                          <a:pt x="6" y="0"/>
                        </a:move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4" y="2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33" name="Freeform 330"/>
                  <p:cNvSpPr>
                    <a:spLocks/>
                  </p:cNvSpPr>
                  <p:nvPr/>
                </p:nvSpPr>
                <p:spPr bwMode="auto">
                  <a:xfrm>
                    <a:off x="2900" y="3400"/>
                    <a:ext cx="14" cy="8"/>
                  </a:xfrm>
                  <a:custGeom>
                    <a:avLst/>
                    <a:gdLst>
                      <a:gd name="T0" fmla="*/ 4 w 14"/>
                      <a:gd name="T1" fmla="*/ 8 h 8"/>
                      <a:gd name="T2" fmla="*/ 12 w 14"/>
                      <a:gd name="T3" fmla="*/ 6 h 8"/>
                      <a:gd name="T4" fmla="*/ 14 w 14"/>
                      <a:gd name="T5" fmla="*/ 2 h 8"/>
                      <a:gd name="T6" fmla="*/ 12 w 14"/>
                      <a:gd name="T7" fmla="*/ 0 h 8"/>
                      <a:gd name="T8" fmla="*/ 2 w 14"/>
                      <a:gd name="T9" fmla="*/ 2 h 8"/>
                      <a:gd name="T10" fmla="*/ 0 w 14"/>
                      <a:gd name="T11" fmla="*/ 6 h 8"/>
                      <a:gd name="T12" fmla="*/ 4 w 14"/>
                      <a:gd name="T13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4" h="8">
                        <a:moveTo>
                          <a:pt x="4" y="8"/>
                        </a:moveTo>
                        <a:lnTo>
                          <a:pt x="12" y="6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2" y="2"/>
                        </a:lnTo>
                        <a:lnTo>
                          <a:pt x="0" y="6"/>
                        </a:lnTo>
                        <a:lnTo>
                          <a:pt x="4" y="8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34" name="Freeform 331"/>
                  <p:cNvSpPr>
                    <a:spLocks/>
                  </p:cNvSpPr>
                  <p:nvPr/>
                </p:nvSpPr>
                <p:spPr bwMode="auto">
                  <a:xfrm>
                    <a:off x="2886" y="3366"/>
                    <a:ext cx="18" cy="22"/>
                  </a:xfrm>
                  <a:custGeom>
                    <a:avLst/>
                    <a:gdLst>
                      <a:gd name="T0" fmla="*/ 6 w 18"/>
                      <a:gd name="T1" fmla="*/ 2 h 22"/>
                      <a:gd name="T2" fmla="*/ 4 w 18"/>
                      <a:gd name="T3" fmla="*/ 8 h 22"/>
                      <a:gd name="T4" fmla="*/ 0 w 18"/>
                      <a:gd name="T5" fmla="*/ 18 h 22"/>
                      <a:gd name="T6" fmla="*/ 0 w 18"/>
                      <a:gd name="T7" fmla="*/ 20 h 22"/>
                      <a:gd name="T8" fmla="*/ 8 w 18"/>
                      <a:gd name="T9" fmla="*/ 22 h 22"/>
                      <a:gd name="T10" fmla="*/ 14 w 18"/>
                      <a:gd name="T11" fmla="*/ 20 h 22"/>
                      <a:gd name="T12" fmla="*/ 16 w 18"/>
                      <a:gd name="T13" fmla="*/ 18 h 22"/>
                      <a:gd name="T14" fmla="*/ 16 w 18"/>
                      <a:gd name="T15" fmla="*/ 14 h 22"/>
                      <a:gd name="T16" fmla="*/ 10 w 18"/>
                      <a:gd name="T17" fmla="*/ 10 h 22"/>
                      <a:gd name="T18" fmla="*/ 14 w 18"/>
                      <a:gd name="T19" fmla="*/ 6 h 22"/>
                      <a:gd name="T20" fmla="*/ 18 w 18"/>
                      <a:gd name="T21" fmla="*/ 6 h 22"/>
                      <a:gd name="T22" fmla="*/ 14 w 18"/>
                      <a:gd name="T23" fmla="*/ 0 h 22"/>
                      <a:gd name="T24" fmla="*/ 6 w 18"/>
                      <a:gd name="T25" fmla="*/ 2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8" h="22">
                        <a:moveTo>
                          <a:pt x="6" y="2"/>
                        </a:moveTo>
                        <a:lnTo>
                          <a:pt x="4" y="8"/>
                        </a:lnTo>
                        <a:lnTo>
                          <a:pt x="0" y="18"/>
                        </a:lnTo>
                        <a:lnTo>
                          <a:pt x="0" y="20"/>
                        </a:lnTo>
                        <a:lnTo>
                          <a:pt x="8" y="22"/>
                        </a:lnTo>
                        <a:lnTo>
                          <a:pt x="14" y="20"/>
                        </a:lnTo>
                        <a:lnTo>
                          <a:pt x="16" y="18"/>
                        </a:lnTo>
                        <a:lnTo>
                          <a:pt x="16" y="14"/>
                        </a:lnTo>
                        <a:lnTo>
                          <a:pt x="10" y="10"/>
                        </a:lnTo>
                        <a:lnTo>
                          <a:pt x="14" y="6"/>
                        </a:lnTo>
                        <a:lnTo>
                          <a:pt x="18" y="6"/>
                        </a:lnTo>
                        <a:lnTo>
                          <a:pt x="14" y="0"/>
                        </a:lnTo>
                        <a:lnTo>
                          <a:pt x="6" y="2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35" name="Freeform 332"/>
                  <p:cNvSpPr>
                    <a:spLocks/>
                  </p:cNvSpPr>
                  <p:nvPr/>
                </p:nvSpPr>
                <p:spPr bwMode="auto">
                  <a:xfrm>
                    <a:off x="2742" y="2595"/>
                    <a:ext cx="8" cy="10"/>
                  </a:xfrm>
                  <a:custGeom>
                    <a:avLst/>
                    <a:gdLst>
                      <a:gd name="T0" fmla="*/ 4 w 8"/>
                      <a:gd name="T1" fmla="*/ 0 h 10"/>
                      <a:gd name="T2" fmla="*/ 0 w 8"/>
                      <a:gd name="T3" fmla="*/ 6 h 10"/>
                      <a:gd name="T4" fmla="*/ 2 w 8"/>
                      <a:gd name="T5" fmla="*/ 10 h 10"/>
                      <a:gd name="T6" fmla="*/ 8 w 8"/>
                      <a:gd name="T7" fmla="*/ 2 h 10"/>
                      <a:gd name="T8" fmla="*/ 4 w 8"/>
                      <a:gd name="T9" fmla="*/ 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10">
                        <a:moveTo>
                          <a:pt x="4" y="0"/>
                        </a:moveTo>
                        <a:lnTo>
                          <a:pt x="0" y="6"/>
                        </a:lnTo>
                        <a:lnTo>
                          <a:pt x="2" y="10"/>
                        </a:lnTo>
                        <a:lnTo>
                          <a:pt x="8" y="2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36" name="Freeform 333"/>
                  <p:cNvSpPr>
                    <a:spLocks/>
                  </p:cNvSpPr>
                  <p:nvPr/>
                </p:nvSpPr>
                <p:spPr bwMode="auto">
                  <a:xfrm>
                    <a:off x="2884" y="3404"/>
                    <a:ext cx="10" cy="2"/>
                  </a:xfrm>
                  <a:custGeom>
                    <a:avLst/>
                    <a:gdLst>
                      <a:gd name="T0" fmla="*/ 2 w 10"/>
                      <a:gd name="T1" fmla="*/ 2 h 2"/>
                      <a:gd name="T2" fmla="*/ 10 w 10"/>
                      <a:gd name="T3" fmla="*/ 0 h 2"/>
                      <a:gd name="T4" fmla="*/ 8 w 10"/>
                      <a:gd name="T5" fmla="*/ 0 h 2"/>
                      <a:gd name="T6" fmla="*/ 0 w 10"/>
                      <a:gd name="T7" fmla="*/ 0 h 2"/>
                      <a:gd name="T8" fmla="*/ 2 w 10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2">
                        <a:moveTo>
                          <a:pt x="2" y="2"/>
                        </a:move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0" y="0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37" name="Freeform 334"/>
                  <p:cNvSpPr>
                    <a:spLocks/>
                  </p:cNvSpPr>
                  <p:nvPr/>
                </p:nvSpPr>
                <p:spPr bwMode="auto">
                  <a:xfrm>
                    <a:off x="2888" y="3408"/>
                    <a:ext cx="8" cy="4"/>
                  </a:xfrm>
                  <a:custGeom>
                    <a:avLst/>
                    <a:gdLst>
                      <a:gd name="T0" fmla="*/ 0 w 8"/>
                      <a:gd name="T1" fmla="*/ 2 h 4"/>
                      <a:gd name="T2" fmla="*/ 8 w 8"/>
                      <a:gd name="T3" fmla="*/ 4 h 4"/>
                      <a:gd name="T4" fmla="*/ 8 w 8"/>
                      <a:gd name="T5" fmla="*/ 2 h 4"/>
                      <a:gd name="T6" fmla="*/ 4 w 8"/>
                      <a:gd name="T7" fmla="*/ 0 h 4"/>
                      <a:gd name="T8" fmla="*/ 0 w 8"/>
                      <a:gd name="T9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4">
                        <a:moveTo>
                          <a:pt x="0" y="2"/>
                        </a:moveTo>
                        <a:lnTo>
                          <a:pt x="8" y="4"/>
                        </a:lnTo>
                        <a:lnTo>
                          <a:pt x="8" y="2"/>
                        </a:lnTo>
                        <a:lnTo>
                          <a:pt x="4" y="0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38" name="Freeform 335"/>
                  <p:cNvSpPr>
                    <a:spLocks/>
                  </p:cNvSpPr>
                  <p:nvPr/>
                </p:nvSpPr>
                <p:spPr bwMode="auto">
                  <a:xfrm>
                    <a:off x="2644" y="1949"/>
                    <a:ext cx="246" cy="84"/>
                  </a:xfrm>
                  <a:custGeom>
                    <a:avLst/>
                    <a:gdLst>
                      <a:gd name="T0" fmla="*/ 228 w 246"/>
                      <a:gd name="T1" fmla="*/ 84 h 84"/>
                      <a:gd name="T2" fmla="*/ 246 w 246"/>
                      <a:gd name="T3" fmla="*/ 80 h 84"/>
                      <a:gd name="T4" fmla="*/ 240 w 246"/>
                      <a:gd name="T5" fmla="*/ 70 h 84"/>
                      <a:gd name="T6" fmla="*/ 230 w 246"/>
                      <a:gd name="T7" fmla="*/ 66 h 84"/>
                      <a:gd name="T8" fmla="*/ 216 w 246"/>
                      <a:gd name="T9" fmla="*/ 58 h 84"/>
                      <a:gd name="T10" fmla="*/ 190 w 246"/>
                      <a:gd name="T11" fmla="*/ 48 h 84"/>
                      <a:gd name="T12" fmla="*/ 176 w 246"/>
                      <a:gd name="T13" fmla="*/ 42 h 84"/>
                      <a:gd name="T14" fmla="*/ 166 w 246"/>
                      <a:gd name="T15" fmla="*/ 36 h 84"/>
                      <a:gd name="T16" fmla="*/ 150 w 246"/>
                      <a:gd name="T17" fmla="*/ 24 h 84"/>
                      <a:gd name="T18" fmla="*/ 132 w 246"/>
                      <a:gd name="T19" fmla="*/ 20 h 84"/>
                      <a:gd name="T20" fmla="*/ 114 w 246"/>
                      <a:gd name="T21" fmla="*/ 8 h 84"/>
                      <a:gd name="T22" fmla="*/ 98 w 246"/>
                      <a:gd name="T23" fmla="*/ 2 h 84"/>
                      <a:gd name="T24" fmla="*/ 76 w 246"/>
                      <a:gd name="T25" fmla="*/ 0 h 84"/>
                      <a:gd name="T26" fmla="*/ 54 w 246"/>
                      <a:gd name="T27" fmla="*/ 2 h 84"/>
                      <a:gd name="T28" fmla="*/ 40 w 246"/>
                      <a:gd name="T29" fmla="*/ 4 h 84"/>
                      <a:gd name="T30" fmla="*/ 18 w 246"/>
                      <a:gd name="T31" fmla="*/ 12 h 84"/>
                      <a:gd name="T32" fmla="*/ 12 w 246"/>
                      <a:gd name="T33" fmla="*/ 24 h 84"/>
                      <a:gd name="T34" fmla="*/ 6 w 246"/>
                      <a:gd name="T35" fmla="*/ 30 h 84"/>
                      <a:gd name="T36" fmla="*/ 18 w 246"/>
                      <a:gd name="T37" fmla="*/ 28 h 84"/>
                      <a:gd name="T38" fmla="*/ 36 w 246"/>
                      <a:gd name="T39" fmla="*/ 22 h 84"/>
                      <a:gd name="T40" fmla="*/ 46 w 246"/>
                      <a:gd name="T41" fmla="*/ 14 h 84"/>
                      <a:gd name="T42" fmla="*/ 64 w 246"/>
                      <a:gd name="T43" fmla="*/ 12 h 84"/>
                      <a:gd name="T44" fmla="*/ 72 w 246"/>
                      <a:gd name="T45" fmla="*/ 18 h 84"/>
                      <a:gd name="T46" fmla="*/ 70 w 246"/>
                      <a:gd name="T47" fmla="*/ 22 h 84"/>
                      <a:gd name="T48" fmla="*/ 86 w 246"/>
                      <a:gd name="T49" fmla="*/ 26 h 84"/>
                      <a:gd name="T50" fmla="*/ 96 w 246"/>
                      <a:gd name="T51" fmla="*/ 28 h 84"/>
                      <a:gd name="T52" fmla="*/ 118 w 246"/>
                      <a:gd name="T53" fmla="*/ 38 h 84"/>
                      <a:gd name="T54" fmla="*/ 140 w 246"/>
                      <a:gd name="T55" fmla="*/ 42 h 84"/>
                      <a:gd name="T56" fmla="*/ 148 w 246"/>
                      <a:gd name="T57" fmla="*/ 54 h 84"/>
                      <a:gd name="T58" fmla="*/ 158 w 246"/>
                      <a:gd name="T59" fmla="*/ 64 h 84"/>
                      <a:gd name="T60" fmla="*/ 172 w 246"/>
                      <a:gd name="T61" fmla="*/ 64 h 84"/>
                      <a:gd name="T62" fmla="*/ 178 w 246"/>
                      <a:gd name="T63" fmla="*/ 74 h 84"/>
                      <a:gd name="T64" fmla="*/ 196 w 246"/>
                      <a:gd name="T65" fmla="*/ 82 h 84"/>
                      <a:gd name="T66" fmla="*/ 222 w 246"/>
                      <a:gd name="T67" fmla="*/ 84 h 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</a:cxnLst>
                    <a:rect l="0" t="0" r="r" b="b"/>
                    <a:pathLst>
                      <a:path w="246" h="84">
                        <a:moveTo>
                          <a:pt x="222" y="84"/>
                        </a:moveTo>
                        <a:lnTo>
                          <a:pt x="228" y="84"/>
                        </a:lnTo>
                        <a:lnTo>
                          <a:pt x="232" y="82"/>
                        </a:lnTo>
                        <a:lnTo>
                          <a:pt x="246" y="80"/>
                        </a:lnTo>
                        <a:lnTo>
                          <a:pt x="244" y="74"/>
                        </a:lnTo>
                        <a:lnTo>
                          <a:pt x="240" y="70"/>
                        </a:lnTo>
                        <a:lnTo>
                          <a:pt x="236" y="68"/>
                        </a:lnTo>
                        <a:lnTo>
                          <a:pt x="230" y="66"/>
                        </a:lnTo>
                        <a:lnTo>
                          <a:pt x="218" y="62"/>
                        </a:lnTo>
                        <a:lnTo>
                          <a:pt x="216" y="58"/>
                        </a:lnTo>
                        <a:lnTo>
                          <a:pt x="212" y="56"/>
                        </a:lnTo>
                        <a:lnTo>
                          <a:pt x="190" y="48"/>
                        </a:lnTo>
                        <a:lnTo>
                          <a:pt x="182" y="42"/>
                        </a:lnTo>
                        <a:lnTo>
                          <a:pt x="176" y="42"/>
                        </a:lnTo>
                        <a:lnTo>
                          <a:pt x="176" y="38"/>
                        </a:lnTo>
                        <a:lnTo>
                          <a:pt x="166" y="36"/>
                        </a:lnTo>
                        <a:lnTo>
                          <a:pt x="160" y="30"/>
                        </a:lnTo>
                        <a:lnTo>
                          <a:pt x="150" y="24"/>
                        </a:lnTo>
                        <a:lnTo>
                          <a:pt x="142" y="22"/>
                        </a:lnTo>
                        <a:lnTo>
                          <a:pt x="132" y="20"/>
                        </a:lnTo>
                        <a:lnTo>
                          <a:pt x="122" y="14"/>
                        </a:lnTo>
                        <a:lnTo>
                          <a:pt x="114" y="8"/>
                        </a:lnTo>
                        <a:lnTo>
                          <a:pt x="104" y="6"/>
                        </a:lnTo>
                        <a:lnTo>
                          <a:pt x="98" y="2"/>
                        </a:lnTo>
                        <a:lnTo>
                          <a:pt x="90" y="2"/>
                        </a:lnTo>
                        <a:lnTo>
                          <a:pt x="76" y="0"/>
                        </a:lnTo>
                        <a:lnTo>
                          <a:pt x="62" y="0"/>
                        </a:lnTo>
                        <a:lnTo>
                          <a:pt x="54" y="2"/>
                        </a:lnTo>
                        <a:lnTo>
                          <a:pt x="46" y="4"/>
                        </a:lnTo>
                        <a:lnTo>
                          <a:pt x="40" y="4"/>
                        </a:lnTo>
                        <a:lnTo>
                          <a:pt x="32" y="6"/>
                        </a:lnTo>
                        <a:lnTo>
                          <a:pt x="18" y="12"/>
                        </a:lnTo>
                        <a:lnTo>
                          <a:pt x="12" y="18"/>
                        </a:lnTo>
                        <a:lnTo>
                          <a:pt x="12" y="24"/>
                        </a:lnTo>
                        <a:lnTo>
                          <a:pt x="0" y="30"/>
                        </a:lnTo>
                        <a:lnTo>
                          <a:pt x="6" y="30"/>
                        </a:lnTo>
                        <a:lnTo>
                          <a:pt x="12" y="30"/>
                        </a:lnTo>
                        <a:lnTo>
                          <a:pt x="18" y="28"/>
                        </a:lnTo>
                        <a:lnTo>
                          <a:pt x="24" y="24"/>
                        </a:lnTo>
                        <a:lnTo>
                          <a:pt x="36" y="22"/>
                        </a:lnTo>
                        <a:lnTo>
                          <a:pt x="40" y="20"/>
                        </a:lnTo>
                        <a:lnTo>
                          <a:pt x="46" y="14"/>
                        </a:lnTo>
                        <a:lnTo>
                          <a:pt x="58" y="12"/>
                        </a:lnTo>
                        <a:lnTo>
                          <a:pt x="64" y="12"/>
                        </a:lnTo>
                        <a:lnTo>
                          <a:pt x="70" y="12"/>
                        </a:lnTo>
                        <a:lnTo>
                          <a:pt x="72" y="18"/>
                        </a:lnTo>
                        <a:lnTo>
                          <a:pt x="66" y="18"/>
                        </a:lnTo>
                        <a:lnTo>
                          <a:pt x="70" y="22"/>
                        </a:lnTo>
                        <a:lnTo>
                          <a:pt x="74" y="24"/>
                        </a:lnTo>
                        <a:lnTo>
                          <a:pt x="86" y="26"/>
                        </a:lnTo>
                        <a:lnTo>
                          <a:pt x="88" y="28"/>
                        </a:lnTo>
                        <a:lnTo>
                          <a:pt x="96" y="28"/>
                        </a:lnTo>
                        <a:lnTo>
                          <a:pt x="104" y="30"/>
                        </a:lnTo>
                        <a:lnTo>
                          <a:pt x="118" y="38"/>
                        </a:lnTo>
                        <a:lnTo>
                          <a:pt x="132" y="42"/>
                        </a:lnTo>
                        <a:lnTo>
                          <a:pt x="140" y="42"/>
                        </a:lnTo>
                        <a:lnTo>
                          <a:pt x="144" y="46"/>
                        </a:lnTo>
                        <a:lnTo>
                          <a:pt x="148" y="54"/>
                        </a:lnTo>
                        <a:lnTo>
                          <a:pt x="152" y="58"/>
                        </a:lnTo>
                        <a:lnTo>
                          <a:pt x="158" y="64"/>
                        </a:lnTo>
                        <a:lnTo>
                          <a:pt x="166" y="64"/>
                        </a:lnTo>
                        <a:lnTo>
                          <a:pt x="172" y="64"/>
                        </a:lnTo>
                        <a:lnTo>
                          <a:pt x="178" y="68"/>
                        </a:lnTo>
                        <a:lnTo>
                          <a:pt x="178" y="74"/>
                        </a:lnTo>
                        <a:lnTo>
                          <a:pt x="166" y="84"/>
                        </a:lnTo>
                        <a:lnTo>
                          <a:pt x="196" y="82"/>
                        </a:lnTo>
                        <a:lnTo>
                          <a:pt x="210" y="82"/>
                        </a:lnTo>
                        <a:lnTo>
                          <a:pt x="222" y="84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39" name="Freeform 336"/>
                  <p:cNvSpPr>
                    <a:spLocks/>
                  </p:cNvSpPr>
                  <p:nvPr/>
                </p:nvSpPr>
                <p:spPr bwMode="auto">
                  <a:xfrm>
                    <a:off x="2794" y="2069"/>
                    <a:ext cx="50" cy="18"/>
                  </a:xfrm>
                  <a:custGeom>
                    <a:avLst/>
                    <a:gdLst>
                      <a:gd name="T0" fmla="*/ 10 w 50"/>
                      <a:gd name="T1" fmla="*/ 0 h 18"/>
                      <a:gd name="T2" fmla="*/ 0 w 50"/>
                      <a:gd name="T3" fmla="*/ 4 h 18"/>
                      <a:gd name="T4" fmla="*/ 12 w 50"/>
                      <a:gd name="T5" fmla="*/ 14 h 18"/>
                      <a:gd name="T6" fmla="*/ 18 w 50"/>
                      <a:gd name="T7" fmla="*/ 16 h 18"/>
                      <a:gd name="T8" fmla="*/ 22 w 50"/>
                      <a:gd name="T9" fmla="*/ 16 h 18"/>
                      <a:gd name="T10" fmla="*/ 26 w 50"/>
                      <a:gd name="T11" fmla="*/ 18 h 18"/>
                      <a:gd name="T12" fmla="*/ 30 w 50"/>
                      <a:gd name="T13" fmla="*/ 14 h 18"/>
                      <a:gd name="T14" fmla="*/ 36 w 50"/>
                      <a:gd name="T15" fmla="*/ 12 h 18"/>
                      <a:gd name="T16" fmla="*/ 42 w 50"/>
                      <a:gd name="T17" fmla="*/ 14 h 18"/>
                      <a:gd name="T18" fmla="*/ 48 w 50"/>
                      <a:gd name="T19" fmla="*/ 16 h 18"/>
                      <a:gd name="T20" fmla="*/ 50 w 50"/>
                      <a:gd name="T21" fmla="*/ 12 h 18"/>
                      <a:gd name="T22" fmla="*/ 46 w 50"/>
                      <a:gd name="T23" fmla="*/ 8 h 18"/>
                      <a:gd name="T24" fmla="*/ 16 w 50"/>
                      <a:gd name="T25" fmla="*/ 0 h 18"/>
                      <a:gd name="T26" fmla="*/ 10 w 50"/>
                      <a:gd name="T27" fmla="*/ 0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50" h="18">
                        <a:moveTo>
                          <a:pt x="10" y="0"/>
                        </a:moveTo>
                        <a:lnTo>
                          <a:pt x="0" y="4"/>
                        </a:lnTo>
                        <a:lnTo>
                          <a:pt x="12" y="14"/>
                        </a:lnTo>
                        <a:lnTo>
                          <a:pt x="18" y="16"/>
                        </a:lnTo>
                        <a:lnTo>
                          <a:pt x="22" y="16"/>
                        </a:lnTo>
                        <a:lnTo>
                          <a:pt x="26" y="18"/>
                        </a:lnTo>
                        <a:lnTo>
                          <a:pt x="30" y="14"/>
                        </a:lnTo>
                        <a:lnTo>
                          <a:pt x="36" y="12"/>
                        </a:lnTo>
                        <a:lnTo>
                          <a:pt x="42" y="14"/>
                        </a:lnTo>
                        <a:lnTo>
                          <a:pt x="48" y="16"/>
                        </a:lnTo>
                        <a:lnTo>
                          <a:pt x="50" y="12"/>
                        </a:lnTo>
                        <a:lnTo>
                          <a:pt x="46" y="8"/>
                        </a:lnTo>
                        <a:lnTo>
                          <a:pt x="16" y="0"/>
                        </a:lnTo>
                        <a:lnTo>
                          <a:pt x="10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40" name="Freeform 337"/>
                  <p:cNvSpPr>
                    <a:spLocks/>
                  </p:cNvSpPr>
                  <p:nvPr/>
                </p:nvSpPr>
                <p:spPr bwMode="auto">
                  <a:xfrm>
                    <a:off x="2684" y="1979"/>
                    <a:ext cx="12" cy="12"/>
                  </a:xfrm>
                  <a:custGeom>
                    <a:avLst/>
                    <a:gdLst>
                      <a:gd name="T0" fmla="*/ 2 w 12"/>
                      <a:gd name="T1" fmla="*/ 2 h 12"/>
                      <a:gd name="T2" fmla="*/ 0 w 12"/>
                      <a:gd name="T3" fmla="*/ 12 h 12"/>
                      <a:gd name="T4" fmla="*/ 12 w 12"/>
                      <a:gd name="T5" fmla="*/ 10 h 12"/>
                      <a:gd name="T6" fmla="*/ 10 w 12"/>
                      <a:gd name="T7" fmla="*/ 2 h 12"/>
                      <a:gd name="T8" fmla="*/ 6 w 12"/>
                      <a:gd name="T9" fmla="*/ 0 h 12"/>
                      <a:gd name="T10" fmla="*/ 2 w 12"/>
                      <a:gd name="T11" fmla="*/ 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2" h="12">
                        <a:moveTo>
                          <a:pt x="2" y="2"/>
                        </a:moveTo>
                        <a:lnTo>
                          <a:pt x="0" y="12"/>
                        </a:lnTo>
                        <a:lnTo>
                          <a:pt x="12" y="10"/>
                        </a:lnTo>
                        <a:lnTo>
                          <a:pt x="10" y="2"/>
                        </a:lnTo>
                        <a:lnTo>
                          <a:pt x="6" y="0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41" name="Freeform 338"/>
                  <p:cNvSpPr>
                    <a:spLocks/>
                  </p:cNvSpPr>
                  <p:nvPr/>
                </p:nvSpPr>
                <p:spPr bwMode="auto">
                  <a:xfrm>
                    <a:off x="2808" y="1923"/>
                    <a:ext cx="6" cy="14"/>
                  </a:xfrm>
                  <a:custGeom>
                    <a:avLst/>
                    <a:gdLst>
                      <a:gd name="T0" fmla="*/ 6 w 6"/>
                      <a:gd name="T1" fmla="*/ 14 h 14"/>
                      <a:gd name="T2" fmla="*/ 4 w 6"/>
                      <a:gd name="T3" fmla="*/ 0 h 14"/>
                      <a:gd name="T4" fmla="*/ 0 w 6"/>
                      <a:gd name="T5" fmla="*/ 8 h 14"/>
                      <a:gd name="T6" fmla="*/ 6 w 6"/>
                      <a:gd name="T7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" h="14">
                        <a:moveTo>
                          <a:pt x="6" y="14"/>
                        </a:moveTo>
                        <a:lnTo>
                          <a:pt x="4" y="0"/>
                        </a:lnTo>
                        <a:lnTo>
                          <a:pt x="0" y="8"/>
                        </a:lnTo>
                        <a:lnTo>
                          <a:pt x="6" y="14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42" name="Freeform 339"/>
                  <p:cNvSpPr>
                    <a:spLocks/>
                  </p:cNvSpPr>
                  <p:nvPr/>
                </p:nvSpPr>
                <p:spPr bwMode="auto">
                  <a:xfrm>
                    <a:off x="2808" y="1859"/>
                    <a:ext cx="18" cy="24"/>
                  </a:xfrm>
                  <a:custGeom>
                    <a:avLst/>
                    <a:gdLst>
                      <a:gd name="T0" fmla="*/ 12 w 18"/>
                      <a:gd name="T1" fmla="*/ 20 h 24"/>
                      <a:gd name="T2" fmla="*/ 16 w 18"/>
                      <a:gd name="T3" fmla="*/ 24 h 24"/>
                      <a:gd name="T4" fmla="*/ 18 w 18"/>
                      <a:gd name="T5" fmla="*/ 16 h 24"/>
                      <a:gd name="T6" fmla="*/ 18 w 18"/>
                      <a:gd name="T7" fmla="*/ 8 h 24"/>
                      <a:gd name="T8" fmla="*/ 8 w 18"/>
                      <a:gd name="T9" fmla="*/ 0 h 24"/>
                      <a:gd name="T10" fmla="*/ 0 w 18"/>
                      <a:gd name="T11" fmla="*/ 0 h 24"/>
                      <a:gd name="T12" fmla="*/ 8 w 18"/>
                      <a:gd name="T13" fmla="*/ 0 h 24"/>
                      <a:gd name="T14" fmla="*/ 18 w 18"/>
                      <a:gd name="T15" fmla="*/ 8 h 24"/>
                      <a:gd name="T16" fmla="*/ 16 w 18"/>
                      <a:gd name="T17" fmla="*/ 18 h 24"/>
                      <a:gd name="T18" fmla="*/ 12 w 18"/>
                      <a:gd name="T19" fmla="*/ 20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" h="24">
                        <a:moveTo>
                          <a:pt x="12" y="20"/>
                        </a:moveTo>
                        <a:lnTo>
                          <a:pt x="16" y="24"/>
                        </a:lnTo>
                        <a:lnTo>
                          <a:pt x="18" y="16"/>
                        </a:lnTo>
                        <a:lnTo>
                          <a:pt x="18" y="8"/>
                        </a:lnTo>
                        <a:lnTo>
                          <a:pt x="8" y="0"/>
                        </a:lnTo>
                        <a:lnTo>
                          <a:pt x="0" y="0"/>
                        </a:lnTo>
                        <a:lnTo>
                          <a:pt x="8" y="0"/>
                        </a:lnTo>
                        <a:lnTo>
                          <a:pt x="18" y="8"/>
                        </a:lnTo>
                        <a:lnTo>
                          <a:pt x="16" y="18"/>
                        </a:lnTo>
                        <a:lnTo>
                          <a:pt x="12" y="2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43" name="Freeform 340"/>
                  <p:cNvSpPr>
                    <a:spLocks/>
                  </p:cNvSpPr>
                  <p:nvPr/>
                </p:nvSpPr>
                <p:spPr bwMode="auto">
                  <a:xfrm>
                    <a:off x="2796" y="1901"/>
                    <a:ext cx="14" cy="22"/>
                  </a:xfrm>
                  <a:custGeom>
                    <a:avLst/>
                    <a:gdLst>
                      <a:gd name="T0" fmla="*/ 0 w 14"/>
                      <a:gd name="T1" fmla="*/ 14 h 22"/>
                      <a:gd name="T2" fmla="*/ 2 w 14"/>
                      <a:gd name="T3" fmla="*/ 18 h 22"/>
                      <a:gd name="T4" fmla="*/ 10 w 14"/>
                      <a:gd name="T5" fmla="*/ 22 h 22"/>
                      <a:gd name="T6" fmla="*/ 14 w 14"/>
                      <a:gd name="T7" fmla="*/ 10 h 22"/>
                      <a:gd name="T8" fmla="*/ 4 w 14"/>
                      <a:gd name="T9" fmla="*/ 0 h 22"/>
                      <a:gd name="T10" fmla="*/ 0 w 14"/>
                      <a:gd name="T11" fmla="*/ 14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4" h="22">
                        <a:moveTo>
                          <a:pt x="0" y="14"/>
                        </a:moveTo>
                        <a:lnTo>
                          <a:pt x="2" y="18"/>
                        </a:lnTo>
                        <a:lnTo>
                          <a:pt x="10" y="22"/>
                        </a:lnTo>
                        <a:lnTo>
                          <a:pt x="14" y="10"/>
                        </a:lnTo>
                        <a:lnTo>
                          <a:pt x="4" y="0"/>
                        </a:lnTo>
                        <a:lnTo>
                          <a:pt x="0" y="14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44" name="Freeform 341"/>
                  <p:cNvSpPr>
                    <a:spLocks/>
                  </p:cNvSpPr>
                  <p:nvPr/>
                </p:nvSpPr>
                <p:spPr bwMode="auto">
                  <a:xfrm>
                    <a:off x="2834" y="1891"/>
                    <a:ext cx="14" cy="22"/>
                  </a:xfrm>
                  <a:custGeom>
                    <a:avLst/>
                    <a:gdLst>
                      <a:gd name="T0" fmla="*/ 14 w 14"/>
                      <a:gd name="T1" fmla="*/ 22 h 22"/>
                      <a:gd name="T2" fmla="*/ 14 w 14"/>
                      <a:gd name="T3" fmla="*/ 14 h 22"/>
                      <a:gd name="T4" fmla="*/ 12 w 14"/>
                      <a:gd name="T5" fmla="*/ 8 h 22"/>
                      <a:gd name="T6" fmla="*/ 0 w 14"/>
                      <a:gd name="T7" fmla="*/ 0 h 22"/>
                      <a:gd name="T8" fmla="*/ 4 w 14"/>
                      <a:gd name="T9" fmla="*/ 6 h 22"/>
                      <a:gd name="T10" fmla="*/ 12 w 14"/>
                      <a:gd name="T11" fmla="*/ 10 h 22"/>
                      <a:gd name="T12" fmla="*/ 14 w 14"/>
                      <a:gd name="T13" fmla="*/ 14 h 22"/>
                      <a:gd name="T14" fmla="*/ 10 w 14"/>
                      <a:gd name="T15" fmla="*/ 18 h 22"/>
                      <a:gd name="T16" fmla="*/ 14 w 14"/>
                      <a:gd name="T17" fmla="*/ 22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4" h="22">
                        <a:moveTo>
                          <a:pt x="14" y="22"/>
                        </a:moveTo>
                        <a:lnTo>
                          <a:pt x="14" y="14"/>
                        </a:lnTo>
                        <a:lnTo>
                          <a:pt x="12" y="8"/>
                        </a:lnTo>
                        <a:lnTo>
                          <a:pt x="0" y="0"/>
                        </a:lnTo>
                        <a:lnTo>
                          <a:pt x="4" y="6"/>
                        </a:lnTo>
                        <a:lnTo>
                          <a:pt x="12" y="10"/>
                        </a:lnTo>
                        <a:lnTo>
                          <a:pt x="14" y="14"/>
                        </a:lnTo>
                        <a:lnTo>
                          <a:pt x="10" y="18"/>
                        </a:lnTo>
                        <a:lnTo>
                          <a:pt x="14" y="22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45" name="Rectangle 342"/>
                  <p:cNvSpPr>
                    <a:spLocks noChangeArrowheads="1"/>
                  </p:cNvSpPr>
                  <p:nvPr/>
                </p:nvSpPr>
                <p:spPr bwMode="auto">
                  <a:xfrm>
                    <a:off x="2784" y="1863"/>
                    <a:ext cx="0" cy="0"/>
                  </a:xfrm>
                  <a:prstGeom prst="rect">
                    <a:avLst/>
                  </a:prstGeom>
                  <a:grpFill/>
                  <a:ln w="317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46" name="Freeform 343"/>
                  <p:cNvSpPr>
                    <a:spLocks/>
                  </p:cNvSpPr>
                  <p:nvPr/>
                </p:nvSpPr>
                <p:spPr bwMode="auto">
                  <a:xfrm>
                    <a:off x="2784" y="1863"/>
                    <a:ext cx="22" cy="4"/>
                  </a:xfrm>
                  <a:custGeom>
                    <a:avLst/>
                    <a:gdLst>
                      <a:gd name="T0" fmla="*/ 8 w 22"/>
                      <a:gd name="T1" fmla="*/ 0 h 4"/>
                      <a:gd name="T2" fmla="*/ 6 w 22"/>
                      <a:gd name="T3" fmla="*/ 2 h 4"/>
                      <a:gd name="T4" fmla="*/ 0 w 22"/>
                      <a:gd name="T5" fmla="*/ 0 h 4"/>
                      <a:gd name="T6" fmla="*/ 6 w 22"/>
                      <a:gd name="T7" fmla="*/ 4 h 4"/>
                      <a:gd name="T8" fmla="*/ 22 w 22"/>
                      <a:gd name="T9" fmla="*/ 0 h 4"/>
                      <a:gd name="T10" fmla="*/ 16 w 22"/>
                      <a:gd name="T11" fmla="*/ 0 h 4"/>
                      <a:gd name="T12" fmla="*/ 8 w 22"/>
                      <a:gd name="T13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2" h="4">
                        <a:moveTo>
                          <a:pt x="8" y="0"/>
                        </a:moveTo>
                        <a:lnTo>
                          <a:pt x="6" y="2"/>
                        </a:lnTo>
                        <a:lnTo>
                          <a:pt x="0" y="0"/>
                        </a:lnTo>
                        <a:lnTo>
                          <a:pt x="6" y="4"/>
                        </a:lnTo>
                        <a:lnTo>
                          <a:pt x="22" y="0"/>
                        </a:lnTo>
                        <a:lnTo>
                          <a:pt x="16" y="0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47" name="Freeform 344"/>
                  <p:cNvSpPr>
                    <a:spLocks/>
                  </p:cNvSpPr>
                  <p:nvPr/>
                </p:nvSpPr>
                <p:spPr bwMode="auto">
                  <a:xfrm>
                    <a:off x="2868" y="1939"/>
                    <a:ext cx="10" cy="20"/>
                  </a:xfrm>
                  <a:custGeom>
                    <a:avLst/>
                    <a:gdLst>
                      <a:gd name="T0" fmla="*/ 0 w 10"/>
                      <a:gd name="T1" fmla="*/ 0 h 20"/>
                      <a:gd name="T2" fmla="*/ 4 w 10"/>
                      <a:gd name="T3" fmla="*/ 12 h 20"/>
                      <a:gd name="T4" fmla="*/ 10 w 10"/>
                      <a:gd name="T5" fmla="*/ 20 h 20"/>
                      <a:gd name="T6" fmla="*/ 0 w 10"/>
                      <a:gd name="T7" fmla="*/ 0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0" h="20">
                        <a:moveTo>
                          <a:pt x="0" y="0"/>
                        </a:moveTo>
                        <a:lnTo>
                          <a:pt x="4" y="12"/>
                        </a:lnTo>
                        <a:lnTo>
                          <a:pt x="10" y="2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48" name="Freeform 345"/>
                  <p:cNvSpPr>
                    <a:spLocks/>
                  </p:cNvSpPr>
                  <p:nvPr/>
                </p:nvSpPr>
                <p:spPr bwMode="auto">
                  <a:xfrm>
                    <a:off x="3208" y="2149"/>
                    <a:ext cx="8" cy="12"/>
                  </a:xfrm>
                  <a:custGeom>
                    <a:avLst/>
                    <a:gdLst>
                      <a:gd name="T0" fmla="*/ 8 w 8"/>
                      <a:gd name="T1" fmla="*/ 10 h 12"/>
                      <a:gd name="T2" fmla="*/ 8 w 8"/>
                      <a:gd name="T3" fmla="*/ 12 h 12"/>
                      <a:gd name="T4" fmla="*/ 8 w 8"/>
                      <a:gd name="T5" fmla="*/ 6 h 12"/>
                      <a:gd name="T6" fmla="*/ 0 w 8"/>
                      <a:gd name="T7" fmla="*/ 0 h 12"/>
                      <a:gd name="T8" fmla="*/ 2 w 8"/>
                      <a:gd name="T9" fmla="*/ 8 h 12"/>
                      <a:gd name="T10" fmla="*/ 4 w 8"/>
                      <a:gd name="T11" fmla="*/ 10 h 12"/>
                      <a:gd name="T12" fmla="*/ 8 w 8"/>
                      <a:gd name="T13" fmla="*/ 10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" h="12">
                        <a:moveTo>
                          <a:pt x="8" y="10"/>
                        </a:moveTo>
                        <a:lnTo>
                          <a:pt x="8" y="12"/>
                        </a:lnTo>
                        <a:lnTo>
                          <a:pt x="8" y="6"/>
                        </a:lnTo>
                        <a:lnTo>
                          <a:pt x="0" y="0"/>
                        </a:lnTo>
                        <a:lnTo>
                          <a:pt x="2" y="8"/>
                        </a:lnTo>
                        <a:lnTo>
                          <a:pt x="4" y="10"/>
                        </a:lnTo>
                        <a:lnTo>
                          <a:pt x="8" y="1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49" name="Freeform 346"/>
                  <p:cNvSpPr>
                    <a:spLocks/>
                  </p:cNvSpPr>
                  <p:nvPr/>
                </p:nvSpPr>
                <p:spPr bwMode="auto">
                  <a:xfrm>
                    <a:off x="3108" y="1382"/>
                    <a:ext cx="30" cy="32"/>
                  </a:xfrm>
                  <a:custGeom>
                    <a:avLst/>
                    <a:gdLst>
                      <a:gd name="T0" fmla="*/ 28 w 30"/>
                      <a:gd name="T1" fmla="*/ 16 h 32"/>
                      <a:gd name="T2" fmla="*/ 20 w 30"/>
                      <a:gd name="T3" fmla="*/ 14 h 32"/>
                      <a:gd name="T4" fmla="*/ 18 w 30"/>
                      <a:gd name="T5" fmla="*/ 4 h 32"/>
                      <a:gd name="T6" fmla="*/ 12 w 30"/>
                      <a:gd name="T7" fmla="*/ 0 h 32"/>
                      <a:gd name="T8" fmla="*/ 10 w 30"/>
                      <a:gd name="T9" fmla="*/ 2 h 32"/>
                      <a:gd name="T10" fmla="*/ 8 w 30"/>
                      <a:gd name="T11" fmla="*/ 8 h 32"/>
                      <a:gd name="T12" fmla="*/ 6 w 30"/>
                      <a:gd name="T13" fmla="*/ 14 h 32"/>
                      <a:gd name="T14" fmla="*/ 0 w 30"/>
                      <a:gd name="T15" fmla="*/ 22 h 32"/>
                      <a:gd name="T16" fmla="*/ 4 w 30"/>
                      <a:gd name="T17" fmla="*/ 30 h 32"/>
                      <a:gd name="T18" fmla="*/ 14 w 30"/>
                      <a:gd name="T19" fmla="*/ 32 h 32"/>
                      <a:gd name="T20" fmla="*/ 24 w 30"/>
                      <a:gd name="T21" fmla="*/ 28 h 32"/>
                      <a:gd name="T22" fmla="*/ 30 w 30"/>
                      <a:gd name="T23" fmla="*/ 20 h 32"/>
                      <a:gd name="T24" fmla="*/ 28 w 30"/>
                      <a:gd name="T25" fmla="*/ 16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30" h="32">
                        <a:moveTo>
                          <a:pt x="28" y="16"/>
                        </a:moveTo>
                        <a:lnTo>
                          <a:pt x="20" y="14"/>
                        </a:lnTo>
                        <a:lnTo>
                          <a:pt x="18" y="4"/>
                        </a:lnTo>
                        <a:lnTo>
                          <a:pt x="12" y="0"/>
                        </a:lnTo>
                        <a:lnTo>
                          <a:pt x="10" y="2"/>
                        </a:lnTo>
                        <a:lnTo>
                          <a:pt x="8" y="8"/>
                        </a:lnTo>
                        <a:lnTo>
                          <a:pt x="6" y="14"/>
                        </a:lnTo>
                        <a:lnTo>
                          <a:pt x="0" y="22"/>
                        </a:lnTo>
                        <a:lnTo>
                          <a:pt x="4" y="30"/>
                        </a:lnTo>
                        <a:lnTo>
                          <a:pt x="14" y="32"/>
                        </a:lnTo>
                        <a:lnTo>
                          <a:pt x="24" y="28"/>
                        </a:lnTo>
                        <a:lnTo>
                          <a:pt x="30" y="20"/>
                        </a:lnTo>
                        <a:lnTo>
                          <a:pt x="28" y="16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50" name="Freeform 347"/>
                  <p:cNvSpPr>
                    <a:spLocks/>
                  </p:cNvSpPr>
                  <p:nvPr/>
                </p:nvSpPr>
                <p:spPr bwMode="auto">
                  <a:xfrm>
                    <a:off x="3058" y="1386"/>
                    <a:ext cx="40" cy="22"/>
                  </a:xfrm>
                  <a:custGeom>
                    <a:avLst/>
                    <a:gdLst>
                      <a:gd name="T0" fmla="*/ 18 w 40"/>
                      <a:gd name="T1" fmla="*/ 18 h 22"/>
                      <a:gd name="T2" fmla="*/ 34 w 40"/>
                      <a:gd name="T3" fmla="*/ 22 h 22"/>
                      <a:gd name="T4" fmla="*/ 34 w 40"/>
                      <a:gd name="T5" fmla="*/ 18 h 22"/>
                      <a:gd name="T6" fmla="*/ 36 w 40"/>
                      <a:gd name="T7" fmla="*/ 14 h 22"/>
                      <a:gd name="T8" fmla="*/ 40 w 40"/>
                      <a:gd name="T9" fmla="*/ 10 h 22"/>
                      <a:gd name="T10" fmla="*/ 32 w 40"/>
                      <a:gd name="T11" fmla="*/ 10 h 22"/>
                      <a:gd name="T12" fmla="*/ 18 w 40"/>
                      <a:gd name="T13" fmla="*/ 12 h 22"/>
                      <a:gd name="T14" fmla="*/ 12 w 40"/>
                      <a:gd name="T15" fmla="*/ 12 h 22"/>
                      <a:gd name="T16" fmla="*/ 10 w 40"/>
                      <a:gd name="T17" fmla="*/ 12 h 22"/>
                      <a:gd name="T18" fmla="*/ 4 w 40"/>
                      <a:gd name="T19" fmla="*/ 6 h 22"/>
                      <a:gd name="T20" fmla="*/ 4 w 40"/>
                      <a:gd name="T21" fmla="*/ 0 h 22"/>
                      <a:gd name="T22" fmla="*/ 0 w 40"/>
                      <a:gd name="T23" fmla="*/ 4 h 22"/>
                      <a:gd name="T24" fmla="*/ 0 w 40"/>
                      <a:gd name="T25" fmla="*/ 10 h 22"/>
                      <a:gd name="T26" fmla="*/ 18 w 40"/>
                      <a:gd name="T27" fmla="*/ 18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40" h="22">
                        <a:moveTo>
                          <a:pt x="18" y="18"/>
                        </a:moveTo>
                        <a:lnTo>
                          <a:pt x="34" y="22"/>
                        </a:lnTo>
                        <a:lnTo>
                          <a:pt x="34" y="18"/>
                        </a:lnTo>
                        <a:lnTo>
                          <a:pt x="36" y="14"/>
                        </a:lnTo>
                        <a:lnTo>
                          <a:pt x="40" y="10"/>
                        </a:lnTo>
                        <a:lnTo>
                          <a:pt x="32" y="10"/>
                        </a:lnTo>
                        <a:lnTo>
                          <a:pt x="18" y="12"/>
                        </a:lnTo>
                        <a:lnTo>
                          <a:pt x="12" y="12"/>
                        </a:lnTo>
                        <a:lnTo>
                          <a:pt x="10" y="12"/>
                        </a:lnTo>
                        <a:lnTo>
                          <a:pt x="4" y="6"/>
                        </a:lnTo>
                        <a:lnTo>
                          <a:pt x="4" y="0"/>
                        </a:lnTo>
                        <a:lnTo>
                          <a:pt x="0" y="4"/>
                        </a:lnTo>
                        <a:lnTo>
                          <a:pt x="0" y="10"/>
                        </a:lnTo>
                        <a:lnTo>
                          <a:pt x="18" y="18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51" name="Freeform 348"/>
                  <p:cNvSpPr>
                    <a:spLocks/>
                  </p:cNvSpPr>
                  <p:nvPr/>
                </p:nvSpPr>
                <p:spPr bwMode="auto">
                  <a:xfrm>
                    <a:off x="3094" y="1370"/>
                    <a:ext cx="8" cy="10"/>
                  </a:xfrm>
                  <a:custGeom>
                    <a:avLst/>
                    <a:gdLst>
                      <a:gd name="T0" fmla="*/ 6 w 8"/>
                      <a:gd name="T1" fmla="*/ 2 h 10"/>
                      <a:gd name="T2" fmla="*/ 8 w 8"/>
                      <a:gd name="T3" fmla="*/ 0 h 10"/>
                      <a:gd name="T4" fmla="*/ 6 w 8"/>
                      <a:gd name="T5" fmla="*/ 2 h 10"/>
                      <a:gd name="T6" fmla="*/ 2 w 8"/>
                      <a:gd name="T7" fmla="*/ 6 h 10"/>
                      <a:gd name="T8" fmla="*/ 0 w 8"/>
                      <a:gd name="T9" fmla="*/ 10 h 10"/>
                      <a:gd name="T10" fmla="*/ 4 w 8"/>
                      <a:gd name="T11" fmla="*/ 10 h 10"/>
                      <a:gd name="T12" fmla="*/ 2 w 8"/>
                      <a:gd name="T13" fmla="*/ 8 h 10"/>
                      <a:gd name="T14" fmla="*/ 2 w 8"/>
                      <a:gd name="T15" fmla="*/ 6 h 10"/>
                      <a:gd name="T16" fmla="*/ 6 w 8"/>
                      <a:gd name="T17" fmla="*/ 2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" h="10">
                        <a:moveTo>
                          <a:pt x="6" y="2"/>
                        </a:moveTo>
                        <a:lnTo>
                          <a:pt x="8" y="0"/>
                        </a:lnTo>
                        <a:lnTo>
                          <a:pt x="6" y="2"/>
                        </a:lnTo>
                        <a:lnTo>
                          <a:pt x="2" y="6"/>
                        </a:lnTo>
                        <a:lnTo>
                          <a:pt x="0" y="10"/>
                        </a:lnTo>
                        <a:lnTo>
                          <a:pt x="4" y="10"/>
                        </a:lnTo>
                        <a:lnTo>
                          <a:pt x="2" y="8"/>
                        </a:lnTo>
                        <a:lnTo>
                          <a:pt x="2" y="6"/>
                        </a:lnTo>
                        <a:lnTo>
                          <a:pt x="6" y="2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52" name="Freeform 349"/>
                  <p:cNvSpPr>
                    <a:spLocks/>
                  </p:cNvSpPr>
                  <p:nvPr/>
                </p:nvSpPr>
                <p:spPr bwMode="auto">
                  <a:xfrm>
                    <a:off x="3058" y="2065"/>
                    <a:ext cx="40" cy="14"/>
                  </a:xfrm>
                  <a:custGeom>
                    <a:avLst/>
                    <a:gdLst>
                      <a:gd name="T0" fmla="*/ 22 w 40"/>
                      <a:gd name="T1" fmla="*/ 0 h 14"/>
                      <a:gd name="T2" fmla="*/ 12 w 40"/>
                      <a:gd name="T3" fmla="*/ 0 h 14"/>
                      <a:gd name="T4" fmla="*/ 8 w 40"/>
                      <a:gd name="T5" fmla="*/ 0 h 14"/>
                      <a:gd name="T6" fmla="*/ 4 w 40"/>
                      <a:gd name="T7" fmla="*/ 0 h 14"/>
                      <a:gd name="T8" fmla="*/ 0 w 40"/>
                      <a:gd name="T9" fmla="*/ 4 h 14"/>
                      <a:gd name="T10" fmla="*/ 2 w 40"/>
                      <a:gd name="T11" fmla="*/ 6 h 14"/>
                      <a:gd name="T12" fmla="*/ 2 w 40"/>
                      <a:gd name="T13" fmla="*/ 14 h 14"/>
                      <a:gd name="T14" fmla="*/ 6 w 40"/>
                      <a:gd name="T15" fmla="*/ 14 h 14"/>
                      <a:gd name="T16" fmla="*/ 24 w 40"/>
                      <a:gd name="T17" fmla="*/ 14 h 14"/>
                      <a:gd name="T18" fmla="*/ 36 w 40"/>
                      <a:gd name="T19" fmla="*/ 10 h 14"/>
                      <a:gd name="T20" fmla="*/ 40 w 40"/>
                      <a:gd name="T21" fmla="*/ 6 h 14"/>
                      <a:gd name="T22" fmla="*/ 36 w 40"/>
                      <a:gd name="T23" fmla="*/ 0 h 14"/>
                      <a:gd name="T24" fmla="*/ 22 w 40"/>
                      <a:gd name="T2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40" h="14">
                        <a:moveTo>
                          <a:pt x="22" y="0"/>
                        </a:moveTo>
                        <a:lnTo>
                          <a:pt x="12" y="0"/>
                        </a:lnTo>
                        <a:lnTo>
                          <a:pt x="8" y="0"/>
                        </a:lnTo>
                        <a:lnTo>
                          <a:pt x="4" y="0"/>
                        </a:lnTo>
                        <a:lnTo>
                          <a:pt x="0" y="4"/>
                        </a:lnTo>
                        <a:lnTo>
                          <a:pt x="2" y="6"/>
                        </a:lnTo>
                        <a:lnTo>
                          <a:pt x="2" y="14"/>
                        </a:lnTo>
                        <a:lnTo>
                          <a:pt x="6" y="14"/>
                        </a:lnTo>
                        <a:lnTo>
                          <a:pt x="24" y="14"/>
                        </a:lnTo>
                        <a:lnTo>
                          <a:pt x="36" y="10"/>
                        </a:lnTo>
                        <a:lnTo>
                          <a:pt x="40" y="6"/>
                        </a:lnTo>
                        <a:lnTo>
                          <a:pt x="36" y="0"/>
                        </a:lnTo>
                        <a:lnTo>
                          <a:pt x="22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53" name="Freeform 350"/>
                  <p:cNvSpPr>
                    <a:spLocks/>
                  </p:cNvSpPr>
                  <p:nvPr/>
                </p:nvSpPr>
                <p:spPr bwMode="auto">
                  <a:xfrm>
                    <a:off x="3044" y="1326"/>
                    <a:ext cx="48" cy="16"/>
                  </a:xfrm>
                  <a:custGeom>
                    <a:avLst/>
                    <a:gdLst>
                      <a:gd name="T0" fmla="*/ 40 w 48"/>
                      <a:gd name="T1" fmla="*/ 16 h 16"/>
                      <a:gd name="T2" fmla="*/ 44 w 48"/>
                      <a:gd name="T3" fmla="*/ 16 h 16"/>
                      <a:gd name="T4" fmla="*/ 48 w 48"/>
                      <a:gd name="T5" fmla="*/ 14 h 16"/>
                      <a:gd name="T6" fmla="*/ 42 w 48"/>
                      <a:gd name="T7" fmla="*/ 8 h 16"/>
                      <a:gd name="T8" fmla="*/ 16 w 48"/>
                      <a:gd name="T9" fmla="*/ 0 h 16"/>
                      <a:gd name="T10" fmla="*/ 6 w 48"/>
                      <a:gd name="T11" fmla="*/ 0 h 16"/>
                      <a:gd name="T12" fmla="*/ 0 w 48"/>
                      <a:gd name="T13" fmla="*/ 0 h 16"/>
                      <a:gd name="T14" fmla="*/ 18 w 48"/>
                      <a:gd name="T15" fmla="*/ 10 h 16"/>
                      <a:gd name="T16" fmla="*/ 40 w 48"/>
                      <a:gd name="T17" fmla="*/ 16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8" h="16">
                        <a:moveTo>
                          <a:pt x="40" y="16"/>
                        </a:moveTo>
                        <a:lnTo>
                          <a:pt x="44" y="16"/>
                        </a:lnTo>
                        <a:lnTo>
                          <a:pt x="48" y="14"/>
                        </a:lnTo>
                        <a:lnTo>
                          <a:pt x="42" y="8"/>
                        </a:lnTo>
                        <a:lnTo>
                          <a:pt x="16" y="0"/>
                        </a:lnTo>
                        <a:lnTo>
                          <a:pt x="6" y="0"/>
                        </a:lnTo>
                        <a:lnTo>
                          <a:pt x="0" y="0"/>
                        </a:lnTo>
                        <a:lnTo>
                          <a:pt x="18" y="10"/>
                        </a:lnTo>
                        <a:lnTo>
                          <a:pt x="40" y="16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54" name="Freeform 351"/>
                  <p:cNvSpPr>
                    <a:spLocks/>
                  </p:cNvSpPr>
                  <p:nvPr/>
                </p:nvSpPr>
                <p:spPr bwMode="auto">
                  <a:xfrm>
                    <a:off x="3134" y="2247"/>
                    <a:ext cx="16" cy="8"/>
                  </a:xfrm>
                  <a:custGeom>
                    <a:avLst/>
                    <a:gdLst>
                      <a:gd name="T0" fmla="*/ 10 w 16"/>
                      <a:gd name="T1" fmla="*/ 8 h 8"/>
                      <a:gd name="T2" fmla="*/ 16 w 16"/>
                      <a:gd name="T3" fmla="*/ 4 h 8"/>
                      <a:gd name="T4" fmla="*/ 12 w 16"/>
                      <a:gd name="T5" fmla="*/ 0 h 8"/>
                      <a:gd name="T6" fmla="*/ 2 w 16"/>
                      <a:gd name="T7" fmla="*/ 2 h 8"/>
                      <a:gd name="T8" fmla="*/ 0 w 16"/>
                      <a:gd name="T9" fmla="*/ 6 h 8"/>
                      <a:gd name="T10" fmla="*/ 6 w 16"/>
                      <a:gd name="T11" fmla="*/ 8 h 8"/>
                      <a:gd name="T12" fmla="*/ 10 w 16"/>
                      <a:gd name="T13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" h="8">
                        <a:moveTo>
                          <a:pt x="10" y="8"/>
                        </a:moveTo>
                        <a:lnTo>
                          <a:pt x="16" y="4"/>
                        </a:lnTo>
                        <a:lnTo>
                          <a:pt x="12" y="0"/>
                        </a:lnTo>
                        <a:lnTo>
                          <a:pt x="2" y="2"/>
                        </a:lnTo>
                        <a:lnTo>
                          <a:pt x="0" y="6"/>
                        </a:lnTo>
                        <a:lnTo>
                          <a:pt x="6" y="8"/>
                        </a:lnTo>
                        <a:lnTo>
                          <a:pt x="10" y="8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55" name="Freeform 352"/>
                  <p:cNvSpPr>
                    <a:spLocks/>
                  </p:cNvSpPr>
                  <p:nvPr/>
                </p:nvSpPr>
                <p:spPr bwMode="auto">
                  <a:xfrm>
                    <a:off x="2165" y="1192"/>
                    <a:ext cx="2" cy="2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0 h 2"/>
                      <a:gd name="T4" fmla="*/ 2 w 2"/>
                      <a:gd name="T5" fmla="*/ 0 h 2"/>
                      <a:gd name="T6" fmla="*/ 0 w 2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56" name="Freeform 353"/>
                  <p:cNvSpPr>
                    <a:spLocks/>
                  </p:cNvSpPr>
                  <p:nvPr/>
                </p:nvSpPr>
                <p:spPr bwMode="auto">
                  <a:xfrm>
                    <a:off x="2768" y="968"/>
                    <a:ext cx="8" cy="2"/>
                  </a:xfrm>
                  <a:custGeom>
                    <a:avLst/>
                    <a:gdLst>
                      <a:gd name="T0" fmla="*/ 0 w 8"/>
                      <a:gd name="T1" fmla="*/ 0 h 2"/>
                      <a:gd name="T2" fmla="*/ 4 w 8"/>
                      <a:gd name="T3" fmla="*/ 2 h 2"/>
                      <a:gd name="T4" fmla="*/ 8 w 8"/>
                      <a:gd name="T5" fmla="*/ 2 h 2"/>
                      <a:gd name="T6" fmla="*/ 2 w 8"/>
                      <a:gd name="T7" fmla="*/ 0 h 2"/>
                      <a:gd name="T8" fmla="*/ 0 w 8"/>
                      <a:gd name="T9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2">
                        <a:moveTo>
                          <a:pt x="0" y="0"/>
                        </a:moveTo>
                        <a:lnTo>
                          <a:pt x="4" y="2"/>
                        </a:lnTo>
                        <a:lnTo>
                          <a:pt x="8" y="2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57" name="Freeform 354"/>
                  <p:cNvSpPr>
                    <a:spLocks/>
                  </p:cNvSpPr>
                  <p:nvPr/>
                </p:nvSpPr>
                <p:spPr bwMode="auto">
                  <a:xfrm>
                    <a:off x="2688" y="970"/>
                    <a:ext cx="4" cy="4"/>
                  </a:xfrm>
                  <a:custGeom>
                    <a:avLst/>
                    <a:gdLst>
                      <a:gd name="T0" fmla="*/ 4 w 4"/>
                      <a:gd name="T1" fmla="*/ 2 h 4"/>
                      <a:gd name="T2" fmla="*/ 2 w 4"/>
                      <a:gd name="T3" fmla="*/ 0 h 4"/>
                      <a:gd name="T4" fmla="*/ 0 w 4"/>
                      <a:gd name="T5" fmla="*/ 0 h 4"/>
                      <a:gd name="T6" fmla="*/ 2 w 4"/>
                      <a:gd name="T7" fmla="*/ 4 h 4"/>
                      <a:gd name="T8" fmla="*/ 2 w 4"/>
                      <a:gd name="T9" fmla="*/ 4 h 4"/>
                      <a:gd name="T10" fmla="*/ 4 w 4"/>
                      <a:gd name="T11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" h="4">
                        <a:moveTo>
                          <a:pt x="4" y="2"/>
                        </a:move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2" y="4"/>
                        </a:lnTo>
                        <a:lnTo>
                          <a:pt x="2" y="4"/>
                        </a:lnTo>
                        <a:lnTo>
                          <a:pt x="4" y="2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58" name="Freeform 355"/>
                  <p:cNvSpPr>
                    <a:spLocks/>
                  </p:cNvSpPr>
                  <p:nvPr/>
                </p:nvSpPr>
                <p:spPr bwMode="auto">
                  <a:xfrm>
                    <a:off x="2762" y="996"/>
                    <a:ext cx="6" cy="8"/>
                  </a:xfrm>
                  <a:custGeom>
                    <a:avLst/>
                    <a:gdLst>
                      <a:gd name="T0" fmla="*/ 0 w 6"/>
                      <a:gd name="T1" fmla="*/ 6 h 8"/>
                      <a:gd name="T2" fmla="*/ 2 w 6"/>
                      <a:gd name="T3" fmla="*/ 8 h 8"/>
                      <a:gd name="T4" fmla="*/ 6 w 6"/>
                      <a:gd name="T5" fmla="*/ 2 h 8"/>
                      <a:gd name="T6" fmla="*/ 4 w 6"/>
                      <a:gd name="T7" fmla="*/ 0 h 8"/>
                      <a:gd name="T8" fmla="*/ 0 w 6"/>
                      <a:gd name="T9" fmla="*/ 6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8">
                        <a:moveTo>
                          <a:pt x="0" y="6"/>
                        </a:moveTo>
                        <a:lnTo>
                          <a:pt x="2" y="8"/>
                        </a:lnTo>
                        <a:lnTo>
                          <a:pt x="6" y="2"/>
                        </a:lnTo>
                        <a:lnTo>
                          <a:pt x="4" y="0"/>
                        </a:lnTo>
                        <a:lnTo>
                          <a:pt x="0" y="6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59" name="Freeform 356"/>
                  <p:cNvSpPr>
                    <a:spLocks/>
                  </p:cNvSpPr>
                  <p:nvPr/>
                </p:nvSpPr>
                <p:spPr bwMode="auto">
                  <a:xfrm>
                    <a:off x="2658" y="966"/>
                    <a:ext cx="36" cy="20"/>
                  </a:xfrm>
                  <a:custGeom>
                    <a:avLst/>
                    <a:gdLst>
                      <a:gd name="T0" fmla="*/ 2 w 36"/>
                      <a:gd name="T1" fmla="*/ 12 h 20"/>
                      <a:gd name="T2" fmla="*/ 6 w 36"/>
                      <a:gd name="T3" fmla="*/ 14 h 20"/>
                      <a:gd name="T4" fmla="*/ 10 w 36"/>
                      <a:gd name="T5" fmla="*/ 16 h 20"/>
                      <a:gd name="T6" fmla="*/ 14 w 36"/>
                      <a:gd name="T7" fmla="*/ 18 h 20"/>
                      <a:gd name="T8" fmla="*/ 20 w 36"/>
                      <a:gd name="T9" fmla="*/ 20 h 20"/>
                      <a:gd name="T10" fmla="*/ 24 w 36"/>
                      <a:gd name="T11" fmla="*/ 20 h 20"/>
                      <a:gd name="T12" fmla="*/ 30 w 36"/>
                      <a:gd name="T13" fmla="*/ 18 h 20"/>
                      <a:gd name="T14" fmla="*/ 32 w 36"/>
                      <a:gd name="T15" fmla="*/ 16 h 20"/>
                      <a:gd name="T16" fmla="*/ 32 w 36"/>
                      <a:gd name="T17" fmla="*/ 18 h 20"/>
                      <a:gd name="T18" fmla="*/ 36 w 36"/>
                      <a:gd name="T19" fmla="*/ 16 h 20"/>
                      <a:gd name="T20" fmla="*/ 32 w 36"/>
                      <a:gd name="T21" fmla="*/ 16 h 20"/>
                      <a:gd name="T22" fmla="*/ 32 w 36"/>
                      <a:gd name="T23" fmla="*/ 12 h 20"/>
                      <a:gd name="T24" fmla="*/ 28 w 36"/>
                      <a:gd name="T25" fmla="*/ 6 h 20"/>
                      <a:gd name="T26" fmla="*/ 24 w 36"/>
                      <a:gd name="T27" fmla="*/ 0 h 20"/>
                      <a:gd name="T28" fmla="*/ 18 w 36"/>
                      <a:gd name="T29" fmla="*/ 0 h 20"/>
                      <a:gd name="T30" fmla="*/ 14 w 36"/>
                      <a:gd name="T31" fmla="*/ 4 h 20"/>
                      <a:gd name="T32" fmla="*/ 12 w 36"/>
                      <a:gd name="T33" fmla="*/ 6 h 20"/>
                      <a:gd name="T34" fmla="*/ 6 w 36"/>
                      <a:gd name="T35" fmla="*/ 8 h 20"/>
                      <a:gd name="T36" fmla="*/ 2 w 36"/>
                      <a:gd name="T37" fmla="*/ 8 h 20"/>
                      <a:gd name="T38" fmla="*/ 0 w 36"/>
                      <a:gd name="T39" fmla="*/ 10 h 20"/>
                      <a:gd name="T40" fmla="*/ 2 w 36"/>
                      <a:gd name="T41" fmla="*/ 12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36" h="20">
                        <a:moveTo>
                          <a:pt x="2" y="12"/>
                        </a:moveTo>
                        <a:lnTo>
                          <a:pt x="6" y="14"/>
                        </a:lnTo>
                        <a:lnTo>
                          <a:pt x="10" y="16"/>
                        </a:lnTo>
                        <a:lnTo>
                          <a:pt x="14" y="18"/>
                        </a:lnTo>
                        <a:lnTo>
                          <a:pt x="20" y="20"/>
                        </a:lnTo>
                        <a:lnTo>
                          <a:pt x="24" y="20"/>
                        </a:lnTo>
                        <a:lnTo>
                          <a:pt x="30" y="18"/>
                        </a:lnTo>
                        <a:lnTo>
                          <a:pt x="32" y="16"/>
                        </a:lnTo>
                        <a:lnTo>
                          <a:pt x="32" y="18"/>
                        </a:lnTo>
                        <a:lnTo>
                          <a:pt x="36" y="16"/>
                        </a:lnTo>
                        <a:lnTo>
                          <a:pt x="32" y="16"/>
                        </a:lnTo>
                        <a:lnTo>
                          <a:pt x="32" y="12"/>
                        </a:lnTo>
                        <a:lnTo>
                          <a:pt x="28" y="6"/>
                        </a:lnTo>
                        <a:lnTo>
                          <a:pt x="24" y="0"/>
                        </a:lnTo>
                        <a:lnTo>
                          <a:pt x="18" y="0"/>
                        </a:lnTo>
                        <a:lnTo>
                          <a:pt x="14" y="4"/>
                        </a:lnTo>
                        <a:lnTo>
                          <a:pt x="12" y="6"/>
                        </a:lnTo>
                        <a:lnTo>
                          <a:pt x="6" y="8"/>
                        </a:lnTo>
                        <a:lnTo>
                          <a:pt x="2" y="8"/>
                        </a:lnTo>
                        <a:lnTo>
                          <a:pt x="0" y="10"/>
                        </a:lnTo>
                        <a:lnTo>
                          <a:pt x="2" y="12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60" name="Freeform 357"/>
                  <p:cNvSpPr>
                    <a:spLocks/>
                  </p:cNvSpPr>
                  <p:nvPr/>
                </p:nvSpPr>
                <p:spPr bwMode="auto">
                  <a:xfrm>
                    <a:off x="2674" y="910"/>
                    <a:ext cx="48" cy="34"/>
                  </a:xfrm>
                  <a:custGeom>
                    <a:avLst/>
                    <a:gdLst>
                      <a:gd name="T0" fmla="*/ 48 w 48"/>
                      <a:gd name="T1" fmla="*/ 2 h 34"/>
                      <a:gd name="T2" fmla="*/ 46 w 48"/>
                      <a:gd name="T3" fmla="*/ 2 h 34"/>
                      <a:gd name="T4" fmla="*/ 44 w 48"/>
                      <a:gd name="T5" fmla="*/ 2 h 34"/>
                      <a:gd name="T6" fmla="*/ 44 w 48"/>
                      <a:gd name="T7" fmla="*/ 2 h 34"/>
                      <a:gd name="T8" fmla="*/ 42 w 48"/>
                      <a:gd name="T9" fmla="*/ 2 h 34"/>
                      <a:gd name="T10" fmla="*/ 36 w 48"/>
                      <a:gd name="T11" fmla="*/ 2 h 34"/>
                      <a:gd name="T12" fmla="*/ 34 w 48"/>
                      <a:gd name="T13" fmla="*/ 2 h 34"/>
                      <a:gd name="T14" fmla="*/ 34 w 48"/>
                      <a:gd name="T15" fmla="*/ 2 h 34"/>
                      <a:gd name="T16" fmla="*/ 32 w 48"/>
                      <a:gd name="T17" fmla="*/ 0 h 34"/>
                      <a:gd name="T18" fmla="*/ 26 w 48"/>
                      <a:gd name="T19" fmla="*/ 0 h 34"/>
                      <a:gd name="T20" fmla="*/ 22 w 48"/>
                      <a:gd name="T21" fmla="*/ 2 h 34"/>
                      <a:gd name="T22" fmla="*/ 16 w 48"/>
                      <a:gd name="T23" fmla="*/ 4 h 34"/>
                      <a:gd name="T24" fmla="*/ 16 w 48"/>
                      <a:gd name="T25" fmla="*/ 6 h 34"/>
                      <a:gd name="T26" fmla="*/ 18 w 48"/>
                      <a:gd name="T27" fmla="*/ 8 h 34"/>
                      <a:gd name="T28" fmla="*/ 18 w 48"/>
                      <a:gd name="T29" fmla="*/ 10 h 34"/>
                      <a:gd name="T30" fmla="*/ 20 w 48"/>
                      <a:gd name="T31" fmla="*/ 10 h 34"/>
                      <a:gd name="T32" fmla="*/ 20 w 48"/>
                      <a:gd name="T33" fmla="*/ 12 h 34"/>
                      <a:gd name="T34" fmla="*/ 18 w 48"/>
                      <a:gd name="T35" fmla="*/ 12 h 34"/>
                      <a:gd name="T36" fmla="*/ 16 w 48"/>
                      <a:gd name="T37" fmla="*/ 14 h 34"/>
                      <a:gd name="T38" fmla="*/ 12 w 48"/>
                      <a:gd name="T39" fmla="*/ 14 h 34"/>
                      <a:gd name="T40" fmla="*/ 10 w 48"/>
                      <a:gd name="T41" fmla="*/ 10 h 34"/>
                      <a:gd name="T42" fmla="*/ 10 w 48"/>
                      <a:gd name="T43" fmla="*/ 10 h 34"/>
                      <a:gd name="T44" fmla="*/ 4 w 48"/>
                      <a:gd name="T45" fmla="*/ 8 h 34"/>
                      <a:gd name="T46" fmla="*/ 0 w 48"/>
                      <a:gd name="T47" fmla="*/ 12 h 34"/>
                      <a:gd name="T48" fmla="*/ 0 w 48"/>
                      <a:gd name="T49" fmla="*/ 14 h 34"/>
                      <a:gd name="T50" fmla="*/ 2 w 48"/>
                      <a:gd name="T51" fmla="*/ 16 h 34"/>
                      <a:gd name="T52" fmla="*/ 4 w 48"/>
                      <a:gd name="T53" fmla="*/ 18 h 34"/>
                      <a:gd name="T54" fmla="*/ 6 w 48"/>
                      <a:gd name="T55" fmla="*/ 20 h 34"/>
                      <a:gd name="T56" fmla="*/ 8 w 48"/>
                      <a:gd name="T57" fmla="*/ 20 h 34"/>
                      <a:gd name="T58" fmla="*/ 10 w 48"/>
                      <a:gd name="T59" fmla="*/ 24 h 34"/>
                      <a:gd name="T60" fmla="*/ 10 w 48"/>
                      <a:gd name="T61" fmla="*/ 26 h 34"/>
                      <a:gd name="T62" fmla="*/ 10 w 48"/>
                      <a:gd name="T63" fmla="*/ 26 h 34"/>
                      <a:gd name="T64" fmla="*/ 10 w 48"/>
                      <a:gd name="T65" fmla="*/ 32 h 34"/>
                      <a:gd name="T66" fmla="*/ 12 w 48"/>
                      <a:gd name="T67" fmla="*/ 34 h 34"/>
                      <a:gd name="T68" fmla="*/ 12 w 48"/>
                      <a:gd name="T69" fmla="*/ 34 h 34"/>
                      <a:gd name="T70" fmla="*/ 14 w 48"/>
                      <a:gd name="T71" fmla="*/ 34 h 34"/>
                      <a:gd name="T72" fmla="*/ 20 w 48"/>
                      <a:gd name="T73" fmla="*/ 32 h 34"/>
                      <a:gd name="T74" fmla="*/ 24 w 48"/>
                      <a:gd name="T75" fmla="*/ 30 h 34"/>
                      <a:gd name="T76" fmla="*/ 28 w 48"/>
                      <a:gd name="T77" fmla="*/ 30 h 34"/>
                      <a:gd name="T78" fmla="*/ 34 w 48"/>
                      <a:gd name="T79" fmla="*/ 30 h 34"/>
                      <a:gd name="T80" fmla="*/ 36 w 48"/>
                      <a:gd name="T81" fmla="*/ 28 h 34"/>
                      <a:gd name="T82" fmla="*/ 38 w 48"/>
                      <a:gd name="T83" fmla="*/ 24 h 34"/>
                      <a:gd name="T84" fmla="*/ 38 w 48"/>
                      <a:gd name="T85" fmla="*/ 24 h 34"/>
                      <a:gd name="T86" fmla="*/ 42 w 48"/>
                      <a:gd name="T87" fmla="*/ 20 h 34"/>
                      <a:gd name="T88" fmla="*/ 42 w 48"/>
                      <a:gd name="T89" fmla="*/ 18 h 34"/>
                      <a:gd name="T90" fmla="*/ 38 w 48"/>
                      <a:gd name="T91" fmla="*/ 18 h 34"/>
                      <a:gd name="T92" fmla="*/ 40 w 48"/>
                      <a:gd name="T93" fmla="*/ 16 h 34"/>
                      <a:gd name="T94" fmla="*/ 40 w 48"/>
                      <a:gd name="T95" fmla="*/ 14 h 34"/>
                      <a:gd name="T96" fmla="*/ 36 w 48"/>
                      <a:gd name="T97" fmla="*/ 12 h 34"/>
                      <a:gd name="T98" fmla="*/ 32 w 48"/>
                      <a:gd name="T99" fmla="*/ 14 h 34"/>
                      <a:gd name="T100" fmla="*/ 30 w 48"/>
                      <a:gd name="T101" fmla="*/ 14 h 34"/>
                      <a:gd name="T102" fmla="*/ 32 w 48"/>
                      <a:gd name="T103" fmla="*/ 12 h 34"/>
                      <a:gd name="T104" fmla="*/ 34 w 48"/>
                      <a:gd name="T105" fmla="*/ 12 h 34"/>
                      <a:gd name="T106" fmla="*/ 38 w 48"/>
                      <a:gd name="T107" fmla="*/ 10 h 34"/>
                      <a:gd name="T108" fmla="*/ 42 w 48"/>
                      <a:gd name="T109" fmla="*/ 8 h 34"/>
                      <a:gd name="T110" fmla="*/ 44 w 48"/>
                      <a:gd name="T111" fmla="*/ 8 h 34"/>
                      <a:gd name="T112" fmla="*/ 48 w 48"/>
                      <a:gd name="T113" fmla="*/ 6 h 34"/>
                      <a:gd name="T114" fmla="*/ 48 w 48"/>
                      <a:gd name="T115" fmla="*/ 2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</a:cxnLst>
                    <a:rect l="0" t="0" r="r" b="b"/>
                    <a:pathLst>
                      <a:path w="48" h="34">
                        <a:moveTo>
                          <a:pt x="48" y="2"/>
                        </a:moveTo>
                        <a:lnTo>
                          <a:pt x="46" y="2"/>
                        </a:lnTo>
                        <a:lnTo>
                          <a:pt x="44" y="2"/>
                        </a:lnTo>
                        <a:lnTo>
                          <a:pt x="44" y="2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4" y="2"/>
                        </a:lnTo>
                        <a:lnTo>
                          <a:pt x="34" y="2"/>
                        </a:lnTo>
                        <a:lnTo>
                          <a:pt x="32" y="0"/>
                        </a:lnTo>
                        <a:lnTo>
                          <a:pt x="26" y="0"/>
                        </a:lnTo>
                        <a:lnTo>
                          <a:pt x="22" y="2"/>
                        </a:lnTo>
                        <a:lnTo>
                          <a:pt x="16" y="4"/>
                        </a:lnTo>
                        <a:lnTo>
                          <a:pt x="16" y="6"/>
                        </a:lnTo>
                        <a:lnTo>
                          <a:pt x="18" y="8"/>
                        </a:lnTo>
                        <a:lnTo>
                          <a:pt x="18" y="10"/>
                        </a:lnTo>
                        <a:lnTo>
                          <a:pt x="20" y="10"/>
                        </a:lnTo>
                        <a:lnTo>
                          <a:pt x="20" y="12"/>
                        </a:lnTo>
                        <a:lnTo>
                          <a:pt x="18" y="12"/>
                        </a:lnTo>
                        <a:lnTo>
                          <a:pt x="16" y="14"/>
                        </a:lnTo>
                        <a:lnTo>
                          <a:pt x="12" y="14"/>
                        </a:lnTo>
                        <a:lnTo>
                          <a:pt x="10" y="10"/>
                        </a:lnTo>
                        <a:lnTo>
                          <a:pt x="10" y="10"/>
                        </a:lnTo>
                        <a:lnTo>
                          <a:pt x="4" y="8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4" y="18"/>
                        </a:lnTo>
                        <a:lnTo>
                          <a:pt x="6" y="20"/>
                        </a:lnTo>
                        <a:lnTo>
                          <a:pt x="8" y="20"/>
                        </a:lnTo>
                        <a:lnTo>
                          <a:pt x="10" y="24"/>
                        </a:lnTo>
                        <a:lnTo>
                          <a:pt x="10" y="26"/>
                        </a:lnTo>
                        <a:lnTo>
                          <a:pt x="10" y="26"/>
                        </a:lnTo>
                        <a:lnTo>
                          <a:pt x="10" y="32"/>
                        </a:lnTo>
                        <a:lnTo>
                          <a:pt x="12" y="34"/>
                        </a:lnTo>
                        <a:lnTo>
                          <a:pt x="12" y="34"/>
                        </a:lnTo>
                        <a:lnTo>
                          <a:pt x="14" y="34"/>
                        </a:lnTo>
                        <a:lnTo>
                          <a:pt x="20" y="32"/>
                        </a:lnTo>
                        <a:lnTo>
                          <a:pt x="24" y="30"/>
                        </a:lnTo>
                        <a:lnTo>
                          <a:pt x="28" y="30"/>
                        </a:lnTo>
                        <a:lnTo>
                          <a:pt x="34" y="30"/>
                        </a:lnTo>
                        <a:lnTo>
                          <a:pt x="36" y="28"/>
                        </a:lnTo>
                        <a:lnTo>
                          <a:pt x="38" y="24"/>
                        </a:lnTo>
                        <a:lnTo>
                          <a:pt x="38" y="24"/>
                        </a:lnTo>
                        <a:lnTo>
                          <a:pt x="42" y="20"/>
                        </a:lnTo>
                        <a:lnTo>
                          <a:pt x="42" y="18"/>
                        </a:lnTo>
                        <a:lnTo>
                          <a:pt x="38" y="18"/>
                        </a:lnTo>
                        <a:lnTo>
                          <a:pt x="40" y="16"/>
                        </a:lnTo>
                        <a:lnTo>
                          <a:pt x="40" y="14"/>
                        </a:lnTo>
                        <a:lnTo>
                          <a:pt x="36" y="12"/>
                        </a:lnTo>
                        <a:lnTo>
                          <a:pt x="32" y="14"/>
                        </a:lnTo>
                        <a:lnTo>
                          <a:pt x="30" y="14"/>
                        </a:lnTo>
                        <a:lnTo>
                          <a:pt x="32" y="12"/>
                        </a:lnTo>
                        <a:lnTo>
                          <a:pt x="34" y="12"/>
                        </a:lnTo>
                        <a:lnTo>
                          <a:pt x="38" y="10"/>
                        </a:lnTo>
                        <a:lnTo>
                          <a:pt x="42" y="8"/>
                        </a:lnTo>
                        <a:lnTo>
                          <a:pt x="44" y="8"/>
                        </a:lnTo>
                        <a:lnTo>
                          <a:pt x="48" y="6"/>
                        </a:lnTo>
                        <a:lnTo>
                          <a:pt x="48" y="2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61" name="Freeform 358"/>
                  <p:cNvSpPr>
                    <a:spLocks/>
                  </p:cNvSpPr>
                  <p:nvPr/>
                </p:nvSpPr>
                <p:spPr bwMode="auto">
                  <a:xfrm>
                    <a:off x="2692" y="970"/>
                    <a:ext cx="6" cy="4"/>
                  </a:xfrm>
                  <a:custGeom>
                    <a:avLst/>
                    <a:gdLst>
                      <a:gd name="T0" fmla="*/ 4 w 6"/>
                      <a:gd name="T1" fmla="*/ 4 h 4"/>
                      <a:gd name="T2" fmla="*/ 6 w 6"/>
                      <a:gd name="T3" fmla="*/ 2 h 4"/>
                      <a:gd name="T4" fmla="*/ 2 w 6"/>
                      <a:gd name="T5" fmla="*/ 0 h 4"/>
                      <a:gd name="T6" fmla="*/ 0 w 6"/>
                      <a:gd name="T7" fmla="*/ 4 h 4"/>
                      <a:gd name="T8" fmla="*/ 2 w 6"/>
                      <a:gd name="T9" fmla="*/ 2 h 4"/>
                      <a:gd name="T10" fmla="*/ 2 w 6"/>
                      <a:gd name="T11" fmla="*/ 2 h 4"/>
                      <a:gd name="T12" fmla="*/ 2 w 6"/>
                      <a:gd name="T13" fmla="*/ 2 h 4"/>
                      <a:gd name="T14" fmla="*/ 4 w 6"/>
                      <a:gd name="T15" fmla="*/ 2 h 4"/>
                      <a:gd name="T16" fmla="*/ 2 w 6"/>
                      <a:gd name="T17" fmla="*/ 4 h 4"/>
                      <a:gd name="T18" fmla="*/ 2 w 6"/>
                      <a:gd name="T19" fmla="*/ 4 h 4"/>
                      <a:gd name="T20" fmla="*/ 2 w 6"/>
                      <a:gd name="T21" fmla="*/ 4 h 4"/>
                      <a:gd name="T22" fmla="*/ 4 w 6"/>
                      <a:gd name="T23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6" h="4">
                        <a:moveTo>
                          <a:pt x="4" y="4"/>
                        </a:moveTo>
                        <a:lnTo>
                          <a:pt x="6" y="2"/>
                        </a:lnTo>
                        <a:lnTo>
                          <a:pt x="2" y="0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2" y="2"/>
                        </a:lnTo>
                        <a:lnTo>
                          <a:pt x="2" y="2"/>
                        </a:lnTo>
                        <a:lnTo>
                          <a:pt x="4" y="2"/>
                        </a:lnTo>
                        <a:lnTo>
                          <a:pt x="2" y="4"/>
                        </a:lnTo>
                        <a:lnTo>
                          <a:pt x="2" y="4"/>
                        </a:lnTo>
                        <a:lnTo>
                          <a:pt x="2" y="4"/>
                        </a:lnTo>
                        <a:lnTo>
                          <a:pt x="4" y="4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62" name="Freeform 359"/>
                  <p:cNvSpPr>
                    <a:spLocks/>
                  </p:cNvSpPr>
                  <p:nvPr/>
                </p:nvSpPr>
                <p:spPr bwMode="auto">
                  <a:xfrm>
                    <a:off x="2720" y="910"/>
                    <a:ext cx="50" cy="28"/>
                  </a:xfrm>
                  <a:custGeom>
                    <a:avLst/>
                    <a:gdLst>
                      <a:gd name="T0" fmla="*/ 14 w 50"/>
                      <a:gd name="T1" fmla="*/ 18 h 28"/>
                      <a:gd name="T2" fmla="*/ 18 w 50"/>
                      <a:gd name="T3" fmla="*/ 18 h 28"/>
                      <a:gd name="T4" fmla="*/ 20 w 50"/>
                      <a:gd name="T5" fmla="*/ 18 h 28"/>
                      <a:gd name="T6" fmla="*/ 20 w 50"/>
                      <a:gd name="T7" fmla="*/ 18 h 28"/>
                      <a:gd name="T8" fmla="*/ 24 w 50"/>
                      <a:gd name="T9" fmla="*/ 20 h 28"/>
                      <a:gd name="T10" fmla="*/ 34 w 50"/>
                      <a:gd name="T11" fmla="*/ 16 h 28"/>
                      <a:gd name="T12" fmla="*/ 42 w 50"/>
                      <a:gd name="T13" fmla="*/ 10 h 28"/>
                      <a:gd name="T14" fmla="*/ 50 w 50"/>
                      <a:gd name="T15" fmla="*/ 6 h 28"/>
                      <a:gd name="T16" fmla="*/ 42 w 50"/>
                      <a:gd name="T17" fmla="*/ 4 h 28"/>
                      <a:gd name="T18" fmla="*/ 36 w 50"/>
                      <a:gd name="T19" fmla="*/ 4 h 28"/>
                      <a:gd name="T20" fmla="*/ 30 w 50"/>
                      <a:gd name="T21" fmla="*/ 0 h 28"/>
                      <a:gd name="T22" fmla="*/ 22 w 50"/>
                      <a:gd name="T23" fmla="*/ 0 h 28"/>
                      <a:gd name="T24" fmla="*/ 16 w 50"/>
                      <a:gd name="T25" fmla="*/ 2 h 28"/>
                      <a:gd name="T26" fmla="*/ 14 w 50"/>
                      <a:gd name="T27" fmla="*/ 4 h 28"/>
                      <a:gd name="T28" fmla="*/ 12 w 50"/>
                      <a:gd name="T29" fmla="*/ 6 h 28"/>
                      <a:gd name="T30" fmla="*/ 6 w 50"/>
                      <a:gd name="T31" fmla="*/ 12 h 28"/>
                      <a:gd name="T32" fmla="*/ 2 w 50"/>
                      <a:gd name="T33" fmla="*/ 18 h 28"/>
                      <a:gd name="T34" fmla="*/ 4 w 50"/>
                      <a:gd name="T35" fmla="*/ 18 h 28"/>
                      <a:gd name="T36" fmla="*/ 4 w 50"/>
                      <a:gd name="T37" fmla="*/ 20 h 28"/>
                      <a:gd name="T38" fmla="*/ 2 w 50"/>
                      <a:gd name="T39" fmla="*/ 24 h 28"/>
                      <a:gd name="T40" fmla="*/ 0 w 50"/>
                      <a:gd name="T41" fmla="*/ 28 h 28"/>
                      <a:gd name="T42" fmla="*/ 6 w 50"/>
                      <a:gd name="T43" fmla="*/ 28 h 28"/>
                      <a:gd name="T44" fmla="*/ 8 w 50"/>
                      <a:gd name="T45" fmla="*/ 28 h 28"/>
                      <a:gd name="T46" fmla="*/ 14 w 50"/>
                      <a:gd name="T47" fmla="*/ 24 h 28"/>
                      <a:gd name="T48" fmla="*/ 16 w 50"/>
                      <a:gd name="T49" fmla="*/ 22 h 28"/>
                      <a:gd name="T50" fmla="*/ 16 w 50"/>
                      <a:gd name="T51" fmla="*/ 20 h 28"/>
                      <a:gd name="T52" fmla="*/ 14 w 50"/>
                      <a:gd name="T53" fmla="*/ 20 h 28"/>
                      <a:gd name="T54" fmla="*/ 12 w 50"/>
                      <a:gd name="T55" fmla="*/ 18 h 28"/>
                      <a:gd name="T56" fmla="*/ 12 w 50"/>
                      <a:gd name="T57" fmla="*/ 18 h 28"/>
                      <a:gd name="T58" fmla="*/ 14 w 50"/>
                      <a:gd name="T59" fmla="*/ 18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50" h="28">
                        <a:moveTo>
                          <a:pt x="14" y="18"/>
                        </a:moveTo>
                        <a:lnTo>
                          <a:pt x="18" y="18"/>
                        </a:lnTo>
                        <a:lnTo>
                          <a:pt x="20" y="18"/>
                        </a:lnTo>
                        <a:lnTo>
                          <a:pt x="20" y="18"/>
                        </a:lnTo>
                        <a:lnTo>
                          <a:pt x="24" y="20"/>
                        </a:lnTo>
                        <a:lnTo>
                          <a:pt x="34" y="16"/>
                        </a:lnTo>
                        <a:lnTo>
                          <a:pt x="42" y="10"/>
                        </a:lnTo>
                        <a:lnTo>
                          <a:pt x="50" y="6"/>
                        </a:lnTo>
                        <a:lnTo>
                          <a:pt x="42" y="4"/>
                        </a:lnTo>
                        <a:lnTo>
                          <a:pt x="36" y="4"/>
                        </a:lnTo>
                        <a:lnTo>
                          <a:pt x="30" y="0"/>
                        </a:lnTo>
                        <a:lnTo>
                          <a:pt x="22" y="0"/>
                        </a:lnTo>
                        <a:lnTo>
                          <a:pt x="16" y="2"/>
                        </a:lnTo>
                        <a:lnTo>
                          <a:pt x="14" y="4"/>
                        </a:lnTo>
                        <a:lnTo>
                          <a:pt x="12" y="6"/>
                        </a:lnTo>
                        <a:lnTo>
                          <a:pt x="6" y="12"/>
                        </a:lnTo>
                        <a:lnTo>
                          <a:pt x="2" y="18"/>
                        </a:lnTo>
                        <a:lnTo>
                          <a:pt x="4" y="18"/>
                        </a:lnTo>
                        <a:lnTo>
                          <a:pt x="4" y="20"/>
                        </a:lnTo>
                        <a:lnTo>
                          <a:pt x="2" y="24"/>
                        </a:lnTo>
                        <a:lnTo>
                          <a:pt x="0" y="28"/>
                        </a:lnTo>
                        <a:lnTo>
                          <a:pt x="6" y="28"/>
                        </a:lnTo>
                        <a:lnTo>
                          <a:pt x="8" y="28"/>
                        </a:lnTo>
                        <a:lnTo>
                          <a:pt x="14" y="24"/>
                        </a:lnTo>
                        <a:lnTo>
                          <a:pt x="16" y="22"/>
                        </a:lnTo>
                        <a:lnTo>
                          <a:pt x="16" y="20"/>
                        </a:lnTo>
                        <a:lnTo>
                          <a:pt x="14" y="20"/>
                        </a:lnTo>
                        <a:lnTo>
                          <a:pt x="12" y="18"/>
                        </a:lnTo>
                        <a:lnTo>
                          <a:pt x="12" y="18"/>
                        </a:lnTo>
                        <a:lnTo>
                          <a:pt x="14" y="18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63" name="Freeform 360"/>
                  <p:cNvSpPr>
                    <a:spLocks/>
                  </p:cNvSpPr>
                  <p:nvPr/>
                </p:nvSpPr>
                <p:spPr bwMode="auto">
                  <a:xfrm>
                    <a:off x="2838" y="992"/>
                    <a:ext cx="4" cy="4"/>
                  </a:xfrm>
                  <a:custGeom>
                    <a:avLst/>
                    <a:gdLst>
                      <a:gd name="T0" fmla="*/ 0 w 4"/>
                      <a:gd name="T1" fmla="*/ 2 h 4"/>
                      <a:gd name="T2" fmla="*/ 0 w 4"/>
                      <a:gd name="T3" fmla="*/ 4 h 4"/>
                      <a:gd name="T4" fmla="*/ 2 w 4"/>
                      <a:gd name="T5" fmla="*/ 4 h 4"/>
                      <a:gd name="T6" fmla="*/ 4 w 4"/>
                      <a:gd name="T7" fmla="*/ 2 h 4"/>
                      <a:gd name="T8" fmla="*/ 0 w 4"/>
                      <a:gd name="T9" fmla="*/ 0 h 4"/>
                      <a:gd name="T10" fmla="*/ 0 w 4"/>
                      <a:gd name="T11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" h="4">
                        <a:moveTo>
                          <a:pt x="0" y="2"/>
                        </a:moveTo>
                        <a:lnTo>
                          <a:pt x="0" y="4"/>
                        </a:lnTo>
                        <a:lnTo>
                          <a:pt x="2" y="4"/>
                        </a:lnTo>
                        <a:lnTo>
                          <a:pt x="4" y="2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64" name="Freeform 361"/>
                  <p:cNvSpPr>
                    <a:spLocks/>
                  </p:cNvSpPr>
                  <p:nvPr/>
                </p:nvSpPr>
                <p:spPr bwMode="auto">
                  <a:xfrm>
                    <a:off x="2878" y="1000"/>
                    <a:ext cx="12" cy="6"/>
                  </a:xfrm>
                  <a:custGeom>
                    <a:avLst/>
                    <a:gdLst>
                      <a:gd name="T0" fmla="*/ 10 w 12"/>
                      <a:gd name="T1" fmla="*/ 6 h 6"/>
                      <a:gd name="T2" fmla="*/ 12 w 12"/>
                      <a:gd name="T3" fmla="*/ 4 h 6"/>
                      <a:gd name="T4" fmla="*/ 8 w 12"/>
                      <a:gd name="T5" fmla="*/ 2 h 6"/>
                      <a:gd name="T6" fmla="*/ 4 w 12"/>
                      <a:gd name="T7" fmla="*/ 0 h 6"/>
                      <a:gd name="T8" fmla="*/ 0 w 12"/>
                      <a:gd name="T9" fmla="*/ 4 h 6"/>
                      <a:gd name="T10" fmla="*/ 6 w 12"/>
                      <a:gd name="T11" fmla="*/ 6 h 6"/>
                      <a:gd name="T12" fmla="*/ 10 w 12"/>
                      <a:gd name="T13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2" h="6">
                        <a:moveTo>
                          <a:pt x="10" y="6"/>
                        </a:moveTo>
                        <a:lnTo>
                          <a:pt x="12" y="4"/>
                        </a:lnTo>
                        <a:lnTo>
                          <a:pt x="8" y="2"/>
                        </a:lnTo>
                        <a:lnTo>
                          <a:pt x="4" y="0"/>
                        </a:lnTo>
                        <a:lnTo>
                          <a:pt x="0" y="4"/>
                        </a:lnTo>
                        <a:lnTo>
                          <a:pt x="6" y="6"/>
                        </a:lnTo>
                        <a:lnTo>
                          <a:pt x="10" y="6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65" name="Freeform 362"/>
                  <p:cNvSpPr>
                    <a:spLocks/>
                  </p:cNvSpPr>
                  <p:nvPr/>
                </p:nvSpPr>
                <p:spPr bwMode="auto">
                  <a:xfrm>
                    <a:off x="2834" y="1076"/>
                    <a:ext cx="12" cy="4"/>
                  </a:xfrm>
                  <a:custGeom>
                    <a:avLst/>
                    <a:gdLst>
                      <a:gd name="T0" fmla="*/ 6 w 12"/>
                      <a:gd name="T1" fmla="*/ 4 h 4"/>
                      <a:gd name="T2" fmla="*/ 12 w 12"/>
                      <a:gd name="T3" fmla="*/ 2 h 4"/>
                      <a:gd name="T4" fmla="*/ 0 w 12"/>
                      <a:gd name="T5" fmla="*/ 0 h 4"/>
                      <a:gd name="T6" fmla="*/ 2 w 12"/>
                      <a:gd name="T7" fmla="*/ 2 h 4"/>
                      <a:gd name="T8" fmla="*/ 6 w 12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4">
                        <a:moveTo>
                          <a:pt x="6" y="4"/>
                        </a:moveTo>
                        <a:lnTo>
                          <a:pt x="12" y="2"/>
                        </a:lnTo>
                        <a:lnTo>
                          <a:pt x="0" y="0"/>
                        </a:lnTo>
                        <a:lnTo>
                          <a:pt x="2" y="2"/>
                        </a:lnTo>
                        <a:lnTo>
                          <a:pt x="6" y="4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66" name="Freeform 363"/>
                  <p:cNvSpPr>
                    <a:spLocks/>
                  </p:cNvSpPr>
                  <p:nvPr/>
                </p:nvSpPr>
                <p:spPr bwMode="auto">
                  <a:xfrm>
                    <a:off x="2840" y="978"/>
                    <a:ext cx="8" cy="2"/>
                  </a:xfrm>
                  <a:custGeom>
                    <a:avLst/>
                    <a:gdLst>
                      <a:gd name="T0" fmla="*/ 8 w 8"/>
                      <a:gd name="T1" fmla="*/ 0 h 2"/>
                      <a:gd name="T2" fmla="*/ 2 w 8"/>
                      <a:gd name="T3" fmla="*/ 0 h 2"/>
                      <a:gd name="T4" fmla="*/ 0 w 8"/>
                      <a:gd name="T5" fmla="*/ 2 h 2"/>
                      <a:gd name="T6" fmla="*/ 2 w 8"/>
                      <a:gd name="T7" fmla="*/ 2 h 2"/>
                      <a:gd name="T8" fmla="*/ 6 w 8"/>
                      <a:gd name="T9" fmla="*/ 2 h 2"/>
                      <a:gd name="T10" fmla="*/ 8 w 8"/>
                      <a:gd name="T11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8" h="2">
                        <a:moveTo>
                          <a:pt x="8" y="0"/>
                        </a:move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2" y="2"/>
                        </a:lnTo>
                        <a:lnTo>
                          <a:pt x="6" y="2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67" name="Freeform 364"/>
                  <p:cNvSpPr>
                    <a:spLocks/>
                  </p:cNvSpPr>
                  <p:nvPr/>
                </p:nvSpPr>
                <p:spPr bwMode="auto">
                  <a:xfrm>
                    <a:off x="2834" y="982"/>
                    <a:ext cx="12" cy="8"/>
                  </a:xfrm>
                  <a:custGeom>
                    <a:avLst/>
                    <a:gdLst>
                      <a:gd name="T0" fmla="*/ 0 w 12"/>
                      <a:gd name="T1" fmla="*/ 6 h 8"/>
                      <a:gd name="T2" fmla="*/ 2 w 12"/>
                      <a:gd name="T3" fmla="*/ 8 h 8"/>
                      <a:gd name="T4" fmla="*/ 8 w 12"/>
                      <a:gd name="T5" fmla="*/ 4 h 8"/>
                      <a:gd name="T6" fmla="*/ 12 w 12"/>
                      <a:gd name="T7" fmla="*/ 2 h 8"/>
                      <a:gd name="T8" fmla="*/ 10 w 12"/>
                      <a:gd name="T9" fmla="*/ 0 h 8"/>
                      <a:gd name="T10" fmla="*/ 2 w 12"/>
                      <a:gd name="T11" fmla="*/ 4 h 8"/>
                      <a:gd name="T12" fmla="*/ 0 w 12"/>
                      <a:gd name="T13" fmla="*/ 6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2" h="8">
                        <a:moveTo>
                          <a:pt x="0" y="6"/>
                        </a:moveTo>
                        <a:lnTo>
                          <a:pt x="2" y="8"/>
                        </a:lnTo>
                        <a:lnTo>
                          <a:pt x="8" y="4"/>
                        </a:lnTo>
                        <a:lnTo>
                          <a:pt x="12" y="2"/>
                        </a:lnTo>
                        <a:lnTo>
                          <a:pt x="10" y="0"/>
                        </a:lnTo>
                        <a:lnTo>
                          <a:pt x="2" y="4"/>
                        </a:lnTo>
                        <a:lnTo>
                          <a:pt x="0" y="6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68" name="Freeform 365"/>
                  <p:cNvSpPr>
                    <a:spLocks/>
                  </p:cNvSpPr>
                  <p:nvPr/>
                </p:nvSpPr>
                <p:spPr bwMode="auto">
                  <a:xfrm>
                    <a:off x="2870" y="992"/>
                    <a:ext cx="6" cy="6"/>
                  </a:xfrm>
                  <a:custGeom>
                    <a:avLst/>
                    <a:gdLst>
                      <a:gd name="T0" fmla="*/ 6 w 6"/>
                      <a:gd name="T1" fmla="*/ 6 h 6"/>
                      <a:gd name="T2" fmla="*/ 6 w 6"/>
                      <a:gd name="T3" fmla="*/ 2 h 6"/>
                      <a:gd name="T4" fmla="*/ 2 w 6"/>
                      <a:gd name="T5" fmla="*/ 0 h 6"/>
                      <a:gd name="T6" fmla="*/ 0 w 6"/>
                      <a:gd name="T7" fmla="*/ 2 h 6"/>
                      <a:gd name="T8" fmla="*/ 4 w 6"/>
                      <a:gd name="T9" fmla="*/ 6 h 6"/>
                      <a:gd name="T10" fmla="*/ 6 w 6"/>
                      <a:gd name="T11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" h="6">
                        <a:moveTo>
                          <a:pt x="6" y="6"/>
                        </a:moveTo>
                        <a:lnTo>
                          <a:pt x="6" y="2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4" y="6"/>
                        </a:lnTo>
                        <a:lnTo>
                          <a:pt x="6" y="6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69" name="Freeform 366"/>
                  <p:cNvSpPr>
                    <a:spLocks/>
                  </p:cNvSpPr>
                  <p:nvPr/>
                </p:nvSpPr>
                <p:spPr bwMode="auto">
                  <a:xfrm>
                    <a:off x="2852" y="998"/>
                    <a:ext cx="22" cy="16"/>
                  </a:xfrm>
                  <a:custGeom>
                    <a:avLst/>
                    <a:gdLst>
                      <a:gd name="T0" fmla="*/ 0 w 22"/>
                      <a:gd name="T1" fmla="*/ 10 h 16"/>
                      <a:gd name="T2" fmla="*/ 0 w 22"/>
                      <a:gd name="T3" fmla="*/ 14 h 16"/>
                      <a:gd name="T4" fmla="*/ 2 w 22"/>
                      <a:gd name="T5" fmla="*/ 16 h 16"/>
                      <a:gd name="T6" fmla="*/ 4 w 22"/>
                      <a:gd name="T7" fmla="*/ 16 h 16"/>
                      <a:gd name="T8" fmla="*/ 10 w 22"/>
                      <a:gd name="T9" fmla="*/ 16 h 16"/>
                      <a:gd name="T10" fmla="*/ 16 w 22"/>
                      <a:gd name="T11" fmla="*/ 16 h 16"/>
                      <a:gd name="T12" fmla="*/ 22 w 22"/>
                      <a:gd name="T13" fmla="*/ 12 h 16"/>
                      <a:gd name="T14" fmla="*/ 22 w 22"/>
                      <a:gd name="T15" fmla="*/ 8 h 16"/>
                      <a:gd name="T16" fmla="*/ 22 w 22"/>
                      <a:gd name="T17" fmla="*/ 2 h 16"/>
                      <a:gd name="T18" fmla="*/ 18 w 22"/>
                      <a:gd name="T19" fmla="*/ 0 h 16"/>
                      <a:gd name="T20" fmla="*/ 14 w 22"/>
                      <a:gd name="T21" fmla="*/ 0 h 16"/>
                      <a:gd name="T22" fmla="*/ 6 w 22"/>
                      <a:gd name="T23" fmla="*/ 2 h 16"/>
                      <a:gd name="T24" fmla="*/ 0 w 22"/>
                      <a:gd name="T25" fmla="*/ 6 h 16"/>
                      <a:gd name="T26" fmla="*/ 0 w 22"/>
                      <a:gd name="T27" fmla="*/ 1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22" h="16">
                        <a:moveTo>
                          <a:pt x="0" y="10"/>
                        </a:move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4" y="16"/>
                        </a:lnTo>
                        <a:lnTo>
                          <a:pt x="10" y="16"/>
                        </a:lnTo>
                        <a:lnTo>
                          <a:pt x="16" y="16"/>
                        </a:lnTo>
                        <a:lnTo>
                          <a:pt x="22" y="12"/>
                        </a:lnTo>
                        <a:lnTo>
                          <a:pt x="22" y="8"/>
                        </a:lnTo>
                        <a:lnTo>
                          <a:pt x="22" y="2"/>
                        </a:lnTo>
                        <a:lnTo>
                          <a:pt x="18" y="0"/>
                        </a:lnTo>
                        <a:lnTo>
                          <a:pt x="14" y="0"/>
                        </a:lnTo>
                        <a:lnTo>
                          <a:pt x="6" y="2"/>
                        </a:lnTo>
                        <a:lnTo>
                          <a:pt x="0" y="6"/>
                        </a:lnTo>
                        <a:lnTo>
                          <a:pt x="0" y="1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70" name="Freeform 367"/>
                  <p:cNvSpPr>
                    <a:spLocks/>
                  </p:cNvSpPr>
                  <p:nvPr/>
                </p:nvSpPr>
                <p:spPr bwMode="auto">
                  <a:xfrm>
                    <a:off x="2852" y="982"/>
                    <a:ext cx="6" cy="4"/>
                  </a:xfrm>
                  <a:custGeom>
                    <a:avLst/>
                    <a:gdLst>
                      <a:gd name="T0" fmla="*/ 6 w 6"/>
                      <a:gd name="T1" fmla="*/ 0 h 4"/>
                      <a:gd name="T2" fmla="*/ 4 w 6"/>
                      <a:gd name="T3" fmla="*/ 0 h 4"/>
                      <a:gd name="T4" fmla="*/ 0 w 6"/>
                      <a:gd name="T5" fmla="*/ 0 h 4"/>
                      <a:gd name="T6" fmla="*/ 2 w 6"/>
                      <a:gd name="T7" fmla="*/ 4 h 4"/>
                      <a:gd name="T8" fmla="*/ 6 w 6"/>
                      <a:gd name="T9" fmla="*/ 2 h 4"/>
                      <a:gd name="T10" fmla="*/ 6 w 6"/>
                      <a:gd name="T11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" h="4">
                        <a:moveTo>
                          <a:pt x="6" y="0"/>
                        </a:moveTo>
                        <a:lnTo>
                          <a:pt x="4" y="0"/>
                        </a:lnTo>
                        <a:lnTo>
                          <a:pt x="0" y="0"/>
                        </a:lnTo>
                        <a:lnTo>
                          <a:pt x="2" y="4"/>
                        </a:lnTo>
                        <a:lnTo>
                          <a:pt x="6" y="2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71" name="Freeform 368"/>
                  <p:cNvSpPr>
                    <a:spLocks/>
                  </p:cNvSpPr>
                  <p:nvPr/>
                </p:nvSpPr>
                <p:spPr bwMode="auto">
                  <a:xfrm>
                    <a:off x="2704" y="878"/>
                    <a:ext cx="12" cy="2"/>
                  </a:xfrm>
                  <a:custGeom>
                    <a:avLst/>
                    <a:gdLst>
                      <a:gd name="T0" fmla="*/ 2 w 12"/>
                      <a:gd name="T1" fmla="*/ 2 h 2"/>
                      <a:gd name="T2" fmla="*/ 4 w 12"/>
                      <a:gd name="T3" fmla="*/ 2 h 2"/>
                      <a:gd name="T4" fmla="*/ 8 w 12"/>
                      <a:gd name="T5" fmla="*/ 2 h 2"/>
                      <a:gd name="T6" fmla="*/ 10 w 12"/>
                      <a:gd name="T7" fmla="*/ 2 h 2"/>
                      <a:gd name="T8" fmla="*/ 12 w 12"/>
                      <a:gd name="T9" fmla="*/ 0 h 2"/>
                      <a:gd name="T10" fmla="*/ 6 w 12"/>
                      <a:gd name="T11" fmla="*/ 0 h 2"/>
                      <a:gd name="T12" fmla="*/ 4 w 12"/>
                      <a:gd name="T13" fmla="*/ 0 h 2"/>
                      <a:gd name="T14" fmla="*/ 0 w 12"/>
                      <a:gd name="T15" fmla="*/ 0 h 2"/>
                      <a:gd name="T16" fmla="*/ 2 w 12"/>
                      <a:gd name="T1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2" h="2">
                        <a:moveTo>
                          <a:pt x="2" y="2"/>
                        </a:moveTo>
                        <a:lnTo>
                          <a:pt x="4" y="2"/>
                        </a:lnTo>
                        <a:lnTo>
                          <a:pt x="8" y="2"/>
                        </a:lnTo>
                        <a:lnTo>
                          <a:pt x="10" y="2"/>
                        </a:lnTo>
                        <a:lnTo>
                          <a:pt x="12" y="0"/>
                        </a:lnTo>
                        <a:lnTo>
                          <a:pt x="6" y="0"/>
                        </a:lnTo>
                        <a:lnTo>
                          <a:pt x="4" y="0"/>
                        </a:lnTo>
                        <a:lnTo>
                          <a:pt x="0" y="0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72" name="Freeform 369"/>
                  <p:cNvSpPr>
                    <a:spLocks/>
                  </p:cNvSpPr>
                  <p:nvPr/>
                </p:nvSpPr>
                <p:spPr bwMode="auto">
                  <a:xfrm>
                    <a:off x="2708" y="872"/>
                    <a:ext cx="8" cy="4"/>
                  </a:xfrm>
                  <a:custGeom>
                    <a:avLst/>
                    <a:gdLst>
                      <a:gd name="T0" fmla="*/ 4 w 8"/>
                      <a:gd name="T1" fmla="*/ 4 h 4"/>
                      <a:gd name="T2" fmla="*/ 6 w 8"/>
                      <a:gd name="T3" fmla="*/ 4 h 4"/>
                      <a:gd name="T4" fmla="*/ 8 w 8"/>
                      <a:gd name="T5" fmla="*/ 2 h 4"/>
                      <a:gd name="T6" fmla="*/ 4 w 8"/>
                      <a:gd name="T7" fmla="*/ 0 h 4"/>
                      <a:gd name="T8" fmla="*/ 2 w 8"/>
                      <a:gd name="T9" fmla="*/ 0 h 4"/>
                      <a:gd name="T10" fmla="*/ 0 w 8"/>
                      <a:gd name="T11" fmla="*/ 4 h 4"/>
                      <a:gd name="T12" fmla="*/ 0 w 8"/>
                      <a:gd name="T13" fmla="*/ 4 h 4"/>
                      <a:gd name="T14" fmla="*/ 4 w 8"/>
                      <a:gd name="T15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8" h="4">
                        <a:moveTo>
                          <a:pt x="4" y="4"/>
                        </a:moveTo>
                        <a:lnTo>
                          <a:pt x="6" y="4"/>
                        </a:lnTo>
                        <a:lnTo>
                          <a:pt x="8" y="2"/>
                        </a:lnTo>
                        <a:lnTo>
                          <a:pt x="4" y="0"/>
                        </a:lnTo>
                        <a:lnTo>
                          <a:pt x="2" y="0"/>
                        </a:lnTo>
                        <a:lnTo>
                          <a:pt x="0" y="4"/>
                        </a:lnTo>
                        <a:lnTo>
                          <a:pt x="0" y="4"/>
                        </a:lnTo>
                        <a:lnTo>
                          <a:pt x="4" y="4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73" name="Freeform 370"/>
                  <p:cNvSpPr>
                    <a:spLocks/>
                  </p:cNvSpPr>
                  <p:nvPr/>
                </p:nvSpPr>
                <p:spPr bwMode="auto">
                  <a:xfrm>
                    <a:off x="2704" y="880"/>
                    <a:ext cx="10" cy="2"/>
                  </a:xfrm>
                  <a:custGeom>
                    <a:avLst/>
                    <a:gdLst>
                      <a:gd name="T0" fmla="*/ 2 w 10"/>
                      <a:gd name="T1" fmla="*/ 2 h 2"/>
                      <a:gd name="T2" fmla="*/ 6 w 10"/>
                      <a:gd name="T3" fmla="*/ 2 h 2"/>
                      <a:gd name="T4" fmla="*/ 8 w 10"/>
                      <a:gd name="T5" fmla="*/ 2 h 2"/>
                      <a:gd name="T6" fmla="*/ 10 w 10"/>
                      <a:gd name="T7" fmla="*/ 0 h 2"/>
                      <a:gd name="T8" fmla="*/ 6 w 10"/>
                      <a:gd name="T9" fmla="*/ 0 h 2"/>
                      <a:gd name="T10" fmla="*/ 0 w 10"/>
                      <a:gd name="T11" fmla="*/ 0 h 2"/>
                      <a:gd name="T12" fmla="*/ 2 w 10"/>
                      <a:gd name="T13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" h="2">
                        <a:moveTo>
                          <a:pt x="2" y="2"/>
                        </a:moveTo>
                        <a:lnTo>
                          <a:pt x="6" y="2"/>
                        </a:lnTo>
                        <a:lnTo>
                          <a:pt x="8" y="2"/>
                        </a:lnTo>
                        <a:lnTo>
                          <a:pt x="10" y="0"/>
                        </a:lnTo>
                        <a:lnTo>
                          <a:pt x="6" y="0"/>
                        </a:lnTo>
                        <a:lnTo>
                          <a:pt x="0" y="0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74" name="Freeform 371"/>
                  <p:cNvSpPr>
                    <a:spLocks/>
                  </p:cNvSpPr>
                  <p:nvPr/>
                </p:nvSpPr>
                <p:spPr bwMode="auto">
                  <a:xfrm>
                    <a:off x="2738" y="892"/>
                    <a:ext cx="6" cy="2"/>
                  </a:xfrm>
                  <a:custGeom>
                    <a:avLst/>
                    <a:gdLst>
                      <a:gd name="T0" fmla="*/ 6 w 6"/>
                      <a:gd name="T1" fmla="*/ 0 h 2"/>
                      <a:gd name="T2" fmla="*/ 0 w 6"/>
                      <a:gd name="T3" fmla="*/ 0 h 2"/>
                      <a:gd name="T4" fmla="*/ 4 w 6"/>
                      <a:gd name="T5" fmla="*/ 2 h 2"/>
                      <a:gd name="T6" fmla="*/ 6 w 6"/>
                      <a:gd name="T7" fmla="*/ 0 h 2"/>
                      <a:gd name="T8" fmla="*/ 6 w 6"/>
                      <a:gd name="T9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2">
                        <a:moveTo>
                          <a:pt x="6" y="0"/>
                        </a:moveTo>
                        <a:lnTo>
                          <a:pt x="0" y="0"/>
                        </a:lnTo>
                        <a:lnTo>
                          <a:pt x="4" y="2"/>
                        </a:lnTo>
                        <a:lnTo>
                          <a:pt x="6" y="0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75" name="Freeform 372"/>
                  <p:cNvSpPr>
                    <a:spLocks/>
                  </p:cNvSpPr>
                  <p:nvPr/>
                </p:nvSpPr>
                <p:spPr bwMode="auto">
                  <a:xfrm>
                    <a:off x="2648" y="974"/>
                    <a:ext cx="4" cy="4"/>
                  </a:xfrm>
                  <a:custGeom>
                    <a:avLst/>
                    <a:gdLst>
                      <a:gd name="T0" fmla="*/ 0 w 4"/>
                      <a:gd name="T1" fmla="*/ 4 h 4"/>
                      <a:gd name="T2" fmla="*/ 4 w 4"/>
                      <a:gd name="T3" fmla="*/ 4 h 4"/>
                      <a:gd name="T4" fmla="*/ 4 w 4"/>
                      <a:gd name="T5" fmla="*/ 2 h 4"/>
                      <a:gd name="T6" fmla="*/ 2 w 4"/>
                      <a:gd name="T7" fmla="*/ 0 h 4"/>
                      <a:gd name="T8" fmla="*/ 0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0" y="4"/>
                        </a:moveTo>
                        <a:lnTo>
                          <a:pt x="4" y="4"/>
                        </a:lnTo>
                        <a:lnTo>
                          <a:pt x="4" y="2"/>
                        </a:lnTo>
                        <a:lnTo>
                          <a:pt x="2" y="0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76" name="Freeform 373"/>
                  <p:cNvSpPr>
                    <a:spLocks/>
                  </p:cNvSpPr>
                  <p:nvPr/>
                </p:nvSpPr>
                <p:spPr bwMode="auto">
                  <a:xfrm>
                    <a:off x="2732" y="862"/>
                    <a:ext cx="8" cy="2"/>
                  </a:xfrm>
                  <a:custGeom>
                    <a:avLst/>
                    <a:gdLst>
                      <a:gd name="T0" fmla="*/ 2 w 8"/>
                      <a:gd name="T1" fmla="*/ 0 h 2"/>
                      <a:gd name="T2" fmla="*/ 0 w 8"/>
                      <a:gd name="T3" fmla="*/ 2 h 2"/>
                      <a:gd name="T4" fmla="*/ 4 w 8"/>
                      <a:gd name="T5" fmla="*/ 2 h 2"/>
                      <a:gd name="T6" fmla="*/ 8 w 8"/>
                      <a:gd name="T7" fmla="*/ 2 h 2"/>
                      <a:gd name="T8" fmla="*/ 8 w 8"/>
                      <a:gd name="T9" fmla="*/ 2 h 2"/>
                      <a:gd name="T10" fmla="*/ 8 w 8"/>
                      <a:gd name="T11" fmla="*/ 2 h 2"/>
                      <a:gd name="T12" fmla="*/ 4 w 8"/>
                      <a:gd name="T13" fmla="*/ 0 h 2"/>
                      <a:gd name="T14" fmla="*/ 2 w 8"/>
                      <a:gd name="T1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8" h="2">
                        <a:moveTo>
                          <a:pt x="2" y="0"/>
                        </a:moveTo>
                        <a:lnTo>
                          <a:pt x="0" y="2"/>
                        </a:lnTo>
                        <a:lnTo>
                          <a:pt x="4" y="2"/>
                        </a:lnTo>
                        <a:lnTo>
                          <a:pt x="8" y="2"/>
                        </a:lnTo>
                        <a:lnTo>
                          <a:pt x="8" y="2"/>
                        </a:lnTo>
                        <a:lnTo>
                          <a:pt x="8" y="2"/>
                        </a:lnTo>
                        <a:lnTo>
                          <a:pt x="4" y="0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77" name="Freeform 374"/>
                  <p:cNvSpPr>
                    <a:spLocks/>
                  </p:cNvSpPr>
                  <p:nvPr/>
                </p:nvSpPr>
                <p:spPr bwMode="auto">
                  <a:xfrm>
                    <a:off x="2656" y="906"/>
                    <a:ext cx="16" cy="12"/>
                  </a:xfrm>
                  <a:custGeom>
                    <a:avLst/>
                    <a:gdLst>
                      <a:gd name="T0" fmla="*/ 16 w 16"/>
                      <a:gd name="T1" fmla="*/ 4 h 12"/>
                      <a:gd name="T2" fmla="*/ 14 w 16"/>
                      <a:gd name="T3" fmla="*/ 2 h 12"/>
                      <a:gd name="T4" fmla="*/ 12 w 16"/>
                      <a:gd name="T5" fmla="*/ 0 h 12"/>
                      <a:gd name="T6" fmla="*/ 6 w 16"/>
                      <a:gd name="T7" fmla="*/ 0 h 12"/>
                      <a:gd name="T8" fmla="*/ 0 w 16"/>
                      <a:gd name="T9" fmla="*/ 2 h 12"/>
                      <a:gd name="T10" fmla="*/ 2 w 16"/>
                      <a:gd name="T11" fmla="*/ 4 h 12"/>
                      <a:gd name="T12" fmla="*/ 2 w 16"/>
                      <a:gd name="T13" fmla="*/ 10 h 12"/>
                      <a:gd name="T14" fmla="*/ 6 w 16"/>
                      <a:gd name="T15" fmla="*/ 12 h 12"/>
                      <a:gd name="T16" fmla="*/ 16 w 16"/>
                      <a:gd name="T17" fmla="*/ 4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" h="12">
                        <a:moveTo>
                          <a:pt x="16" y="4"/>
                        </a:move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6" y="0"/>
                        </a:lnTo>
                        <a:lnTo>
                          <a:pt x="0" y="2"/>
                        </a:lnTo>
                        <a:lnTo>
                          <a:pt x="2" y="4"/>
                        </a:lnTo>
                        <a:lnTo>
                          <a:pt x="2" y="10"/>
                        </a:lnTo>
                        <a:lnTo>
                          <a:pt x="6" y="12"/>
                        </a:lnTo>
                        <a:lnTo>
                          <a:pt x="16" y="4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78" name="Freeform 375"/>
                  <p:cNvSpPr>
                    <a:spLocks/>
                  </p:cNvSpPr>
                  <p:nvPr/>
                </p:nvSpPr>
                <p:spPr bwMode="auto">
                  <a:xfrm>
                    <a:off x="2690" y="888"/>
                    <a:ext cx="6" cy="4"/>
                  </a:xfrm>
                  <a:custGeom>
                    <a:avLst/>
                    <a:gdLst>
                      <a:gd name="T0" fmla="*/ 6 w 6"/>
                      <a:gd name="T1" fmla="*/ 4 h 4"/>
                      <a:gd name="T2" fmla="*/ 6 w 6"/>
                      <a:gd name="T3" fmla="*/ 0 h 4"/>
                      <a:gd name="T4" fmla="*/ 0 w 6"/>
                      <a:gd name="T5" fmla="*/ 2 h 4"/>
                      <a:gd name="T6" fmla="*/ 2 w 6"/>
                      <a:gd name="T7" fmla="*/ 4 h 4"/>
                      <a:gd name="T8" fmla="*/ 6 w 6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4">
                        <a:moveTo>
                          <a:pt x="6" y="4"/>
                        </a:moveTo>
                        <a:lnTo>
                          <a:pt x="6" y="0"/>
                        </a:lnTo>
                        <a:lnTo>
                          <a:pt x="0" y="2"/>
                        </a:lnTo>
                        <a:lnTo>
                          <a:pt x="2" y="4"/>
                        </a:lnTo>
                        <a:lnTo>
                          <a:pt x="6" y="4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79" name="Freeform 376"/>
                  <p:cNvSpPr>
                    <a:spLocks/>
                  </p:cNvSpPr>
                  <p:nvPr/>
                </p:nvSpPr>
                <p:spPr bwMode="auto">
                  <a:xfrm>
                    <a:off x="2632" y="976"/>
                    <a:ext cx="6" cy="2"/>
                  </a:xfrm>
                  <a:custGeom>
                    <a:avLst/>
                    <a:gdLst>
                      <a:gd name="T0" fmla="*/ 6 w 6"/>
                      <a:gd name="T1" fmla="*/ 0 h 2"/>
                      <a:gd name="T2" fmla="*/ 4 w 6"/>
                      <a:gd name="T3" fmla="*/ 0 h 2"/>
                      <a:gd name="T4" fmla="*/ 0 w 6"/>
                      <a:gd name="T5" fmla="*/ 2 h 2"/>
                      <a:gd name="T6" fmla="*/ 6 w 6"/>
                      <a:gd name="T7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" h="2">
                        <a:moveTo>
                          <a:pt x="6" y="0"/>
                        </a:moveTo>
                        <a:lnTo>
                          <a:pt x="4" y="0"/>
                        </a:lnTo>
                        <a:lnTo>
                          <a:pt x="0" y="2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80" name="Freeform 377"/>
                  <p:cNvSpPr>
                    <a:spLocks/>
                  </p:cNvSpPr>
                  <p:nvPr/>
                </p:nvSpPr>
                <p:spPr bwMode="auto">
                  <a:xfrm>
                    <a:off x="2724" y="876"/>
                    <a:ext cx="8" cy="1"/>
                  </a:xfrm>
                  <a:custGeom>
                    <a:avLst/>
                    <a:gdLst>
                      <a:gd name="T0" fmla="*/ 8 w 8"/>
                      <a:gd name="T1" fmla="*/ 0 w 8"/>
                      <a:gd name="T2" fmla="*/ 8 w 8"/>
                      <a:gd name="T3" fmla="*/ 8 w 8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8">
                        <a:moveTo>
                          <a:pt x="8" y="0"/>
                        </a:moveTo>
                        <a:lnTo>
                          <a:pt x="0" y="0"/>
                        </a:lnTo>
                        <a:lnTo>
                          <a:pt x="8" y="0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81" name="Freeform 378"/>
                  <p:cNvSpPr>
                    <a:spLocks/>
                  </p:cNvSpPr>
                  <p:nvPr/>
                </p:nvSpPr>
                <p:spPr bwMode="auto">
                  <a:xfrm>
                    <a:off x="2608" y="976"/>
                    <a:ext cx="4" cy="2"/>
                  </a:xfrm>
                  <a:custGeom>
                    <a:avLst/>
                    <a:gdLst>
                      <a:gd name="T0" fmla="*/ 4 w 4"/>
                      <a:gd name="T1" fmla="*/ 2 h 2"/>
                      <a:gd name="T2" fmla="*/ 4 w 4"/>
                      <a:gd name="T3" fmla="*/ 0 h 2"/>
                      <a:gd name="T4" fmla="*/ 0 w 4"/>
                      <a:gd name="T5" fmla="*/ 0 h 2"/>
                      <a:gd name="T6" fmla="*/ 4 w 4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" h="2">
                        <a:moveTo>
                          <a:pt x="4" y="2"/>
                        </a:moveTo>
                        <a:lnTo>
                          <a:pt x="4" y="0"/>
                        </a:lnTo>
                        <a:lnTo>
                          <a:pt x="0" y="0"/>
                        </a:lnTo>
                        <a:lnTo>
                          <a:pt x="4" y="2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82" name="Freeform 379"/>
                  <p:cNvSpPr>
                    <a:spLocks/>
                  </p:cNvSpPr>
                  <p:nvPr/>
                </p:nvSpPr>
                <p:spPr bwMode="auto">
                  <a:xfrm>
                    <a:off x="2538" y="902"/>
                    <a:ext cx="120" cy="72"/>
                  </a:xfrm>
                  <a:custGeom>
                    <a:avLst/>
                    <a:gdLst>
                      <a:gd name="T0" fmla="*/ 46 w 120"/>
                      <a:gd name="T1" fmla="*/ 4 h 72"/>
                      <a:gd name="T2" fmla="*/ 32 w 120"/>
                      <a:gd name="T3" fmla="*/ 6 h 72"/>
                      <a:gd name="T4" fmla="*/ 22 w 120"/>
                      <a:gd name="T5" fmla="*/ 14 h 72"/>
                      <a:gd name="T6" fmla="*/ 12 w 120"/>
                      <a:gd name="T7" fmla="*/ 24 h 72"/>
                      <a:gd name="T8" fmla="*/ 12 w 120"/>
                      <a:gd name="T9" fmla="*/ 30 h 72"/>
                      <a:gd name="T10" fmla="*/ 18 w 120"/>
                      <a:gd name="T11" fmla="*/ 32 h 72"/>
                      <a:gd name="T12" fmla="*/ 30 w 120"/>
                      <a:gd name="T13" fmla="*/ 34 h 72"/>
                      <a:gd name="T14" fmla="*/ 42 w 120"/>
                      <a:gd name="T15" fmla="*/ 38 h 72"/>
                      <a:gd name="T16" fmla="*/ 46 w 120"/>
                      <a:gd name="T17" fmla="*/ 42 h 72"/>
                      <a:gd name="T18" fmla="*/ 36 w 120"/>
                      <a:gd name="T19" fmla="*/ 42 h 72"/>
                      <a:gd name="T20" fmla="*/ 10 w 120"/>
                      <a:gd name="T21" fmla="*/ 36 h 72"/>
                      <a:gd name="T22" fmla="*/ 2 w 120"/>
                      <a:gd name="T23" fmla="*/ 38 h 72"/>
                      <a:gd name="T24" fmla="*/ 0 w 120"/>
                      <a:gd name="T25" fmla="*/ 46 h 72"/>
                      <a:gd name="T26" fmla="*/ 8 w 120"/>
                      <a:gd name="T27" fmla="*/ 52 h 72"/>
                      <a:gd name="T28" fmla="*/ 14 w 120"/>
                      <a:gd name="T29" fmla="*/ 54 h 72"/>
                      <a:gd name="T30" fmla="*/ 10 w 120"/>
                      <a:gd name="T31" fmla="*/ 60 h 72"/>
                      <a:gd name="T32" fmla="*/ 16 w 120"/>
                      <a:gd name="T33" fmla="*/ 66 h 72"/>
                      <a:gd name="T34" fmla="*/ 38 w 120"/>
                      <a:gd name="T35" fmla="*/ 68 h 72"/>
                      <a:gd name="T36" fmla="*/ 48 w 120"/>
                      <a:gd name="T37" fmla="*/ 64 h 72"/>
                      <a:gd name="T38" fmla="*/ 56 w 120"/>
                      <a:gd name="T39" fmla="*/ 66 h 72"/>
                      <a:gd name="T40" fmla="*/ 72 w 120"/>
                      <a:gd name="T41" fmla="*/ 60 h 72"/>
                      <a:gd name="T42" fmla="*/ 72 w 120"/>
                      <a:gd name="T43" fmla="*/ 62 h 72"/>
                      <a:gd name="T44" fmla="*/ 74 w 120"/>
                      <a:gd name="T45" fmla="*/ 66 h 72"/>
                      <a:gd name="T46" fmla="*/ 86 w 120"/>
                      <a:gd name="T47" fmla="*/ 72 h 72"/>
                      <a:gd name="T48" fmla="*/ 102 w 120"/>
                      <a:gd name="T49" fmla="*/ 72 h 72"/>
                      <a:gd name="T50" fmla="*/ 102 w 120"/>
                      <a:gd name="T51" fmla="*/ 64 h 72"/>
                      <a:gd name="T52" fmla="*/ 98 w 120"/>
                      <a:gd name="T53" fmla="*/ 62 h 72"/>
                      <a:gd name="T54" fmla="*/ 106 w 120"/>
                      <a:gd name="T55" fmla="*/ 60 h 72"/>
                      <a:gd name="T56" fmla="*/ 114 w 120"/>
                      <a:gd name="T57" fmla="*/ 62 h 72"/>
                      <a:gd name="T58" fmla="*/ 120 w 120"/>
                      <a:gd name="T59" fmla="*/ 56 h 72"/>
                      <a:gd name="T60" fmla="*/ 114 w 120"/>
                      <a:gd name="T61" fmla="*/ 52 h 72"/>
                      <a:gd name="T62" fmla="*/ 108 w 120"/>
                      <a:gd name="T63" fmla="*/ 48 h 72"/>
                      <a:gd name="T64" fmla="*/ 106 w 120"/>
                      <a:gd name="T65" fmla="*/ 44 h 72"/>
                      <a:gd name="T66" fmla="*/ 110 w 120"/>
                      <a:gd name="T67" fmla="*/ 36 h 72"/>
                      <a:gd name="T68" fmla="*/ 114 w 120"/>
                      <a:gd name="T69" fmla="*/ 26 h 72"/>
                      <a:gd name="T70" fmla="*/ 120 w 120"/>
                      <a:gd name="T71" fmla="*/ 16 h 72"/>
                      <a:gd name="T72" fmla="*/ 118 w 120"/>
                      <a:gd name="T73" fmla="*/ 10 h 72"/>
                      <a:gd name="T74" fmla="*/ 112 w 120"/>
                      <a:gd name="T75" fmla="*/ 8 h 72"/>
                      <a:gd name="T76" fmla="*/ 104 w 120"/>
                      <a:gd name="T77" fmla="*/ 12 h 72"/>
                      <a:gd name="T78" fmla="*/ 96 w 120"/>
                      <a:gd name="T79" fmla="*/ 24 h 72"/>
                      <a:gd name="T80" fmla="*/ 88 w 120"/>
                      <a:gd name="T81" fmla="*/ 30 h 72"/>
                      <a:gd name="T82" fmla="*/ 88 w 120"/>
                      <a:gd name="T83" fmla="*/ 26 h 72"/>
                      <a:gd name="T84" fmla="*/ 96 w 120"/>
                      <a:gd name="T85" fmla="*/ 16 h 72"/>
                      <a:gd name="T86" fmla="*/ 90 w 120"/>
                      <a:gd name="T87" fmla="*/ 8 h 72"/>
                      <a:gd name="T88" fmla="*/ 88 w 120"/>
                      <a:gd name="T89" fmla="*/ 10 h 72"/>
                      <a:gd name="T90" fmla="*/ 88 w 120"/>
                      <a:gd name="T91" fmla="*/ 16 h 72"/>
                      <a:gd name="T92" fmla="*/ 86 w 120"/>
                      <a:gd name="T93" fmla="*/ 16 h 72"/>
                      <a:gd name="T94" fmla="*/ 80 w 120"/>
                      <a:gd name="T95" fmla="*/ 14 h 72"/>
                      <a:gd name="T96" fmla="*/ 82 w 120"/>
                      <a:gd name="T97" fmla="*/ 12 h 72"/>
                      <a:gd name="T98" fmla="*/ 78 w 120"/>
                      <a:gd name="T99" fmla="*/ 8 h 72"/>
                      <a:gd name="T100" fmla="*/ 74 w 120"/>
                      <a:gd name="T101" fmla="*/ 6 h 72"/>
                      <a:gd name="T102" fmla="*/ 72 w 120"/>
                      <a:gd name="T103" fmla="*/ 0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120" h="72">
                        <a:moveTo>
                          <a:pt x="70" y="0"/>
                        </a:moveTo>
                        <a:lnTo>
                          <a:pt x="46" y="4"/>
                        </a:lnTo>
                        <a:lnTo>
                          <a:pt x="38" y="4"/>
                        </a:lnTo>
                        <a:lnTo>
                          <a:pt x="32" y="6"/>
                        </a:lnTo>
                        <a:lnTo>
                          <a:pt x="24" y="10"/>
                        </a:lnTo>
                        <a:lnTo>
                          <a:pt x="22" y="14"/>
                        </a:lnTo>
                        <a:lnTo>
                          <a:pt x="20" y="16"/>
                        </a:lnTo>
                        <a:lnTo>
                          <a:pt x="12" y="24"/>
                        </a:lnTo>
                        <a:lnTo>
                          <a:pt x="12" y="28"/>
                        </a:lnTo>
                        <a:lnTo>
                          <a:pt x="12" y="30"/>
                        </a:lnTo>
                        <a:lnTo>
                          <a:pt x="14" y="30"/>
                        </a:lnTo>
                        <a:lnTo>
                          <a:pt x="18" y="32"/>
                        </a:lnTo>
                        <a:lnTo>
                          <a:pt x="26" y="34"/>
                        </a:lnTo>
                        <a:lnTo>
                          <a:pt x="30" y="34"/>
                        </a:lnTo>
                        <a:lnTo>
                          <a:pt x="36" y="34"/>
                        </a:lnTo>
                        <a:lnTo>
                          <a:pt x="42" y="38"/>
                        </a:lnTo>
                        <a:lnTo>
                          <a:pt x="44" y="40"/>
                        </a:lnTo>
                        <a:lnTo>
                          <a:pt x="46" y="42"/>
                        </a:lnTo>
                        <a:lnTo>
                          <a:pt x="42" y="42"/>
                        </a:lnTo>
                        <a:lnTo>
                          <a:pt x="36" y="42"/>
                        </a:lnTo>
                        <a:lnTo>
                          <a:pt x="20" y="38"/>
                        </a:lnTo>
                        <a:lnTo>
                          <a:pt x="10" y="36"/>
                        </a:lnTo>
                        <a:lnTo>
                          <a:pt x="6" y="36"/>
                        </a:lnTo>
                        <a:lnTo>
                          <a:pt x="2" y="38"/>
                        </a:lnTo>
                        <a:lnTo>
                          <a:pt x="0" y="40"/>
                        </a:lnTo>
                        <a:lnTo>
                          <a:pt x="0" y="46"/>
                        </a:lnTo>
                        <a:lnTo>
                          <a:pt x="0" y="48"/>
                        </a:lnTo>
                        <a:lnTo>
                          <a:pt x="8" y="52"/>
                        </a:lnTo>
                        <a:lnTo>
                          <a:pt x="12" y="52"/>
                        </a:lnTo>
                        <a:lnTo>
                          <a:pt x="14" y="54"/>
                        </a:lnTo>
                        <a:lnTo>
                          <a:pt x="14" y="56"/>
                        </a:lnTo>
                        <a:lnTo>
                          <a:pt x="10" y="60"/>
                        </a:lnTo>
                        <a:lnTo>
                          <a:pt x="8" y="64"/>
                        </a:lnTo>
                        <a:lnTo>
                          <a:pt x="16" y="66"/>
                        </a:lnTo>
                        <a:lnTo>
                          <a:pt x="30" y="66"/>
                        </a:lnTo>
                        <a:lnTo>
                          <a:pt x="38" y="68"/>
                        </a:lnTo>
                        <a:lnTo>
                          <a:pt x="44" y="66"/>
                        </a:lnTo>
                        <a:lnTo>
                          <a:pt x="48" y="64"/>
                        </a:lnTo>
                        <a:lnTo>
                          <a:pt x="52" y="64"/>
                        </a:lnTo>
                        <a:lnTo>
                          <a:pt x="56" y="66"/>
                        </a:lnTo>
                        <a:lnTo>
                          <a:pt x="66" y="62"/>
                        </a:lnTo>
                        <a:lnTo>
                          <a:pt x="72" y="60"/>
                        </a:lnTo>
                        <a:lnTo>
                          <a:pt x="72" y="62"/>
                        </a:lnTo>
                        <a:lnTo>
                          <a:pt x="72" y="62"/>
                        </a:lnTo>
                        <a:lnTo>
                          <a:pt x="72" y="64"/>
                        </a:lnTo>
                        <a:lnTo>
                          <a:pt x="74" y="66"/>
                        </a:lnTo>
                        <a:lnTo>
                          <a:pt x="74" y="70"/>
                        </a:lnTo>
                        <a:lnTo>
                          <a:pt x="86" y="72"/>
                        </a:lnTo>
                        <a:lnTo>
                          <a:pt x="96" y="72"/>
                        </a:lnTo>
                        <a:lnTo>
                          <a:pt x="102" y="72"/>
                        </a:lnTo>
                        <a:lnTo>
                          <a:pt x="106" y="66"/>
                        </a:lnTo>
                        <a:lnTo>
                          <a:pt x="102" y="64"/>
                        </a:lnTo>
                        <a:lnTo>
                          <a:pt x="96" y="66"/>
                        </a:lnTo>
                        <a:lnTo>
                          <a:pt x="98" y="62"/>
                        </a:lnTo>
                        <a:lnTo>
                          <a:pt x="100" y="62"/>
                        </a:lnTo>
                        <a:lnTo>
                          <a:pt x="106" y="60"/>
                        </a:lnTo>
                        <a:lnTo>
                          <a:pt x="110" y="62"/>
                        </a:lnTo>
                        <a:lnTo>
                          <a:pt x="114" y="62"/>
                        </a:lnTo>
                        <a:lnTo>
                          <a:pt x="118" y="60"/>
                        </a:lnTo>
                        <a:lnTo>
                          <a:pt x="120" y="56"/>
                        </a:lnTo>
                        <a:lnTo>
                          <a:pt x="116" y="54"/>
                        </a:lnTo>
                        <a:lnTo>
                          <a:pt x="114" y="52"/>
                        </a:lnTo>
                        <a:lnTo>
                          <a:pt x="110" y="48"/>
                        </a:lnTo>
                        <a:lnTo>
                          <a:pt x="108" y="48"/>
                        </a:lnTo>
                        <a:lnTo>
                          <a:pt x="106" y="48"/>
                        </a:lnTo>
                        <a:lnTo>
                          <a:pt x="106" y="44"/>
                        </a:lnTo>
                        <a:lnTo>
                          <a:pt x="106" y="38"/>
                        </a:lnTo>
                        <a:lnTo>
                          <a:pt x="110" y="36"/>
                        </a:lnTo>
                        <a:lnTo>
                          <a:pt x="112" y="30"/>
                        </a:lnTo>
                        <a:lnTo>
                          <a:pt x="114" y="26"/>
                        </a:lnTo>
                        <a:lnTo>
                          <a:pt x="118" y="20"/>
                        </a:lnTo>
                        <a:lnTo>
                          <a:pt x="120" y="16"/>
                        </a:lnTo>
                        <a:lnTo>
                          <a:pt x="120" y="14"/>
                        </a:lnTo>
                        <a:lnTo>
                          <a:pt x="118" y="10"/>
                        </a:lnTo>
                        <a:lnTo>
                          <a:pt x="116" y="10"/>
                        </a:lnTo>
                        <a:lnTo>
                          <a:pt x="112" y="8"/>
                        </a:lnTo>
                        <a:lnTo>
                          <a:pt x="108" y="8"/>
                        </a:lnTo>
                        <a:lnTo>
                          <a:pt x="104" y="12"/>
                        </a:lnTo>
                        <a:lnTo>
                          <a:pt x="98" y="20"/>
                        </a:lnTo>
                        <a:lnTo>
                          <a:pt x="96" y="24"/>
                        </a:lnTo>
                        <a:lnTo>
                          <a:pt x="92" y="28"/>
                        </a:lnTo>
                        <a:lnTo>
                          <a:pt x="88" y="30"/>
                        </a:lnTo>
                        <a:lnTo>
                          <a:pt x="88" y="28"/>
                        </a:lnTo>
                        <a:lnTo>
                          <a:pt x="88" y="26"/>
                        </a:lnTo>
                        <a:lnTo>
                          <a:pt x="92" y="22"/>
                        </a:lnTo>
                        <a:lnTo>
                          <a:pt x="96" y="16"/>
                        </a:lnTo>
                        <a:lnTo>
                          <a:pt x="94" y="10"/>
                        </a:lnTo>
                        <a:lnTo>
                          <a:pt x="90" y="8"/>
                        </a:lnTo>
                        <a:lnTo>
                          <a:pt x="88" y="10"/>
                        </a:lnTo>
                        <a:lnTo>
                          <a:pt x="88" y="10"/>
                        </a:lnTo>
                        <a:lnTo>
                          <a:pt x="90" y="14"/>
                        </a:lnTo>
                        <a:lnTo>
                          <a:pt x="88" y="16"/>
                        </a:lnTo>
                        <a:lnTo>
                          <a:pt x="86" y="16"/>
                        </a:lnTo>
                        <a:lnTo>
                          <a:pt x="86" y="16"/>
                        </a:lnTo>
                        <a:lnTo>
                          <a:pt x="86" y="14"/>
                        </a:lnTo>
                        <a:lnTo>
                          <a:pt x="80" y="14"/>
                        </a:lnTo>
                        <a:lnTo>
                          <a:pt x="78" y="16"/>
                        </a:lnTo>
                        <a:lnTo>
                          <a:pt x="82" y="12"/>
                        </a:lnTo>
                        <a:lnTo>
                          <a:pt x="82" y="10"/>
                        </a:lnTo>
                        <a:lnTo>
                          <a:pt x="78" y="8"/>
                        </a:lnTo>
                        <a:lnTo>
                          <a:pt x="76" y="6"/>
                        </a:lnTo>
                        <a:lnTo>
                          <a:pt x="74" y="6"/>
                        </a:lnTo>
                        <a:lnTo>
                          <a:pt x="72" y="4"/>
                        </a:lnTo>
                        <a:lnTo>
                          <a:pt x="72" y="0"/>
                        </a:lnTo>
                        <a:lnTo>
                          <a:pt x="70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83" name="Freeform 380"/>
                  <p:cNvSpPr>
                    <a:spLocks/>
                  </p:cNvSpPr>
                  <p:nvPr/>
                </p:nvSpPr>
                <p:spPr bwMode="auto">
                  <a:xfrm>
                    <a:off x="2706" y="882"/>
                    <a:ext cx="8" cy="2"/>
                  </a:xfrm>
                  <a:custGeom>
                    <a:avLst/>
                    <a:gdLst>
                      <a:gd name="T0" fmla="*/ 0 w 8"/>
                      <a:gd name="T1" fmla="*/ 2 h 2"/>
                      <a:gd name="T2" fmla="*/ 2 w 8"/>
                      <a:gd name="T3" fmla="*/ 2 h 2"/>
                      <a:gd name="T4" fmla="*/ 8 w 8"/>
                      <a:gd name="T5" fmla="*/ 2 h 2"/>
                      <a:gd name="T6" fmla="*/ 6 w 8"/>
                      <a:gd name="T7" fmla="*/ 0 h 2"/>
                      <a:gd name="T8" fmla="*/ 0 w 8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2">
                        <a:moveTo>
                          <a:pt x="0" y="2"/>
                        </a:moveTo>
                        <a:lnTo>
                          <a:pt x="2" y="2"/>
                        </a:lnTo>
                        <a:lnTo>
                          <a:pt x="8" y="2"/>
                        </a:lnTo>
                        <a:lnTo>
                          <a:pt x="6" y="0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84" name="Freeform 381"/>
                  <p:cNvSpPr>
                    <a:spLocks/>
                  </p:cNvSpPr>
                  <p:nvPr/>
                </p:nvSpPr>
                <p:spPr bwMode="auto">
                  <a:xfrm>
                    <a:off x="2708" y="908"/>
                    <a:ext cx="14" cy="4"/>
                  </a:xfrm>
                  <a:custGeom>
                    <a:avLst/>
                    <a:gdLst>
                      <a:gd name="T0" fmla="*/ 14 w 14"/>
                      <a:gd name="T1" fmla="*/ 0 h 4"/>
                      <a:gd name="T2" fmla="*/ 8 w 14"/>
                      <a:gd name="T3" fmla="*/ 0 h 4"/>
                      <a:gd name="T4" fmla="*/ 4 w 14"/>
                      <a:gd name="T5" fmla="*/ 2 h 4"/>
                      <a:gd name="T6" fmla="*/ 0 w 14"/>
                      <a:gd name="T7" fmla="*/ 2 h 4"/>
                      <a:gd name="T8" fmla="*/ 6 w 14"/>
                      <a:gd name="T9" fmla="*/ 4 h 4"/>
                      <a:gd name="T10" fmla="*/ 14 w 14"/>
                      <a:gd name="T11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4" h="4">
                        <a:moveTo>
                          <a:pt x="14" y="0"/>
                        </a:moveTo>
                        <a:lnTo>
                          <a:pt x="8" y="0"/>
                        </a:lnTo>
                        <a:lnTo>
                          <a:pt x="4" y="2"/>
                        </a:lnTo>
                        <a:lnTo>
                          <a:pt x="0" y="2"/>
                        </a:lnTo>
                        <a:lnTo>
                          <a:pt x="6" y="4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85" name="Freeform 382"/>
                  <p:cNvSpPr>
                    <a:spLocks/>
                  </p:cNvSpPr>
                  <p:nvPr/>
                </p:nvSpPr>
                <p:spPr bwMode="auto">
                  <a:xfrm>
                    <a:off x="2706" y="878"/>
                    <a:ext cx="38" cy="20"/>
                  </a:xfrm>
                  <a:custGeom>
                    <a:avLst/>
                    <a:gdLst>
                      <a:gd name="T0" fmla="*/ 12 w 38"/>
                      <a:gd name="T1" fmla="*/ 4 h 20"/>
                      <a:gd name="T2" fmla="*/ 10 w 38"/>
                      <a:gd name="T3" fmla="*/ 8 h 20"/>
                      <a:gd name="T4" fmla="*/ 6 w 38"/>
                      <a:gd name="T5" fmla="*/ 6 h 20"/>
                      <a:gd name="T6" fmla="*/ 0 w 38"/>
                      <a:gd name="T7" fmla="*/ 8 h 20"/>
                      <a:gd name="T8" fmla="*/ 2 w 38"/>
                      <a:gd name="T9" fmla="*/ 10 h 20"/>
                      <a:gd name="T10" fmla="*/ 6 w 38"/>
                      <a:gd name="T11" fmla="*/ 10 h 20"/>
                      <a:gd name="T12" fmla="*/ 10 w 38"/>
                      <a:gd name="T13" fmla="*/ 10 h 20"/>
                      <a:gd name="T14" fmla="*/ 12 w 38"/>
                      <a:gd name="T15" fmla="*/ 10 h 20"/>
                      <a:gd name="T16" fmla="*/ 12 w 38"/>
                      <a:gd name="T17" fmla="*/ 12 h 20"/>
                      <a:gd name="T18" fmla="*/ 10 w 38"/>
                      <a:gd name="T19" fmla="*/ 14 h 20"/>
                      <a:gd name="T20" fmla="*/ 10 w 38"/>
                      <a:gd name="T21" fmla="*/ 14 h 20"/>
                      <a:gd name="T22" fmla="*/ 8 w 38"/>
                      <a:gd name="T23" fmla="*/ 16 h 20"/>
                      <a:gd name="T24" fmla="*/ 10 w 38"/>
                      <a:gd name="T25" fmla="*/ 18 h 20"/>
                      <a:gd name="T26" fmla="*/ 14 w 38"/>
                      <a:gd name="T27" fmla="*/ 20 h 20"/>
                      <a:gd name="T28" fmla="*/ 22 w 38"/>
                      <a:gd name="T29" fmla="*/ 20 h 20"/>
                      <a:gd name="T30" fmla="*/ 24 w 38"/>
                      <a:gd name="T31" fmla="*/ 18 h 20"/>
                      <a:gd name="T32" fmla="*/ 30 w 38"/>
                      <a:gd name="T33" fmla="*/ 10 h 20"/>
                      <a:gd name="T34" fmla="*/ 34 w 38"/>
                      <a:gd name="T35" fmla="*/ 8 h 20"/>
                      <a:gd name="T36" fmla="*/ 36 w 38"/>
                      <a:gd name="T37" fmla="*/ 6 h 20"/>
                      <a:gd name="T38" fmla="*/ 38 w 38"/>
                      <a:gd name="T39" fmla="*/ 2 h 20"/>
                      <a:gd name="T40" fmla="*/ 38 w 38"/>
                      <a:gd name="T41" fmla="*/ 2 h 20"/>
                      <a:gd name="T42" fmla="*/ 32 w 38"/>
                      <a:gd name="T43" fmla="*/ 0 h 20"/>
                      <a:gd name="T44" fmla="*/ 28 w 38"/>
                      <a:gd name="T45" fmla="*/ 2 h 20"/>
                      <a:gd name="T46" fmla="*/ 28 w 38"/>
                      <a:gd name="T47" fmla="*/ 2 h 20"/>
                      <a:gd name="T48" fmla="*/ 28 w 38"/>
                      <a:gd name="T49" fmla="*/ 0 h 20"/>
                      <a:gd name="T50" fmla="*/ 24 w 38"/>
                      <a:gd name="T51" fmla="*/ 0 h 20"/>
                      <a:gd name="T52" fmla="*/ 22 w 38"/>
                      <a:gd name="T53" fmla="*/ 0 h 20"/>
                      <a:gd name="T54" fmla="*/ 20 w 38"/>
                      <a:gd name="T55" fmla="*/ 0 h 20"/>
                      <a:gd name="T56" fmla="*/ 18 w 38"/>
                      <a:gd name="T57" fmla="*/ 0 h 20"/>
                      <a:gd name="T58" fmla="*/ 16 w 38"/>
                      <a:gd name="T59" fmla="*/ 0 h 20"/>
                      <a:gd name="T60" fmla="*/ 14 w 38"/>
                      <a:gd name="T61" fmla="*/ 0 h 20"/>
                      <a:gd name="T62" fmla="*/ 10 w 38"/>
                      <a:gd name="T63" fmla="*/ 2 h 20"/>
                      <a:gd name="T64" fmla="*/ 12 w 38"/>
                      <a:gd name="T65" fmla="*/ 4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38" h="20">
                        <a:moveTo>
                          <a:pt x="12" y="4"/>
                        </a:moveTo>
                        <a:lnTo>
                          <a:pt x="10" y="8"/>
                        </a:lnTo>
                        <a:lnTo>
                          <a:pt x="6" y="6"/>
                        </a:lnTo>
                        <a:lnTo>
                          <a:pt x="0" y="8"/>
                        </a:lnTo>
                        <a:lnTo>
                          <a:pt x="2" y="10"/>
                        </a:lnTo>
                        <a:lnTo>
                          <a:pt x="6" y="10"/>
                        </a:lnTo>
                        <a:lnTo>
                          <a:pt x="10" y="10"/>
                        </a:lnTo>
                        <a:lnTo>
                          <a:pt x="12" y="10"/>
                        </a:lnTo>
                        <a:lnTo>
                          <a:pt x="12" y="12"/>
                        </a:lnTo>
                        <a:lnTo>
                          <a:pt x="10" y="14"/>
                        </a:lnTo>
                        <a:lnTo>
                          <a:pt x="10" y="14"/>
                        </a:lnTo>
                        <a:lnTo>
                          <a:pt x="8" y="16"/>
                        </a:lnTo>
                        <a:lnTo>
                          <a:pt x="10" y="18"/>
                        </a:lnTo>
                        <a:lnTo>
                          <a:pt x="14" y="20"/>
                        </a:lnTo>
                        <a:lnTo>
                          <a:pt x="22" y="20"/>
                        </a:lnTo>
                        <a:lnTo>
                          <a:pt x="24" y="18"/>
                        </a:lnTo>
                        <a:lnTo>
                          <a:pt x="30" y="10"/>
                        </a:lnTo>
                        <a:lnTo>
                          <a:pt x="34" y="8"/>
                        </a:lnTo>
                        <a:lnTo>
                          <a:pt x="36" y="6"/>
                        </a:lnTo>
                        <a:lnTo>
                          <a:pt x="38" y="2"/>
                        </a:lnTo>
                        <a:lnTo>
                          <a:pt x="38" y="2"/>
                        </a:lnTo>
                        <a:lnTo>
                          <a:pt x="32" y="0"/>
                        </a:lnTo>
                        <a:lnTo>
                          <a:pt x="28" y="2"/>
                        </a:lnTo>
                        <a:lnTo>
                          <a:pt x="28" y="2"/>
                        </a:lnTo>
                        <a:lnTo>
                          <a:pt x="28" y="0"/>
                        </a:lnTo>
                        <a:lnTo>
                          <a:pt x="24" y="0"/>
                        </a:lnTo>
                        <a:lnTo>
                          <a:pt x="22" y="0"/>
                        </a:lnTo>
                        <a:lnTo>
                          <a:pt x="20" y="0"/>
                        </a:lnTo>
                        <a:lnTo>
                          <a:pt x="18" y="0"/>
                        </a:lnTo>
                        <a:lnTo>
                          <a:pt x="16" y="0"/>
                        </a:lnTo>
                        <a:lnTo>
                          <a:pt x="14" y="0"/>
                        </a:lnTo>
                        <a:lnTo>
                          <a:pt x="10" y="2"/>
                        </a:lnTo>
                        <a:lnTo>
                          <a:pt x="12" y="4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86" name="Freeform 383"/>
                  <p:cNvSpPr>
                    <a:spLocks/>
                  </p:cNvSpPr>
                  <p:nvPr/>
                </p:nvSpPr>
                <p:spPr bwMode="auto">
                  <a:xfrm>
                    <a:off x="2956" y="816"/>
                    <a:ext cx="4" cy="2"/>
                  </a:xfrm>
                  <a:custGeom>
                    <a:avLst/>
                    <a:gdLst>
                      <a:gd name="T0" fmla="*/ 0 w 4"/>
                      <a:gd name="T1" fmla="*/ 0 h 2"/>
                      <a:gd name="T2" fmla="*/ 4 w 4"/>
                      <a:gd name="T3" fmla="*/ 2 h 2"/>
                      <a:gd name="T4" fmla="*/ 4 w 4"/>
                      <a:gd name="T5" fmla="*/ 0 h 2"/>
                      <a:gd name="T6" fmla="*/ 2 w 4"/>
                      <a:gd name="T7" fmla="*/ 0 h 2"/>
                      <a:gd name="T8" fmla="*/ 0 w 4"/>
                      <a:gd name="T9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2">
                        <a:moveTo>
                          <a:pt x="0" y="0"/>
                        </a:moveTo>
                        <a:lnTo>
                          <a:pt x="4" y="2"/>
                        </a:lnTo>
                        <a:lnTo>
                          <a:pt x="4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87" name="Freeform 384"/>
                  <p:cNvSpPr>
                    <a:spLocks/>
                  </p:cNvSpPr>
                  <p:nvPr/>
                </p:nvSpPr>
                <p:spPr bwMode="auto">
                  <a:xfrm>
                    <a:off x="2946" y="820"/>
                    <a:ext cx="10" cy="2"/>
                  </a:xfrm>
                  <a:custGeom>
                    <a:avLst/>
                    <a:gdLst>
                      <a:gd name="T0" fmla="*/ 4 w 10"/>
                      <a:gd name="T1" fmla="*/ 2 h 2"/>
                      <a:gd name="T2" fmla="*/ 10 w 10"/>
                      <a:gd name="T3" fmla="*/ 2 h 2"/>
                      <a:gd name="T4" fmla="*/ 4 w 10"/>
                      <a:gd name="T5" fmla="*/ 0 h 2"/>
                      <a:gd name="T6" fmla="*/ 2 w 10"/>
                      <a:gd name="T7" fmla="*/ 0 h 2"/>
                      <a:gd name="T8" fmla="*/ 0 w 10"/>
                      <a:gd name="T9" fmla="*/ 0 h 2"/>
                      <a:gd name="T10" fmla="*/ 2 w 10"/>
                      <a:gd name="T11" fmla="*/ 2 h 2"/>
                      <a:gd name="T12" fmla="*/ 4 w 10"/>
                      <a:gd name="T13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" h="2">
                        <a:moveTo>
                          <a:pt x="4" y="2"/>
                        </a:moveTo>
                        <a:lnTo>
                          <a:pt x="10" y="2"/>
                        </a:lnTo>
                        <a:lnTo>
                          <a:pt x="4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2" y="2"/>
                        </a:lnTo>
                        <a:lnTo>
                          <a:pt x="4" y="2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88" name="Freeform 385"/>
                  <p:cNvSpPr>
                    <a:spLocks/>
                  </p:cNvSpPr>
                  <p:nvPr/>
                </p:nvSpPr>
                <p:spPr bwMode="auto">
                  <a:xfrm>
                    <a:off x="2790" y="816"/>
                    <a:ext cx="130" cy="74"/>
                  </a:xfrm>
                  <a:custGeom>
                    <a:avLst/>
                    <a:gdLst>
                      <a:gd name="T0" fmla="*/ 26 w 130"/>
                      <a:gd name="T1" fmla="*/ 14 h 74"/>
                      <a:gd name="T2" fmla="*/ 30 w 130"/>
                      <a:gd name="T3" fmla="*/ 22 h 74"/>
                      <a:gd name="T4" fmla="*/ 38 w 130"/>
                      <a:gd name="T5" fmla="*/ 24 h 74"/>
                      <a:gd name="T6" fmla="*/ 48 w 130"/>
                      <a:gd name="T7" fmla="*/ 24 h 74"/>
                      <a:gd name="T8" fmla="*/ 48 w 130"/>
                      <a:gd name="T9" fmla="*/ 28 h 74"/>
                      <a:gd name="T10" fmla="*/ 38 w 130"/>
                      <a:gd name="T11" fmla="*/ 26 h 74"/>
                      <a:gd name="T12" fmla="*/ 34 w 130"/>
                      <a:gd name="T13" fmla="*/ 30 h 74"/>
                      <a:gd name="T14" fmla="*/ 34 w 130"/>
                      <a:gd name="T15" fmla="*/ 32 h 74"/>
                      <a:gd name="T16" fmla="*/ 38 w 130"/>
                      <a:gd name="T17" fmla="*/ 40 h 74"/>
                      <a:gd name="T18" fmla="*/ 28 w 130"/>
                      <a:gd name="T19" fmla="*/ 42 h 74"/>
                      <a:gd name="T20" fmla="*/ 20 w 130"/>
                      <a:gd name="T21" fmla="*/ 50 h 74"/>
                      <a:gd name="T22" fmla="*/ 26 w 130"/>
                      <a:gd name="T23" fmla="*/ 52 h 74"/>
                      <a:gd name="T24" fmla="*/ 30 w 130"/>
                      <a:gd name="T25" fmla="*/ 56 h 74"/>
                      <a:gd name="T26" fmla="*/ 32 w 130"/>
                      <a:gd name="T27" fmla="*/ 60 h 74"/>
                      <a:gd name="T28" fmla="*/ 24 w 130"/>
                      <a:gd name="T29" fmla="*/ 54 h 74"/>
                      <a:gd name="T30" fmla="*/ 14 w 130"/>
                      <a:gd name="T31" fmla="*/ 58 h 74"/>
                      <a:gd name="T32" fmla="*/ 2 w 130"/>
                      <a:gd name="T33" fmla="*/ 64 h 74"/>
                      <a:gd name="T34" fmla="*/ 8 w 130"/>
                      <a:gd name="T35" fmla="*/ 70 h 74"/>
                      <a:gd name="T36" fmla="*/ 22 w 130"/>
                      <a:gd name="T37" fmla="*/ 72 h 74"/>
                      <a:gd name="T38" fmla="*/ 28 w 130"/>
                      <a:gd name="T39" fmla="*/ 70 h 74"/>
                      <a:gd name="T40" fmla="*/ 38 w 130"/>
                      <a:gd name="T41" fmla="*/ 72 h 74"/>
                      <a:gd name="T42" fmla="*/ 46 w 130"/>
                      <a:gd name="T43" fmla="*/ 70 h 74"/>
                      <a:gd name="T44" fmla="*/ 48 w 130"/>
                      <a:gd name="T45" fmla="*/ 74 h 74"/>
                      <a:gd name="T46" fmla="*/ 56 w 130"/>
                      <a:gd name="T47" fmla="*/ 74 h 74"/>
                      <a:gd name="T48" fmla="*/ 64 w 130"/>
                      <a:gd name="T49" fmla="*/ 70 h 74"/>
                      <a:gd name="T50" fmla="*/ 62 w 130"/>
                      <a:gd name="T51" fmla="*/ 66 h 74"/>
                      <a:gd name="T52" fmla="*/ 62 w 130"/>
                      <a:gd name="T53" fmla="*/ 62 h 74"/>
                      <a:gd name="T54" fmla="*/ 70 w 130"/>
                      <a:gd name="T55" fmla="*/ 58 h 74"/>
                      <a:gd name="T56" fmla="*/ 68 w 130"/>
                      <a:gd name="T57" fmla="*/ 54 h 74"/>
                      <a:gd name="T58" fmla="*/ 80 w 130"/>
                      <a:gd name="T59" fmla="*/ 52 h 74"/>
                      <a:gd name="T60" fmla="*/ 86 w 130"/>
                      <a:gd name="T61" fmla="*/ 40 h 74"/>
                      <a:gd name="T62" fmla="*/ 92 w 130"/>
                      <a:gd name="T63" fmla="*/ 36 h 74"/>
                      <a:gd name="T64" fmla="*/ 96 w 130"/>
                      <a:gd name="T65" fmla="*/ 34 h 74"/>
                      <a:gd name="T66" fmla="*/ 108 w 130"/>
                      <a:gd name="T67" fmla="*/ 26 h 74"/>
                      <a:gd name="T68" fmla="*/ 116 w 130"/>
                      <a:gd name="T69" fmla="*/ 20 h 74"/>
                      <a:gd name="T70" fmla="*/ 124 w 130"/>
                      <a:gd name="T71" fmla="*/ 14 h 74"/>
                      <a:gd name="T72" fmla="*/ 130 w 130"/>
                      <a:gd name="T73" fmla="*/ 8 h 74"/>
                      <a:gd name="T74" fmla="*/ 124 w 130"/>
                      <a:gd name="T75" fmla="*/ 4 h 74"/>
                      <a:gd name="T76" fmla="*/ 116 w 130"/>
                      <a:gd name="T77" fmla="*/ 0 h 74"/>
                      <a:gd name="T78" fmla="*/ 110 w 130"/>
                      <a:gd name="T79" fmla="*/ 0 h 74"/>
                      <a:gd name="T80" fmla="*/ 106 w 130"/>
                      <a:gd name="T81" fmla="*/ 0 h 74"/>
                      <a:gd name="T82" fmla="*/ 100 w 130"/>
                      <a:gd name="T83" fmla="*/ 0 h 74"/>
                      <a:gd name="T84" fmla="*/ 100 w 130"/>
                      <a:gd name="T85" fmla="*/ 0 h 74"/>
                      <a:gd name="T86" fmla="*/ 88 w 130"/>
                      <a:gd name="T87" fmla="*/ 0 h 74"/>
                      <a:gd name="T88" fmla="*/ 84 w 130"/>
                      <a:gd name="T89" fmla="*/ 0 h 74"/>
                      <a:gd name="T90" fmla="*/ 78 w 130"/>
                      <a:gd name="T91" fmla="*/ 0 h 74"/>
                      <a:gd name="T92" fmla="*/ 70 w 130"/>
                      <a:gd name="T93" fmla="*/ 0 h 74"/>
                      <a:gd name="T94" fmla="*/ 60 w 130"/>
                      <a:gd name="T95" fmla="*/ 4 h 74"/>
                      <a:gd name="T96" fmla="*/ 56 w 130"/>
                      <a:gd name="T97" fmla="*/ 8 h 74"/>
                      <a:gd name="T98" fmla="*/ 48 w 130"/>
                      <a:gd name="T99" fmla="*/ 6 h 74"/>
                      <a:gd name="T100" fmla="*/ 44 w 130"/>
                      <a:gd name="T101" fmla="*/ 8 h 74"/>
                      <a:gd name="T102" fmla="*/ 22 w 130"/>
                      <a:gd name="T103" fmla="*/ 12 h 7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130" h="74">
                        <a:moveTo>
                          <a:pt x="26" y="12"/>
                        </a:moveTo>
                        <a:lnTo>
                          <a:pt x="26" y="14"/>
                        </a:lnTo>
                        <a:lnTo>
                          <a:pt x="26" y="14"/>
                        </a:lnTo>
                        <a:lnTo>
                          <a:pt x="26" y="16"/>
                        </a:lnTo>
                        <a:lnTo>
                          <a:pt x="26" y="20"/>
                        </a:lnTo>
                        <a:lnTo>
                          <a:pt x="30" y="22"/>
                        </a:lnTo>
                        <a:lnTo>
                          <a:pt x="36" y="24"/>
                        </a:lnTo>
                        <a:lnTo>
                          <a:pt x="38" y="24"/>
                        </a:lnTo>
                        <a:lnTo>
                          <a:pt x="38" y="24"/>
                        </a:lnTo>
                        <a:lnTo>
                          <a:pt x="42" y="24"/>
                        </a:lnTo>
                        <a:lnTo>
                          <a:pt x="46" y="24"/>
                        </a:lnTo>
                        <a:lnTo>
                          <a:pt x="48" y="24"/>
                        </a:lnTo>
                        <a:lnTo>
                          <a:pt x="48" y="24"/>
                        </a:lnTo>
                        <a:lnTo>
                          <a:pt x="50" y="24"/>
                        </a:lnTo>
                        <a:lnTo>
                          <a:pt x="48" y="28"/>
                        </a:lnTo>
                        <a:lnTo>
                          <a:pt x="46" y="28"/>
                        </a:lnTo>
                        <a:lnTo>
                          <a:pt x="42" y="28"/>
                        </a:lnTo>
                        <a:lnTo>
                          <a:pt x="38" y="26"/>
                        </a:lnTo>
                        <a:lnTo>
                          <a:pt x="36" y="26"/>
                        </a:lnTo>
                        <a:lnTo>
                          <a:pt x="34" y="28"/>
                        </a:lnTo>
                        <a:lnTo>
                          <a:pt x="34" y="30"/>
                        </a:lnTo>
                        <a:lnTo>
                          <a:pt x="34" y="32"/>
                        </a:lnTo>
                        <a:lnTo>
                          <a:pt x="34" y="32"/>
                        </a:lnTo>
                        <a:lnTo>
                          <a:pt x="34" y="32"/>
                        </a:lnTo>
                        <a:lnTo>
                          <a:pt x="38" y="34"/>
                        </a:lnTo>
                        <a:lnTo>
                          <a:pt x="40" y="38"/>
                        </a:lnTo>
                        <a:lnTo>
                          <a:pt x="38" y="40"/>
                        </a:lnTo>
                        <a:lnTo>
                          <a:pt x="36" y="42"/>
                        </a:lnTo>
                        <a:lnTo>
                          <a:pt x="34" y="42"/>
                        </a:lnTo>
                        <a:lnTo>
                          <a:pt x="28" y="42"/>
                        </a:lnTo>
                        <a:lnTo>
                          <a:pt x="24" y="44"/>
                        </a:lnTo>
                        <a:lnTo>
                          <a:pt x="20" y="46"/>
                        </a:lnTo>
                        <a:lnTo>
                          <a:pt x="20" y="50"/>
                        </a:lnTo>
                        <a:lnTo>
                          <a:pt x="20" y="50"/>
                        </a:lnTo>
                        <a:lnTo>
                          <a:pt x="24" y="52"/>
                        </a:lnTo>
                        <a:lnTo>
                          <a:pt x="26" y="52"/>
                        </a:lnTo>
                        <a:lnTo>
                          <a:pt x="30" y="54"/>
                        </a:lnTo>
                        <a:lnTo>
                          <a:pt x="28" y="56"/>
                        </a:lnTo>
                        <a:lnTo>
                          <a:pt x="30" y="56"/>
                        </a:lnTo>
                        <a:lnTo>
                          <a:pt x="32" y="58"/>
                        </a:lnTo>
                        <a:lnTo>
                          <a:pt x="32" y="60"/>
                        </a:lnTo>
                        <a:lnTo>
                          <a:pt x="32" y="60"/>
                        </a:lnTo>
                        <a:lnTo>
                          <a:pt x="28" y="60"/>
                        </a:lnTo>
                        <a:lnTo>
                          <a:pt x="26" y="58"/>
                        </a:lnTo>
                        <a:lnTo>
                          <a:pt x="24" y="54"/>
                        </a:lnTo>
                        <a:lnTo>
                          <a:pt x="22" y="52"/>
                        </a:lnTo>
                        <a:lnTo>
                          <a:pt x="14" y="54"/>
                        </a:lnTo>
                        <a:lnTo>
                          <a:pt x="14" y="58"/>
                        </a:lnTo>
                        <a:lnTo>
                          <a:pt x="14" y="62"/>
                        </a:lnTo>
                        <a:lnTo>
                          <a:pt x="8" y="62"/>
                        </a:lnTo>
                        <a:lnTo>
                          <a:pt x="2" y="64"/>
                        </a:lnTo>
                        <a:lnTo>
                          <a:pt x="0" y="66"/>
                        </a:lnTo>
                        <a:lnTo>
                          <a:pt x="0" y="68"/>
                        </a:lnTo>
                        <a:lnTo>
                          <a:pt x="8" y="70"/>
                        </a:lnTo>
                        <a:lnTo>
                          <a:pt x="14" y="70"/>
                        </a:lnTo>
                        <a:lnTo>
                          <a:pt x="18" y="70"/>
                        </a:lnTo>
                        <a:lnTo>
                          <a:pt x="22" y="72"/>
                        </a:lnTo>
                        <a:lnTo>
                          <a:pt x="24" y="72"/>
                        </a:lnTo>
                        <a:lnTo>
                          <a:pt x="28" y="72"/>
                        </a:lnTo>
                        <a:lnTo>
                          <a:pt x="28" y="70"/>
                        </a:lnTo>
                        <a:lnTo>
                          <a:pt x="32" y="70"/>
                        </a:lnTo>
                        <a:lnTo>
                          <a:pt x="34" y="70"/>
                        </a:lnTo>
                        <a:lnTo>
                          <a:pt x="38" y="72"/>
                        </a:lnTo>
                        <a:lnTo>
                          <a:pt x="42" y="70"/>
                        </a:lnTo>
                        <a:lnTo>
                          <a:pt x="44" y="70"/>
                        </a:lnTo>
                        <a:lnTo>
                          <a:pt x="46" y="70"/>
                        </a:lnTo>
                        <a:lnTo>
                          <a:pt x="48" y="70"/>
                        </a:lnTo>
                        <a:lnTo>
                          <a:pt x="50" y="72"/>
                        </a:lnTo>
                        <a:lnTo>
                          <a:pt x="48" y="74"/>
                        </a:lnTo>
                        <a:lnTo>
                          <a:pt x="48" y="74"/>
                        </a:lnTo>
                        <a:lnTo>
                          <a:pt x="50" y="74"/>
                        </a:lnTo>
                        <a:lnTo>
                          <a:pt x="56" y="74"/>
                        </a:lnTo>
                        <a:lnTo>
                          <a:pt x="58" y="74"/>
                        </a:lnTo>
                        <a:lnTo>
                          <a:pt x="62" y="72"/>
                        </a:lnTo>
                        <a:lnTo>
                          <a:pt x="64" y="70"/>
                        </a:lnTo>
                        <a:lnTo>
                          <a:pt x="68" y="70"/>
                        </a:lnTo>
                        <a:lnTo>
                          <a:pt x="68" y="68"/>
                        </a:lnTo>
                        <a:lnTo>
                          <a:pt x="62" y="66"/>
                        </a:lnTo>
                        <a:lnTo>
                          <a:pt x="62" y="66"/>
                        </a:lnTo>
                        <a:lnTo>
                          <a:pt x="60" y="64"/>
                        </a:lnTo>
                        <a:lnTo>
                          <a:pt x="62" y="62"/>
                        </a:lnTo>
                        <a:lnTo>
                          <a:pt x="64" y="62"/>
                        </a:lnTo>
                        <a:lnTo>
                          <a:pt x="66" y="60"/>
                        </a:lnTo>
                        <a:lnTo>
                          <a:pt x="70" y="58"/>
                        </a:lnTo>
                        <a:lnTo>
                          <a:pt x="68" y="56"/>
                        </a:lnTo>
                        <a:lnTo>
                          <a:pt x="66" y="54"/>
                        </a:lnTo>
                        <a:lnTo>
                          <a:pt x="68" y="54"/>
                        </a:lnTo>
                        <a:lnTo>
                          <a:pt x="72" y="54"/>
                        </a:lnTo>
                        <a:lnTo>
                          <a:pt x="78" y="54"/>
                        </a:lnTo>
                        <a:lnTo>
                          <a:pt x="80" y="52"/>
                        </a:lnTo>
                        <a:lnTo>
                          <a:pt x="84" y="50"/>
                        </a:lnTo>
                        <a:lnTo>
                          <a:pt x="86" y="46"/>
                        </a:lnTo>
                        <a:lnTo>
                          <a:pt x="86" y="40"/>
                        </a:lnTo>
                        <a:lnTo>
                          <a:pt x="88" y="38"/>
                        </a:lnTo>
                        <a:lnTo>
                          <a:pt x="88" y="38"/>
                        </a:lnTo>
                        <a:lnTo>
                          <a:pt x="92" y="36"/>
                        </a:lnTo>
                        <a:lnTo>
                          <a:pt x="92" y="36"/>
                        </a:lnTo>
                        <a:lnTo>
                          <a:pt x="94" y="34"/>
                        </a:lnTo>
                        <a:lnTo>
                          <a:pt x="96" y="34"/>
                        </a:lnTo>
                        <a:lnTo>
                          <a:pt x="102" y="34"/>
                        </a:lnTo>
                        <a:lnTo>
                          <a:pt x="106" y="28"/>
                        </a:lnTo>
                        <a:lnTo>
                          <a:pt x="108" y="26"/>
                        </a:lnTo>
                        <a:lnTo>
                          <a:pt x="110" y="24"/>
                        </a:lnTo>
                        <a:lnTo>
                          <a:pt x="112" y="22"/>
                        </a:lnTo>
                        <a:lnTo>
                          <a:pt x="116" y="20"/>
                        </a:lnTo>
                        <a:lnTo>
                          <a:pt x="118" y="18"/>
                        </a:lnTo>
                        <a:lnTo>
                          <a:pt x="120" y="18"/>
                        </a:lnTo>
                        <a:lnTo>
                          <a:pt x="124" y="14"/>
                        </a:lnTo>
                        <a:lnTo>
                          <a:pt x="124" y="12"/>
                        </a:lnTo>
                        <a:lnTo>
                          <a:pt x="126" y="10"/>
                        </a:lnTo>
                        <a:lnTo>
                          <a:pt x="130" y="8"/>
                        </a:lnTo>
                        <a:lnTo>
                          <a:pt x="130" y="8"/>
                        </a:lnTo>
                        <a:lnTo>
                          <a:pt x="130" y="6"/>
                        </a:lnTo>
                        <a:lnTo>
                          <a:pt x="124" y="4"/>
                        </a:lnTo>
                        <a:lnTo>
                          <a:pt x="122" y="4"/>
                        </a:lnTo>
                        <a:lnTo>
                          <a:pt x="120" y="2"/>
                        </a:lnTo>
                        <a:lnTo>
                          <a:pt x="116" y="0"/>
                        </a:lnTo>
                        <a:lnTo>
                          <a:pt x="114" y="2"/>
                        </a:lnTo>
                        <a:lnTo>
                          <a:pt x="112" y="2"/>
                        </a:lnTo>
                        <a:lnTo>
                          <a:pt x="110" y="0"/>
                        </a:lnTo>
                        <a:lnTo>
                          <a:pt x="110" y="0"/>
                        </a:lnTo>
                        <a:lnTo>
                          <a:pt x="108" y="0"/>
                        </a:lnTo>
                        <a:lnTo>
                          <a:pt x="106" y="0"/>
                        </a:lnTo>
                        <a:lnTo>
                          <a:pt x="104" y="0"/>
                        </a:lnTo>
                        <a:lnTo>
                          <a:pt x="102" y="0"/>
                        </a:lnTo>
                        <a:lnTo>
                          <a:pt x="100" y="0"/>
                        </a:lnTo>
                        <a:lnTo>
                          <a:pt x="100" y="0"/>
                        </a:lnTo>
                        <a:lnTo>
                          <a:pt x="100" y="0"/>
                        </a:lnTo>
                        <a:lnTo>
                          <a:pt x="100" y="0"/>
                        </a:lnTo>
                        <a:lnTo>
                          <a:pt x="98" y="0"/>
                        </a:lnTo>
                        <a:lnTo>
                          <a:pt x="96" y="0"/>
                        </a:lnTo>
                        <a:lnTo>
                          <a:pt x="88" y="0"/>
                        </a:lnTo>
                        <a:lnTo>
                          <a:pt x="86" y="0"/>
                        </a:lnTo>
                        <a:lnTo>
                          <a:pt x="86" y="0"/>
                        </a:lnTo>
                        <a:lnTo>
                          <a:pt x="84" y="0"/>
                        </a:lnTo>
                        <a:lnTo>
                          <a:pt x="80" y="0"/>
                        </a:lnTo>
                        <a:lnTo>
                          <a:pt x="78" y="0"/>
                        </a:lnTo>
                        <a:lnTo>
                          <a:pt x="78" y="0"/>
                        </a:lnTo>
                        <a:lnTo>
                          <a:pt x="76" y="2"/>
                        </a:lnTo>
                        <a:lnTo>
                          <a:pt x="74" y="2"/>
                        </a:lnTo>
                        <a:lnTo>
                          <a:pt x="70" y="0"/>
                        </a:lnTo>
                        <a:lnTo>
                          <a:pt x="66" y="2"/>
                        </a:lnTo>
                        <a:lnTo>
                          <a:pt x="64" y="2"/>
                        </a:lnTo>
                        <a:lnTo>
                          <a:pt x="60" y="4"/>
                        </a:lnTo>
                        <a:lnTo>
                          <a:pt x="58" y="6"/>
                        </a:lnTo>
                        <a:lnTo>
                          <a:pt x="56" y="8"/>
                        </a:lnTo>
                        <a:lnTo>
                          <a:pt x="56" y="8"/>
                        </a:lnTo>
                        <a:lnTo>
                          <a:pt x="52" y="6"/>
                        </a:lnTo>
                        <a:lnTo>
                          <a:pt x="50" y="6"/>
                        </a:lnTo>
                        <a:lnTo>
                          <a:pt x="48" y="6"/>
                        </a:lnTo>
                        <a:lnTo>
                          <a:pt x="48" y="6"/>
                        </a:lnTo>
                        <a:lnTo>
                          <a:pt x="48" y="8"/>
                        </a:lnTo>
                        <a:lnTo>
                          <a:pt x="44" y="8"/>
                        </a:lnTo>
                        <a:lnTo>
                          <a:pt x="36" y="8"/>
                        </a:lnTo>
                        <a:lnTo>
                          <a:pt x="26" y="10"/>
                        </a:lnTo>
                        <a:lnTo>
                          <a:pt x="22" y="12"/>
                        </a:lnTo>
                        <a:lnTo>
                          <a:pt x="24" y="14"/>
                        </a:lnTo>
                        <a:lnTo>
                          <a:pt x="26" y="12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89" name="Freeform 386"/>
                  <p:cNvSpPr>
                    <a:spLocks/>
                  </p:cNvSpPr>
                  <p:nvPr/>
                </p:nvSpPr>
                <p:spPr bwMode="auto">
                  <a:xfrm>
                    <a:off x="2756" y="918"/>
                    <a:ext cx="254" cy="182"/>
                  </a:xfrm>
                  <a:custGeom>
                    <a:avLst/>
                    <a:gdLst>
                      <a:gd name="T0" fmla="*/ 244 w 254"/>
                      <a:gd name="T1" fmla="*/ 96 h 182"/>
                      <a:gd name="T2" fmla="*/ 230 w 254"/>
                      <a:gd name="T3" fmla="*/ 94 h 182"/>
                      <a:gd name="T4" fmla="*/ 210 w 254"/>
                      <a:gd name="T5" fmla="*/ 82 h 182"/>
                      <a:gd name="T6" fmla="*/ 200 w 254"/>
                      <a:gd name="T7" fmla="*/ 82 h 182"/>
                      <a:gd name="T8" fmla="*/ 182 w 254"/>
                      <a:gd name="T9" fmla="*/ 72 h 182"/>
                      <a:gd name="T10" fmla="*/ 182 w 254"/>
                      <a:gd name="T11" fmla="*/ 58 h 182"/>
                      <a:gd name="T12" fmla="*/ 172 w 254"/>
                      <a:gd name="T13" fmla="*/ 52 h 182"/>
                      <a:gd name="T14" fmla="*/ 156 w 254"/>
                      <a:gd name="T15" fmla="*/ 44 h 182"/>
                      <a:gd name="T16" fmla="*/ 140 w 254"/>
                      <a:gd name="T17" fmla="*/ 32 h 182"/>
                      <a:gd name="T18" fmla="*/ 128 w 254"/>
                      <a:gd name="T19" fmla="*/ 30 h 182"/>
                      <a:gd name="T20" fmla="*/ 116 w 254"/>
                      <a:gd name="T21" fmla="*/ 20 h 182"/>
                      <a:gd name="T22" fmla="*/ 84 w 254"/>
                      <a:gd name="T23" fmla="*/ 22 h 182"/>
                      <a:gd name="T24" fmla="*/ 74 w 254"/>
                      <a:gd name="T25" fmla="*/ 26 h 182"/>
                      <a:gd name="T26" fmla="*/ 74 w 254"/>
                      <a:gd name="T27" fmla="*/ 8 h 182"/>
                      <a:gd name="T28" fmla="*/ 58 w 254"/>
                      <a:gd name="T29" fmla="*/ 4 h 182"/>
                      <a:gd name="T30" fmla="*/ 38 w 254"/>
                      <a:gd name="T31" fmla="*/ 18 h 182"/>
                      <a:gd name="T32" fmla="*/ 36 w 254"/>
                      <a:gd name="T33" fmla="*/ 28 h 182"/>
                      <a:gd name="T34" fmla="*/ 38 w 254"/>
                      <a:gd name="T35" fmla="*/ 36 h 182"/>
                      <a:gd name="T36" fmla="*/ 30 w 254"/>
                      <a:gd name="T37" fmla="*/ 24 h 182"/>
                      <a:gd name="T38" fmla="*/ 44 w 254"/>
                      <a:gd name="T39" fmla="*/ 4 h 182"/>
                      <a:gd name="T40" fmla="*/ 14 w 254"/>
                      <a:gd name="T41" fmla="*/ 10 h 182"/>
                      <a:gd name="T42" fmla="*/ 0 w 254"/>
                      <a:gd name="T43" fmla="*/ 30 h 182"/>
                      <a:gd name="T44" fmla="*/ 16 w 254"/>
                      <a:gd name="T45" fmla="*/ 38 h 182"/>
                      <a:gd name="T46" fmla="*/ 4 w 254"/>
                      <a:gd name="T47" fmla="*/ 46 h 182"/>
                      <a:gd name="T48" fmla="*/ 22 w 254"/>
                      <a:gd name="T49" fmla="*/ 46 h 182"/>
                      <a:gd name="T50" fmla="*/ 28 w 254"/>
                      <a:gd name="T51" fmla="*/ 52 h 182"/>
                      <a:gd name="T52" fmla="*/ 60 w 254"/>
                      <a:gd name="T53" fmla="*/ 56 h 182"/>
                      <a:gd name="T54" fmla="*/ 80 w 254"/>
                      <a:gd name="T55" fmla="*/ 56 h 182"/>
                      <a:gd name="T56" fmla="*/ 98 w 254"/>
                      <a:gd name="T57" fmla="*/ 56 h 182"/>
                      <a:gd name="T58" fmla="*/ 112 w 254"/>
                      <a:gd name="T59" fmla="*/ 66 h 182"/>
                      <a:gd name="T60" fmla="*/ 104 w 254"/>
                      <a:gd name="T61" fmla="*/ 74 h 182"/>
                      <a:gd name="T62" fmla="*/ 118 w 254"/>
                      <a:gd name="T63" fmla="*/ 72 h 182"/>
                      <a:gd name="T64" fmla="*/ 130 w 254"/>
                      <a:gd name="T65" fmla="*/ 80 h 182"/>
                      <a:gd name="T66" fmla="*/ 144 w 254"/>
                      <a:gd name="T67" fmla="*/ 94 h 182"/>
                      <a:gd name="T68" fmla="*/ 134 w 254"/>
                      <a:gd name="T69" fmla="*/ 106 h 182"/>
                      <a:gd name="T70" fmla="*/ 134 w 254"/>
                      <a:gd name="T71" fmla="*/ 124 h 182"/>
                      <a:gd name="T72" fmla="*/ 114 w 254"/>
                      <a:gd name="T73" fmla="*/ 128 h 182"/>
                      <a:gd name="T74" fmla="*/ 92 w 254"/>
                      <a:gd name="T75" fmla="*/ 130 h 182"/>
                      <a:gd name="T76" fmla="*/ 86 w 254"/>
                      <a:gd name="T77" fmla="*/ 142 h 182"/>
                      <a:gd name="T78" fmla="*/ 118 w 254"/>
                      <a:gd name="T79" fmla="*/ 140 h 182"/>
                      <a:gd name="T80" fmla="*/ 136 w 254"/>
                      <a:gd name="T81" fmla="*/ 140 h 182"/>
                      <a:gd name="T82" fmla="*/ 152 w 254"/>
                      <a:gd name="T83" fmla="*/ 154 h 182"/>
                      <a:gd name="T84" fmla="*/ 160 w 254"/>
                      <a:gd name="T85" fmla="*/ 164 h 182"/>
                      <a:gd name="T86" fmla="*/ 182 w 254"/>
                      <a:gd name="T87" fmla="*/ 172 h 182"/>
                      <a:gd name="T88" fmla="*/ 224 w 254"/>
                      <a:gd name="T89" fmla="*/ 182 h 182"/>
                      <a:gd name="T90" fmla="*/ 210 w 254"/>
                      <a:gd name="T91" fmla="*/ 168 h 182"/>
                      <a:gd name="T92" fmla="*/ 192 w 254"/>
                      <a:gd name="T93" fmla="*/ 158 h 182"/>
                      <a:gd name="T94" fmla="*/ 202 w 254"/>
                      <a:gd name="T95" fmla="*/ 156 h 182"/>
                      <a:gd name="T96" fmla="*/ 224 w 254"/>
                      <a:gd name="T97" fmla="*/ 164 h 182"/>
                      <a:gd name="T98" fmla="*/ 232 w 254"/>
                      <a:gd name="T99" fmla="*/ 160 h 182"/>
                      <a:gd name="T100" fmla="*/ 236 w 254"/>
                      <a:gd name="T101" fmla="*/ 158 h 182"/>
                      <a:gd name="T102" fmla="*/ 220 w 254"/>
                      <a:gd name="T103" fmla="*/ 138 h 182"/>
                      <a:gd name="T104" fmla="*/ 206 w 254"/>
                      <a:gd name="T105" fmla="*/ 134 h 182"/>
                      <a:gd name="T106" fmla="*/ 200 w 254"/>
                      <a:gd name="T107" fmla="*/ 124 h 182"/>
                      <a:gd name="T108" fmla="*/ 190 w 254"/>
                      <a:gd name="T109" fmla="*/ 114 h 182"/>
                      <a:gd name="T110" fmla="*/ 190 w 254"/>
                      <a:gd name="T111" fmla="*/ 108 h 182"/>
                      <a:gd name="T112" fmla="*/ 210 w 254"/>
                      <a:gd name="T113" fmla="*/ 112 h 182"/>
                      <a:gd name="T114" fmla="*/ 236 w 254"/>
                      <a:gd name="T115" fmla="*/ 128 h 182"/>
                      <a:gd name="T116" fmla="*/ 238 w 254"/>
                      <a:gd name="T117" fmla="*/ 124 h 182"/>
                      <a:gd name="T118" fmla="*/ 242 w 254"/>
                      <a:gd name="T119" fmla="*/ 108 h 1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254" h="182">
                        <a:moveTo>
                          <a:pt x="252" y="106"/>
                        </a:moveTo>
                        <a:lnTo>
                          <a:pt x="254" y="106"/>
                        </a:lnTo>
                        <a:lnTo>
                          <a:pt x="254" y="104"/>
                        </a:lnTo>
                        <a:lnTo>
                          <a:pt x="252" y="100"/>
                        </a:lnTo>
                        <a:lnTo>
                          <a:pt x="244" y="96"/>
                        </a:lnTo>
                        <a:lnTo>
                          <a:pt x="240" y="98"/>
                        </a:lnTo>
                        <a:lnTo>
                          <a:pt x="238" y="100"/>
                        </a:lnTo>
                        <a:lnTo>
                          <a:pt x="238" y="98"/>
                        </a:lnTo>
                        <a:lnTo>
                          <a:pt x="232" y="92"/>
                        </a:lnTo>
                        <a:lnTo>
                          <a:pt x="230" y="94"/>
                        </a:lnTo>
                        <a:lnTo>
                          <a:pt x="226" y="92"/>
                        </a:lnTo>
                        <a:lnTo>
                          <a:pt x="222" y="88"/>
                        </a:lnTo>
                        <a:lnTo>
                          <a:pt x="220" y="86"/>
                        </a:lnTo>
                        <a:lnTo>
                          <a:pt x="216" y="84"/>
                        </a:lnTo>
                        <a:lnTo>
                          <a:pt x="210" y="82"/>
                        </a:lnTo>
                        <a:lnTo>
                          <a:pt x="208" y="84"/>
                        </a:lnTo>
                        <a:lnTo>
                          <a:pt x="208" y="82"/>
                        </a:lnTo>
                        <a:lnTo>
                          <a:pt x="206" y="82"/>
                        </a:lnTo>
                        <a:lnTo>
                          <a:pt x="204" y="84"/>
                        </a:lnTo>
                        <a:lnTo>
                          <a:pt x="200" y="82"/>
                        </a:lnTo>
                        <a:lnTo>
                          <a:pt x="194" y="76"/>
                        </a:lnTo>
                        <a:lnTo>
                          <a:pt x="192" y="76"/>
                        </a:lnTo>
                        <a:lnTo>
                          <a:pt x="186" y="76"/>
                        </a:lnTo>
                        <a:lnTo>
                          <a:pt x="184" y="74"/>
                        </a:lnTo>
                        <a:lnTo>
                          <a:pt x="182" y="72"/>
                        </a:lnTo>
                        <a:lnTo>
                          <a:pt x="180" y="66"/>
                        </a:lnTo>
                        <a:lnTo>
                          <a:pt x="192" y="66"/>
                        </a:lnTo>
                        <a:lnTo>
                          <a:pt x="186" y="62"/>
                        </a:lnTo>
                        <a:lnTo>
                          <a:pt x="178" y="58"/>
                        </a:lnTo>
                        <a:lnTo>
                          <a:pt x="182" y="58"/>
                        </a:lnTo>
                        <a:lnTo>
                          <a:pt x="186" y="58"/>
                        </a:lnTo>
                        <a:lnTo>
                          <a:pt x="180" y="52"/>
                        </a:lnTo>
                        <a:lnTo>
                          <a:pt x="178" y="50"/>
                        </a:lnTo>
                        <a:lnTo>
                          <a:pt x="176" y="52"/>
                        </a:lnTo>
                        <a:lnTo>
                          <a:pt x="172" y="52"/>
                        </a:lnTo>
                        <a:lnTo>
                          <a:pt x="174" y="48"/>
                        </a:lnTo>
                        <a:lnTo>
                          <a:pt x="172" y="46"/>
                        </a:lnTo>
                        <a:lnTo>
                          <a:pt x="166" y="44"/>
                        </a:lnTo>
                        <a:lnTo>
                          <a:pt x="160" y="42"/>
                        </a:lnTo>
                        <a:lnTo>
                          <a:pt x="156" y="44"/>
                        </a:lnTo>
                        <a:lnTo>
                          <a:pt x="152" y="38"/>
                        </a:lnTo>
                        <a:lnTo>
                          <a:pt x="152" y="38"/>
                        </a:lnTo>
                        <a:lnTo>
                          <a:pt x="150" y="36"/>
                        </a:lnTo>
                        <a:lnTo>
                          <a:pt x="146" y="34"/>
                        </a:lnTo>
                        <a:lnTo>
                          <a:pt x="140" y="32"/>
                        </a:lnTo>
                        <a:lnTo>
                          <a:pt x="138" y="34"/>
                        </a:lnTo>
                        <a:lnTo>
                          <a:pt x="134" y="36"/>
                        </a:lnTo>
                        <a:lnTo>
                          <a:pt x="132" y="36"/>
                        </a:lnTo>
                        <a:lnTo>
                          <a:pt x="130" y="34"/>
                        </a:lnTo>
                        <a:lnTo>
                          <a:pt x="128" y="30"/>
                        </a:lnTo>
                        <a:lnTo>
                          <a:pt x="124" y="28"/>
                        </a:lnTo>
                        <a:lnTo>
                          <a:pt x="124" y="26"/>
                        </a:lnTo>
                        <a:lnTo>
                          <a:pt x="118" y="26"/>
                        </a:lnTo>
                        <a:lnTo>
                          <a:pt x="118" y="22"/>
                        </a:lnTo>
                        <a:lnTo>
                          <a:pt x="116" y="20"/>
                        </a:lnTo>
                        <a:lnTo>
                          <a:pt x="112" y="20"/>
                        </a:lnTo>
                        <a:lnTo>
                          <a:pt x="94" y="18"/>
                        </a:lnTo>
                        <a:lnTo>
                          <a:pt x="92" y="20"/>
                        </a:lnTo>
                        <a:lnTo>
                          <a:pt x="90" y="22"/>
                        </a:lnTo>
                        <a:lnTo>
                          <a:pt x="84" y="22"/>
                        </a:lnTo>
                        <a:lnTo>
                          <a:pt x="82" y="20"/>
                        </a:lnTo>
                        <a:lnTo>
                          <a:pt x="78" y="22"/>
                        </a:lnTo>
                        <a:lnTo>
                          <a:pt x="80" y="24"/>
                        </a:lnTo>
                        <a:lnTo>
                          <a:pt x="76" y="26"/>
                        </a:lnTo>
                        <a:lnTo>
                          <a:pt x="74" y="26"/>
                        </a:lnTo>
                        <a:lnTo>
                          <a:pt x="76" y="20"/>
                        </a:lnTo>
                        <a:lnTo>
                          <a:pt x="78" y="16"/>
                        </a:lnTo>
                        <a:lnTo>
                          <a:pt x="76" y="10"/>
                        </a:lnTo>
                        <a:lnTo>
                          <a:pt x="74" y="8"/>
                        </a:lnTo>
                        <a:lnTo>
                          <a:pt x="74" y="8"/>
                        </a:lnTo>
                        <a:lnTo>
                          <a:pt x="74" y="6"/>
                        </a:lnTo>
                        <a:lnTo>
                          <a:pt x="72" y="4"/>
                        </a:lnTo>
                        <a:lnTo>
                          <a:pt x="66" y="2"/>
                        </a:lnTo>
                        <a:lnTo>
                          <a:pt x="62" y="2"/>
                        </a:lnTo>
                        <a:lnTo>
                          <a:pt x="58" y="4"/>
                        </a:lnTo>
                        <a:lnTo>
                          <a:pt x="46" y="6"/>
                        </a:lnTo>
                        <a:lnTo>
                          <a:pt x="42" y="12"/>
                        </a:lnTo>
                        <a:lnTo>
                          <a:pt x="42" y="12"/>
                        </a:lnTo>
                        <a:lnTo>
                          <a:pt x="40" y="12"/>
                        </a:lnTo>
                        <a:lnTo>
                          <a:pt x="38" y="18"/>
                        </a:lnTo>
                        <a:lnTo>
                          <a:pt x="40" y="20"/>
                        </a:lnTo>
                        <a:lnTo>
                          <a:pt x="42" y="22"/>
                        </a:lnTo>
                        <a:lnTo>
                          <a:pt x="38" y="22"/>
                        </a:lnTo>
                        <a:lnTo>
                          <a:pt x="38" y="24"/>
                        </a:lnTo>
                        <a:lnTo>
                          <a:pt x="36" y="28"/>
                        </a:lnTo>
                        <a:lnTo>
                          <a:pt x="38" y="30"/>
                        </a:lnTo>
                        <a:lnTo>
                          <a:pt x="42" y="30"/>
                        </a:lnTo>
                        <a:lnTo>
                          <a:pt x="42" y="32"/>
                        </a:lnTo>
                        <a:lnTo>
                          <a:pt x="42" y="34"/>
                        </a:lnTo>
                        <a:lnTo>
                          <a:pt x="38" y="36"/>
                        </a:lnTo>
                        <a:lnTo>
                          <a:pt x="36" y="36"/>
                        </a:lnTo>
                        <a:lnTo>
                          <a:pt x="36" y="32"/>
                        </a:lnTo>
                        <a:lnTo>
                          <a:pt x="36" y="32"/>
                        </a:lnTo>
                        <a:lnTo>
                          <a:pt x="32" y="28"/>
                        </a:lnTo>
                        <a:lnTo>
                          <a:pt x="30" y="24"/>
                        </a:lnTo>
                        <a:lnTo>
                          <a:pt x="30" y="22"/>
                        </a:lnTo>
                        <a:lnTo>
                          <a:pt x="30" y="16"/>
                        </a:lnTo>
                        <a:lnTo>
                          <a:pt x="34" y="12"/>
                        </a:lnTo>
                        <a:lnTo>
                          <a:pt x="40" y="6"/>
                        </a:lnTo>
                        <a:lnTo>
                          <a:pt x="44" y="4"/>
                        </a:lnTo>
                        <a:lnTo>
                          <a:pt x="48" y="2"/>
                        </a:lnTo>
                        <a:lnTo>
                          <a:pt x="44" y="0"/>
                        </a:lnTo>
                        <a:lnTo>
                          <a:pt x="26" y="2"/>
                        </a:lnTo>
                        <a:lnTo>
                          <a:pt x="16" y="8"/>
                        </a:lnTo>
                        <a:lnTo>
                          <a:pt x="14" y="10"/>
                        </a:lnTo>
                        <a:lnTo>
                          <a:pt x="12" y="14"/>
                        </a:lnTo>
                        <a:lnTo>
                          <a:pt x="6" y="18"/>
                        </a:lnTo>
                        <a:lnTo>
                          <a:pt x="6" y="20"/>
                        </a:lnTo>
                        <a:lnTo>
                          <a:pt x="2" y="24"/>
                        </a:lnTo>
                        <a:lnTo>
                          <a:pt x="0" y="30"/>
                        </a:lnTo>
                        <a:lnTo>
                          <a:pt x="4" y="34"/>
                        </a:lnTo>
                        <a:lnTo>
                          <a:pt x="12" y="34"/>
                        </a:lnTo>
                        <a:lnTo>
                          <a:pt x="14" y="36"/>
                        </a:lnTo>
                        <a:lnTo>
                          <a:pt x="18" y="38"/>
                        </a:lnTo>
                        <a:lnTo>
                          <a:pt x="16" y="38"/>
                        </a:lnTo>
                        <a:lnTo>
                          <a:pt x="6" y="36"/>
                        </a:lnTo>
                        <a:lnTo>
                          <a:pt x="2" y="38"/>
                        </a:lnTo>
                        <a:lnTo>
                          <a:pt x="0" y="40"/>
                        </a:lnTo>
                        <a:lnTo>
                          <a:pt x="2" y="42"/>
                        </a:lnTo>
                        <a:lnTo>
                          <a:pt x="4" y="46"/>
                        </a:lnTo>
                        <a:lnTo>
                          <a:pt x="10" y="48"/>
                        </a:lnTo>
                        <a:lnTo>
                          <a:pt x="14" y="48"/>
                        </a:lnTo>
                        <a:lnTo>
                          <a:pt x="20" y="48"/>
                        </a:lnTo>
                        <a:lnTo>
                          <a:pt x="20" y="48"/>
                        </a:lnTo>
                        <a:lnTo>
                          <a:pt x="22" y="46"/>
                        </a:lnTo>
                        <a:lnTo>
                          <a:pt x="20" y="48"/>
                        </a:lnTo>
                        <a:lnTo>
                          <a:pt x="20" y="50"/>
                        </a:lnTo>
                        <a:lnTo>
                          <a:pt x="22" y="52"/>
                        </a:lnTo>
                        <a:lnTo>
                          <a:pt x="30" y="54"/>
                        </a:lnTo>
                        <a:lnTo>
                          <a:pt x="28" y="52"/>
                        </a:lnTo>
                        <a:lnTo>
                          <a:pt x="38" y="54"/>
                        </a:lnTo>
                        <a:lnTo>
                          <a:pt x="52" y="56"/>
                        </a:lnTo>
                        <a:lnTo>
                          <a:pt x="58" y="56"/>
                        </a:lnTo>
                        <a:lnTo>
                          <a:pt x="58" y="56"/>
                        </a:lnTo>
                        <a:lnTo>
                          <a:pt x="60" y="56"/>
                        </a:lnTo>
                        <a:lnTo>
                          <a:pt x="60" y="52"/>
                        </a:lnTo>
                        <a:lnTo>
                          <a:pt x="64" y="52"/>
                        </a:lnTo>
                        <a:lnTo>
                          <a:pt x="72" y="54"/>
                        </a:lnTo>
                        <a:lnTo>
                          <a:pt x="76" y="54"/>
                        </a:lnTo>
                        <a:lnTo>
                          <a:pt x="80" y="56"/>
                        </a:lnTo>
                        <a:lnTo>
                          <a:pt x="86" y="56"/>
                        </a:lnTo>
                        <a:lnTo>
                          <a:pt x="86" y="52"/>
                        </a:lnTo>
                        <a:lnTo>
                          <a:pt x="94" y="52"/>
                        </a:lnTo>
                        <a:lnTo>
                          <a:pt x="94" y="58"/>
                        </a:lnTo>
                        <a:lnTo>
                          <a:pt x="98" y="56"/>
                        </a:lnTo>
                        <a:lnTo>
                          <a:pt x="98" y="60"/>
                        </a:lnTo>
                        <a:lnTo>
                          <a:pt x="100" y="60"/>
                        </a:lnTo>
                        <a:lnTo>
                          <a:pt x="106" y="64"/>
                        </a:lnTo>
                        <a:lnTo>
                          <a:pt x="112" y="66"/>
                        </a:lnTo>
                        <a:lnTo>
                          <a:pt x="112" y="66"/>
                        </a:lnTo>
                        <a:lnTo>
                          <a:pt x="112" y="68"/>
                        </a:lnTo>
                        <a:lnTo>
                          <a:pt x="108" y="70"/>
                        </a:lnTo>
                        <a:lnTo>
                          <a:pt x="104" y="70"/>
                        </a:lnTo>
                        <a:lnTo>
                          <a:pt x="102" y="74"/>
                        </a:lnTo>
                        <a:lnTo>
                          <a:pt x="104" y="74"/>
                        </a:lnTo>
                        <a:lnTo>
                          <a:pt x="108" y="74"/>
                        </a:lnTo>
                        <a:lnTo>
                          <a:pt x="114" y="72"/>
                        </a:lnTo>
                        <a:lnTo>
                          <a:pt x="114" y="70"/>
                        </a:lnTo>
                        <a:lnTo>
                          <a:pt x="116" y="72"/>
                        </a:lnTo>
                        <a:lnTo>
                          <a:pt x="118" y="72"/>
                        </a:lnTo>
                        <a:lnTo>
                          <a:pt x="120" y="72"/>
                        </a:lnTo>
                        <a:lnTo>
                          <a:pt x="122" y="76"/>
                        </a:lnTo>
                        <a:lnTo>
                          <a:pt x="126" y="76"/>
                        </a:lnTo>
                        <a:lnTo>
                          <a:pt x="130" y="78"/>
                        </a:lnTo>
                        <a:lnTo>
                          <a:pt x="130" y="80"/>
                        </a:lnTo>
                        <a:lnTo>
                          <a:pt x="134" y="80"/>
                        </a:lnTo>
                        <a:lnTo>
                          <a:pt x="136" y="84"/>
                        </a:lnTo>
                        <a:lnTo>
                          <a:pt x="138" y="86"/>
                        </a:lnTo>
                        <a:lnTo>
                          <a:pt x="140" y="88"/>
                        </a:lnTo>
                        <a:lnTo>
                          <a:pt x="144" y="94"/>
                        </a:lnTo>
                        <a:lnTo>
                          <a:pt x="146" y="96"/>
                        </a:lnTo>
                        <a:lnTo>
                          <a:pt x="142" y="98"/>
                        </a:lnTo>
                        <a:lnTo>
                          <a:pt x="138" y="102"/>
                        </a:lnTo>
                        <a:lnTo>
                          <a:pt x="138" y="104"/>
                        </a:lnTo>
                        <a:lnTo>
                          <a:pt x="134" y="106"/>
                        </a:lnTo>
                        <a:lnTo>
                          <a:pt x="130" y="110"/>
                        </a:lnTo>
                        <a:lnTo>
                          <a:pt x="126" y="112"/>
                        </a:lnTo>
                        <a:lnTo>
                          <a:pt x="124" y="114"/>
                        </a:lnTo>
                        <a:lnTo>
                          <a:pt x="130" y="118"/>
                        </a:lnTo>
                        <a:lnTo>
                          <a:pt x="134" y="124"/>
                        </a:lnTo>
                        <a:lnTo>
                          <a:pt x="126" y="124"/>
                        </a:lnTo>
                        <a:lnTo>
                          <a:pt x="124" y="126"/>
                        </a:lnTo>
                        <a:lnTo>
                          <a:pt x="122" y="124"/>
                        </a:lnTo>
                        <a:lnTo>
                          <a:pt x="120" y="126"/>
                        </a:lnTo>
                        <a:lnTo>
                          <a:pt x="114" y="128"/>
                        </a:lnTo>
                        <a:lnTo>
                          <a:pt x="112" y="128"/>
                        </a:lnTo>
                        <a:lnTo>
                          <a:pt x="110" y="130"/>
                        </a:lnTo>
                        <a:lnTo>
                          <a:pt x="94" y="126"/>
                        </a:lnTo>
                        <a:lnTo>
                          <a:pt x="94" y="128"/>
                        </a:lnTo>
                        <a:lnTo>
                          <a:pt x="92" y="130"/>
                        </a:lnTo>
                        <a:lnTo>
                          <a:pt x="86" y="130"/>
                        </a:lnTo>
                        <a:lnTo>
                          <a:pt x="84" y="132"/>
                        </a:lnTo>
                        <a:lnTo>
                          <a:pt x="82" y="136"/>
                        </a:lnTo>
                        <a:lnTo>
                          <a:pt x="84" y="140"/>
                        </a:lnTo>
                        <a:lnTo>
                          <a:pt x="86" y="142"/>
                        </a:lnTo>
                        <a:lnTo>
                          <a:pt x="98" y="144"/>
                        </a:lnTo>
                        <a:lnTo>
                          <a:pt x="102" y="144"/>
                        </a:lnTo>
                        <a:lnTo>
                          <a:pt x="104" y="142"/>
                        </a:lnTo>
                        <a:lnTo>
                          <a:pt x="110" y="138"/>
                        </a:lnTo>
                        <a:lnTo>
                          <a:pt x="118" y="140"/>
                        </a:lnTo>
                        <a:lnTo>
                          <a:pt x="120" y="142"/>
                        </a:lnTo>
                        <a:lnTo>
                          <a:pt x="124" y="142"/>
                        </a:lnTo>
                        <a:lnTo>
                          <a:pt x="130" y="142"/>
                        </a:lnTo>
                        <a:lnTo>
                          <a:pt x="132" y="140"/>
                        </a:lnTo>
                        <a:lnTo>
                          <a:pt x="136" y="140"/>
                        </a:lnTo>
                        <a:lnTo>
                          <a:pt x="138" y="144"/>
                        </a:lnTo>
                        <a:lnTo>
                          <a:pt x="142" y="146"/>
                        </a:lnTo>
                        <a:lnTo>
                          <a:pt x="144" y="148"/>
                        </a:lnTo>
                        <a:lnTo>
                          <a:pt x="144" y="150"/>
                        </a:lnTo>
                        <a:lnTo>
                          <a:pt x="152" y="154"/>
                        </a:lnTo>
                        <a:lnTo>
                          <a:pt x="154" y="154"/>
                        </a:lnTo>
                        <a:lnTo>
                          <a:pt x="156" y="158"/>
                        </a:lnTo>
                        <a:lnTo>
                          <a:pt x="150" y="158"/>
                        </a:lnTo>
                        <a:lnTo>
                          <a:pt x="156" y="162"/>
                        </a:lnTo>
                        <a:lnTo>
                          <a:pt x="160" y="164"/>
                        </a:lnTo>
                        <a:lnTo>
                          <a:pt x="166" y="166"/>
                        </a:lnTo>
                        <a:lnTo>
                          <a:pt x="172" y="168"/>
                        </a:lnTo>
                        <a:lnTo>
                          <a:pt x="178" y="168"/>
                        </a:lnTo>
                        <a:lnTo>
                          <a:pt x="180" y="170"/>
                        </a:lnTo>
                        <a:lnTo>
                          <a:pt x="182" y="172"/>
                        </a:lnTo>
                        <a:lnTo>
                          <a:pt x="184" y="170"/>
                        </a:lnTo>
                        <a:lnTo>
                          <a:pt x="188" y="174"/>
                        </a:lnTo>
                        <a:lnTo>
                          <a:pt x="194" y="176"/>
                        </a:lnTo>
                        <a:lnTo>
                          <a:pt x="210" y="180"/>
                        </a:lnTo>
                        <a:lnTo>
                          <a:pt x="224" y="182"/>
                        </a:lnTo>
                        <a:lnTo>
                          <a:pt x="226" y="180"/>
                        </a:lnTo>
                        <a:lnTo>
                          <a:pt x="222" y="176"/>
                        </a:lnTo>
                        <a:lnTo>
                          <a:pt x="218" y="172"/>
                        </a:lnTo>
                        <a:lnTo>
                          <a:pt x="216" y="172"/>
                        </a:lnTo>
                        <a:lnTo>
                          <a:pt x="210" y="168"/>
                        </a:lnTo>
                        <a:lnTo>
                          <a:pt x="206" y="164"/>
                        </a:lnTo>
                        <a:lnTo>
                          <a:pt x="202" y="166"/>
                        </a:lnTo>
                        <a:lnTo>
                          <a:pt x="202" y="162"/>
                        </a:lnTo>
                        <a:lnTo>
                          <a:pt x="198" y="162"/>
                        </a:lnTo>
                        <a:lnTo>
                          <a:pt x="192" y="158"/>
                        </a:lnTo>
                        <a:lnTo>
                          <a:pt x="186" y="152"/>
                        </a:lnTo>
                        <a:lnTo>
                          <a:pt x="192" y="152"/>
                        </a:lnTo>
                        <a:lnTo>
                          <a:pt x="198" y="156"/>
                        </a:lnTo>
                        <a:lnTo>
                          <a:pt x="200" y="158"/>
                        </a:lnTo>
                        <a:lnTo>
                          <a:pt x="202" y="156"/>
                        </a:lnTo>
                        <a:lnTo>
                          <a:pt x="204" y="158"/>
                        </a:lnTo>
                        <a:lnTo>
                          <a:pt x="212" y="162"/>
                        </a:lnTo>
                        <a:lnTo>
                          <a:pt x="218" y="164"/>
                        </a:lnTo>
                        <a:lnTo>
                          <a:pt x="220" y="164"/>
                        </a:lnTo>
                        <a:lnTo>
                          <a:pt x="224" y="164"/>
                        </a:lnTo>
                        <a:lnTo>
                          <a:pt x="232" y="170"/>
                        </a:lnTo>
                        <a:lnTo>
                          <a:pt x="236" y="166"/>
                        </a:lnTo>
                        <a:lnTo>
                          <a:pt x="236" y="162"/>
                        </a:lnTo>
                        <a:lnTo>
                          <a:pt x="234" y="160"/>
                        </a:lnTo>
                        <a:lnTo>
                          <a:pt x="232" y="160"/>
                        </a:lnTo>
                        <a:lnTo>
                          <a:pt x="230" y="156"/>
                        </a:lnTo>
                        <a:lnTo>
                          <a:pt x="228" y="152"/>
                        </a:lnTo>
                        <a:lnTo>
                          <a:pt x="232" y="154"/>
                        </a:lnTo>
                        <a:lnTo>
                          <a:pt x="234" y="158"/>
                        </a:lnTo>
                        <a:lnTo>
                          <a:pt x="236" y="158"/>
                        </a:lnTo>
                        <a:lnTo>
                          <a:pt x="236" y="152"/>
                        </a:lnTo>
                        <a:lnTo>
                          <a:pt x="228" y="148"/>
                        </a:lnTo>
                        <a:lnTo>
                          <a:pt x="224" y="144"/>
                        </a:lnTo>
                        <a:lnTo>
                          <a:pt x="226" y="138"/>
                        </a:lnTo>
                        <a:lnTo>
                          <a:pt x="220" y="138"/>
                        </a:lnTo>
                        <a:lnTo>
                          <a:pt x="218" y="136"/>
                        </a:lnTo>
                        <a:lnTo>
                          <a:pt x="218" y="134"/>
                        </a:lnTo>
                        <a:lnTo>
                          <a:pt x="214" y="132"/>
                        </a:lnTo>
                        <a:lnTo>
                          <a:pt x="210" y="132"/>
                        </a:lnTo>
                        <a:lnTo>
                          <a:pt x="206" y="134"/>
                        </a:lnTo>
                        <a:lnTo>
                          <a:pt x="206" y="132"/>
                        </a:lnTo>
                        <a:lnTo>
                          <a:pt x="204" y="130"/>
                        </a:lnTo>
                        <a:lnTo>
                          <a:pt x="202" y="128"/>
                        </a:lnTo>
                        <a:lnTo>
                          <a:pt x="200" y="126"/>
                        </a:lnTo>
                        <a:lnTo>
                          <a:pt x="200" y="124"/>
                        </a:lnTo>
                        <a:lnTo>
                          <a:pt x="198" y="122"/>
                        </a:lnTo>
                        <a:lnTo>
                          <a:pt x="194" y="120"/>
                        </a:lnTo>
                        <a:lnTo>
                          <a:pt x="190" y="122"/>
                        </a:lnTo>
                        <a:lnTo>
                          <a:pt x="186" y="116"/>
                        </a:lnTo>
                        <a:lnTo>
                          <a:pt x="190" y="114"/>
                        </a:lnTo>
                        <a:lnTo>
                          <a:pt x="192" y="116"/>
                        </a:lnTo>
                        <a:lnTo>
                          <a:pt x="196" y="116"/>
                        </a:lnTo>
                        <a:lnTo>
                          <a:pt x="198" y="114"/>
                        </a:lnTo>
                        <a:lnTo>
                          <a:pt x="194" y="112"/>
                        </a:lnTo>
                        <a:lnTo>
                          <a:pt x="190" y="108"/>
                        </a:lnTo>
                        <a:lnTo>
                          <a:pt x="194" y="108"/>
                        </a:lnTo>
                        <a:lnTo>
                          <a:pt x="198" y="106"/>
                        </a:lnTo>
                        <a:lnTo>
                          <a:pt x="206" y="110"/>
                        </a:lnTo>
                        <a:lnTo>
                          <a:pt x="206" y="110"/>
                        </a:lnTo>
                        <a:lnTo>
                          <a:pt x="210" y="112"/>
                        </a:lnTo>
                        <a:lnTo>
                          <a:pt x="216" y="116"/>
                        </a:lnTo>
                        <a:lnTo>
                          <a:pt x="224" y="124"/>
                        </a:lnTo>
                        <a:lnTo>
                          <a:pt x="228" y="126"/>
                        </a:lnTo>
                        <a:lnTo>
                          <a:pt x="232" y="128"/>
                        </a:lnTo>
                        <a:lnTo>
                          <a:pt x="236" y="128"/>
                        </a:lnTo>
                        <a:lnTo>
                          <a:pt x="236" y="130"/>
                        </a:lnTo>
                        <a:lnTo>
                          <a:pt x="240" y="128"/>
                        </a:lnTo>
                        <a:lnTo>
                          <a:pt x="238" y="126"/>
                        </a:lnTo>
                        <a:lnTo>
                          <a:pt x="238" y="124"/>
                        </a:lnTo>
                        <a:lnTo>
                          <a:pt x="238" y="124"/>
                        </a:lnTo>
                        <a:lnTo>
                          <a:pt x="240" y="118"/>
                        </a:lnTo>
                        <a:lnTo>
                          <a:pt x="246" y="118"/>
                        </a:lnTo>
                        <a:lnTo>
                          <a:pt x="246" y="114"/>
                        </a:lnTo>
                        <a:lnTo>
                          <a:pt x="250" y="112"/>
                        </a:lnTo>
                        <a:lnTo>
                          <a:pt x="242" y="108"/>
                        </a:lnTo>
                        <a:lnTo>
                          <a:pt x="246" y="108"/>
                        </a:lnTo>
                        <a:lnTo>
                          <a:pt x="252" y="106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90" name="Freeform 387"/>
                  <p:cNvSpPr>
                    <a:spLocks/>
                  </p:cNvSpPr>
                  <p:nvPr/>
                </p:nvSpPr>
                <p:spPr bwMode="auto">
                  <a:xfrm>
                    <a:off x="3054" y="1178"/>
                    <a:ext cx="2" cy="2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0 h 2"/>
                      <a:gd name="T4" fmla="*/ 0 w 2"/>
                      <a:gd name="T5" fmla="*/ 0 h 2"/>
                      <a:gd name="T6" fmla="*/ 0 w 2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91" name="Freeform 388"/>
                  <p:cNvSpPr>
                    <a:spLocks/>
                  </p:cNvSpPr>
                  <p:nvPr/>
                </p:nvSpPr>
                <p:spPr bwMode="auto">
                  <a:xfrm>
                    <a:off x="2990" y="1088"/>
                    <a:ext cx="8" cy="2"/>
                  </a:xfrm>
                  <a:custGeom>
                    <a:avLst/>
                    <a:gdLst>
                      <a:gd name="T0" fmla="*/ 4 w 8"/>
                      <a:gd name="T1" fmla="*/ 0 h 2"/>
                      <a:gd name="T2" fmla="*/ 2 w 8"/>
                      <a:gd name="T3" fmla="*/ 0 h 2"/>
                      <a:gd name="T4" fmla="*/ 0 w 8"/>
                      <a:gd name="T5" fmla="*/ 2 h 2"/>
                      <a:gd name="T6" fmla="*/ 4 w 8"/>
                      <a:gd name="T7" fmla="*/ 2 h 2"/>
                      <a:gd name="T8" fmla="*/ 8 w 8"/>
                      <a:gd name="T9" fmla="*/ 0 h 2"/>
                      <a:gd name="T10" fmla="*/ 4 w 8"/>
                      <a:gd name="T11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8" h="2">
                        <a:moveTo>
                          <a:pt x="4" y="0"/>
                        </a:move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4" y="2"/>
                        </a:lnTo>
                        <a:lnTo>
                          <a:pt x="8" y="0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92" name="Freeform 389"/>
                  <p:cNvSpPr>
                    <a:spLocks/>
                  </p:cNvSpPr>
                  <p:nvPr/>
                </p:nvSpPr>
                <p:spPr bwMode="auto">
                  <a:xfrm>
                    <a:off x="2716" y="922"/>
                    <a:ext cx="2" cy="2"/>
                  </a:xfrm>
                  <a:custGeom>
                    <a:avLst/>
                    <a:gdLst>
                      <a:gd name="T0" fmla="*/ 2 w 2"/>
                      <a:gd name="T1" fmla="*/ 2 h 2"/>
                      <a:gd name="T2" fmla="*/ 2 w 2"/>
                      <a:gd name="T3" fmla="*/ 0 h 2"/>
                      <a:gd name="T4" fmla="*/ 0 w 2"/>
                      <a:gd name="T5" fmla="*/ 2 h 2"/>
                      <a:gd name="T6" fmla="*/ 2 w 2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2" y="2"/>
                        </a:move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93" name="Freeform 390"/>
                  <p:cNvSpPr>
                    <a:spLocks/>
                  </p:cNvSpPr>
                  <p:nvPr/>
                </p:nvSpPr>
                <p:spPr bwMode="auto">
                  <a:xfrm>
                    <a:off x="2888" y="876"/>
                    <a:ext cx="6" cy="2"/>
                  </a:xfrm>
                  <a:custGeom>
                    <a:avLst/>
                    <a:gdLst>
                      <a:gd name="T0" fmla="*/ 6 w 6"/>
                      <a:gd name="T1" fmla="*/ 2 h 2"/>
                      <a:gd name="T2" fmla="*/ 6 w 6"/>
                      <a:gd name="T3" fmla="*/ 0 h 2"/>
                      <a:gd name="T4" fmla="*/ 4 w 6"/>
                      <a:gd name="T5" fmla="*/ 0 h 2"/>
                      <a:gd name="T6" fmla="*/ 2 w 6"/>
                      <a:gd name="T7" fmla="*/ 0 h 2"/>
                      <a:gd name="T8" fmla="*/ 0 w 6"/>
                      <a:gd name="T9" fmla="*/ 0 h 2"/>
                      <a:gd name="T10" fmla="*/ 2 w 6"/>
                      <a:gd name="T11" fmla="*/ 2 h 2"/>
                      <a:gd name="T12" fmla="*/ 6 w 6"/>
                      <a:gd name="T13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" h="2">
                        <a:moveTo>
                          <a:pt x="6" y="2"/>
                        </a:moveTo>
                        <a:lnTo>
                          <a:pt x="6" y="0"/>
                        </a:lnTo>
                        <a:lnTo>
                          <a:pt x="4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2" y="2"/>
                        </a:lnTo>
                        <a:lnTo>
                          <a:pt x="6" y="2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94" name="Freeform 391"/>
                  <p:cNvSpPr>
                    <a:spLocks/>
                  </p:cNvSpPr>
                  <p:nvPr/>
                </p:nvSpPr>
                <p:spPr bwMode="auto">
                  <a:xfrm>
                    <a:off x="3034" y="804"/>
                    <a:ext cx="8" cy="2"/>
                  </a:xfrm>
                  <a:custGeom>
                    <a:avLst/>
                    <a:gdLst>
                      <a:gd name="T0" fmla="*/ 6 w 8"/>
                      <a:gd name="T1" fmla="*/ 2 h 2"/>
                      <a:gd name="T2" fmla="*/ 8 w 8"/>
                      <a:gd name="T3" fmla="*/ 0 h 2"/>
                      <a:gd name="T4" fmla="*/ 2 w 8"/>
                      <a:gd name="T5" fmla="*/ 0 h 2"/>
                      <a:gd name="T6" fmla="*/ 0 w 8"/>
                      <a:gd name="T7" fmla="*/ 0 h 2"/>
                      <a:gd name="T8" fmla="*/ 2 w 8"/>
                      <a:gd name="T9" fmla="*/ 0 h 2"/>
                      <a:gd name="T10" fmla="*/ 6 w 8"/>
                      <a:gd name="T11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8" h="2">
                        <a:moveTo>
                          <a:pt x="6" y="2"/>
                        </a:moveTo>
                        <a:lnTo>
                          <a:pt x="8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2" y="0"/>
                        </a:lnTo>
                        <a:lnTo>
                          <a:pt x="6" y="2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95" name="Freeform 392"/>
                  <p:cNvSpPr>
                    <a:spLocks/>
                  </p:cNvSpPr>
                  <p:nvPr/>
                </p:nvSpPr>
                <p:spPr bwMode="auto">
                  <a:xfrm>
                    <a:off x="3046" y="806"/>
                    <a:ext cx="4" cy="1"/>
                  </a:xfrm>
                  <a:custGeom>
                    <a:avLst/>
                    <a:gdLst>
                      <a:gd name="T0" fmla="*/ 4 w 4"/>
                      <a:gd name="T1" fmla="*/ 0 w 4"/>
                      <a:gd name="T2" fmla="*/ 2 w 4"/>
                      <a:gd name="T3" fmla="*/ 4 w 4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4">
                        <a:moveTo>
                          <a:pt x="4" y="0"/>
                        </a:moveTo>
                        <a:lnTo>
                          <a:pt x="0" y="0"/>
                        </a:lnTo>
                        <a:lnTo>
                          <a:pt x="2" y="0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96" name="Freeform 393"/>
                  <p:cNvSpPr>
                    <a:spLocks/>
                  </p:cNvSpPr>
                  <p:nvPr/>
                </p:nvSpPr>
                <p:spPr bwMode="auto">
                  <a:xfrm>
                    <a:off x="2970" y="806"/>
                    <a:ext cx="4" cy="2"/>
                  </a:xfrm>
                  <a:custGeom>
                    <a:avLst/>
                    <a:gdLst>
                      <a:gd name="T0" fmla="*/ 4 w 4"/>
                      <a:gd name="T1" fmla="*/ 0 h 2"/>
                      <a:gd name="T2" fmla="*/ 0 w 4"/>
                      <a:gd name="T3" fmla="*/ 0 h 2"/>
                      <a:gd name="T4" fmla="*/ 0 w 4"/>
                      <a:gd name="T5" fmla="*/ 0 h 2"/>
                      <a:gd name="T6" fmla="*/ 4 w 4"/>
                      <a:gd name="T7" fmla="*/ 2 h 2"/>
                      <a:gd name="T8" fmla="*/ 4 w 4"/>
                      <a:gd name="T9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2">
                        <a:moveTo>
                          <a:pt x="4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4" y="2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97" name="Freeform 394"/>
                  <p:cNvSpPr>
                    <a:spLocks/>
                  </p:cNvSpPr>
                  <p:nvPr/>
                </p:nvSpPr>
                <p:spPr bwMode="auto">
                  <a:xfrm>
                    <a:off x="2954" y="814"/>
                    <a:ext cx="4" cy="1"/>
                  </a:xfrm>
                  <a:custGeom>
                    <a:avLst/>
                    <a:gdLst>
                      <a:gd name="T0" fmla="*/ 2 w 4"/>
                      <a:gd name="T1" fmla="*/ 4 w 4"/>
                      <a:gd name="T2" fmla="*/ 2 w 4"/>
                      <a:gd name="T3" fmla="*/ 0 w 4"/>
                      <a:gd name="T4" fmla="*/ 0 w 4"/>
                      <a:gd name="T5" fmla="*/ 2 w 4"/>
                      <a:gd name="T6" fmla="*/ 2 w 4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4">
                        <a:moveTo>
                          <a:pt x="2" y="0"/>
                        </a:moveTo>
                        <a:lnTo>
                          <a:pt x="4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98" name="Freeform 395"/>
                  <p:cNvSpPr>
                    <a:spLocks/>
                  </p:cNvSpPr>
                  <p:nvPr/>
                </p:nvSpPr>
                <p:spPr bwMode="auto">
                  <a:xfrm>
                    <a:off x="2968" y="808"/>
                    <a:ext cx="8" cy="1"/>
                  </a:xfrm>
                  <a:custGeom>
                    <a:avLst/>
                    <a:gdLst>
                      <a:gd name="T0" fmla="*/ 8 w 8"/>
                      <a:gd name="T1" fmla="*/ 4 w 8"/>
                      <a:gd name="T2" fmla="*/ 2 w 8"/>
                      <a:gd name="T3" fmla="*/ 0 w 8"/>
                      <a:gd name="T4" fmla="*/ 6 w 8"/>
                      <a:gd name="T5" fmla="*/ 8 w 8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</a:cxnLst>
                    <a:rect l="0" t="0" r="r" b="b"/>
                    <a:pathLst>
                      <a:path w="8">
                        <a:moveTo>
                          <a:pt x="8" y="0"/>
                        </a:moveTo>
                        <a:lnTo>
                          <a:pt x="4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6" y="0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299" name="Freeform 396"/>
                  <p:cNvSpPr>
                    <a:spLocks/>
                  </p:cNvSpPr>
                  <p:nvPr/>
                </p:nvSpPr>
                <p:spPr bwMode="auto">
                  <a:xfrm>
                    <a:off x="2958" y="814"/>
                    <a:ext cx="16" cy="6"/>
                  </a:xfrm>
                  <a:custGeom>
                    <a:avLst/>
                    <a:gdLst>
                      <a:gd name="T0" fmla="*/ 8 w 16"/>
                      <a:gd name="T1" fmla="*/ 4 h 6"/>
                      <a:gd name="T2" fmla="*/ 14 w 16"/>
                      <a:gd name="T3" fmla="*/ 6 h 6"/>
                      <a:gd name="T4" fmla="*/ 16 w 16"/>
                      <a:gd name="T5" fmla="*/ 4 h 6"/>
                      <a:gd name="T6" fmla="*/ 14 w 16"/>
                      <a:gd name="T7" fmla="*/ 2 h 6"/>
                      <a:gd name="T8" fmla="*/ 12 w 16"/>
                      <a:gd name="T9" fmla="*/ 2 h 6"/>
                      <a:gd name="T10" fmla="*/ 6 w 16"/>
                      <a:gd name="T11" fmla="*/ 0 h 6"/>
                      <a:gd name="T12" fmla="*/ 2 w 16"/>
                      <a:gd name="T13" fmla="*/ 0 h 6"/>
                      <a:gd name="T14" fmla="*/ 2 w 16"/>
                      <a:gd name="T15" fmla="*/ 0 h 6"/>
                      <a:gd name="T16" fmla="*/ 0 w 16"/>
                      <a:gd name="T17" fmla="*/ 2 h 6"/>
                      <a:gd name="T18" fmla="*/ 4 w 16"/>
                      <a:gd name="T19" fmla="*/ 2 h 6"/>
                      <a:gd name="T20" fmla="*/ 8 w 16"/>
                      <a:gd name="T21" fmla="*/ 4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6" h="6">
                        <a:moveTo>
                          <a:pt x="8" y="4"/>
                        </a:moveTo>
                        <a:lnTo>
                          <a:pt x="14" y="6"/>
                        </a:lnTo>
                        <a:lnTo>
                          <a:pt x="16" y="4"/>
                        </a:lnTo>
                        <a:lnTo>
                          <a:pt x="14" y="2"/>
                        </a:lnTo>
                        <a:lnTo>
                          <a:pt x="12" y="2"/>
                        </a:lnTo>
                        <a:lnTo>
                          <a:pt x="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4" y="2"/>
                        </a:lnTo>
                        <a:lnTo>
                          <a:pt x="8" y="4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300" name="Freeform 397"/>
                  <p:cNvSpPr>
                    <a:spLocks/>
                  </p:cNvSpPr>
                  <p:nvPr/>
                </p:nvSpPr>
                <p:spPr bwMode="auto">
                  <a:xfrm>
                    <a:off x="2778" y="1030"/>
                    <a:ext cx="10" cy="8"/>
                  </a:xfrm>
                  <a:custGeom>
                    <a:avLst/>
                    <a:gdLst>
                      <a:gd name="T0" fmla="*/ 8 w 10"/>
                      <a:gd name="T1" fmla="*/ 8 h 8"/>
                      <a:gd name="T2" fmla="*/ 10 w 10"/>
                      <a:gd name="T3" fmla="*/ 6 h 8"/>
                      <a:gd name="T4" fmla="*/ 4 w 10"/>
                      <a:gd name="T5" fmla="*/ 2 h 8"/>
                      <a:gd name="T6" fmla="*/ 0 w 10"/>
                      <a:gd name="T7" fmla="*/ 0 h 8"/>
                      <a:gd name="T8" fmla="*/ 0 w 10"/>
                      <a:gd name="T9" fmla="*/ 2 h 8"/>
                      <a:gd name="T10" fmla="*/ 2 w 10"/>
                      <a:gd name="T11" fmla="*/ 4 h 8"/>
                      <a:gd name="T12" fmla="*/ 4 w 10"/>
                      <a:gd name="T13" fmla="*/ 6 h 8"/>
                      <a:gd name="T14" fmla="*/ 6 w 10"/>
                      <a:gd name="T15" fmla="*/ 6 h 8"/>
                      <a:gd name="T16" fmla="*/ 4 w 10"/>
                      <a:gd name="T17" fmla="*/ 8 h 8"/>
                      <a:gd name="T18" fmla="*/ 8 w 10"/>
                      <a:gd name="T19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" h="8">
                        <a:moveTo>
                          <a:pt x="8" y="8"/>
                        </a:moveTo>
                        <a:lnTo>
                          <a:pt x="10" y="6"/>
                        </a:lnTo>
                        <a:lnTo>
                          <a:pt x="4" y="2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2" y="4"/>
                        </a:lnTo>
                        <a:lnTo>
                          <a:pt x="4" y="6"/>
                        </a:lnTo>
                        <a:lnTo>
                          <a:pt x="6" y="6"/>
                        </a:lnTo>
                        <a:lnTo>
                          <a:pt x="4" y="8"/>
                        </a:lnTo>
                        <a:lnTo>
                          <a:pt x="8" y="8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301" name="Freeform 398"/>
                  <p:cNvSpPr>
                    <a:spLocks/>
                  </p:cNvSpPr>
                  <p:nvPr/>
                </p:nvSpPr>
                <p:spPr bwMode="auto">
                  <a:xfrm>
                    <a:off x="2804" y="1230"/>
                    <a:ext cx="12" cy="2"/>
                  </a:xfrm>
                  <a:custGeom>
                    <a:avLst/>
                    <a:gdLst>
                      <a:gd name="T0" fmla="*/ 0 w 12"/>
                      <a:gd name="T1" fmla="*/ 2 h 2"/>
                      <a:gd name="T2" fmla="*/ 6 w 12"/>
                      <a:gd name="T3" fmla="*/ 0 h 2"/>
                      <a:gd name="T4" fmla="*/ 12 w 12"/>
                      <a:gd name="T5" fmla="*/ 0 h 2"/>
                      <a:gd name="T6" fmla="*/ 6 w 12"/>
                      <a:gd name="T7" fmla="*/ 0 h 2"/>
                      <a:gd name="T8" fmla="*/ 0 w 12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2">
                        <a:moveTo>
                          <a:pt x="0" y="2"/>
                        </a:moveTo>
                        <a:lnTo>
                          <a:pt x="6" y="0"/>
                        </a:lnTo>
                        <a:lnTo>
                          <a:pt x="12" y="0"/>
                        </a:lnTo>
                        <a:lnTo>
                          <a:pt x="6" y="0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302" name="Freeform 399"/>
                  <p:cNvSpPr>
                    <a:spLocks/>
                  </p:cNvSpPr>
                  <p:nvPr/>
                </p:nvSpPr>
                <p:spPr bwMode="auto">
                  <a:xfrm>
                    <a:off x="2770" y="1032"/>
                    <a:ext cx="6" cy="6"/>
                  </a:xfrm>
                  <a:custGeom>
                    <a:avLst/>
                    <a:gdLst>
                      <a:gd name="T0" fmla="*/ 6 w 6"/>
                      <a:gd name="T1" fmla="*/ 4 h 6"/>
                      <a:gd name="T2" fmla="*/ 2 w 6"/>
                      <a:gd name="T3" fmla="*/ 0 h 6"/>
                      <a:gd name="T4" fmla="*/ 0 w 6"/>
                      <a:gd name="T5" fmla="*/ 0 h 6"/>
                      <a:gd name="T6" fmla="*/ 2 w 6"/>
                      <a:gd name="T7" fmla="*/ 6 h 6"/>
                      <a:gd name="T8" fmla="*/ 6 w 6"/>
                      <a:gd name="T9" fmla="*/ 4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6">
                        <a:moveTo>
                          <a:pt x="6" y="4"/>
                        </a:move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2" y="6"/>
                        </a:lnTo>
                        <a:lnTo>
                          <a:pt x="6" y="4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303" name="Freeform 400"/>
                  <p:cNvSpPr>
                    <a:spLocks/>
                  </p:cNvSpPr>
                  <p:nvPr/>
                </p:nvSpPr>
                <p:spPr bwMode="auto">
                  <a:xfrm>
                    <a:off x="2988" y="1102"/>
                    <a:ext cx="10" cy="6"/>
                  </a:xfrm>
                  <a:custGeom>
                    <a:avLst/>
                    <a:gdLst>
                      <a:gd name="T0" fmla="*/ 0 w 10"/>
                      <a:gd name="T1" fmla="*/ 2 h 6"/>
                      <a:gd name="T2" fmla="*/ 0 w 10"/>
                      <a:gd name="T3" fmla="*/ 4 h 6"/>
                      <a:gd name="T4" fmla="*/ 8 w 10"/>
                      <a:gd name="T5" fmla="*/ 6 h 6"/>
                      <a:gd name="T6" fmla="*/ 10 w 10"/>
                      <a:gd name="T7" fmla="*/ 4 h 6"/>
                      <a:gd name="T8" fmla="*/ 8 w 10"/>
                      <a:gd name="T9" fmla="*/ 2 h 6"/>
                      <a:gd name="T10" fmla="*/ 2 w 10"/>
                      <a:gd name="T11" fmla="*/ 0 h 6"/>
                      <a:gd name="T12" fmla="*/ 0 w 10"/>
                      <a:gd name="T13" fmla="*/ 2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" h="6">
                        <a:moveTo>
                          <a:pt x="0" y="2"/>
                        </a:moveTo>
                        <a:lnTo>
                          <a:pt x="0" y="4"/>
                        </a:lnTo>
                        <a:lnTo>
                          <a:pt x="8" y="6"/>
                        </a:lnTo>
                        <a:lnTo>
                          <a:pt x="10" y="4"/>
                        </a:lnTo>
                        <a:lnTo>
                          <a:pt x="8" y="2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304" name="Freeform 401"/>
                  <p:cNvSpPr>
                    <a:spLocks/>
                  </p:cNvSpPr>
                  <p:nvPr/>
                </p:nvSpPr>
                <p:spPr bwMode="auto">
                  <a:xfrm>
                    <a:off x="2814" y="1092"/>
                    <a:ext cx="10" cy="12"/>
                  </a:xfrm>
                  <a:custGeom>
                    <a:avLst/>
                    <a:gdLst>
                      <a:gd name="T0" fmla="*/ 10 w 10"/>
                      <a:gd name="T1" fmla="*/ 4 h 12"/>
                      <a:gd name="T2" fmla="*/ 6 w 10"/>
                      <a:gd name="T3" fmla="*/ 0 h 12"/>
                      <a:gd name="T4" fmla="*/ 2 w 10"/>
                      <a:gd name="T5" fmla="*/ 2 h 12"/>
                      <a:gd name="T6" fmla="*/ 0 w 10"/>
                      <a:gd name="T7" fmla="*/ 4 h 12"/>
                      <a:gd name="T8" fmla="*/ 0 w 10"/>
                      <a:gd name="T9" fmla="*/ 10 h 12"/>
                      <a:gd name="T10" fmla="*/ 2 w 10"/>
                      <a:gd name="T11" fmla="*/ 12 h 12"/>
                      <a:gd name="T12" fmla="*/ 6 w 10"/>
                      <a:gd name="T13" fmla="*/ 10 h 12"/>
                      <a:gd name="T14" fmla="*/ 10 w 10"/>
                      <a:gd name="T15" fmla="*/ 4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0" h="12">
                        <a:moveTo>
                          <a:pt x="10" y="4"/>
                        </a:move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4"/>
                        </a:lnTo>
                        <a:lnTo>
                          <a:pt x="0" y="10"/>
                        </a:lnTo>
                        <a:lnTo>
                          <a:pt x="2" y="12"/>
                        </a:lnTo>
                        <a:lnTo>
                          <a:pt x="6" y="10"/>
                        </a:lnTo>
                        <a:lnTo>
                          <a:pt x="10" y="4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  <p:sp>
                <p:nvSpPr>
                  <p:cNvPr id="159" name="Freeform 256"/>
                  <p:cNvSpPr>
                    <a:spLocks/>
                  </p:cNvSpPr>
                  <p:nvPr/>
                </p:nvSpPr>
                <p:spPr bwMode="auto">
                  <a:xfrm>
                    <a:off x="2025" y="850"/>
                    <a:ext cx="1774" cy="2654"/>
                  </a:xfrm>
                  <a:custGeom>
                    <a:avLst/>
                    <a:gdLst>
                      <a:gd name="T0" fmla="*/ 1509 w 1774"/>
                      <a:gd name="T1" fmla="*/ 1655 h 2654"/>
                      <a:gd name="T2" fmla="*/ 1447 w 1774"/>
                      <a:gd name="T3" fmla="*/ 1599 h 2654"/>
                      <a:gd name="T4" fmla="*/ 1211 w 1774"/>
                      <a:gd name="T5" fmla="*/ 1457 h 2654"/>
                      <a:gd name="T6" fmla="*/ 1075 w 1774"/>
                      <a:gd name="T7" fmla="*/ 1421 h 2654"/>
                      <a:gd name="T8" fmla="*/ 939 w 1774"/>
                      <a:gd name="T9" fmla="*/ 1385 h 2654"/>
                      <a:gd name="T10" fmla="*/ 645 w 1774"/>
                      <a:gd name="T11" fmla="*/ 1425 h 2654"/>
                      <a:gd name="T12" fmla="*/ 517 w 1774"/>
                      <a:gd name="T13" fmla="*/ 1269 h 2654"/>
                      <a:gd name="T14" fmla="*/ 485 w 1774"/>
                      <a:gd name="T15" fmla="*/ 1171 h 2654"/>
                      <a:gd name="T16" fmla="*/ 359 w 1774"/>
                      <a:gd name="T17" fmla="*/ 1007 h 2654"/>
                      <a:gd name="T18" fmla="*/ 529 w 1774"/>
                      <a:gd name="T19" fmla="*/ 931 h 2654"/>
                      <a:gd name="T20" fmla="*/ 687 w 1774"/>
                      <a:gd name="T21" fmla="*/ 1005 h 2654"/>
                      <a:gd name="T22" fmla="*/ 761 w 1774"/>
                      <a:gd name="T23" fmla="*/ 849 h 2654"/>
                      <a:gd name="T24" fmla="*/ 829 w 1774"/>
                      <a:gd name="T25" fmla="*/ 735 h 2654"/>
                      <a:gd name="T26" fmla="*/ 939 w 1774"/>
                      <a:gd name="T27" fmla="*/ 657 h 2654"/>
                      <a:gd name="T28" fmla="*/ 1031 w 1774"/>
                      <a:gd name="T29" fmla="*/ 562 h 2654"/>
                      <a:gd name="T30" fmla="*/ 1093 w 1774"/>
                      <a:gd name="T31" fmla="*/ 572 h 2654"/>
                      <a:gd name="T32" fmla="*/ 925 w 1774"/>
                      <a:gd name="T33" fmla="*/ 536 h 2654"/>
                      <a:gd name="T34" fmla="*/ 1131 w 1774"/>
                      <a:gd name="T35" fmla="*/ 434 h 2654"/>
                      <a:gd name="T36" fmla="*/ 1029 w 1774"/>
                      <a:gd name="T37" fmla="*/ 332 h 2654"/>
                      <a:gd name="T38" fmla="*/ 939 w 1774"/>
                      <a:gd name="T39" fmla="*/ 310 h 2654"/>
                      <a:gd name="T40" fmla="*/ 813 w 1774"/>
                      <a:gd name="T41" fmla="*/ 256 h 2654"/>
                      <a:gd name="T42" fmla="*/ 783 w 1774"/>
                      <a:gd name="T43" fmla="*/ 390 h 2654"/>
                      <a:gd name="T44" fmla="*/ 735 w 1774"/>
                      <a:gd name="T45" fmla="*/ 372 h 2654"/>
                      <a:gd name="T46" fmla="*/ 625 w 1774"/>
                      <a:gd name="T47" fmla="*/ 250 h 2654"/>
                      <a:gd name="T48" fmla="*/ 741 w 1774"/>
                      <a:gd name="T49" fmla="*/ 174 h 2654"/>
                      <a:gd name="T50" fmla="*/ 757 w 1774"/>
                      <a:gd name="T51" fmla="*/ 138 h 2654"/>
                      <a:gd name="T52" fmla="*/ 711 w 1774"/>
                      <a:gd name="T53" fmla="*/ 136 h 2654"/>
                      <a:gd name="T54" fmla="*/ 683 w 1774"/>
                      <a:gd name="T55" fmla="*/ 124 h 2654"/>
                      <a:gd name="T56" fmla="*/ 623 w 1774"/>
                      <a:gd name="T57" fmla="*/ 144 h 2654"/>
                      <a:gd name="T58" fmla="*/ 545 w 1774"/>
                      <a:gd name="T59" fmla="*/ 140 h 2654"/>
                      <a:gd name="T60" fmla="*/ 479 w 1774"/>
                      <a:gd name="T61" fmla="*/ 84 h 2654"/>
                      <a:gd name="T62" fmla="*/ 417 w 1774"/>
                      <a:gd name="T63" fmla="*/ 70 h 2654"/>
                      <a:gd name="T64" fmla="*/ 379 w 1774"/>
                      <a:gd name="T65" fmla="*/ 18 h 2654"/>
                      <a:gd name="T66" fmla="*/ 287 w 1774"/>
                      <a:gd name="T67" fmla="*/ 24 h 2654"/>
                      <a:gd name="T68" fmla="*/ 219 w 1774"/>
                      <a:gd name="T69" fmla="*/ 62 h 2654"/>
                      <a:gd name="T70" fmla="*/ 130 w 1774"/>
                      <a:gd name="T71" fmla="*/ 106 h 2654"/>
                      <a:gd name="T72" fmla="*/ 58 w 1774"/>
                      <a:gd name="T73" fmla="*/ 160 h 2654"/>
                      <a:gd name="T74" fmla="*/ 86 w 1774"/>
                      <a:gd name="T75" fmla="*/ 160 h 2654"/>
                      <a:gd name="T76" fmla="*/ 138 w 1774"/>
                      <a:gd name="T77" fmla="*/ 154 h 2654"/>
                      <a:gd name="T78" fmla="*/ 180 w 1774"/>
                      <a:gd name="T79" fmla="*/ 214 h 2654"/>
                      <a:gd name="T80" fmla="*/ 164 w 1774"/>
                      <a:gd name="T81" fmla="*/ 280 h 2654"/>
                      <a:gd name="T82" fmla="*/ 136 w 1774"/>
                      <a:gd name="T83" fmla="*/ 370 h 2654"/>
                      <a:gd name="T84" fmla="*/ 122 w 1774"/>
                      <a:gd name="T85" fmla="*/ 430 h 2654"/>
                      <a:gd name="T86" fmla="*/ 6 w 1774"/>
                      <a:gd name="T87" fmla="*/ 643 h 2654"/>
                      <a:gd name="T88" fmla="*/ 58 w 1774"/>
                      <a:gd name="T89" fmla="*/ 953 h 2654"/>
                      <a:gd name="T90" fmla="*/ 66 w 1774"/>
                      <a:gd name="T91" fmla="*/ 893 h 2654"/>
                      <a:gd name="T92" fmla="*/ 120 w 1774"/>
                      <a:gd name="T93" fmla="*/ 955 h 2654"/>
                      <a:gd name="T94" fmla="*/ 289 w 1774"/>
                      <a:gd name="T95" fmla="*/ 1237 h 2654"/>
                      <a:gd name="T96" fmla="*/ 587 w 1774"/>
                      <a:gd name="T97" fmla="*/ 1411 h 2654"/>
                      <a:gd name="T98" fmla="*/ 731 w 1774"/>
                      <a:gd name="T99" fmla="*/ 1463 h 2654"/>
                      <a:gd name="T100" fmla="*/ 739 w 1774"/>
                      <a:gd name="T101" fmla="*/ 1653 h 2654"/>
                      <a:gd name="T102" fmla="*/ 775 w 1774"/>
                      <a:gd name="T103" fmla="*/ 1929 h 2654"/>
                      <a:gd name="T104" fmla="*/ 963 w 1774"/>
                      <a:gd name="T105" fmla="*/ 2140 h 2654"/>
                      <a:gd name="T106" fmla="*/ 915 w 1774"/>
                      <a:gd name="T107" fmla="*/ 2396 h 2654"/>
                      <a:gd name="T108" fmla="*/ 889 w 1774"/>
                      <a:gd name="T109" fmla="*/ 2528 h 2654"/>
                      <a:gd name="T110" fmla="*/ 863 w 1774"/>
                      <a:gd name="T111" fmla="*/ 2594 h 2654"/>
                      <a:gd name="T112" fmla="*/ 921 w 1774"/>
                      <a:gd name="T113" fmla="*/ 2642 h 2654"/>
                      <a:gd name="T114" fmla="*/ 983 w 1774"/>
                      <a:gd name="T115" fmla="*/ 2576 h 2654"/>
                      <a:gd name="T116" fmla="*/ 1079 w 1774"/>
                      <a:gd name="T117" fmla="*/ 2500 h 2654"/>
                      <a:gd name="T118" fmla="*/ 1187 w 1774"/>
                      <a:gd name="T119" fmla="*/ 2390 h 2654"/>
                      <a:gd name="T120" fmla="*/ 1339 w 1774"/>
                      <a:gd name="T121" fmla="*/ 2332 h 2654"/>
                      <a:gd name="T122" fmla="*/ 1571 w 1774"/>
                      <a:gd name="T123" fmla="*/ 2140 h 2654"/>
                      <a:gd name="T124" fmla="*/ 1718 w 1774"/>
                      <a:gd name="T125" fmla="*/ 1865 h 26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1774" h="2654">
                        <a:moveTo>
                          <a:pt x="1772" y="1743"/>
                        </a:moveTo>
                        <a:lnTo>
                          <a:pt x="1762" y="1719"/>
                        </a:lnTo>
                        <a:lnTo>
                          <a:pt x="1754" y="1719"/>
                        </a:lnTo>
                        <a:lnTo>
                          <a:pt x="1714" y="1707"/>
                        </a:lnTo>
                        <a:lnTo>
                          <a:pt x="1706" y="1697"/>
                        </a:lnTo>
                        <a:lnTo>
                          <a:pt x="1694" y="1691"/>
                        </a:lnTo>
                        <a:lnTo>
                          <a:pt x="1672" y="1683"/>
                        </a:lnTo>
                        <a:lnTo>
                          <a:pt x="1662" y="1685"/>
                        </a:lnTo>
                        <a:lnTo>
                          <a:pt x="1654" y="1687"/>
                        </a:lnTo>
                        <a:lnTo>
                          <a:pt x="1636" y="1689"/>
                        </a:lnTo>
                        <a:lnTo>
                          <a:pt x="1618" y="1685"/>
                        </a:lnTo>
                        <a:lnTo>
                          <a:pt x="1606" y="1683"/>
                        </a:lnTo>
                        <a:lnTo>
                          <a:pt x="1598" y="1687"/>
                        </a:lnTo>
                        <a:lnTo>
                          <a:pt x="1596" y="1689"/>
                        </a:lnTo>
                        <a:lnTo>
                          <a:pt x="1592" y="1689"/>
                        </a:lnTo>
                        <a:lnTo>
                          <a:pt x="1584" y="1693"/>
                        </a:lnTo>
                        <a:lnTo>
                          <a:pt x="1582" y="1701"/>
                        </a:lnTo>
                        <a:lnTo>
                          <a:pt x="1575" y="1711"/>
                        </a:lnTo>
                        <a:lnTo>
                          <a:pt x="1578" y="1699"/>
                        </a:lnTo>
                        <a:lnTo>
                          <a:pt x="1580" y="1691"/>
                        </a:lnTo>
                        <a:lnTo>
                          <a:pt x="1584" y="1683"/>
                        </a:lnTo>
                        <a:lnTo>
                          <a:pt x="1582" y="1679"/>
                        </a:lnTo>
                        <a:lnTo>
                          <a:pt x="1582" y="1675"/>
                        </a:lnTo>
                        <a:lnTo>
                          <a:pt x="1578" y="1671"/>
                        </a:lnTo>
                        <a:lnTo>
                          <a:pt x="1573" y="1667"/>
                        </a:lnTo>
                        <a:lnTo>
                          <a:pt x="1567" y="1667"/>
                        </a:lnTo>
                        <a:lnTo>
                          <a:pt x="1565" y="1667"/>
                        </a:lnTo>
                        <a:lnTo>
                          <a:pt x="1563" y="1663"/>
                        </a:lnTo>
                        <a:lnTo>
                          <a:pt x="1551" y="1661"/>
                        </a:lnTo>
                        <a:lnTo>
                          <a:pt x="1537" y="1657"/>
                        </a:lnTo>
                        <a:lnTo>
                          <a:pt x="1523" y="1655"/>
                        </a:lnTo>
                        <a:lnTo>
                          <a:pt x="1515" y="1657"/>
                        </a:lnTo>
                        <a:lnTo>
                          <a:pt x="1509" y="1655"/>
                        </a:lnTo>
                        <a:lnTo>
                          <a:pt x="1501" y="1661"/>
                        </a:lnTo>
                        <a:lnTo>
                          <a:pt x="1501" y="1665"/>
                        </a:lnTo>
                        <a:lnTo>
                          <a:pt x="1497" y="1669"/>
                        </a:lnTo>
                        <a:lnTo>
                          <a:pt x="1495" y="1673"/>
                        </a:lnTo>
                        <a:lnTo>
                          <a:pt x="1493" y="1677"/>
                        </a:lnTo>
                        <a:lnTo>
                          <a:pt x="1489" y="1679"/>
                        </a:lnTo>
                        <a:lnTo>
                          <a:pt x="1485" y="1681"/>
                        </a:lnTo>
                        <a:lnTo>
                          <a:pt x="1473" y="1687"/>
                        </a:lnTo>
                        <a:lnTo>
                          <a:pt x="1471" y="1687"/>
                        </a:lnTo>
                        <a:lnTo>
                          <a:pt x="1467" y="1689"/>
                        </a:lnTo>
                        <a:lnTo>
                          <a:pt x="1457" y="1691"/>
                        </a:lnTo>
                        <a:lnTo>
                          <a:pt x="1447" y="1693"/>
                        </a:lnTo>
                        <a:lnTo>
                          <a:pt x="1437" y="1675"/>
                        </a:lnTo>
                        <a:lnTo>
                          <a:pt x="1407" y="1693"/>
                        </a:lnTo>
                        <a:lnTo>
                          <a:pt x="1407" y="1693"/>
                        </a:lnTo>
                        <a:lnTo>
                          <a:pt x="1399" y="1693"/>
                        </a:lnTo>
                        <a:lnTo>
                          <a:pt x="1399" y="1691"/>
                        </a:lnTo>
                        <a:lnTo>
                          <a:pt x="1407" y="1687"/>
                        </a:lnTo>
                        <a:lnTo>
                          <a:pt x="1413" y="1683"/>
                        </a:lnTo>
                        <a:lnTo>
                          <a:pt x="1419" y="1677"/>
                        </a:lnTo>
                        <a:lnTo>
                          <a:pt x="1421" y="1671"/>
                        </a:lnTo>
                        <a:lnTo>
                          <a:pt x="1427" y="1657"/>
                        </a:lnTo>
                        <a:lnTo>
                          <a:pt x="1437" y="1645"/>
                        </a:lnTo>
                        <a:lnTo>
                          <a:pt x="1447" y="1637"/>
                        </a:lnTo>
                        <a:lnTo>
                          <a:pt x="1461" y="1621"/>
                        </a:lnTo>
                        <a:lnTo>
                          <a:pt x="1463" y="1617"/>
                        </a:lnTo>
                        <a:lnTo>
                          <a:pt x="1461" y="1615"/>
                        </a:lnTo>
                        <a:lnTo>
                          <a:pt x="1463" y="1611"/>
                        </a:lnTo>
                        <a:lnTo>
                          <a:pt x="1459" y="1603"/>
                        </a:lnTo>
                        <a:lnTo>
                          <a:pt x="1453" y="1603"/>
                        </a:lnTo>
                        <a:lnTo>
                          <a:pt x="1449" y="1603"/>
                        </a:lnTo>
                        <a:lnTo>
                          <a:pt x="1447" y="1601"/>
                        </a:lnTo>
                        <a:lnTo>
                          <a:pt x="1447" y="1599"/>
                        </a:lnTo>
                        <a:lnTo>
                          <a:pt x="1447" y="1597"/>
                        </a:lnTo>
                        <a:lnTo>
                          <a:pt x="1443" y="1595"/>
                        </a:lnTo>
                        <a:lnTo>
                          <a:pt x="1441" y="1585"/>
                        </a:lnTo>
                        <a:lnTo>
                          <a:pt x="1435" y="1559"/>
                        </a:lnTo>
                        <a:lnTo>
                          <a:pt x="1431" y="1547"/>
                        </a:lnTo>
                        <a:lnTo>
                          <a:pt x="1425" y="1547"/>
                        </a:lnTo>
                        <a:lnTo>
                          <a:pt x="1421" y="1551"/>
                        </a:lnTo>
                        <a:lnTo>
                          <a:pt x="1417" y="1541"/>
                        </a:lnTo>
                        <a:lnTo>
                          <a:pt x="1415" y="1537"/>
                        </a:lnTo>
                        <a:lnTo>
                          <a:pt x="1411" y="1535"/>
                        </a:lnTo>
                        <a:lnTo>
                          <a:pt x="1389" y="1519"/>
                        </a:lnTo>
                        <a:lnTo>
                          <a:pt x="1365" y="1513"/>
                        </a:lnTo>
                        <a:lnTo>
                          <a:pt x="1345" y="1511"/>
                        </a:lnTo>
                        <a:lnTo>
                          <a:pt x="1339" y="1511"/>
                        </a:lnTo>
                        <a:lnTo>
                          <a:pt x="1337" y="1513"/>
                        </a:lnTo>
                        <a:lnTo>
                          <a:pt x="1325" y="1513"/>
                        </a:lnTo>
                        <a:lnTo>
                          <a:pt x="1321" y="1513"/>
                        </a:lnTo>
                        <a:lnTo>
                          <a:pt x="1319" y="1515"/>
                        </a:lnTo>
                        <a:lnTo>
                          <a:pt x="1309" y="1515"/>
                        </a:lnTo>
                        <a:lnTo>
                          <a:pt x="1297" y="1515"/>
                        </a:lnTo>
                        <a:lnTo>
                          <a:pt x="1293" y="1515"/>
                        </a:lnTo>
                        <a:lnTo>
                          <a:pt x="1291" y="1515"/>
                        </a:lnTo>
                        <a:lnTo>
                          <a:pt x="1281" y="1509"/>
                        </a:lnTo>
                        <a:lnTo>
                          <a:pt x="1279" y="1505"/>
                        </a:lnTo>
                        <a:lnTo>
                          <a:pt x="1271" y="1499"/>
                        </a:lnTo>
                        <a:lnTo>
                          <a:pt x="1269" y="1497"/>
                        </a:lnTo>
                        <a:lnTo>
                          <a:pt x="1265" y="1497"/>
                        </a:lnTo>
                        <a:lnTo>
                          <a:pt x="1261" y="1495"/>
                        </a:lnTo>
                        <a:lnTo>
                          <a:pt x="1257" y="1489"/>
                        </a:lnTo>
                        <a:lnTo>
                          <a:pt x="1253" y="1481"/>
                        </a:lnTo>
                        <a:lnTo>
                          <a:pt x="1243" y="1471"/>
                        </a:lnTo>
                        <a:lnTo>
                          <a:pt x="1219" y="1457"/>
                        </a:lnTo>
                        <a:lnTo>
                          <a:pt x="1211" y="1457"/>
                        </a:lnTo>
                        <a:lnTo>
                          <a:pt x="1207" y="1459"/>
                        </a:lnTo>
                        <a:lnTo>
                          <a:pt x="1197" y="1457"/>
                        </a:lnTo>
                        <a:lnTo>
                          <a:pt x="1191" y="1461"/>
                        </a:lnTo>
                        <a:lnTo>
                          <a:pt x="1185" y="1461"/>
                        </a:lnTo>
                        <a:lnTo>
                          <a:pt x="1179" y="1459"/>
                        </a:lnTo>
                        <a:lnTo>
                          <a:pt x="1185" y="1455"/>
                        </a:lnTo>
                        <a:lnTo>
                          <a:pt x="1191" y="1449"/>
                        </a:lnTo>
                        <a:lnTo>
                          <a:pt x="1193" y="1443"/>
                        </a:lnTo>
                        <a:lnTo>
                          <a:pt x="1199" y="1439"/>
                        </a:lnTo>
                        <a:lnTo>
                          <a:pt x="1189" y="1433"/>
                        </a:lnTo>
                        <a:lnTo>
                          <a:pt x="1183" y="1431"/>
                        </a:lnTo>
                        <a:lnTo>
                          <a:pt x="1177" y="1431"/>
                        </a:lnTo>
                        <a:lnTo>
                          <a:pt x="1175" y="1433"/>
                        </a:lnTo>
                        <a:lnTo>
                          <a:pt x="1173" y="1431"/>
                        </a:lnTo>
                        <a:lnTo>
                          <a:pt x="1173" y="1429"/>
                        </a:lnTo>
                        <a:lnTo>
                          <a:pt x="1169" y="1427"/>
                        </a:lnTo>
                        <a:lnTo>
                          <a:pt x="1165" y="1433"/>
                        </a:lnTo>
                        <a:lnTo>
                          <a:pt x="1161" y="1431"/>
                        </a:lnTo>
                        <a:lnTo>
                          <a:pt x="1159" y="1427"/>
                        </a:lnTo>
                        <a:lnTo>
                          <a:pt x="1159" y="1423"/>
                        </a:lnTo>
                        <a:lnTo>
                          <a:pt x="1151" y="1415"/>
                        </a:lnTo>
                        <a:lnTo>
                          <a:pt x="1149" y="1411"/>
                        </a:lnTo>
                        <a:lnTo>
                          <a:pt x="1155" y="1411"/>
                        </a:lnTo>
                        <a:lnTo>
                          <a:pt x="1161" y="1411"/>
                        </a:lnTo>
                        <a:lnTo>
                          <a:pt x="1163" y="1407"/>
                        </a:lnTo>
                        <a:lnTo>
                          <a:pt x="1153" y="1405"/>
                        </a:lnTo>
                        <a:lnTo>
                          <a:pt x="1139" y="1407"/>
                        </a:lnTo>
                        <a:lnTo>
                          <a:pt x="1113" y="1411"/>
                        </a:lnTo>
                        <a:lnTo>
                          <a:pt x="1127" y="1413"/>
                        </a:lnTo>
                        <a:lnTo>
                          <a:pt x="1117" y="1415"/>
                        </a:lnTo>
                        <a:lnTo>
                          <a:pt x="1103" y="1423"/>
                        </a:lnTo>
                        <a:lnTo>
                          <a:pt x="1091" y="1425"/>
                        </a:lnTo>
                        <a:lnTo>
                          <a:pt x="1075" y="1421"/>
                        </a:lnTo>
                        <a:lnTo>
                          <a:pt x="1071" y="1417"/>
                        </a:lnTo>
                        <a:lnTo>
                          <a:pt x="1065" y="1413"/>
                        </a:lnTo>
                        <a:lnTo>
                          <a:pt x="1057" y="1413"/>
                        </a:lnTo>
                        <a:lnTo>
                          <a:pt x="1049" y="1415"/>
                        </a:lnTo>
                        <a:lnTo>
                          <a:pt x="1033" y="1417"/>
                        </a:lnTo>
                        <a:lnTo>
                          <a:pt x="1019" y="1417"/>
                        </a:lnTo>
                        <a:lnTo>
                          <a:pt x="1015" y="1407"/>
                        </a:lnTo>
                        <a:lnTo>
                          <a:pt x="1005" y="1397"/>
                        </a:lnTo>
                        <a:lnTo>
                          <a:pt x="991" y="1393"/>
                        </a:lnTo>
                        <a:lnTo>
                          <a:pt x="985" y="1393"/>
                        </a:lnTo>
                        <a:lnTo>
                          <a:pt x="979" y="1385"/>
                        </a:lnTo>
                        <a:lnTo>
                          <a:pt x="971" y="1377"/>
                        </a:lnTo>
                        <a:lnTo>
                          <a:pt x="965" y="1385"/>
                        </a:lnTo>
                        <a:lnTo>
                          <a:pt x="973" y="1389"/>
                        </a:lnTo>
                        <a:lnTo>
                          <a:pt x="977" y="1391"/>
                        </a:lnTo>
                        <a:lnTo>
                          <a:pt x="977" y="1395"/>
                        </a:lnTo>
                        <a:lnTo>
                          <a:pt x="973" y="1395"/>
                        </a:lnTo>
                        <a:lnTo>
                          <a:pt x="967" y="1397"/>
                        </a:lnTo>
                        <a:lnTo>
                          <a:pt x="949" y="1403"/>
                        </a:lnTo>
                        <a:lnTo>
                          <a:pt x="941" y="1407"/>
                        </a:lnTo>
                        <a:lnTo>
                          <a:pt x="935" y="1417"/>
                        </a:lnTo>
                        <a:lnTo>
                          <a:pt x="947" y="1443"/>
                        </a:lnTo>
                        <a:lnTo>
                          <a:pt x="941" y="1455"/>
                        </a:lnTo>
                        <a:lnTo>
                          <a:pt x="929" y="1455"/>
                        </a:lnTo>
                        <a:lnTo>
                          <a:pt x="929" y="1451"/>
                        </a:lnTo>
                        <a:lnTo>
                          <a:pt x="927" y="1447"/>
                        </a:lnTo>
                        <a:lnTo>
                          <a:pt x="923" y="1443"/>
                        </a:lnTo>
                        <a:lnTo>
                          <a:pt x="923" y="1437"/>
                        </a:lnTo>
                        <a:lnTo>
                          <a:pt x="929" y="1423"/>
                        </a:lnTo>
                        <a:lnTo>
                          <a:pt x="933" y="1413"/>
                        </a:lnTo>
                        <a:lnTo>
                          <a:pt x="927" y="1401"/>
                        </a:lnTo>
                        <a:lnTo>
                          <a:pt x="923" y="1393"/>
                        </a:lnTo>
                        <a:lnTo>
                          <a:pt x="939" y="1385"/>
                        </a:lnTo>
                        <a:lnTo>
                          <a:pt x="945" y="1379"/>
                        </a:lnTo>
                        <a:lnTo>
                          <a:pt x="941" y="1373"/>
                        </a:lnTo>
                        <a:lnTo>
                          <a:pt x="931" y="1373"/>
                        </a:lnTo>
                        <a:lnTo>
                          <a:pt x="919" y="1383"/>
                        </a:lnTo>
                        <a:lnTo>
                          <a:pt x="909" y="1389"/>
                        </a:lnTo>
                        <a:lnTo>
                          <a:pt x="899" y="1395"/>
                        </a:lnTo>
                        <a:lnTo>
                          <a:pt x="891" y="1401"/>
                        </a:lnTo>
                        <a:lnTo>
                          <a:pt x="881" y="1401"/>
                        </a:lnTo>
                        <a:lnTo>
                          <a:pt x="871" y="1399"/>
                        </a:lnTo>
                        <a:lnTo>
                          <a:pt x="865" y="1407"/>
                        </a:lnTo>
                        <a:lnTo>
                          <a:pt x="853" y="1405"/>
                        </a:lnTo>
                        <a:lnTo>
                          <a:pt x="839" y="1415"/>
                        </a:lnTo>
                        <a:lnTo>
                          <a:pt x="835" y="1427"/>
                        </a:lnTo>
                        <a:lnTo>
                          <a:pt x="835" y="1445"/>
                        </a:lnTo>
                        <a:lnTo>
                          <a:pt x="829" y="1447"/>
                        </a:lnTo>
                        <a:lnTo>
                          <a:pt x="817" y="1455"/>
                        </a:lnTo>
                        <a:lnTo>
                          <a:pt x="817" y="1459"/>
                        </a:lnTo>
                        <a:lnTo>
                          <a:pt x="811" y="1467"/>
                        </a:lnTo>
                        <a:lnTo>
                          <a:pt x="801" y="1479"/>
                        </a:lnTo>
                        <a:lnTo>
                          <a:pt x="789" y="1465"/>
                        </a:lnTo>
                        <a:lnTo>
                          <a:pt x="779" y="1457"/>
                        </a:lnTo>
                        <a:lnTo>
                          <a:pt x="773" y="1451"/>
                        </a:lnTo>
                        <a:lnTo>
                          <a:pt x="761" y="1447"/>
                        </a:lnTo>
                        <a:lnTo>
                          <a:pt x="745" y="1445"/>
                        </a:lnTo>
                        <a:lnTo>
                          <a:pt x="729" y="1447"/>
                        </a:lnTo>
                        <a:lnTo>
                          <a:pt x="723" y="1449"/>
                        </a:lnTo>
                        <a:lnTo>
                          <a:pt x="707" y="1457"/>
                        </a:lnTo>
                        <a:lnTo>
                          <a:pt x="689" y="1461"/>
                        </a:lnTo>
                        <a:lnTo>
                          <a:pt x="671" y="1455"/>
                        </a:lnTo>
                        <a:lnTo>
                          <a:pt x="667" y="1447"/>
                        </a:lnTo>
                        <a:lnTo>
                          <a:pt x="661" y="1441"/>
                        </a:lnTo>
                        <a:lnTo>
                          <a:pt x="661" y="1441"/>
                        </a:lnTo>
                        <a:lnTo>
                          <a:pt x="645" y="1425"/>
                        </a:lnTo>
                        <a:lnTo>
                          <a:pt x="639" y="1415"/>
                        </a:lnTo>
                        <a:lnTo>
                          <a:pt x="635" y="1411"/>
                        </a:lnTo>
                        <a:lnTo>
                          <a:pt x="635" y="1405"/>
                        </a:lnTo>
                        <a:lnTo>
                          <a:pt x="633" y="1391"/>
                        </a:lnTo>
                        <a:lnTo>
                          <a:pt x="635" y="1389"/>
                        </a:lnTo>
                        <a:lnTo>
                          <a:pt x="635" y="1385"/>
                        </a:lnTo>
                        <a:lnTo>
                          <a:pt x="633" y="1377"/>
                        </a:lnTo>
                        <a:lnTo>
                          <a:pt x="639" y="1363"/>
                        </a:lnTo>
                        <a:lnTo>
                          <a:pt x="641" y="1351"/>
                        </a:lnTo>
                        <a:lnTo>
                          <a:pt x="639" y="1343"/>
                        </a:lnTo>
                        <a:lnTo>
                          <a:pt x="641" y="1337"/>
                        </a:lnTo>
                        <a:lnTo>
                          <a:pt x="643" y="1331"/>
                        </a:lnTo>
                        <a:lnTo>
                          <a:pt x="647" y="1323"/>
                        </a:lnTo>
                        <a:lnTo>
                          <a:pt x="649" y="1315"/>
                        </a:lnTo>
                        <a:lnTo>
                          <a:pt x="647" y="1307"/>
                        </a:lnTo>
                        <a:lnTo>
                          <a:pt x="651" y="1303"/>
                        </a:lnTo>
                        <a:lnTo>
                          <a:pt x="641" y="1295"/>
                        </a:lnTo>
                        <a:lnTo>
                          <a:pt x="637" y="1293"/>
                        </a:lnTo>
                        <a:lnTo>
                          <a:pt x="635" y="1297"/>
                        </a:lnTo>
                        <a:lnTo>
                          <a:pt x="631" y="1295"/>
                        </a:lnTo>
                        <a:lnTo>
                          <a:pt x="629" y="1293"/>
                        </a:lnTo>
                        <a:lnTo>
                          <a:pt x="633" y="1289"/>
                        </a:lnTo>
                        <a:lnTo>
                          <a:pt x="625" y="1281"/>
                        </a:lnTo>
                        <a:lnTo>
                          <a:pt x="611" y="1277"/>
                        </a:lnTo>
                        <a:lnTo>
                          <a:pt x="583" y="1277"/>
                        </a:lnTo>
                        <a:lnTo>
                          <a:pt x="571" y="1281"/>
                        </a:lnTo>
                        <a:lnTo>
                          <a:pt x="555" y="1279"/>
                        </a:lnTo>
                        <a:lnTo>
                          <a:pt x="549" y="1279"/>
                        </a:lnTo>
                        <a:lnTo>
                          <a:pt x="543" y="1275"/>
                        </a:lnTo>
                        <a:lnTo>
                          <a:pt x="531" y="1279"/>
                        </a:lnTo>
                        <a:lnTo>
                          <a:pt x="523" y="1275"/>
                        </a:lnTo>
                        <a:lnTo>
                          <a:pt x="515" y="1273"/>
                        </a:lnTo>
                        <a:lnTo>
                          <a:pt x="517" y="1269"/>
                        </a:lnTo>
                        <a:lnTo>
                          <a:pt x="519" y="1265"/>
                        </a:lnTo>
                        <a:lnTo>
                          <a:pt x="525" y="1263"/>
                        </a:lnTo>
                        <a:lnTo>
                          <a:pt x="529" y="1257"/>
                        </a:lnTo>
                        <a:lnTo>
                          <a:pt x="531" y="1247"/>
                        </a:lnTo>
                        <a:lnTo>
                          <a:pt x="533" y="1237"/>
                        </a:lnTo>
                        <a:lnTo>
                          <a:pt x="533" y="1235"/>
                        </a:lnTo>
                        <a:lnTo>
                          <a:pt x="533" y="1229"/>
                        </a:lnTo>
                        <a:lnTo>
                          <a:pt x="537" y="1217"/>
                        </a:lnTo>
                        <a:lnTo>
                          <a:pt x="537" y="1213"/>
                        </a:lnTo>
                        <a:lnTo>
                          <a:pt x="533" y="1209"/>
                        </a:lnTo>
                        <a:lnTo>
                          <a:pt x="535" y="1205"/>
                        </a:lnTo>
                        <a:lnTo>
                          <a:pt x="539" y="1205"/>
                        </a:lnTo>
                        <a:lnTo>
                          <a:pt x="547" y="1211"/>
                        </a:lnTo>
                        <a:lnTo>
                          <a:pt x="551" y="1199"/>
                        </a:lnTo>
                        <a:lnTo>
                          <a:pt x="555" y="1187"/>
                        </a:lnTo>
                        <a:lnTo>
                          <a:pt x="553" y="1181"/>
                        </a:lnTo>
                        <a:lnTo>
                          <a:pt x="555" y="1175"/>
                        </a:lnTo>
                        <a:lnTo>
                          <a:pt x="559" y="1165"/>
                        </a:lnTo>
                        <a:lnTo>
                          <a:pt x="565" y="1159"/>
                        </a:lnTo>
                        <a:lnTo>
                          <a:pt x="571" y="1151"/>
                        </a:lnTo>
                        <a:lnTo>
                          <a:pt x="573" y="1137"/>
                        </a:lnTo>
                        <a:lnTo>
                          <a:pt x="567" y="1133"/>
                        </a:lnTo>
                        <a:lnTo>
                          <a:pt x="563" y="1137"/>
                        </a:lnTo>
                        <a:lnTo>
                          <a:pt x="557" y="1135"/>
                        </a:lnTo>
                        <a:lnTo>
                          <a:pt x="547" y="1131"/>
                        </a:lnTo>
                        <a:lnTo>
                          <a:pt x="539" y="1133"/>
                        </a:lnTo>
                        <a:lnTo>
                          <a:pt x="521" y="1135"/>
                        </a:lnTo>
                        <a:lnTo>
                          <a:pt x="507" y="1137"/>
                        </a:lnTo>
                        <a:lnTo>
                          <a:pt x="495" y="1141"/>
                        </a:lnTo>
                        <a:lnTo>
                          <a:pt x="487" y="1151"/>
                        </a:lnTo>
                        <a:lnTo>
                          <a:pt x="487" y="1161"/>
                        </a:lnTo>
                        <a:lnTo>
                          <a:pt x="487" y="1167"/>
                        </a:lnTo>
                        <a:lnTo>
                          <a:pt x="485" y="1171"/>
                        </a:lnTo>
                        <a:lnTo>
                          <a:pt x="483" y="1173"/>
                        </a:lnTo>
                        <a:lnTo>
                          <a:pt x="479" y="1181"/>
                        </a:lnTo>
                        <a:lnTo>
                          <a:pt x="471" y="1191"/>
                        </a:lnTo>
                        <a:lnTo>
                          <a:pt x="467" y="1197"/>
                        </a:lnTo>
                        <a:lnTo>
                          <a:pt x="465" y="1201"/>
                        </a:lnTo>
                        <a:lnTo>
                          <a:pt x="451" y="1205"/>
                        </a:lnTo>
                        <a:lnTo>
                          <a:pt x="449" y="1197"/>
                        </a:lnTo>
                        <a:lnTo>
                          <a:pt x="439" y="1197"/>
                        </a:lnTo>
                        <a:lnTo>
                          <a:pt x="431" y="1201"/>
                        </a:lnTo>
                        <a:lnTo>
                          <a:pt x="419" y="1201"/>
                        </a:lnTo>
                        <a:lnTo>
                          <a:pt x="411" y="1203"/>
                        </a:lnTo>
                        <a:lnTo>
                          <a:pt x="399" y="1207"/>
                        </a:lnTo>
                        <a:lnTo>
                          <a:pt x="389" y="1207"/>
                        </a:lnTo>
                        <a:lnTo>
                          <a:pt x="385" y="1199"/>
                        </a:lnTo>
                        <a:lnTo>
                          <a:pt x="375" y="1191"/>
                        </a:lnTo>
                        <a:lnTo>
                          <a:pt x="363" y="1189"/>
                        </a:lnTo>
                        <a:lnTo>
                          <a:pt x="355" y="1175"/>
                        </a:lnTo>
                        <a:lnTo>
                          <a:pt x="353" y="1171"/>
                        </a:lnTo>
                        <a:lnTo>
                          <a:pt x="353" y="1169"/>
                        </a:lnTo>
                        <a:lnTo>
                          <a:pt x="353" y="1163"/>
                        </a:lnTo>
                        <a:lnTo>
                          <a:pt x="347" y="1151"/>
                        </a:lnTo>
                        <a:lnTo>
                          <a:pt x="339" y="1137"/>
                        </a:lnTo>
                        <a:lnTo>
                          <a:pt x="335" y="1123"/>
                        </a:lnTo>
                        <a:lnTo>
                          <a:pt x="331" y="1113"/>
                        </a:lnTo>
                        <a:lnTo>
                          <a:pt x="331" y="1097"/>
                        </a:lnTo>
                        <a:lnTo>
                          <a:pt x="331" y="1087"/>
                        </a:lnTo>
                        <a:lnTo>
                          <a:pt x="333" y="1081"/>
                        </a:lnTo>
                        <a:lnTo>
                          <a:pt x="335" y="1077"/>
                        </a:lnTo>
                        <a:lnTo>
                          <a:pt x="335" y="1059"/>
                        </a:lnTo>
                        <a:lnTo>
                          <a:pt x="339" y="1053"/>
                        </a:lnTo>
                        <a:lnTo>
                          <a:pt x="341" y="1045"/>
                        </a:lnTo>
                        <a:lnTo>
                          <a:pt x="347" y="1031"/>
                        </a:lnTo>
                        <a:lnTo>
                          <a:pt x="359" y="1007"/>
                        </a:lnTo>
                        <a:lnTo>
                          <a:pt x="357" y="1003"/>
                        </a:lnTo>
                        <a:lnTo>
                          <a:pt x="357" y="1001"/>
                        </a:lnTo>
                        <a:lnTo>
                          <a:pt x="355" y="987"/>
                        </a:lnTo>
                        <a:lnTo>
                          <a:pt x="357" y="977"/>
                        </a:lnTo>
                        <a:lnTo>
                          <a:pt x="359" y="973"/>
                        </a:lnTo>
                        <a:lnTo>
                          <a:pt x="359" y="969"/>
                        </a:lnTo>
                        <a:lnTo>
                          <a:pt x="363" y="959"/>
                        </a:lnTo>
                        <a:lnTo>
                          <a:pt x="369" y="957"/>
                        </a:lnTo>
                        <a:lnTo>
                          <a:pt x="371" y="955"/>
                        </a:lnTo>
                        <a:lnTo>
                          <a:pt x="375" y="953"/>
                        </a:lnTo>
                        <a:lnTo>
                          <a:pt x="377" y="947"/>
                        </a:lnTo>
                        <a:lnTo>
                          <a:pt x="383" y="943"/>
                        </a:lnTo>
                        <a:lnTo>
                          <a:pt x="391" y="945"/>
                        </a:lnTo>
                        <a:lnTo>
                          <a:pt x="395" y="945"/>
                        </a:lnTo>
                        <a:lnTo>
                          <a:pt x="409" y="939"/>
                        </a:lnTo>
                        <a:lnTo>
                          <a:pt x="413" y="935"/>
                        </a:lnTo>
                        <a:lnTo>
                          <a:pt x="419" y="929"/>
                        </a:lnTo>
                        <a:lnTo>
                          <a:pt x="435" y="925"/>
                        </a:lnTo>
                        <a:lnTo>
                          <a:pt x="445" y="921"/>
                        </a:lnTo>
                        <a:lnTo>
                          <a:pt x="459" y="921"/>
                        </a:lnTo>
                        <a:lnTo>
                          <a:pt x="479" y="927"/>
                        </a:lnTo>
                        <a:lnTo>
                          <a:pt x="479" y="923"/>
                        </a:lnTo>
                        <a:lnTo>
                          <a:pt x="489" y="925"/>
                        </a:lnTo>
                        <a:lnTo>
                          <a:pt x="491" y="931"/>
                        </a:lnTo>
                        <a:lnTo>
                          <a:pt x="495" y="937"/>
                        </a:lnTo>
                        <a:lnTo>
                          <a:pt x="507" y="941"/>
                        </a:lnTo>
                        <a:lnTo>
                          <a:pt x="513" y="939"/>
                        </a:lnTo>
                        <a:lnTo>
                          <a:pt x="519" y="943"/>
                        </a:lnTo>
                        <a:lnTo>
                          <a:pt x="519" y="931"/>
                        </a:lnTo>
                        <a:lnTo>
                          <a:pt x="531" y="939"/>
                        </a:lnTo>
                        <a:lnTo>
                          <a:pt x="535" y="943"/>
                        </a:lnTo>
                        <a:lnTo>
                          <a:pt x="543" y="943"/>
                        </a:lnTo>
                        <a:lnTo>
                          <a:pt x="529" y="931"/>
                        </a:lnTo>
                        <a:lnTo>
                          <a:pt x="537" y="921"/>
                        </a:lnTo>
                        <a:lnTo>
                          <a:pt x="541" y="915"/>
                        </a:lnTo>
                        <a:lnTo>
                          <a:pt x="553" y="915"/>
                        </a:lnTo>
                        <a:lnTo>
                          <a:pt x="557" y="915"/>
                        </a:lnTo>
                        <a:lnTo>
                          <a:pt x="559" y="915"/>
                        </a:lnTo>
                        <a:lnTo>
                          <a:pt x="569" y="907"/>
                        </a:lnTo>
                        <a:lnTo>
                          <a:pt x="571" y="909"/>
                        </a:lnTo>
                        <a:lnTo>
                          <a:pt x="571" y="913"/>
                        </a:lnTo>
                        <a:lnTo>
                          <a:pt x="575" y="919"/>
                        </a:lnTo>
                        <a:lnTo>
                          <a:pt x="579" y="917"/>
                        </a:lnTo>
                        <a:lnTo>
                          <a:pt x="593" y="915"/>
                        </a:lnTo>
                        <a:lnTo>
                          <a:pt x="601" y="913"/>
                        </a:lnTo>
                        <a:lnTo>
                          <a:pt x="609" y="919"/>
                        </a:lnTo>
                        <a:lnTo>
                          <a:pt x="617" y="923"/>
                        </a:lnTo>
                        <a:lnTo>
                          <a:pt x="621" y="929"/>
                        </a:lnTo>
                        <a:lnTo>
                          <a:pt x="623" y="931"/>
                        </a:lnTo>
                        <a:lnTo>
                          <a:pt x="625" y="935"/>
                        </a:lnTo>
                        <a:lnTo>
                          <a:pt x="631" y="935"/>
                        </a:lnTo>
                        <a:lnTo>
                          <a:pt x="633" y="933"/>
                        </a:lnTo>
                        <a:lnTo>
                          <a:pt x="643" y="929"/>
                        </a:lnTo>
                        <a:lnTo>
                          <a:pt x="661" y="931"/>
                        </a:lnTo>
                        <a:lnTo>
                          <a:pt x="669" y="943"/>
                        </a:lnTo>
                        <a:lnTo>
                          <a:pt x="671" y="947"/>
                        </a:lnTo>
                        <a:lnTo>
                          <a:pt x="677" y="949"/>
                        </a:lnTo>
                        <a:lnTo>
                          <a:pt x="681" y="955"/>
                        </a:lnTo>
                        <a:lnTo>
                          <a:pt x="681" y="961"/>
                        </a:lnTo>
                        <a:lnTo>
                          <a:pt x="677" y="973"/>
                        </a:lnTo>
                        <a:lnTo>
                          <a:pt x="677" y="973"/>
                        </a:lnTo>
                        <a:lnTo>
                          <a:pt x="677" y="975"/>
                        </a:lnTo>
                        <a:lnTo>
                          <a:pt x="675" y="979"/>
                        </a:lnTo>
                        <a:lnTo>
                          <a:pt x="677" y="991"/>
                        </a:lnTo>
                        <a:lnTo>
                          <a:pt x="683" y="1005"/>
                        </a:lnTo>
                        <a:lnTo>
                          <a:pt x="687" y="1005"/>
                        </a:lnTo>
                        <a:lnTo>
                          <a:pt x="691" y="1005"/>
                        </a:lnTo>
                        <a:lnTo>
                          <a:pt x="691" y="1011"/>
                        </a:lnTo>
                        <a:lnTo>
                          <a:pt x="691" y="1013"/>
                        </a:lnTo>
                        <a:lnTo>
                          <a:pt x="693" y="1015"/>
                        </a:lnTo>
                        <a:lnTo>
                          <a:pt x="697" y="1011"/>
                        </a:lnTo>
                        <a:lnTo>
                          <a:pt x="695" y="1021"/>
                        </a:lnTo>
                        <a:lnTo>
                          <a:pt x="697" y="1029"/>
                        </a:lnTo>
                        <a:lnTo>
                          <a:pt x="699" y="1031"/>
                        </a:lnTo>
                        <a:lnTo>
                          <a:pt x="703" y="1033"/>
                        </a:lnTo>
                        <a:lnTo>
                          <a:pt x="707" y="1041"/>
                        </a:lnTo>
                        <a:lnTo>
                          <a:pt x="709" y="1049"/>
                        </a:lnTo>
                        <a:lnTo>
                          <a:pt x="715" y="1051"/>
                        </a:lnTo>
                        <a:lnTo>
                          <a:pt x="723" y="1049"/>
                        </a:lnTo>
                        <a:lnTo>
                          <a:pt x="729" y="1045"/>
                        </a:lnTo>
                        <a:lnTo>
                          <a:pt x="729" y="1041"/>
                        </a:lnTo>
                        <a:lnTo>
                          <a:pt x="733" y="1033"/>
                        </a:lnTo>
                        <a:lnTo>
                          <a:pt x="735" y="1017"/>
                        </a:lnTo>
                        <a:lnTo>
                          <a:pt x="729" y="991"/>
                        </a:lnTo>
                        <a:lnTo>
                          <a:pt x="721" y="963"/>
                        </a:lnTo>
                        <a:lnTo>
                          <a:pt x="719" y="957"/>
                        </a:lnTo>
                        <a:lnTo>
                          <a:pt x="717" y="951"/>
                        </a:lnTo>
                        <a:lnTo>
                          <a:pt x="713" y="937"/>
                        </a:lnTo>
                        <a:lnTo>
                          <a:pt x="709" y="923"/>
                        </a:lnTo>
                        <a:lnTo>
                          <a:pt x="709" y="909"/>
                        </a:lnTo>
                        <a:lnTo>
                          <a:pt x="711" y="903"/>
                        </a:lnTo>
                        <a:lnTo>
                          <a:pt x="715" y="899"/>
                        </a:lnTo>
                        <a:lnTo>
                          <a:pt x="715" y="891"/>
                        </a:lnTo>
                        <a:lnTo>
                          <a:pt x="721" y="885"/>
                        </a:lnTo>
                        <a:lnTo>
                          <a:pt x="729" y="873"/>
                        </a:lnTo>
                        <a:lnTo>
                          <a:pt x="743" y="865"/>
                        </a:lnTo>
                        <a:lnTo>
                          <a:pt x="751" y="861"/>
                        </a:lnTo>
                        <a:lnTo>
                          <a:pt x="757" y="855"/>
                        </a:lnTo>
                        <a:lnTo>
                          <a:pt x="761" y="849"/>
                        </a:lnTo>
                        <a:lnTo>
                          <a:pt x="767" y="845"/>
                        </a:lnTo>
                        <a:lnTo>
                          <a:pt x="773" y="839"/>
                        </a:lnTo>
                        <a:lnTo>
                          <a:pt x="781" y="837"/>
                        </a:lnTo>
                        <a:lnTo>
                          <a:pt x="789" y="829"/>
                        </a:lnTo>
                        <a:lnTo>
                          <a:pt x="801" y="823"/>
                        </a:lnTo>
                        <a:lnTo>
                          <a:pt x="817" y="819"/>
                        </a:lnTo>
                        <a:lnTo>
                          <a:pt x="823" y="813"/>
                        </a:lnTo>
                        <a:lnTo>
                          <a:pt x="825" y="805"/>
                        </a:lnTo>
                        <a:lnTo>
                          <a:pt x="831" y="801"/>
                        </a:lnTo>
                        <a:lnTo>
                          <a:pt x="833" y="791"/>
                        </a:lnTo>
                        <a:lnTo>
                          <a:pt x="831" y="789"/>
                        </a:lnTo>
                        <a:lnTo>
                          <a:pt x="827" y="791"/>
                        </a:lnTo>
                        <a:lnTo>
                          <a:pt x="813" y="789"/>
                        </a:lnTo>
                        <a:lnTo>
                          <a:pt x="825" y="787"/>
                        </a:lnTo>
                        <a:lnTo>
                          <a:pt x="837" y="791"/>
                        </a:lnTo>
                        <a:lnTo>
                          <a:pt x="833" y="777"/>
                        </a:lnTo>
                        <a:lnTo>
                          <a:pt x="829" y="767"/>
                        </a:lnTo>
                        <a:lnTo>
                          <a:pt x="823" y="765"/>
                        </a:lnTo>
                        <a:lnTo>
                          <a:pt x="823" y="763"/>
                        </a:lnTo>
                        <a:lnTo>
                          <a:pt x="819" y="751"/>
                        </a:lnTo>
                        <a:lnTo>
                          <a:pt x="823" y="745"/>
                        </a:lnTo>
                        <a:lnTo>
                          <a:pt x="823" y="741"/>
                        </a:lnTo>
                        <a:lnTo>
                          <a:pt x="817" y="729"/>
                        </a:lnTo>
                        <a:lnTo>
                          <a:pt x="819" y="725"/>
                        </a:lnTo>
                        <a:lnTo>
                          <a:pt x="821" y="717"/>
                        </a:lnTo>
                        <a:lnTo>
                          <a:pt x="823" y="711"/>
                        </a:lnTo>
                        <a:lnTo>
                          <a:pt x="829" y="705"/>
                        </a:lnTo>
                        <a:lnTo>
                          <a:pt x="829" y="709"/>
                        </a:lnTo>
                        <a:lnTo>
                          <a:pt x="827" y="711"/>
                        </a:lnTo>
                        <a:lnTo>
                          <a:pt x="823" y="719"/>
                        </a:lnTo>
                        <a:lnTo>
                          <a:pt x="825" y="729"/>
                        </a:lnTo>
                        <a:lnTo>
                          <a:pt x="825" y="733"/>
                        </a:lnTo>
                        <a:lnTo>
                          <a:pt x="829" y="735"/>
                        </a:lnTo>
                        <a:lnTo>
                          <a:pt x="833" y="739"/>
                        </a:lnTo>
                        <a:lnTo>
                          <a:pt x="835" y="745"/>
                        </a:lnTo>
                        <a:lnTo>
                          <a:pt x="831" y="751"/>
                        </a:lnTo>
                        <a:lnTo>
                          <a:pt x="829" y="759"/>
                        </a:lnTo>
                        <a:lnTo>
                          <a:pt x="831" y="761"/>
                        </a:lnTo>
                        <a:lnTo>
                          <a:pt x="835" y="753"/>
                        </a:lnTo>
                        <a:lnTo>
                          <a:pt x="841" y="741"/>
                        </a:lnTo>
                        <a:lnTo>
                          <a:pt x="849" y="731"/>
                        </a:lnTo>
                        <a:lnTo>
                          <a:pt x="843" y="717"/>
                        </a:lnTo>
                        <a:lnTo>
                          <a:pt x="841" y="713"/>
                        </a:lnTo>
                        <a:lnTo>
                          <a:pt x="845" y="711"/>
                        </a:lnTo>
                        <a:lnTo>
                          <a:pt x="851" y="717"/>
                        </a:lnTo>
                        <a:lnTo>
                          <a:pt x="853" y="719"/>
                        </a:lnTo>
                        <a:lnTo>
                          <a:pt x="859" y="711"/>
                        </a:lnTo>
                        <a:lnTo>
                          <a:pt x="865" y="703"/>
                        </a:lnTo>
                        <a:lnTo>
                          <a:pt x="869" y="689"/>
                        </a:lnTo>
                        <a:lnTo>
                          <a:pt x="863" y="683"/>
                        </a:lnTo>
                        <a:lnTo>
                          <a:pt x="869" y="679"/>
                        </a:lnTo>
                        <a:lnTo>
                          <a:pt x="871" y="675"/>
                        </a:lnTo>
                        <a:lnTo>
                          <a:pt x="875" y="673"/>
                        </a:lnTo>
                        <a:lnTo>
                          <a:pt x="879" y="671"/>
                        </a:lnTo>
                        <a:lnTo>
                          <a:pt x="891" y="667"/>
                        </a:lnTo>
                        <a:lnTo>
                          <a:pt x="899" y="665"/>
                        </a:lnTo>
                        <a:lnTo>
                          <a:pt x="913" y="665"/>
                        </a:lnTo>
                        <a:lnTo>
                          <a:pt x="917" y="661"/>
                        </a:lnTo>
                        <a:lnTo>
                          <a:pt x="919" y="655"/>
                        </a:lnTo>
                        <a:lnTo>
                          <a:pt x="925" y="661"/>
                        </a:lnTo>
                        <a:lnTo>
                          <a:pt x="927" y="657"/>
                        </a:lnTo>
                        <a:lnTo>
                          <a:pt x="929" y="655"/>
                        </a:lnTo>
                        <a:lnTo>
                          <a:pt x="931" y="659"/>
                        </a:lnTo>
                        <a:lnTo>
                          <a:pt x="935" y="659"/>
                        </a:lnTo>
                        <a:lnTo>
                          <a:pt x="935" y="659"/>
                        </a:lnTo>
                        <a:lnTo>
                          <a:pt x="939" y="657"/>
                        </a:lnTo>
                        <a:lnTo>
                          <a:pt x="945" y="655"/>
                        </a:lnTo>
                        <a:lnTo>
                          <a:pt x="943" y="649"/>
                        </a:lnTo>
                        <a:lnTo>
                          <a:pt x="939" y="647"/>
                        </a:lnTo>
                        <a:lnTo>
                          <a:pt x="939" y="649"/>
                        </a:lnTo>
                        <a:lnTo>
                          <a:pt x="939" y="649"/>
                        </a:lnTo>
                        <a:lnTo>
                          <a:pt x="941" y="655"/>
                        </a:lnTo>
                        <a:lnTo>
                          <a:pt x="931" y="651"/>
                        </a:lnTo>
                        <a:lnTo>
                          <a:pt x="923" y="643"/>
                        </a:lnTo>
                        <a:lnTo>
                          <a:pt x="925" y="637"/>
                        </a:lnTo>
                        <a:lnTo>
                          <a:pt x="931" y="635"/>
                        </a:lnTo>
                        <a:lnTo>
                          <a:pt x="925" y="631"/>
                        </a:lnTo>
                        <a:lnTo>
                          <a:pt x="927" y="627"/>
                        </a:lnTo>
                        <a:lnTo>
                          <a:pt x="929" y="625"/>
                        </a:lnTo>
                        <a:lnTo>
                          <a:pt x="929" y="625"/>
                        </a:lnTo>
                        <a:lnTo>
                          <a:pt x="935" y="619"/>
                        </a:lnTo>
                        <a:lnTo>
                          <a:pt x="941" y="611"/>
                        </a:lnTo>
                        <a:lnTo>
                          <a:pt x="943" y="611"/>
                        </a:lnTo>
                        <a:lnTo>
                          <a:pt x="945" y="609"/>
                        </a:lnTo>
                        <a:lnTo>
                          <a:pt x="953" y="605"/>
                        </a:lnTo>
                        <a:lnTo>
                          <a:pt x="957" y="602"/>
                        </a:lnTo>
                        <a:lnTo>
                          <a:pt x="969" y="594"/>
                        </a:lnTo>
                        <a:lnTo>
                          <a:pt x="975" y="598"/>
                        </a:lnTo>
                        <a:lnTo>
                          <a:pt x="979" y="592"/>
                        </a:lnTo>
                        <a:lnTo>
                          <a:pt x="989" y="590"/>
                        </a:lnTo>
                        <a:lnTo>
                          <a:pt x="991" y="584"/>
                        </a:lnTo>
                        <a:lnTo>
                          <a:pt x="987" y="578"/>
                        </a:lnTo>
                        <a:lnTo>
                          <a:pt x="991" y="578"/>
                        </a:lnTo>
                        <a:lnTo>
                          <a:pt x="995" y="580"/>
                        </a:lnTo>
                        <a:lnTo>
                          <a:pt x="1001" y="580"/>
                        </a:lnTo>
                        <a:lnTo>
                          <a:pt x="1007" y="576"/>
                        </a:lnTo>
                        <a:lnTo>
                          <a:pt x="1011" y="576"/>
                        </a:lnTo>
                        <a:lnTo>
                          <a:pt x="1027" y="568"/>
                        </a:lnTo>
                        <a:lnTo>
                          <a:pt x="1031" y="562"/>
                        </a:lnTo>
                        <a:lnTo>
                          <a:pt x="1037" y="562"/>
                        </a:lnTo>
                        <a:lnTo>
                          <a:pt x="1031" y="568"/>
                        </a:lnTo>
                        <a:lnTo>
                          <a:pt x="1027" y="574"/>
                        </a:lnTo>
                        <a:lnTo>
                          <a:pt x="1033" y="572"/>
                        </a:lnTo>
                        <a:lnTo>
                          <a:pt x="1043" y="572"/>
                        </a:lnTo>
                        <a:lnTo>
                          <a:pt x="1049" y="572"/>
                        </a:lnTo>
                        <a:lnTo>
                          <a:pt x="1055" y="572"/>
                        </a:lnTo>
                        <a:lnTo>
                          <a:pt x="1053" y="572"/>
                        </a:lnTo>
                        <a:lnTo>
                          <a:pt x="1045" y="574"/>
                        </a:lnTo>
                        <a:lnTo>
                          <a:pt x="1033" y="576"/>
                        </a:lnTo>
                        <a:lnTo>
                          <a:pt x="1015" y="586"/>
                        </a:lnTo>
                        <a:lnTo>
                          <a:pt x="1007" y="594"/>
                        </a:lnTo>
                        <a:lnTo>
                          <a:pt x="1009" y="605"/>
                        </a:lnTo>
                        <a:lnTo>
                          <a:pt x="1013" y="609"/>
                        </a:lnTo>
                        <a:lnTo>
                          <a:pt x="1015" y="607"/>
                        </a:lnTo>
                        <a:lnTo>
                          <a:pt x="1017" y="613"/>
                        </a:lnTo>
                        <a:lnTo>
                          <a:pt x="1023" y="613"/>
                        </a:lnTo>
                        <a:lnTo>
                          <a:pt x="1025" y="609"/>
                        </a:lnTo>
                        <a:lnTo>
                          <a:pt x="1031" y="609"/>
                        </a:lnTo>
                        <a:lnTo>
                          <a:pt x="1033" y="605"/>
                        </a:lnTo>
                        <a:lnTo>
                          <a:pt x="1039" y="596"/>
                        </a:lnTo>
                        <a:lnTo>
                          <a:pt x="1041" y="590"/>
                        </a:lnTo>
                        <a:lnTo>
                          <a:pt x="1043" y="590"/>
                        </a:lnTo>
                        <a:lnTo>
                          <a:pt x="1053" y="592"/>
                        </a:lnTo>
                        <a:lnTo>
                          <a:pt x="1055" y="588"/>
                        </a:lnTo>
                        <a:lnTo>
                          <a:pt x="1059" y="588"/>
                        </a:lnTo>
                        <a:lnTo>
                          <a:pt x="1069" y="582"/>
                        </a:lnTo>
                        <a:lnTo>
                          <a:pt x="1079" y="578"/>
                        </a:lnTo>
                        <a:lnTo>
                          <a:pt x="1083" y="576"/>
                        </a:lnTo>
                        <a:lnTo>
                          <a:pt x="1085" y="574"/>
                        </a:lnTo>
                        <a:lnTo>
                          <a:pt x="1089" y="574"/>
                        </a:lnTo>
                        <a:lnTo>
                          <a:pt x="1089" y="574"/>
                        </a:lnTo>
                        <a:lnTo>
                          <a:pt x="1093" y="572"/>
                        </a:lnTo>
                        <a:lnTo>
                          <a:pt x="1093" y="568"/>
                        </a:lnTo>
                        <a:lnTo>
                          <a:pt x="1075" y="560"/>
                        </a:lnTo>
                        <a:lnTo>
                          <a:pt x="1067" y="564"/>
                        </a:lnTo>
                        <a:lnTo>
                          <a:pt x="1057" y="562"/>
                        </a:lnTo>
                        <a:lnTo>
                          <a:pt x="1039" y="558"/>
                        </a:lnTo>
                        <a:lnTo>
                          <a:pt x="1045" y="556"/>
                        </a:lnTo>
                        <a:lnTo>
                          <a:pt x="1039" y="554"/>
                        </a:lnTo>
                        <a:lnTo>
                          <a:pt x="1033" y="554"/>
                        </a:lnTo>
                        <a:lnTo>
                          <a:pt x="1029" y="550"/>
                        </a:lnTo>
                        <a:lnTo>
                          <a:pt x="1023" y="540"/>
                        </a:lnTo>
                        <a:lnTo>
                          <a:pt x="1023" y="536"/>
                        </a:lnTo>
                        <a:lnTo>
                          <a:pt x="1019" y="536"/>
                        </a:lnTo>
                        <a:lnTo>
                          <a:pt x="1021" y="526"/>
                        </a:lnTo>
                        <a:lnTo>
                          <a:pt x="1021" y="520"/>
                        </a:lnTo>
                        <a:lnTo>
                          <a:pt x="1015" y="520"/>
                        </a:lnTo>
                        <a:lnTo>
                          <a:pt x="1007" y="524"/>
                        </a:lnTo>
                        <a:lnTo>
                          <a:pt x="1005" y="520"/>
                        </a:lnTo>
                        <a:lnTo>
                          <a:pt x="1003" y="518"/>
                        </a:lnTo>
                        <a:lnTo>
                          <a:pt x="1003" y="514"/>
                        </a:lnTo>
                        <a:lnTo>
                          <a:pt x="1011" y="516"/>
                        </a:lnTo>
                        <a:lnTo>
                          <a:pt x="1019" y="512"/>
                        </a:lnTo>
                        <a:lnTo>
                          <a:pt x="1025" y="508"/>
                        </a:lnTo>
                        <a:lnTo>
                          <a:pt x="1027" y="506"/>
                        </a:lnTo>
                        <a:lnTo>
                          <a:pt x="1015" y="492"/>
                        </a:lnTo>
                        <a:lnTo>
                          <a:pt x="977" y="498"/>
                        </a:lnTo>
                        <a:lnTo>
                          <a:pt x="969" y="502"/>
                        </a:lnTo>
                        <a:lnTo>
                          <a:pt x="959" y="508"/>
                        </a:lnTo>
                        <a:lnTo>
                          <a:pt x="943" y="520"/>
                        </a:lnTo>
                        <a:lnTo>
                          <a:pt x="937" y="528"/>
                        </a:lnTo>
                        <a:lnTo>
                          <a:pt x="929" y="538"/>
                        </a:lnTo>
                        <a:lnTo>
                          <a:pt x="923" y="542"/>
                        </a:lnTo>
                        <a:lnTo>
                          <a:pt x="913" y="546"/>
                        </a:lnTo>
                        <a:lnTo>
                          <a:pt x="925" y="536"/>
                        </a:lnTo>
                        <a:lnTo>
                          <a:pt x="933" y="526"/>
                        </a:lnTo>
                        <a:lnTo>
                          <a:pt x="937" y="520"/>
                        </a:lnTo>
                        <a:lnTo>
                          <a:pt x="937" y="516"/>
                        </a:lnTo>
                        <a:lnTo>
                          <a:pt x="943" y="512"/>
                        </a:lnTo>
                        <a:lnTo>
                          <a:pt x="945" y="508"/>
                        </a:lnTo>
                        <a:lnTo>
                          <a:pt x="949" y="502"/>
                        </a:lnTo>
                        <a:lnTo>
                          <a:pt x="955" y="496"/>
                        </a:lnTo>
                        <a:lnTo>
                          <a:pt x="957" y="494"/>
                        </a:lnTo>
                        <a:lnTo>
                          <a:pt x="967" y="490"/>
                        </a:lnTo>
                        <a:lnTo>
                          <a:pt x="971" y="490"/>
                        </a:lnTo>
                        <a:lnTo>
                          <a:pt x="975" y="486"/>
                        </a:lnTo>
                        <a:lnTo>
                          <a:pt x="977" y="480"/>
                        </a:lnTo>
                        <a:lnTo>
                          <a:pt x="979" y="476"/>
                        </a:lnTo>
                        <a:lnTo>
                          <a:pt x="983" y="472"/>
                        </a:lnTo>
                        <a:lnTo>
                          <a:pt x="987" y="472"/>
                        </a:lnTo>
                        <a:lnTo>
                          <a:pt x="997" y="470"/>
                        </a:lnTo>
                        <a:lnTo>
                          <a:pt x="1005" y="468"/>
                        </a:lnTo>
                        <a:lnTo>
                          <a:pt x="1013" y="468"/>
                        </a:lnTo>
                        <a:lnTo>
                          <a:pt x="1017" y="468"/>
                        </a:lnTo>
                        <a:lnTo>
                          <a:pt x="1021" y="468"/>
                        </a:lnTo>
                        <a:lnTo>
                          <a:pt x="1031" y="468"/>
                        </a:lnTo>
                        <a:lnTo>
                          <a:pt x="1053" y="468"/>
                        </a:lnTo>
                        <a:lnTo>
                          <a:pt x="1061" y="468"/>
                        </a:lnTo>
                        <a:lnTo>
                          <a:pt x="1071" y="468"/>
                        </a:lnTo>
                        <a:lnTo>
                          <a:pt x="1091" y="462"/>
                        </a:lnTo>
                        <a:lnTo>
                          <a:pt x="1095" y="456"/>
                        </a:lnTo>
                        <a:lnTo>
                          <a:pt x="1103" y="450"/>
                        </a:lnTo>
                        <a:lnTo>
                          <a:pt x="1105" y="446"/>
                        </a:lnTo>
                        <a:lnTo>
                          <a:pt x="1109" y="444"/>
                        </a:lnTo>
                        <a:lnTo>
                          <a:pt x="1115" y="440"/>
                        </a:lnTo>
                        <a:lnTo>
                          <a:pt x="1123" y="436"/>
                        </a:lnTo>
                        <a:lnTo>
                          <a:pt x="1127" y="438"/>
                        </a:lnTo>
                        <a:lnTo>
                          <a:pt x="1131" y="434"/>
                        </a:lnTo>
                        <a:lnTo>
                          <a:pt x="1137" y="428"/>
                        </a:lnTo>
                        <a:lnTo>
                          <a:pt x="1143" y="422"/>
                        </a:lnTo>
                        <a:lnTo>
                          <a:pt x="1139" y="412"/>
                        </a:lnTo>
                        <a:lnTo>
                          <a:pt x="1133" y="402"/>
                        </a:lnTo>
                        <a:lnTo>
                          <a:pt x="1131" y="396"/>
                        </a:lnTo>
                        <a:lnTo>
                          <a:pt x="1125" y="394"/>
                        </a:lnTo>
                        <a:lnTo>
                          <a:pt x="1117" y="392"/>
                        </a:lnTo>
                        <a:lnTo>
                          <a:pt x="1113" y="392"/>
                        </a:lnTo>
                        <a:lnTo>
                          <a:pt x="1109" y="388"/>
                        </a:lnTo>
                        <a:lnTo>
                          <a:pt x="1105" y="384"/>
                        </a:lnTo>
                        <a:lnTo>
                          <a:pt x="1103" y="378"/>
                        </a:lnTo>
                        <a:lnTo>
                          <a:pt x="1101" y="376"/>
                        </a:lnTo>
                        <a:lnTo>
                          <a:pt x="1093" y="374"/>
                        </a:lnTo>
                        <a:lnTo>
                          <a:pt x="1083" y="374"/>
                        </a:lnTo>
                        <a:lnTo>
                          <a:pt x="1079" y="372"/>
                        </a:lnTo>
                        <a:lnTo>
                          <a:pt x="1077" y="368"/>
                        </a:lnTo>
                        <a:lnTo>
                          <a:pt x="1071" y="366"/>
                        </a:lnTo>
                        <a:lnTo>
                          <a:pt x="1067" y="368"/>
                        </a:lnTo>
                        <a:lnTo>
                          <a:pt x="1065" y="364"/>
                        </a:lnTo>
                        <a:lnTo>
                          <a:pt x="1061" y="364"/>
                        </a:lnTo>
                        <a:lnTo>
                          <a:pt x="1057" y="360"/>
                        </a:lnTo>
                        <a:lnTo>
                          <a:pt x="1053" y="360"/>
                        </a:lnTo>
                        <a:lnTo>
                          <a:pt x="1053" y="360"/>
                        </a:lnTo>
                        <a:lnTo>
                          <a:pt x="1051" y="360"/>
                        </a:lnTo>
                        <a:lnTo>
                          <a:pt x="1049" y="356"/>
                        </a:lnTo>
                        <a:lnTo>
                          <a:pt x="1043" y="356"/>
                        </a:lnTo>
                        <a:lnTo>
                          <a:pt x="1039" y="350"/>
                        </a:lnTo>
                        <a:lnTo>
                          <a:pt x="1033" y="348"/>
                        </a:lnTo>
                        <a:lnTo>
                          <a:pt x="1033" y="346"/>
                        </a:lnTo>
                        <a:lnTo>
                          <a:pt x="1031" y="344"/>
                        </a:lnTo>
                        <a:lnTo>
                          <a:pt x="1031" y="340"/>
                        </a:lnTo>
                        <a:lnTo>
                          <a:pt x="1033" y="334"/>
                        </a:lnTo>
                        <a:lnTo>
                          <a:pt x="1029" y="332"/>
                        </a:lnTo>
                        <a:lnTo>
                          <a:pt x="1025" y="330"/>
                        </a:lnTo>
                        <a:lnTo>
                          <a:pt x="1027" y="328"/>
                        </a:lnTo>
                        <a:lnTo>
                          <a:pt x="1025" y="324"/>
                        </a:lnTo>
                        <a:lnTo>
                          <a:pt x="1023" y="322"/>
                        </a:lnTo>
                        <a:lnTo>
                          <a:pt x="1021" y="320"/>
                        </a:lnTo>
                        <a:lnTo>
                          <a:pt x="1017" y="316"/>
                        </a:lnTo>
                        <a:lnTo>
                          <a:pt x="1011" y="310"/>
                        </a:lnTo>
                        <a:lnTo>
                          <a:pt x="1011" y="308"/>
                        </a:lnTo>
                        <a:lnTo>
                          <a:pt x="1009" y="308"/>
                        </a:lnTo>
                        <a:lnTo>
                          <a:pt x="1007" y="304"/>
                        </a:lnTo>
                        <a:lnTo>
                          <a:pt x="1005" y="304"/>
                        </a:lnTo>
                        <a:lnTo>
                          <a:pt x="1003" y="300"/>
                        </a:lnTo>
                        <a:lnTo>
                          <a:pt x="999" y="298"/>
                        </a:lnTo>
                        <a:lnTo>
                          <a:pt x="989" y="290"/>
                        </a:lnTo>
                        <a:lnTo>
                          <a:pt x="985" y="286"/>
                        </a:lnTo>
                        <a:lnTo>
                          <a:pt x="985" y="282"/>
                        </a:lnTo>
                        <a:lnTo>
                          <a:pt x="981" y="282"/>
                        </a:lnTo>
                        <a:lnTo>
                          <a:pt x="977" y="282"/>
                        </a:lnTo>
                        <a:lnTo>
                          <a:pt x="977" y="278"/>
                        </a:lnTo>
                        <a:lnTo>
                          <a:pt x="975" y="276"/>
                        </a:lnTo>
                        <a:lnTo>
                          <a:pt x="973" y="282"/>
                        </a:lnTo>
                        <a:lnTo>
                          <a:pt x="969" y="286"/>
                        </a:lnTo>
                        <a:lnTo>
                          <a:pt x="969" y="294"/>
                        </a:lnTo>
                        <a:lnTo>
                          <a:pt x="969" y="302"/>
                        </a:lnTo>
                        <a:lnTo>
                          <a:pt x="967" y="304"/>
                        </a:lnTo>
                        <a:lnTo>
                          <a:pt x="967" y="306"/>
                        </a:lnTo>
                        <a:lnTo>
                          <a:pt x="961" y="304"/>
                        </a:lnTo>
                        <a:lnTo>
                          <a:pt x="959" y="306"/>
                        </a:lnTo>
                        <a:lnTo>
                          <a:pt x="957" y="310"/>
                        </a:lnTo>
                        <a:lnTo>
                          <a:pt x="955" y="312"/>
                        </a:lnTo>
                        <a:lnTo>
                          <a:pt x="949" y="314"/>
                        </a:lnTo>
                        <a:lnTo>
                          <a:pt x="945" y="312"/>
                        </a:lnTo>
                        <a:lnTo>
                          <a:pt x="939" y="310"/>
                        </a:lnTo>
                        <a:lnTo>
                          <a:pt x="935" y="306"/>
                        </a:lnTo>
                        <a:lnTo>
                          <a:pt x="929" y="304"/>
                        </a:lnTo>
                        <a:lnTo>
                          <a:pt x="923" y="304"/>
                        </a:lnTo>
                        <a:lnTo>
                          <a:pt x="921" y="304"/>
                        </a:lnTo>
                        <a:lnTo>
                          <a:pt x="919" y="302"/>
                        </a:lnTo>
                        <a:lnTo>
                          <a:pt x="917" y="294"/>
                        </a:lnTo>
                        <a:lnTo>
                          <a:pt x="913" y="286"/>
                        </a:lnTo>
                        <a:lnTo>
                          <a:pt x="915" y="278"/>
                        </a:lnTo>
                        <a:lnTo>
                          <a:pt x="917" y="270"/>
                        </a:lnTo>
                        <a:lnTo>
                          <a:pt x="915" y="268"/>
                        </a:lnTo>
                        <a:lnTo>
                          <a:pt x="909" y="268"/>
                        </a:lnTo>
                        <a:lnTo>
                          <a:pt x="901" y="266"/>
                        </a:lnTo>
                        <a:lnTo>
                          <a:pt x="895" y="264"/>
                        </a:lnTo>
                        <a:lnTo>
                          <a:pt x="887" y="260"/>
                        </a:lnTo>
                        <a:lnTo>
                          <a:pt x="891" y="256"/>
                        </a:lnTo>
                        <a:lnTo>
                          <a:pt x="885" y="256"/>
                        </a:lnTo>
                        <a:lnTo>
                          <a:pt x="883" y="254"/>
                        </a:lnTo>
                        <a:lnTo>
                          <a:pt x="883" y="252"/>
                        </a:lnTo>
                        <a:lnTo>
                          <a:pt x="877" y="250"/>
                        </a:lnTo>
                        <a:lnTo>
                          <a:pt x="875" y="248"/>
                        </a:lnTo>
                        <a:lnTo>
                          <a:pt x="869" y="244"/>
                        </a:lnTo>
                        <a:lnTo>
                          <a:pt x="865" y="242"/>
                        </a:lnTo>
                        <a:lnTo>
                          <a:pt x="859" y="244"/>
                        </a:lnTo>
                        <a:lnTo>
                          <a:pt x="849" y="246"/>
                        </a:lnTo>
                        <a:lnTo>
                          <a:pt x="839" y="248"/>
                        </a:lnTo>
                        <a:lnTo>
                          <a:pt x="839" y="244"/>
                        </a:lnTo>
                        <a:lnTo>
                          <a:pt x="835" y="244"/>
                        </a:lnTo>
                        <a:lnTo>
                          <a:pt x="829" y="242"/>
                        </a:lnTo>
                        <a:lnTo>
                          <a:pt x="823" y="240"/>
                        </a:lnTo>
                        <a:lnTo>
                          <a:pt x="821" y="240"/>
                        </a:lnTo>
                        <a:lnTo>
                          <a:pt x="817" y="242"/>
                        </a:lnTo>
                        <a:lnTo>
                          <a:pt x="811" y="246"/>
                        </a:lnTo>
                        <a:lnTo>
                          <a:pt x="813" y="256"/>
                        </a:lnTo>
                        <a:lnTo>
                          <a:pt x="817" y="256"/>
                        </a:lnTo>
                        <a:lnTo>
                          <a:pt x="815" y="260"/>
                        </a:lnTo>
                        <a:lnTo>
                          <a:pt x="815" y="266"/>
                        </a:lnTo>
                        <a:lnTo>
                          <a:pt x="811" y="268"/>
                        </a:lnTo>
                        <a:lnTo>
                          <a:pt x="811" y="272"/>
                        </a:lnTo>
                        <a:lnTo>
                          <a:pt x="813" y="270"/>
                        </a:lnTo>
                        <a:lnTo>
                          <a:pt x="817" y="282"/>
                        </a:lnTo>
                        <a:lnTo>
                          <a:pt x="821" y="284"/>
                        </a:lnTo>
                        <a:lnTo>
                          <a:pt x="821" y="288"/>
                        </a:lnTo>
                        <a:lnTo>
                          <a:pt x="817" y="290"/>
                        </a:lnTo>
                        <a:lnTo>
                          <a:pt x="813" y="290"/>
                        </a:lnTo>
                        <a:lnTo>
                          <a:pt x="807" y="300"/>
                        </a:lnTo>
                        <a:lnTo>
                          <a:pt x="805" y="304"/>
                        </a:lnTo>
                        <a:lnTo>
                          <a:pt x="803" y="304"/>
                        </a:lnTo>
                        <a:lnTo>
                          <a:pt x="801" y="310"/>
                        </a:lnTo>
                        <a:lnTo>
                          <a:pt x="805" y="312"/>
                        </a:lnTo>
                        <a:lnTo>
                          <a:pt x="811" y="314"/>
                        </a:lnTo>
                        <a:lnTo>
                          <a:pt x="817" y="318"/>
                        </a:lnTo>
                        <a:lnTo>
                          <a:pt x="821" y="322"/>
                        </a:lnTo>
                        <a:lnTo>
                          <a:pt x="827" y="332"/>
                        </a:lnTo>
                        <a:lnTo>
                          <a:pt x="827" y="338"/>
                        </a:lnTo>
                        <a:lnTo>
                          <a:pt x="829" y="344"/>
                        </a:lnTo>
                        <a:lnTo>
                          <a:pt x="827" y="350"/>
                        </a:lnTo>
                        <a:lnTo>
                          <a:pt x="827" y="352"/>
                        </a:lnTo>
                        <a:lnTo>
                          <a:pt x="827" y="356"/>
                        </a:lnTo>
                        <a:lnTo>
                          <a:pt x="825" y="358"/>
                        </a:lnTo>
                        <a:lnTo>
                          <a:pt x="821" y="362"/>
                        </a:lnTo>
                        <a:lnTo>
                          <a:pt x="815" y="368"/>
                        </a:lnTo>
                        <a:lnTo>
                          <a:pt x="807" y="374"/>
                        </a:lnTo>
                        <a:lnTo>
                          <a:pt x="799" y="378"/>
                        </a:lnTo>
                        <a:lnTo>
                          <a:pt x="789" y="380"/>
                        </a:lnTo>
                        <a:lnTo>
                          <a:pt x="779" y="384"/>
                        </a:lnTo>
                        <a:lnTo>
                          <a:pt x="783" y="390"/>
                        </a:lnTo>
                        <a:lnTo>
                          <a:pt x="785" y="394"/>
                        </a:lnTo>
                        <a:lnTo>
                          <a:pt x="789" y="408"/>
                        </a:lnTo>
                        <a:lnTo>
                          <a:pt x="791" y="420"/>
                        </a:lnTo>
                        <a:lnTo>
                          <a:pt x="797" y="432"/>
                        </a:lnTo>
                        <a:lnTo>
                          <a:pt x="789" y="440"/>
                        </a:lnTo>
                        <a:lnTo>
                          <a:pt x="789" y="444"/>
                        </a:lnTo>
                        <a:lnTo>
                          <a:pt x="791" y="448"/>
                        </a:lnTo>
                        <a:lnTo>
                          <a:pt x="789" y="454"/>
                        </a:lnTo>
                        <a:lnTo>
                          <a:pt x="785" y="448"/>
                        </a:lnTo>
                        <a:lnTo>
                          <a:pt x="781" y="444"/>
                        </a:lnTo>
                        <a:lnTo>
                          <a:pt x="777" y="446"/>
                        </a:lnTo>
                        <a:lnTo>
                          <a:pt x="777" y="450"/>
                        </a:lnTo>
                        <a:lnTo>
                          <a:pt x="777" y="458"/>
                        </a:lnTo>
                        <a:lnTo>
                          <a:pt x="771" y="452"/>
                        </a:lnTo>
                        <a:lnTo>
                          <a:pt x="767" y="450"/>
                        </a:lnTo>
                        <a:lnTo>
                          <a:pt x="763" y="444"/>
                        </a:lnTo>
                        <a:lnTo>
                          <a:pt x="761" y="440"/>
                        </a:lnTo>
                        <a:lnTo>
                          <a:pt x="753" y="434"/>
                        </a:lnTo>
                        <a:lnTo>
                          <a:pt x="749" y="432"/>
                        </a:lnTo>
                        <a:lnTo>
                          <a:pt x="749" y="428"/>
                        </a:lnTo>
                        <a:lnTo>
                          <a:pt x="747" y="426"/>
                        </a:lnTo>
                        <a:lnTo>
                          <a:pt x="743" y="422"/>
                        </a:lnTo>
                        <a:lnTo>
                          <a:pt x="739" y="418"/>
                        </a:lnTo>
                        <a:lnTo>
                          <a:pt x="739" y="412"/>
                        </a:lnTo>
                        <a:lnTo>
                          <a:pt x="741" y="410"/>
                        </a:lnTo>
                        <a:lnTo>
                          <a:pt x="743" y="404"/>
                        </a:lnTo>
                        <a:lnTo>
                          <a:pt x="743" y="400"/>
                        </a:lnTo>
                        <a:lnTo>
                          <a:pt x="741" y="394"/>
                        </a:lnTo>
                        <a:lnTo>
                          <a:pt x="743" y="382"/>
                        </a:lnTo>
                        <a:lnTo>
                          <a:pt x="745" y="376"/>
                        </a:lnTo>
                        <a:lnTo>
                          <a:pt x="741" y="374"/>
                        </a:lnTo>
                        <a:lnTo>
                          <a:pt x="735" y="374"/>
                        </a:lnTo>
                        <a:lnTo>
                          <a:pt x="735" y="372"/>
                        </a:lnTo>
                        <a:lnTo>
                          <a:pt x="733" y="372"/>
                        </a:lnTo>
                        <a:lnTo>
                          <a:pt x="727" y="370"/>
                        </a:lnTo>
                        <a:lnTo>
                          <a:pt x="719" y="370"/>
                        </a:lnTo>
                        <a:lnTo>
                          <a:pt x="703" y="368"/>
                        </a:lnTo>
                        <a:lnTo>
                          <a:pt x="697" y="362"/>
                        </a:lnTo>
                        <a:lnTo>
                          <a:pt x="687" y="358"/>
                        </a:lnTo>
                        <a:lnTo>
                          <a:pt x="673" y="354"/>
                        </a:lnTo>
                        <a:lnTo>
                          <a:pt x="669" y="346"/>
                        </a:lnTo>
                        <a:lnTo>
                          <a:pt x="665" y="342"/>
                        </a:lnTo>
                        <a:lnTo>
                          <a:pt x="657" y="336"/>
                        </a:lnTo>
                        <a:lnTo>
                          <a:pt x="649" y="334"/>
                        </a:lnTo>
                        <a:lnTo>
                          <a:pt x="637" y="328"/>
                        </a:lnTo>
                        <a:lnTo>
                          <a:pt x="619" y="330"/>
                        </a:lnTo>
                        <a:lnTo>
                          <a:pt x="617" y="328"/>
                        </a:lnTo>
                        <a:lnTo>
                          <a:pt x="615" y="324"/>
                        </a:lnTo>
                        <a:lnTo>
                          <a:pt x="615" y="322"/>
                        </a:lnTo>
                        <a:lnTo>
                          <a:pt x="615" y="320"/>
                        </a:lnTo>
                        <a:lnTo>
                          <a:pt x="615" y="314"/>
                        </a:lnTo>
                        <a:lnTo>
                          <a:pt x="613" y="304"/>
                        </a:lnTo>
                        <a:lnTo>
                          <a:pt x="615" y="298"/>
                        </a:lnTo>
                        <a:lnTo>
                          <a:pt x="607" y="298"/>
                        </a:lnTo>
                        <a:lnTo>
                          <a:pt x="603" y="296"/>
                        </a:lnTo>
                        <a:lnTo>
                          <a:pt x="601" y="294"/>
                        </a:lnTo>
                        <a:lnTo>
                          <a:pt x="597" y="292"/>
                        </a:lnTo>
                        <a:lnTo>
                          <a:pt x="599" y="288"/>
                        </a:lnTo>
                        <a:lnTo>
                          <a:pt x="603" y="278"/>
                        </a:lnTo>
                        <a:lnTo>
                          <a:pt x="605" y="272"/>
                        </a:lnTo>
                        <a:lnTo>
                          <a:pt x="609" y="268"/>
                        </a:lnTo>
                        <a:lnTo>
                          <a:pt x="609" y="266"/>
                        </a:lnTo>
                        <a:lnTo>
                          <a:pt x="615" y="260"/>
                        </a:lnTo>
                        <a:lnTo>
                          <a:pt x="621" y="252"/>
                        </a:lnTo>
                        <a:lnTo>
                          <a:pt x="623" y="252"/>
                        </a:lnTo>
                        <a:lnTo>
                          <a:pt x="625" y="250"/>
                        </a:lnTo>
                        <a:lnTo>
                          <a:pt x="627" y="248"/>
                        </a:lnTo>
                        <a:lnTo>
                          <a:pt x="637" y="242"/>
                        </a:lnTo>
                        <a:lnTo>
                          <a:pt x="643" y="238"/>
                        </a:lnTo>
                        <a:lnTo>
                          <a:pt x="645" y="236"/>
                        </a:lnTo>
                        <a:lnTo>
                          <a:pt x="647" y="232"/>
                        </a:lnTo>
                        <a:lnTo>
                          <a:pt x="653" y="228"/>
                        </a:lnTo>
                        <a:lnTo>
                          <a:pt x="659" y="230"/>
                        </a:lnTo>
                        <a:lnTo>
                          <a:pt x="667" y="228"/>
                        </a:lnTo>
                        <a:lnTo>
                          <a:pt x="671" y="228"/>
                        </a:lnTo>
                        <a:lnTo>
                          <a:pt x="673" y="224"/>
                        </a:lnTo>
                        <a:lnTo>
                          <a:pt x="675" y="220"/>
                        </a:lnTo>
                        <a:lnTo>
                          <a:pt x="681" y="218"/>
                        </a:lnTo>
                        <a:lnTo>
                          <a:pt x="683" y="214"/>
                        </a:lnTo>
                        <a:lnTo>
                          <a:pt x="685" y="214"/>
                        </a:lnTo>
                        <a:lnTo>
                          <a:pt x="691" y="210"/>
                        </a:lnTo>
                        <a:lnTo>
                          <a:pt x="693" y="212"/>
                        </a:lnTo>
                        <a:lnTo>
                          <a:pt x="699" y="212"/>
                        </a:lnTo>
                        <a:lnTo>
                          <a:pt x="707" y="210"/>
                        </a:lnTo>
                        <a:lnTo>
                          <a:pt x="709" y="206"/>
                        </a:lnTo>
                        <a:lnTo>
                          <a:pt x="713" y="204"/>
                        </a:lnTo>
                        <a:lnTo>
                          <a:pt x="721" y="196"/>
                        </a:lnTo>
                        <a:lnTo>
                          <a:pt x="721" y="192"/>
                        </a:lnTo>
                        <a:lnTo>
                          <a:pt x="723" y="190"/>
                        </a:lnTo>
                        <a:lnTo>
                          <a:pt x="725" y="188"/>
                        </a:lnTo>
                        <a:lnTo>
                          <a:pt x="729" y="186"/>
                        </a:lnTo>
                        <a:lnTo>
                          <a:pt x="733" y="182"/>
                        </a:lnTo>
                        <a:lnTo>
                          <a:pt x="737" y="180"/>
                        </a:lnTo>
                        <a:lnTo>
                          <a:pt x="739" y="178"/>
                        </a:lnTo>
                        <a:lnTo>
                          <a:pt x="737" y="178"/>
                        </a:lnTo>
                        <a:lnTo>
                          <a:pt x="731" y="176"/>
                        </a:lnTo>
                        <a:lnTo>
                          <a:pt x="731" y="174"/>
                        </a:lnTo>
                        <a:lnTo>
                          <a:pt x="735" y="172"/>
                        </a:lnTo>
                        <a:lnTo>
                          <a:pt x="741" y="174"/>
                        </a:lnTo>
                        <a:lnTo>
                          <a:pt x="745" y="174"/>
                        </a:lnTo>
                        <a:lnTo>
                          <a:pt x="747" y="176"/>
                        </a:lnTo>
                        <a:lnTo>
                          <a:pt x="751" y="178"/>
                        </a:lnTo>
                        <a:lnTo>
                          <a:pt x="751" y="176"/>
                        </a:lnTo>
                        <a:lnTo>
                          <a:pt x="759" y="180"/>
                        </a:lnTo>
                        <a:lnTo>
                          <a:pt x="761" y="180"/>
                        </a:lnTo>
                        <a:lnTo>
                          <a:pt x="763" y="176"/>
                        </a:lnTo>
                        <a:lnTo>
                          <a:pt x="769" y="176"/>
                        </a:lnTo>
                        <a:lnTo>
                          <a:pt x="775" y="172"/>
                        </a:lnTo>
                        <a:lnTo>
                          <a:pt x="777" y="170"/>
                        </a:lnTo>
                        <a:lnTo>
                          <a:pt x="781" y="168"/>
                        </a:lnTo>
                        <a:lnTo>
                          <a:pt x="785" y="168"/>
                        </a:lnTo>
                        <a:lnTo>
                          <a:pt x="787" y="164"/>
                        </a:lnTo>
                        <a:lnTo>
                          <a:pt x="789" y="160"/>
                        </a:lnTo>
                        <a:lnTo>
                          <a:pt x="785" y="156"/>
                        </a:lnTo>
                        <a:lnTo>
                          <a:pt x="781" y="152"/>
                        </a:lnTo>
                        <a:lnTo>
                          <a:pt x="779" y="146"/>
                        </a:lnTo>
                        <a:lnTo>
                          <a:pt x="779" y="144"/>
                        </a:lnTo>
                        <a:lnTo>
                          <a:pt x="783" y="144"/>
                        </a:lnTo>
                        <a:lnTo>
                          <a:pt x="785" y="146"/>
                        </a:lnTo>
                        <a:lnTo>
                          <a:pt x="787" y="144"/>
                        </a:lnTo>
                        <a:lnTo>
                          <a:pt x="791" y="142"/>
                        </a:lnTo>
                        <a:lnTo>
                          <a:pt x="791" y="134"/>
                        </a:lnTo>
                        <a:lnTo>
                          <a:pt x="787" y="132"/>
                        </a:lnTo>
                        <a:lnTo>
                          <a:pt x="783" y="128"/>
                        </a:lnTo>
                        <a:lnTo>
                          <a:pt x="777" y="126"/>
                        </a:lnTo>
                        <a:lnTo>
                          <a:pt x="773" y="126"/>
                        </a:lnTo>
                        <a:lnTo>
                          <a:pt x="769" y="124"/>
                        </a:lnTo>
                        <a:lnTo>
                          <a:pt x="765" y="124"/>
                        </a:lnTo>
                        <a:lnTo>
                          <a:pt x="757" y="122"/>
                        </a:lnTo>
                        <a:lnTo>
                          <a:pt x="757" y="130"/>
                        </a:lnTo>
                        <a:lnTo>
                          <a:pt x="757" y="134"/>
                        </a:lnTo>
                        <a:lnTo>
                          <a:pt x="757" y="138"/>
                        </a:lnTo>
                        <a:lnTo>
                          <a:pt x="757" y="140"/>
                        </a:lnTo>
                        <a:lnTo>
                          <a:pt x="755" y="140"/>
                        </a:lnTo>
                        <a:lnTo>
                          <a:pt x="749" y="144"/>
                        </a:lnTo>
                        <a:lnTo>
                          <a:pt x="745" y="148"/>
                        </a:lnTo>
                        <a:lnTo>
                          <a:pt x="741" y="152"/>
                        </a:lnTo>
                        <a:lnTo>
                          <a:pt x="739" y="154"/>
                        </a:lnTo>
                        <a:lnTo>
                          <a:pt x="739" y="158"/>
                        </a:lnTo>
                        <a:lnTo>
                          <a:pt x="737" y="160"/>
                        </a:lnTo>
                        <a:lnTo>
                          <a:pt x="737" y="160"/>
                        </a:lnTo>
                        <a:lnTo>
                          <a:pt x="737" y="160"/>
                        </a:lnTo>
                        <a:lnTo>
                          <a:pt x="733" y="160"/>
                        </a:lnTo>
                        <a:lnTo>
                          <a:pt x="733" y="160"/>
                        </a:lnTo>
                        <a:lnTo>
                          <a:pt x="729" y="162"/>
                        </a:lnTo>
                        <a:lnTo>
                          <a:pt x="727" y="162"/>
                        </a:lnTo>
                        <a:lnTo>
                          <a:pt x="729" y="162"/>
                        </a:lnTo>
                        <a:lnTo>
                          <a:pt x="729" y="160"/>
                        </a:lnTo>
                        <a:lnTo>
                          <a:pt x="725" y="156"/>
                        </a:lnTo>
                        <a:lnTo>
                          <a:pt x="725" y="154"/>
                        </a:lnTo>
                        <a:lnTo>
                          <a:pt x="723" y="150"/>
                        </a:lnTo>
                        <a:lnTo>
                          <a:pt x="727" y="146"/>
                        </a:lnTo>
                        <a:lnTo>
                          <a:pt x="729" y="146"/>
                        </a:lnTo>
                        <a:lnTo>
                          <a:pt x="731" y="138"/>
                        </a:lnTo>
                        <a:lnTo>
                          <a:pt x="729" y="136"/>
                        </a:lnTo>
                        <a:lnTo>
                          <a:pt x="725" y="130"/>
                        </a:lnTo>
                        <a:lnTo>
                          <a:pt x="721" y="130"/>
                        </a:lnTo>
                        <a:lnTo>
                          <a:pt x="717" y="134"/>
                        </a:lnTo>
                        <a:lnTo>
                          <a:pt x="717" y="136"/>
                        </a:lnTo>
                        <a:lnTo>
                          <a:pt x="713" y="140"/>
                        </a:lnTo>
                        <a:lnTo>
                          <a:pt x="711" y="142"/>
                        </a:lnTo>
                        <a:lnTo>
                          <a:pt x="707" y="144"/>
                        </a:lnTo>
                        <a:lnTo>
                          <a:pt x="707" y="140"/>
                        </a:lnTo>
                        <a:lnTo>
                          <a:pt x="709" y="136"/>
                        </a:lnTo>
                        <a:lnTo>
                          <a:pt x="711" y="136"/>
                        </a:lnTo>
                        <a:lnTo>
                          <a:pt x="707" y="128"/>
                        </a:lnTo>
                        <a:lnTo>
                          <a:pt x="713" y="126"/>
                        </a:lnTo>
                        <a:lnTo>
                          <a:pt x="715" y="126"/>
                        </a:lnTo>
                        <a:lnTo>
                          <a:pt x="701" y="124"/>
                        </a:lnTo>
                        <a:lnTo>
                          <a:pt x="699" y="122"/>
                        </a:lnTo>
                        <a:lnTo>
                          <a:pt x="699" y="120"/>
                        </a:lnTo>
                        <a:lnTo>
                          <a:pt x="701" y="120"/>
                        </a:lnTo>
                        <a:lnTo>
                          <a:pt x="709" y="116"/>
                        </a:lnTo>
                        <a:lnTo>
                          <a:pt x="707" y="110"/>
                        </a:lnTo>
                        <a:lnTo>
                          <a:pt x="707" y="110"/>
                        </a:lnTo>
                        <a:lnTo>
                          <a:pt x="705" y="106"/>
                        </a:lnTo>
                        <a:lnTo>
                          <a:pt x="703" y="104"/>
                        </a:lnTo>
                        <a:lnTo>
                          <a:pt x="703" y="104"/>
                        </a:lnTo>
                        <a:lnTo>
                          <a:pt x="707" y="100"/>
                        </a:lnTo>
                        <a:lnTo>
                          <a:pt x="705" y="94"/>
                        </a:lnTo>
                        <a:lnTo>
                          <a:pt x="703" y="92"/>
                        </a:lnTo>
                        <a:lnTo>
                          <a:pt x="699" y="90"/>
                        </a:lnTo>
                        <a:lnTo>
                          <a:pt x="699" y="90"/>
                        </a:lnTo>
                        <a:lnTo>
                          <a:pt x="697" y="88"/>
                        </a:lnTo>
                        <a:lnTo>
                          <a:pt x="695" y="88"/>
                        </a:lnTo>
                        <a:lnTo>
                          <a:pt x="689" y="92"/>
                        </a:lnTo>
                        <a:lnTo>
                          <a:pt x="681" y="96"/>
                        </a:lnTo>
                        <a:lnTo>
                          <a:pt x="677" y="98"/>
                        </a:lnTo>
                        <a:lnTo>
                          <a:pt x="677" y="100"/>
                        </a:lnTo>
                        <a:lnTo>
                          <a:pt x="675" y="102"/>
                        </a:lnTo>
                        <a:lnTo>
                          <a:pt x="675" y="104"/>
                        </a:lnTo>
                        <a:lnTo>
                          <a:pt x="675" y="106"/>
                        </a:lnTo>
                        <a:lnTo>
                          <a:pt x="669" y="112"/>
                        </a:lnTo>
                        <a:lnTo>
                          <a:pt x="669" y="116"/>
                        </a:lnTo>
                        <a:lnTo>
                          <a:pt x="673" y="118"/>
                        </a:lnTo>
                        <a:lnTo>
                          <a:pt x="677" y="122"/>
                        </a:lnTo>
                        <a:lnTo>
                          <a:pt x="681" y="122"/>
                        </a:lnTo>
                        <a:lnTo>
                          <a:pt x="683" y="124"/>
                        </a:lnTo>
                        <a:lnTo>
                          <a:pt x="685" y="124"/>
                        </a:lnTo>
                        <a:lnTo>
                          <a:pt x="689" y="126"/>
                        </a:lnTo>
                        <a:lnTo>
                          <a:pt x="681" y="128"/>
                        </a:lnTo>
                        <a:lnTo>
                          <a:pt x="679" y="130"/>
                        </a:lnTo>
                        <a:lnTo>
                          <a:pt x="677" y="130"/>
                        </a:lnTo>
                        <a:lnTo>
                          <a:pt x="675" y="130"/>
                        </a:lnTo>
                        <a:lnTo>
                          <a:pt x="675" y="132"/>
                        </a:lnTo>
                        <a:lnTo>
                          <a:pt x="675" y="134"/>
                        </a:lnTo>
                        <a:lnTo>
                          <a:pt x="677" y="134"/>
                        </a:lnTo>
                        <a:lnTo>
                          <a:pt x="681" y="134"/>
                        </a:lnTo>
                        <a:lnTo>
                          <a:pt x="681" y="138"/>
                        </a:lnTo>
                        <a:lnTo>
                          <a:pt x="671" y="142"/>
                        </a:lnTo>
                        <a:lnTo>
                          <a:pt x="667" y="144"/>
                        </a:lnTo>
                        <a:lnTo>
                          <a:pt x="665" y="144"/>
                        </a:lnTo>
                        <a:lnTo>
                          <a:pt x="657" y="148"/>
                        </a:lnTo>
                        <a:lnTo>
                          <a:pt x="653" y="158"/>
                        </a:lnTo>
                        <a:lnTo>
                          <a:pt x="653" y="154"/>
                        </a:lnTo>
                        <a:lnTo>
                          <a:pt x="647" y="154"/>
                        </a:lnTo>
                        <a:lnTo>
                          <a:pt x="647" y="152"/>
                        </a:lnTo>
                        <a:lnTo>
                          <a:pt x="649" y="148"/>
                        </a:lnTo>
                        <a:lnTo>
                          <a:pt x="655" y="142"/>
                        </a:lnTo>
                        <a:lnTo>
                          <a:pt x="657" y="140"/>
                        </a:lnTo>
                        <a:lnTo>
                          <a:pt x="659" y="140"/>
                        </a:lnTo>
                        <a:lnTo>
                          <a:pt x="655" y="138"/>
                        </a:lnTo>
                        <a:lnTo>
                          <a:pt x="649" y="138"/>
                        </a:lnTo>
                        <a:lnTo>
                          <a:pt x="649" y="138"/>
                        </a:lnTo>
                        <a:lnTo>
                          <a:pt x="647" y="136"/>
                        </a:lnTo>
                        <a:lnTo>
                          <a:pt x="645" y="134"/>
                        </a:lnTo>
                        <a:lnTo>
                          <a:pt x="635" y="136"/>
                        </a:lnTo>
                        <a:lnTo>
                          <a:pt x="631" y="140"/>
                        </a:lnTo>
                        <a:lnTo>
                          <a:pt x="631" y="144"/>
                        </a:lnTo>
                        <a:lnTo>
                          <a:pt x="627" y="144"/>
                        </a:lnTo>
                        <a:lnTo>
                          <a:pt x="623" y="144"/>
                        </a:lnTo>
                        <a:lnTo>
                          <a:pt x="619" y="142"/>
                        </a:lnTo>
                        <a:lnTo>
                          <a:pt x="615" y="142"/>
                        </a:lnTo>
                        <a:lnTo>
                          <a:pt x="613" y="142"/>
                        </a:lnTo>
                        <a:lnTo>
                          <a:pt x="611" y="142"/>
                        </a:lnTo>
                        <a:lnTo>
                          <a:pt x="605" y="142"/>
                        </a:lnTo>
                        <a:lnTo>
                          <a:pt x="601" y="142"/>
                        </a:lnTo>
                        <a:lnTo>
                          <a:pt x="599" y="142"/>
                        </a:lnTo>
                        <a:lnTo>
                          <a:pt x="587" y="136"/>
                        </a:lnTo>
                        <a:lnTo>
                          <a:pt x="583" y="134"/>
                        </a:lnTo>
                        <a:lnTo>
                          <a:pt x="583" y="132"/>
                        </a:lnTo>
                        <a:lnTo>
                          <a:pt x="585" y="132"/>
                        </a:lnTo>
                        <a:lnTo>
                          <a:pt x="581" y="130"/>
                        </a:lnTo>
                        <a:lnTo>
                          <a:pt x="581" y="130"/>
                        </a:lnTo>
                        <a:lnTo>
                          <a:pt x="581" y="130"/>
                        </a:lnTo>
                        <a:lnTo>
                          <a:pt x="579" y="130"/>
                        </a:lnTo>
                        <a:lnTo>
                          <a:pt x="579" y="128"/>
                        </a:lnTo>
                        <a:lnTo>
                          <a:pt x="581" y="128"/>
                        </a:lnTo>
                        <a:lnTo>
                          <a:pt x="581" y="126"/>
                        </a:lnTo>
                        <a:lnTo>
                          <a:pt x="583" y="122"/>
                        </a:lnTo>
                        <a:lnTo>
                          <a:pt x="581" y="120"/>
                        </a:lnTo>
                        <a:lnTo>
                          <a:pt x="575" y="120"/>
                        </a:lnTo>
                        <a:lnTo>
                          <a:pt x="563" y="122"/>
                        </a:lnTo>
                        <a:lnTo>
                          <a:pt x="559" y="122"/>
                        </a:lnTo>
                        <a:lnTo>
                          <a:pt x="551" y="126"/>
                        </a:lnTo>
                        <a:lnTo>
                          <a:pt x="551" y="126"/>
                        </a:lnTo>
                        <a:lnTo>
                          <a:pt x="553" y="128"/>
                        </a:lnTo>
                        <a:lnTo>
                          <a:pt x="551" y="134"/>
                        </a:lnTo>
                        <a:lnTo>
                          <a:pt x="547" y="142"/>
                        </a:lnTo>
                        <a:lnTo>
                          <a:pt x="549" y="144"/>
                        </a:lnTo>
                        <a:lnTo>
                          <a:pt x="547" y="148"/>
                        </a:lnTo>
                        <a:lnTo>
                          <a:pt x="543" y="148"/>
                        </a:lnTo>
                        <a:lnTo>
                          <a:pt x="545" y="142"/>
                        </a:lnTo>
                        <a:lnTo>
                          <a:pt x="545" y="140"/>
                        </a:lnTo>
                        <a:lnTo>
                          <a:pt x="543" y="136"/>
                        </a:lnTo>
                        <a:lnTo>
                          <a:pt x="541" y="132"/>
                        </a:lnTo>
                        <a:lnTo>
                          <a:pt x="539" y="130"/>
                        </a:lnTo>
                        <a:lnTo>
                          <a:pt x="537" y="130"/>
                        </a:lnTo>
                        <a:lnTo>
                          <a:pt x="537" y="128"/>
                        </a:lnTo>
                        <a:lnTo>
                          <a:pt x="535" y="128"/>
                        </a:lnTo>
                        <a:lnTo>
                          <a:pt x="529" y="128"/>
                        </a:lnTo>
                        <a:lnTo>
                          <a:pt x="523" y="128"/>
                        </a:lnTo>
                        <a:lnTo>
                          <a:pt x="517" y="128"/>
                        </a:lnTo>
                        <a:lnTo>
                          <a:pt x="513" y="128"/>
                        </a:lnTo>
                        <a:lnTo>
                          <a:pt x="505" y="126"/>
                        </a:lnTo>
                        <a:lnTo>
                          <a:pt x="501" y="126"/>
                        </a:lnTo>
                        <a:lnTo>
                          <a:pt x="501" y="124"/>
                        </a:lnTo>
                        <a:lnTo>
                          <a:pt x="497" y="122"/>
                        </a:lnTo>
                        <a:lnTo>
                          <a:pt x="495" y="120"/>
                        </a:lnTo>
                        <a:lnTo>
                          <a:pt x="497" y="120"/>
                        </a:lnTo>
                        <a:lnTo>
                          <a:pt x="505" y="116"/>
                        </a:lnTo>
                        <a:lnTo>
                          <a:pt x="509" y="118"/>
                        </a:lnTo>
                        <a:lnTo>
                          <a:pt x="511" y="118"/>
                        </a:lnTo>
                        <a:lnTo>
                          <a:pt x="515" y="116"/>
                        </a:lnTo>
                        <a:lnTo>
                          <a:pt x="513" y="108"/>
                        </a:lnTo>
                        <a:lnTo>
                          <a:pt x="511" y="106"/>
                        </a:lnTo>
                        <a:lnTo>
                          <a:pt x="505" y="106"/>
                        </a:lnTo>
                        <a:lnTo>
                          <a:pt x="501" y="106"/>
                        </a:lnTo>
                        <a:lnTo>
                          <a:pt x="499" y="104"/>
                        </a:lnTo>
                        <a:lnTo>
                          <a:pt x="495" y="100"/>
                        </a:lnTo>
                        <a:lnTo>
                          <a:pt x="495" y="98"/>
                        </a:lnTo>
                        <a:lnTo>
                          <a:pt x="493" y="96"/>
                        </a:lnTo>
                        <a:lnTo>
                          <a:pt x="487" y="94"/>
                        </a:lnTo>
                        <a:lnTo>
                          <a:pt x="487" y="90"/>
                        </a:lnTo>
                        <a:lnTo>
                          <a:pt x="487" y="88"/>
                        </a:lnTo>
                        <a:lnTo>
                          <a:pt x="481" y="84"/>
                        </a:lnTo>
                        <a:lnTo>
                          <a:pt x="479" y="84"/>
                        </a:lnTo>
                        <a:lnTo>
                          <a:pt x="477" y="84"/>
                        </a:lnTo>
                        <a:lnTo>
                          <a:pt x="473" y="86"/>
                        </a:lnTo>
                        <a:lnTo>
                          <a:pt x="469" y="88"/>
                        </a:lnTo>
                        <a:lnTo>
                          <a:pt x="465" y="88"/>
                        </a:lnTo>
                        <a:lnTo>
                          <a:pt x="461" y="86"/>
                        </a:lnTo>
                        <a:lnTo>
                          <a:pt x="467" y="84"/>
                        </a:lnTo>
                        <a:lnTo>
                          <a:pt x="471" y="82"/>
                        </a:lnTo>
                        <a:lnTo>
                          <a:pt x="475" y="78"/>
                        </a:lnTo>
                        <a:lnTo>
                          <a:pt x="475" y="76"/>
                        </a:lnTo>
                        <a:lnTo>
                          <a:pt x="469" y="76"/>
                        </a:lnTo>
                        <a:lnTo>
                          <a:pt x="465" y="80"/>
                        </a:lnTo>
                        <a:lnTo>
                          <a:pt x="457" y="84"/>
                        </a:lnTo>
                        <a:lnTo>
                          <a:pt x="459" y="84"/>
                        </a:lnTo>
                        <a:lnTo>
                          <a:pt x="455" y="84"/>
                        </a:lnTo>
                        <a:lnTo>
                          <a:pt x="455" y="82"/>
                        </a:lnTo>
                        <a:lnTo>
                          <a:pt x="455" y="80"/>
                        </a:lnTo>
                        <a:lnTo>
                          <a:pt x="459" y="76"/>
                        </a:lnTo>
                        <a:lnTo>
                          <a:pt x="459" y="74"/>
                        </a:lnTo>
                        <a:lnTo>
                          <a:pt x="461" y="74"/>
                        </a:lnTo>
                        <a:lnTo>
                          <a:pt x="463" y="72"/>
                        </a:lnTo>
                        <a:lnTo>
                          <a:pt x="465" y="68"/>
                        </a:lnTo>
                        <a:lnTo>
                          <a:pt x="465" y="66"/>
                        </a:lnTo>
                        <a:lnTo>
                          <a:pt x="461" y="68"/>
                        </a:lnTo>
                        <a:lnTo>
                          <a:pt x="455" y="70"/>
                        </a:lnTo>
                        <a:lnTo>
                          <a:pt x="451" y="70"/>
                        </a:lnTo>
                        <a:lnTo>
                          <a:pt x="447" y="72"/>
                        </a:lnTo>
                        <a:lnTo>
                          <a:pt x="449" y="68"/>
                        </a:lnTo>
                        <a:lnTo>
                          <a:pt x="451" y="66"/>
                        </a:lnTo>
                        <a:lnTo>
                          <a:pt x="445" y="66"/>
                        </a:lnTo>
                        <a:lnTo>
                          <a:pt x="439" y="66"/>
                        </a:lnTo>
                        <a:lnTo>
                          <a:pt x="431" y="68"/>
                        </a:lnTo>
                        <a:lnTo>
                          <a:pt x="423" y="68"/>
                        </a:lnTo>
                        <a:lnTo>
                          <a:pt x="417" y="70"/>
                        </a:lnTo>
                        <a:lnTo>
                          <a:pt x="413" y="68"/>
                        </a:lnTo>
                        <a:lnTo>
                          <a:pt x="401" y="70"/>
                        </a:lnTo>
                        <a:lnTo>
                          <a:pt x="397" y="72"/>
                        </a:lnTo>
                        <a:lnTo>
                          <a:pt x="393" y="70"/>
                        </a:lnTo>
                        <a:lnTo>
                          <a:pt x="391" y="68"/>
                        </a:lnTo>
                        <a:lnTo>
                          <a:pt x="389" y="68"/>
                        </a:lnTo>
                        <a:lnTo>
                          <a:pt x="389" y="66"/>
                        </a:lnTo>
                        <a:lnTo>
                          <a:pt x="389" y="66"/>
                        </a:lnTo>
                        <a:lnTo>
                          <a:pt x="389" y="62"/>
                        </a:lnTo>
                        <a:lnTo>
                          <a:pt x="391" y="62"/>
                        </a:lnTo>
                        <a:lnTo>
                          <a:pt x="391" y="60"/>
                        </a:lnTo>
                        <a:lnTo>
                          <a:pt x="393" y="54"/>
                        </a:lnTo>
                        <a:lnTo>
                          <a:pt x="389" y="52"/>
                        </a:lnTo>
                        <a:lnTo>
                          <a:pt x="389" y="48"/>
                        </a:lnTo>
                        <a:lnTo>
                          <a:pt x="389" y="48"/>
                        </a:lnTo>
                        <a:lnTo>
                          <a:pt x="389" y="48"/>
                        </a:lnTo>
                        <a:lnTo>
                          <a:pt x="391" y="46"/>
                        </a:lnTo>
                        <a:lnTo>
                          <a:pt x="393" y="42"/>
                        </a:lnTo>
                        <a:lnTo>
                          <a:pt x="391" y="40"/>
                        </a:lnTo>
                        <a:lnTo>
                          <a:pt x="387" y="40"/>
                        </a:lnTo>
                        <a:lnTo>
                          <a:pt x="385" y="40"/>
                        </a:lnTo>
                        <a:lnTo>
                          <a:pt x="385" y="36"/>
                        </a:lnTo>
                        <a:lnTo>
                          <a:pt x="385" y="34"/>
                        </a:lnTo>
                        <a:lnTo>
                          <a:pt x="383" y="34"/>
                        </a:lnTo>
                        <a:lnTo>
                          <a:pt x="381" y="32"/>
                        </a:lnTo>
                        <a:lnTo>
                          <a:pt x="383" y="30"/>
                        </a:lnTo>
                        <a:lnTo>
                          <a:pt x="383" y="28"/>
                        </a:lnTo>
                        <a:lnTo>
                          <a:pt x="385" y="24"/>
                        </a:lnTo>
                        <a:lnTo>
                          <a:pt x="383" y="24"/>
                        </a:lnTo>
                        <a:lnTo>
                          <a:pt x="381" y="22"/>
                        </a:lnTo>
                        <a:lnTo>
                          <a:pt x="379" y="22"/>
                        </a:lnTo>
                        <a:lnTo>
                          <a:pt x="379" y="20"/>
                        </a:lnTo>
                        <a:lnTo>
                          <a:pt x="379" y="18"/>
                        </a:lnTo>
                        <a:lnTo>
                          <a:pt x="379" y="18"/>
                        </a:lnTo>
                        <a:lnTo>
                          <a:pt x="385" y="16"/>
                        </a:lnTo>
                        <a:lnTo>
                          <a:pt x="387" y="14"/>
                        </a:lnTo>
                        <a:lnTo>
                          <a:pt x="385" y="12"/>
                        </a:lnTo>
                        <a:lnTo>
                          <a:pt x="385" y="12"/>
                        </a:lnTo>
                        <a:lnTo>
                          <a:pt x="381" y="12"/>
                        </a:lnTo>
                        <a:lnTo>
                          <a:pt x="385" y="10"/>
                        </a:lnTo>
                        <a:lnTo>
                          <a:pt x="387" y="8"/>
                        </a:lnTo>
                        <a:lnTo>
                          <a:pt x="389" y="8"/>
                        </a:lnTo>
                        <a:lnTo>
                          <a:pt x="389" y="6"/>
                        </a:lnTo>
                        <a:lnTo>
                          <a:pt x="389" y="6"/>
                        </a:lnTo>
                        <a:lnTo>
                          <a:pt x="389" y="2"/>
                        </a:lnTo>
                        <a:lnTo>
                          <a:pt x="379" y="4"/>
                        </a:lnTo>
                        <a:lnTo>
                          <a:pt x="375" y="2"/>
                        </a:lnTo>
                        <a:lnTo>
                          <a:pt x="377" y="0"/>
                        </a:lnTo>
                        <a:lnTo>
                          <a:pt x="363" y="2"/>
                        </a:lnTo>
                        <a:lnTo>
                          <a:pt x="363" y="0"/>
                        </a:lnTo>
                        <a:lnTo>
                          <a:pt x="361" y="0"/>
                        </a:lnTo>
                        <a:lnTo>
                          <a:pt x="363" y="0"/>
                        </a:lnTo>
                        <a:lnTo>
                          <a:pt x="359" y="0"/>
                        </a:lnTo>
                        <a:lnTo>
                          <a:pt x="351" y="2"/>
                        </a:lnTo>
                        <a:lnTo>
                          <a:pt x="345" y="4"/>
                        </a:lnTo>
                        <a:lnTo>
                          <a:pt x="335" y="6"/>
                        </a:lnTo>
                        <a:lnTo>
                          <a:pt x="329" y="6"/>
                        </a:lnTo>
                        <a:lnTo>
                          <a:pt x="327" y="4"/>
                        </a:lnTo>
                        <a:lnTo>
                          <a:pt x="325" y="2"/>
                        </a:lnTo>
                        <a:lnTo>
                          <a:pt x="321" y="4"/>
                        </a:lnTo>
                        <a:lnTo>
                          <a:pt x="317" y="6"/>
                        </a:lnTo>
                        <a:lnTo>
                          <a:pt x="315" y="6"/>
                        </a:lnTo>
                        <a:lnTo>
                          <a:pt x="303" y="14"/>
                        </a:lnTo>
                        <a:lnTo>
                          <a:pt x="303" y="14"/>
                        </a:lnTo>
                        <a:lnTo>
                          <a:pt x="293" y="20"/>
                        </a:lnTo>
                        <a:lnTo>
                          <a:pt x="287" y="24"/>
                        </a:lnTo>
                        <a:lnTo>
                          <a:pt x="287" y="24"/>
                        </a:lnTo>
                        <a:lnTo>
                          <a:pt x="285" y="26"/>
                        </a:lnTo>
                        <a:lnTo>
                          <a:pt x="283" y="28"/>
                        </a:lnTo>
                        <a:lnTo>
                          <a:pt x="277" y="32"/>
                        </a:lnTo>
                        <a:lnTo>
                          <a:pt x="273" y="36"/>
                        </a:lnTo>
                        <a:lnTo>
                          <a:pt x="271" y="38"/>
                        </a:lnTo>
                        <a:lnTo>
                          <a:pt x="267" y="40"/>
                        </a:lnTo>
                        <a:lnTo>
                          <a:pt x="267" y="38"/>
                        </a:lnTo>
                        <a:lnTo>
                          <a:pt x="263" y="40"/>
                        </a:lnTo>
                        <a:lnTo>
                          <a:pt x="261" y="38"/>
                        </a:lnTo>
                        <a:lnTo>
                          <a:pt x="265" y="32"/>
                        </a:lnTo>
                        <a:lnTo>
                          <a:pt x="275" y="30"/>
                        </a:lnTo>
                        <a:lnTo>
                          <a:pt x="275" y="28"/>
                        </a:lnTo>
                        <a:lnTo>
                          <a:pt x="271" y="26"/>
                        </a:lnTo>
                        <a:lnTo>
                          <a:pt x="263" y="26"/>
                        </a:lnTo>
                        <a:lnTo>
                          <a:pt x="255" y="26"/>
                        </a:lnTo>
                        <a:lnTo>
                          <a:pt x="251" y="28"/>
                        </a:lnTo>
                        <a:lnTo>
                          <a:pt x="247" y="32"/>
                        </a:lnTo>
                        <a:lnTo>
                          <a:pt x="241" y="36"/>
                        </a:lnTo>
                        <a:lnTo>
                          <a:pt x="237" y="38"/>
                        </a:lnTo>
                        <a:lnTo>
                          <a:pt x="233" y="40"/>
                        </a:lnTo>
                        <a:lnTo>
                          <a:pt x="227" y="46"/>
                        </a:lnTo>
                        <a:lnTo>
                          <a:pt x="225" y="48"/>
                        </a:lnTo>
                        <a:lnTo>
                          <a:pt x="229" y="48"/>
                        </a:lnTo>
                        <a:lnTo>
                          <a:pt x="229" y="50"/>
                        </a:lnTo>
                        <a:lnTo>
                          <a:pt x="229" y="50"/>
                        </a:lnTo>
                        <a:lnTo>
                          <a:pt x="229" y="52"/>
                        </a:lnTo>
                        <a:lnTo>
                          <a:pt x="229" y="54"/>
                        </a:lnTo>
                        <a:lnTo>
                          <a:pt x="233" y="52"/>
                        </a:lnTo>
                        <a:lnTo>
                          <a:pt x="237" y="52"/>
                        </a:lnTo>
                        <a:lnTo>
                          <a:pt x="231" y="56"/>
                        </a:lnTo>
                        <a:lnTo>
                          <a:pt x="225" y="60"/>
                        </a:lnTo>
                        <a:lnTo>
                          <a:pt x="219" y="62"/>
                        </a:lnTo>
                        <a:lnTo>
                          <a:pt x="211" y="68"/>
                        </a:lnTo>
                        <a:lnTo>
                          <a:pt x="205" y="68"/>
                        </a:lnTo>
                        <a:lnTo>
                          <a:pt x="203" y="68"/>
                        </a:lnTo>
                        <a:lnTo>
                          <a:pt x="203" y="66"/>
                        </a:lnTo>
                        <a:lnTo>
                          <a:pt x="201" y="66"/>
                        </a:lnTo>
                        <a:lnTo>
                          <a:pt x="197" y="68"/>
                        </a:lnTo>
                        <a:lnTo>
                          <a:pt x="197" y="68"/>
                        </a:lnTo>
                        <a:lnTo>
                          <a:pt x="197" y="68"/>
                        </a:lnTo>
                        <a:lnTo>
                          <a:pt x="195" y="68"/>
                        </a:lnTo>
                        <a:lnTo>
                          <a:pt x="193" y="66"/>
                        </a:lnTo>
                        <a:lnTo>
                          <a:pt x="197" y="64"/>
                        </a:lnTo>
                        <a:lnTo>
                          <a:pt x="197" y="64"/>
                        </a:lnTo>
                        <a:lnTo>
                          <a:pt x="197" y="62"/>
                        </a:lnTo>
                        <a:lnTo>
                          <a:pt x="197" y="62"/>
                        </a:lnTo>
                        <a:lnTo>
                          <a:pt x="193" y="66"/>
                        </a:lnTo>
                        <a:lnTo>
                          <a:pt x="188" y="66"/>
                        </a:lnTo>
                        <a:lnTo>
                          <a:pt x="188" y="68"/>
                        </a:lnTo>
                        <a:lnTo>
                          <a:pt x="184" y="68"/>
                        </a:lnTo>
                        <a:lnTo>
                          <a:pt x="180" y="68"/>
                        </a:lnTo>
                        <a:lnTo>
                          <a:pt x="174" y="70"/>
                        </a:lnTo>
                        <a:lnTo>
                          <a:pt x="168" y="74"/>
                        </a:lnTo>
                        <a:lnTo>
                          <a:pt x="160" y="78"/>
                        </a:lnTo>
                        <a:lnTo>
                          <a:pt x="152" y="82"/>
                        </a:lnTo>
                        <a:lnTo>
                          <a:pt x="150" y="84"/>
                        </a:lnTo>
                        <a:lnTo>
                          <a:pt x="146" y="88"/>
                        </a:lnTo>
                        <a:lnTo>
                          <a:pt x="142" y="90"/>
                        </a:lnTo>
                        <a:lnTo>
                          <a:pt x="138" y="90"/>
                        </a:lnTo>
                        <a:lnTo>
                          <a:pt x="136" y="92"/>
                        </a:lnTo>
                        <a:lnTo>
                          <a:pt x="134" y="96"/>
                        </a:lnTo>
                        <a:lnTo>
                          <a:pt x="124" y="102"/>
                        </a:lnTo>
                        <a:lnTo>
                          <a:pt x="122" y="106"/>
                        </a:lnTo>
                        <a:lnTo>
                          <a:pt x="126" y="106"/>
                        </a:lnTo>
                        <a:lnTo>
                          <a:pt x="130" y="106"/>
                        </a:lnTo>
                        <a:lnTo>
                          <a:pt x="120" y="112"/>
                        </a:lnTo>
                        <a:lnTo>
                          <a:pt x="116" y="116"/>
                        </a:lnTo>
                        <a:lnTo>
                          <a:pt x="114" y="116"/>
                        </a:lnTo>
                        <a:lnTo>
                          <a:pt x="108" y="120"/>
                        </a:lnTo>
                        <a:lnTo>
                          <a:pt x="108" y="120"/>
                        </a:lnTo>
                        <a:lnTo>
                          <a:pt x="102" y="124"/>
                        </a:lnTo>
                        <a:lnTo>
                          <a:pt x="98" y="126"/>
                        </a:lnTo>
                        <a:lnTo>
                          <a:pt x="98" y="126"/>
                        </a:lnTo>
                        <a:lnTo>
                          <a:pt x="100" y="128"/>
                        </a:lnTo>
                        <a:lnTo>
                          <a:pt x="102" y="126"/>
                        </a:lnTo>
                        <a:lnTo>
                          <a:pt x="104" y="126"/>
                        </a:lnTo>
                        <a:lnTo>
                          <a:pt x="106" y="126"/>
                        </a:lnTo>
                        <a:lnTo>
                          <a:pt x="106" y="128"/>
                        </a:lnTo>
                        <a:lnTo>
                          <a:pt x="106" y="130"/>
                        </a:lnTo>
                        <a:lnTo>
                          <a:pt x="100" y="136"/>
                        </a:lnTo>
                        <a:lnTo>
                          <a:pt x="100" y="138"/>
                        </a:lnTo>
                        <a:lnTo>
                          <a:pt x="100" y="138"/>
                        </a:lnTo>
                        <a:lnTo>
                          <a:pt x="102" y="138"/>
                        </a:lnTo>
                        <a:lnTo>
                          <a:pt x="102" y="138"/>
                        </a:lnTo>
                        <a:lnTo>
                          <a:pt x="108" y="138"/>
                        </a:lnTo>
                        <a:lnTo>
                          <a:pt x="110" y="138"/>
                        </a:lnTo>
                        <a:lnTo>
                          <a:pt x="110" y="138"/>
                        </a:lnTo>
                        <a:lnTo>
                          <a:pt x="106" y="142"/>
                        </a:lnTo>
                        <a:lnTo>
                          <a:pt x="98" y="144"/>
                        </a:lnTo>
                        <a:lnTo>
                          <a:pt x="94" y="146"/>
                        </a:lnTo>
                        <a:lnTo>
                          <a:pt x="90" y="148"/>
                        </a:lnTo>
                        <a:lnTo>
                          <a:pt x="84" y="152"/>
                        </a:lnTo>
                        <a:lnTo>
                          <a:pt x="82" y="154"/>
                        </a:lnTo>
                        <a:lnTo>
                          <a:pt x="78" y="154"/>
                        </a:lnTo>
                        <a:lnTo>
                          <a:pt x="72" y="156"/>
                        </a:lnTo>
                        <a:lnTo>
                          <a:pt x="68" y="158"/>
                        </a:lnTo>
                        <a:lnTo>
                          <a:pt x="64" y="160"/>
                        </a:lnTo>
                        <a:lnTo>
                          <a:pt x="58" y="160"/>
                        </a:lnTo>
                        <a:lnTo>
                          <a:pt x="52" y="162"/>
                        </a:lnTo>
                        <a:lnTo>
                          <a:pt x="44" y="166"/>
                        </a:lnTo>
                        <a:lnTo>
                          <a:pt x="42" y="166"/>
                        </a:lnTo>
                        <a:lnTo>
                          <a:pt x="42" y="164"/>
                        </a:lnTo>
                        <a:lnTo>
                          <a:pt x="36" y="164"/>
                        </a:lnTo>
                        <a:lnTo>
                          <a:pt x="30" y="166"/>
                        </a:lnTo>
                        <a:lnTo>
                          <a:pt x="28" y="166"/>
                        </a:lnTo>
                        <a:lnTo>
                          <a:pt x="24" y="168"/>
                        </a:lnTo>
                        <a:lnTo>
                          <a:pt x="20" y="172"/>
                        </a:lnTo>
                        <a:lnTo>
                          <a:pt x="20" y="174"/>
                        </a:lnTo>
                        <a:lnTo>
                          <a:pt x="24" y="174"/>
                        </a:lnTo>
                        <a:lnTo>
                          <a:pt x="24" y="172"/>
                        </a:lnTo>
                        <a:lnTo>
                          <a:pt x="30" y="170"/>
                        </a:lnTo>
                        <a:lnTo>
                          <a:pt x="30" y="170"/>
                        </a:lnTo>
                        <a:lnTo>
                          <a:pt x="30" y="172"/>
                        </a:lnTo>
                        <a:lnTo>
                          <a:pt x="32" y="174"/>
                        </a:lnTo>
                        <a:lnTo>
                          <a:pt x="34" y="172"/>
                        </a:lnTo>
                        <a:lnTo>
                          <a:pt x="38" y="172"/>
                        </a:lnTo>
                        <a:lnTo>
                          <a:pt x="42" y="172"/>
                        </a:lnTo>
                        <a:lnTo>
                          <a:pt x="42" y="172"/>
                        </a:lnTo>
                        <a:lnTo>
                          <a:pt x="44" y="172"/>
                        </a:lnTo>
                        <a:lnTo>
                          <a:pt x="46" y="172"/>
                        </a:lnTo>
                        <a:lnTo>
                          <a:pt x="52" y="172"/>
                        </a:lnTo>
                        <a:lnTo>
                          <a:pt x="54" y="170"/>
                        </a:lnTo>
                        <a:lnTo>
                          <a:pt x="56" y="168"/>
                        </a:lnTo>
                        <a:lnTo>
                          <a:pt x="62" y="166"/>
                        </a:lnTo>
                        <a:lnTo>
                          <a:pt x="66" y="166"/>
                        </a:lnTo>
                        <a:lnTo>
                          <a:pt x="70" y="166"/>
                        </a:lnTo>
                        <a:lnTo>
                          <a:pt x="74" y="164"/>
                        </a:lnTo>
                        <a:lnTo>
                          <a:pt x="78" y="162"/>
                        </a:lnTo>
                        <a:lnTo>
                          <a:pt x="82" y="160"/>
                        </a:lnTo>
                        <a:lnTo>
                          <a:pt x="84" y="162"/>
                        </a:lnTo>
                        <a:lnTo>
                          <a:pt x="86" y="160"/>
                        </a:lnTo>
                        <a:lnTo>
                          <a:pt x="88" y="160"/>
                        </a:lnTo>
                        <a:lnTo>
                          <a:pt x="88" y="160"/>
                        </a:lnTo>
                        <a:lnTo>
                          <a:pt x="90" y="160"/>
                        </a:lnTo>
                        <a:lnTo>
                          <a:pt x="92" y="158"/>
                        </a:lnTo>
                        <a:lnTo>
                          <a:pt x="94" y="158"/>
                        </a:lnTo>
                        <a:lnTo>
                          <a:pt x="100" y="158"/>
                        </a:lnTo>
                        <a:lnTo>
                          <a:pt x="118" y="150"/>
                        </a:lnTo>
                        <a:lnTo>
                          <a:pt x="120" y="146"/>
                        </a:lnTo>
                        <a:lnTo>
                          <a:pt x="120" y="146"/>
                        </a:lnTo>
                        <a:lnTo>
                          <a:pt x="126" y="142"/>
                        </a:lnTo>
                        <a:lnTo>
                          <a:pt x="132" y="142"/>
                        </a:lnTo>
                        <a:lnTo>
                          <a:pt x="136" y="142"/>
                        </a:lnTo>
                        <a:lnTo>
                          <a:pt x="136" y="140"/>
                        </a:lnTo>
                        <a:lnTo>
                          <a:pt x="138" y="140"/>
                        </a:lnTo>
                        <a:lnTo>
                          <a:pt x="144" y="138"/>
                        </a:lnTo>
                        <a:lnTo>
                          <a:pt x="154" y="134"/>
                        </a:lnTo>
                        <a:lnTo>
                          <a:pt x="164" y="130"/>
                        </a:lnTo>
                        <a:lnTo>
                          <a:pt x="170" y="128"/>
                        </a:lnTo>
                        <a:lnTo>
                          <a:pt x="174" y="128"/>
                        </a:lnTo>
                        <a:lnTo>
                          <a:pt x="178" y="128"/>
                        </a:lnTo>
                        <a:lnTo>
                          <a:pt x="176" y="128"/>
                        </a:lnTo>
                        <a:lnTo>
                          <a:pt x="176" y="130"/>
                        </a:lnTo>
                        <a:lnTo>
                          <a:pt x="172" y="132"/>
                        </a:lnTo>
                        <a:lnTo>
                          <a:pt x="168" y="132"/>
                        </a:lnTo>
                        <a:lnTo>
                          <a:pt x="162" y="132"/>
                        </a:lnTo>
                        <a:lnTo>
                          <a:pt x="158" y="136"/>
                        </a:lnTo>
                        <a:lnTo>
                          <a:pt x="152" y="138"/>
                        </a:lnTo>
                        <a:lnTo>
                          <a:pt x="146" y="142"/>
                        </a:lnTo>
                        <a:lnTo>
                          <a:pt x="134" y="148"/>
                        </a:lnTo>
                        <a:lnTo>
                          <a:pt x="130" y="150"/>
                        </a:lnTo>
                        <a:lnTo>
                          <a:pt x="128" y="152"/>
                        </a:lnTo>
                        <a:lnTo>
                          <a:pt x="132" y="154"/>
                        </a:lnTo>
                        <a:lnTo>
                          <a:pt x="138" y="154"/>
                        </a:lnTo>
                        <a:lnTo>
                          <a:pt x="144" y="150"/>
                        </a:lnTo>
                        <a:lnTo>
                          <a:pt x="152" y="150"/>
                        </a:lnTo>
                        <a:lnTo>
                          <a:pt x="156" y="152"/>
                        </a:lnTo>
                        <a:lnTo>
                          <a:pt x="160" y="150"/>
                        </a:lnTo>
                        <a:lnTo>
                          <a:pt x="168" y="148"/>
                        </a:lnTo>
                        <a:lnTo>
                          <a:pt x="170" y="144"/>
                        </a:lnTo>
                        <a:lnTo>
                          <a:pt x="170" y="144"/>
                        </a:lnTo>
                        <a:lnTo>
                          <a:pt x="178" y="140"/>
                        </a:lnTo>
                        <a:lnTo>
                          <a:pt x="180" y="142"/>
                        </a:lnTo>
                        <a:lnTo>
                          <a:pt x="184" y="142"/>
                        </a:lnTo>
                        <a:lnTo>
                          <a:pt x="184" y="144"/>
                        </a:lnTo>
                        <a:lnTo>
                          <a:pt x="178" y="148"/>
                        </a:lnTo>
                        <a:lnTo>
                          <a:pt x="178" y="148"/>
                        </a:lnTo>
                        <a:lnTo>
                          <a:pt x="180" y="152"/>
                        </a:lnTo>
                        <a:lnTo>
                          <a:pt x="176" y="154"/>
                        </a:lnTo>
                        <a:lnTo>
                          <a:pt x="176" y="156"/>
                        </a:lnTo>
                        <a:lnTo>
                          <a:pt x="176" y="164"/>
                        </a:lnTo>
                        <a:lnTo>
                          <a:pt x="178" y="166"/>
                        </a:lnTo>
                        <a:lnTo>
                          <a:pt x="182" y="166"/>
                        </a:lnTo>
                        <a:lnTo>
                          <a:pt x="184" y="170"/>
                        </a:lnTo>
                        <a:lnTo>
                          <a:pt x="186" y="172"/>
                        </a:lnTo>
                        <a:lnTo>
                          <a:pt x="184" y="178"/>
                        </a:lnTo>
                        <a:lnTo>
                          <a:pt x="186" y="180"/>
                        </a:lnTo>
                        <a:lnTo>
                          <a:pt x="191" y="180"/>
                        </a:lnTo>
                        <a:lnTo>
                          <a:pt x="197" y="178"/>
                        </a:lnTo>
                        <a:lnTo>
                          <a:pt x="195" y="180"/>
                        </a:lnTo>
                        <a:lnTo>
                          <a:pt x="191" y="184"/>
                        </a:lnTo>
                        <a:lnTo>
                          <a:pt x="186" y="184"/>
                        </a:lnTo>
                        <a:lnTo>
                          <a:pt x="186" y="192"/>
                        </a:lnTo>
                        <a:lnTo>
                          <a:pt x="188" y="194"/>
                        </a:lnTo>
                        <a:lnTo>
                          <a:pt x="186" y="196"/>
                        </a:lnTo>
                        <a:lnTo>
                          <a:pt x="182" y="204"/>
                        </a:lnTo>
                        <a:lnTo>
                          <a:pt x="180" y="214"/>
                        </a:lnTo>
                        <a:lnTo>
                          <a:pt x="184" y="214"/>
                        </a:lnTo>
                        <a:lnTo>
                          <a:pt x="186" y="214"/>
                        </a:lnTo>
                        <a:lnTo>
                          <a:pt x="189" y="210"/>
                        </a:lnTo>
                        <a:lnTo>
                          <a:pt x="191" y="206"/>
                        </a:lnTo>
                        <a:lnTo>
                          <a:pt x="193" y="206"/>
                        </a:lnTo>
                        <a:lnTo>
                          <a:pt x="189" y="212"/>
                        </a:lnTo>
                        <a:lnTo>
                          <a:pt x="189" y="214"/>
                        </a:lnTo>
                        <a:lnTo>
                          <a:pt x="191" y="218"/>
                        </a:lnTo>
                        <a:lnTo>
                          <a:pt x="195" y="212"/>
                        </a:lnTo>
                        <a:lnTo>
                          <a:pt x="199" y="208"/>
                        </a:lnTo>
                        <a:lnTo>
                          <a:pt x="205" y="202"/>
                        </a:lnTo>
                        <a:lnTo>
                          <a:pt x="209" y="200"/>
                        </a:lnTo>
                        <a:lnTo>
                          <a:pt x="205" y="204"/>
                        </a:lnTo>
                        <a:lnTo>
                          <a:pt x="197" y="214"/>
                        </a:lnTo>
                        <a:lnTo>
                          <a:pt x="195" y="220"/>
                        </a:lnTo>
                        <a:lnTo>
                          <a:pt x="195" y="222"/>
                        </a:lnTo>
                        <a:lnTo>
                          <a:pt x="193" y="224"/>
                        </a:lnTo>
                        <a:lnTo>
                          <a:pt x="188" y="234"/>
                        </a:lnTo>
                        <a:lnTo>
                          <a:pt x="184" y="238"/>
                        </a:lnTo>
                        <a:lnTo>
                          <a:pt x="182" y="242"/>
                        </a:lnTo>
                        <a:lnTo>
                          <a:pt x="180" y="252"/>
                        </a:lnTo>
                        <a:lnTo>
                          <a:pt x="180" y="252"/>
                        </a:lnTo>
                        <a:lnTo>
                          <a:pt x="178" y="254"/>
                        </a:lnTo>
                        <a:lnTo>
                          <a:pt x="176" y="262"/>
                        </a:lnTo>
                        <a:lnTo>
                          <a:pt x="170" y="266"/>
                        </a:lnTo>
                        <a:lnTo>
                          <a:pt x="166" y="268"/>
                        </a:lnTo>
                        <a:lnTo>
                          <a:pt x="164" y="272"/>
                        </a:lnTo>
                        <a:lnTo>
                          <a:pt x="174" y="266"/>
                        </a:lnTo>
                        <a:lnTo>
                          <a:pt x="176" y="266"/>
                        </a:lnTo>
                        <a:lnTo>
                          <a:pt x="176" y="270"/>
                        </a:lnTo>
                        <a:lnTo>
                          <a:pt x="174" y="274"/>
                        </a:lnTo>
                        <a:lnTo>
                          <a:pt x="168" y="278"/>
                        </a:lnTo>
                        <a:lnTo>
                          <a:pt x="164" y="280"/>
                        </a:lnTo>
                        <a:lnTo>
                          <a:pt x="162" y="284"/>
                        </a:lnTo>
                        <a:lnTo>
                          <a:pt x="162" y="288"/>
                        </a:lnTo>
                        <a:lnTo>
                          <a:pt x="170" y="284"/>
                        </a:lnTo>
                        <a:lnTo>
                          <a:pt x="168" y="288"/>
                        </a:lnTo>
                        <a:lnTo>
                          <a:pt x="164" y="290"/>
                        </a:lnTo>
                        <a:lnTo>
                          <a:pt x="156" y="296"/>
                        </a:lnTo>
                        <a:lnTo>
                          <a:pt x="156" y="298"/>
                        </a:lnTo>
                        <a:lnTo>
                          <a:pt x="154" y="300"/>
                        </a:lnTo>
                        <a:lnTo>
                          <a:pt x="154" y="300"/>
                        </a:lnTo>
                        <a:lnTo>
                          <a:pt x="154" y="302"/>
                        </a:lnTo>
                        <a:lnTo>
                          <a:pt x="152" y="306"/>
                        </a:lnTo>
                        <a:lnTo>
                          <a:pt x="150" y="314"/>
                        </a:lnTo>
                        <a:lnTo>
                          <a:pt x="152" y="316"/>
                        </a:lnTo>
                        <a:lnTo>
                          <a:pt x="154" y="312"/>
                        </a:lnTo>
                        <a:lnTo>
                          <a:pt x="156" y="312"/>
                        </a:lnTo>
                        <a:lnTo>
                          <a:pt x="162" y="310"/>
                        </a:lnTo>
                        <a:lnTo>
                          <a:pt x="162" y="310"/>
                        </a:lnTo>
                        <a:lnTo>
                          <a:pt x="160" y="312"/>
                        </a:lnTo>
                        <a:lnTo>
                          <a:pt x="160" y="312"/>
                        </a:lnTo>
                        <a:lnTo>
                          <a:pt x="158" y="314"/>
                        </a:lnTo>
                        <a:lnTo>
                          <a:pt x="152" y="318"/>
                        </a:lnTo>
                        <a:lnTo>
                          <a:pt x="152" y="322"/>
                        </a:lnTo>
                        <a:lnTo>
                          <a:pt x="150" y="330"/>
                        </a:lnTo>
                        <a:lnTo>
                          <a:pt x="152" y="330"/>
                        </a:lnTo>
                        <a:lnTo>
                          <a:pt x="150" y="334"/>
                        </a:lnTo>
                        <a:lnTo>
                          <a:pt x="146" y="340"/>
                        </a:lnTo>
                        <a:lnTo>
                          <a:pt x="144" y="342"/>
                        </a:lnTo>
                        <a:lnTo>
                          <a:pt x="138" y="348"/>
                        </a:lnTo>
                        <a:lnTo>
                          <a:pt x="134" y="354"/>
                        </a:lnTo>
                        <a:lnTo>
                          <a:pt x="130" y="358"/>
                        </a:lnTo>
                        <a:lnTo>
                          <a:pt x="128" y="362"/>
                        </a:lnTo>
                        <a:lnTo>
                          <a:pt x="130" y="370"/>
                        </a:lnTo>
                        <a:lnTo>
                          <a:pt x="136" y="370"/>
                        </a:lnTo>
                        <a:lnTo>
                          <a:pt x="140" y="370"/>
                        </a:lnTo>
                        <a:lnTo>
                          <a:pt x="132" y="380"/>
                        </a:lnTo>
                        <a:lnTo>
                          <a:pt x="138" y="382"/>
                        </a:lnTo>
                        <a:lnTo>
                          <a:pt x="142" y="384"/>
                        </a:lnTo>
                        <a:lnTo>
                          <a:pt x="150" y="380"/>
                        </a:lnTo>
                        <a:lnTo>
                          <a:pt x="148" y="386"/>
                        </a:lnTo>
                        <a:lnTo>
                          <a:pt x="144" y="390"/>
                        </a:lnTo>
                        <a:lnTo>
                          <a:pt x="140" y="392"/>
                        </a:lnTo>
                        <a:lnTo>
                          <a:pt x="140" y="396"/>
                        </a:lnTo>
                        <a:lnTo>
                          <a:pt x="144" y="402"/>
                        </a:lnTo>
                        <a:lnTo>
                          <a:pt x="146" y="404"/>
                        </a:lnTo>
                        <a:lnTo>
                          <a:pt x="146" y="404"/>
                        </a:lnTo>
                        <a:lnTo>
                          <a:pt x="146" y="406"/>
                        </a:lnTo>
                        <a:lnTo>
                          <a:pt x="146" y="414"/>
                        </a:lnTo>
                        <a:lnTo>
                          <a:pt x="144" y="418"/>
                        </a:lnTo>
                        <a:lnTo>
                          <a:pt x="148" y="418"/>
                        </a:lnTo>
                        <a:lnTo>
                          <a:pt x="146" y="424"/>
                        </a:lnTo>
                        <a:lnTo>
                          <a:pt x="144" y="426"/>
                        </a:lnTo>
                        <a:lnTo>
                          <a:pt x="142" y="430"/>
                        </a:lnTo>
                        <a:lnTo>
                          <a:pt x="142" y="434"/>
                        </a:lnTo>
                        <a:lnTo>
                          <a:pt x="140" y="440"/>
                        </a:lnTo>
                        <a:lnTo>
                          <a:pt x="132" y="448"/>
                        </a:lnTo>
                        <a:lnTo>
                          <a:pt x="130" y="452"/>
                        </a:lnTo>
                        <a:lnTo>
                          <a:pt x="128" y="452"/>
                        </a:lnTo>
                        <a:lnTo>
                          <a:pt x="122" y="456"/>
                        </a:lnTo>
                        <a:lnTo>
                          <a:pt x="118" y="454"/>
                        </a:lnTo>
                        <a:lnTo>
                          <a:pt x="118" y="454"/>
                        </a:lnTo>
                        <a:lnTo>
                          <a:pt x="126" y="452"/>
                        </a:lnTo>
                        <a:lnTo>
                          <a:pt x="128" y="452"/>
                        </a:lnTo>
                        <a:lnTo>
                          <a:pt x="132" y="444"/>
                        </a:lnTo>
                        <a:lnTo>
                          <a:pt x="134" y="436"/>
                        </a:lnTo>
                        <a:lnTo>
                          <a:pt x="132" y="434"/>
                        </a:lnTo>
                        <a:lnTo>
                          <a:pt x="122" y="430"/>
                        </a:lnTo>
                        <a:lnTo>
                          <a:pt x="118" y="424"/>
                        </a:lnTo>
                        <a:lnTo>
                          <a:pt x="112" y="432"/>
                        </a:lnTo>
                        <a:lnTo>
                          <a:pt x="112" y="436"/>
                        </a:lnTo>
                        <a:lnTo>
                          <a:pt x="110" y="440"/>
                        </a:lnTo>
                        <a:lnTo>
                          <a:pt x="108" y="446"/>
                        </a:lnTo>
                        <a:lnTo>
                          <a:pt x="108" y="450"/>
                        </a:lnTo>
                        <a:lnTo>
                          <a:pt x="108" y="454"/>
                        </a:lnTo>
                        <a:lnTo>
                          <a:pt x="104" y="460"/>
                        </a:lnTo>
                        <a:lnTo>
                          <a:pt x="96" y="466"/>
                        </a:lnTo>
                        <a:lnTo>
                          <a:pt x="94" y="472"/>
                        </a:lnTo>
                        <a:lnTo>
                          <a:pt x="90" y="478"/>
                        </a:lnTo>
                        <a:lnTo>
                          <a:pt x="82" y="490"/>
                        </a:lnTo>
                        <a:lnTo>
                          <a:pt x="78" y="496"/>
                        </a:lnTo>
                        <a:lnTo>
                          <a:pt x="74" y="500"/>
                        </a:lnTo>
                        <a:lnTo>
                          <a:pt x="62" y="516"/>
                        </a:lnTo>
                        <a:lnTo>
                          <a:pt x="52" y="526"/>
                        </a:lnTo>
                        <a:lnTo>
                          <a:pt x="48" y="532"/>
                        </a:lnTo>
                        <a:lnTo>
                          <a:pt x="44" y="538"/>
                        </a:lnTo>
                        <a:lnTo>
                          <a:pt x="40" y="544"/>
                        </a:lnTo>
                        <a:lnTo>
                          <a:pt x="38" y="550"/>
                        </a:lnTo>
                        <a:lnTo>
                          <a:pt x="34" y="558"/>
                        </a:lnTo>
                        <a:lnTo>
                          <a:pt x="32" y="562"/>
                        </a:lnTo>
                        <a:lnTo>
                          <a:pt x="26" y="576"/>
                        </a:lnTo>
                        <a:lnTo>
                          <a:pt x="22" y="580"/>
                        </a:lnTo>
                        <a:lnTo>
                          <a:pt x="16" y="584"/>
                        </a:lnTo>
                        <a:lnTo>
                          <a:pt x="14" y="594"/>
                        </a:lnTo>
                        <a:lnTo>
                          <a:pt x="14" y="604"/>
                        </a:lnTo>
                        <a:lnTo>
                          <a:pt x="12" y="607"/>
                        </a:lnTo>
                        <a:lnTo>
                          <a:pt x="10" y="611"/>
                        </a:lnTo>
                        <a:lnTo>
                          <a:pt x="6" y="621"/>
                        </a:lnTo>
                        <a:lnTo>
                          <a:pt x="6" y="629"/>
                        </a:lnTo>
                        <a:lnTo>
                          <a:pt x="6" y="633"/>
                        </a:lnTo>
                        <a:lnTo>
                          <a:pt x="6" y="643"/>
                        </a:lnTo>
                        <a:lnTo>
                          <a:pt x="8" y="649"/>
                        </a:lnTo>
                        <a:lnTo>
                          <a:pt x="6" y="653"/>
                        </a:lnTo>
                        <a:lnTo>
                          <a:pt x="2" y="665"/>
                        </a:lnTo>
                        <a:lnTo>
                          <a:pt x="4" y="671"/>
                        </a:lnTo>
                        <a:lnTo>
                          <a:pt x="6" y="671"/>
                        </a:lnTo>
                        <a:lnTo>
                          <a:pt x="6" y="677"/>
                        </a:lnTo>
                        <a:lnTo>
                          <a:pt x="2" y="679"/>
                        </a:lnTo>
                        <a:lnTo>
                          <a:pt x="0" y="685"/>
                        </a:lnTo>
                        <a:lnTo>
                          <a:pt x="2" y="699"/>
                        </a:lnTo>
                        <a:lnTo>
                          <a:pt x="2" y="721"/>
                        </a:lnTo>
                        <a:lnTo>
                          <a:pt x="2" y="733"/>
                        </a:lnTo>
                        <a:lnTo>
                          <a:pt x="8" y="735"/>
                        </a:lnTo>
                        <a:lnTo>
                          <a:pt x="24" y="749"/>
                        </a:lnTo>
                        <a:lnTo>
                          <a:pt x="28" y="757"/>
                        </a:lnTo>
                        <a:lnTo>
                          <a:pt x="34" y="767"/>
                        </a:lnTo>
                        <a:lnTo>
                          <a:pt x="32" y="789"/>
                        </a:lnTo>
                        <a:lnTo>
                          <a:pt x="32" y="811"/>
                        </a:lnTo>
                        <a:lnTo>
                          <a:pt x="32" y="821"/>
                        </a:lnTo>
                        <a:lnTo>
                          <a:pt x="34" y="833"/>
                        </a:lnTo>
                        <a:lnTo>
                          <a:pt x="34" y="843"/>
                        </a:lnTo>
                        <a:lnTo>
                          <a:pt x="34" y="847"/>
                        </a:lnTo>
                        <a:lnTo>
                          <a:pt x="32" y="851"/>
                        </a:lnTo>
                        <a:lnTo>
                          <a:pt x="32" y="861"/>
                        </a:lnTo>
                        <a:lnTo>
                          <a:pt x="36" y="869"/>
                        </a:lnTo>
                        <a:lnTo>
                          <a:pt x="44" y="881"/>
                        </a:lnTo>
                        <a:lnTo>
                          <a:pt x="50" y="893"/>
                        </a:lnTo>
                        <a:lnTo>
                          <a:pt x="46" y="901"/>
                        </a:lnTo>
                        <a:lnTo>
                          <a:pt x="44" y="907"/>
                        </a:lnTo>
                        <a:lnTo>
                          <a:pt x="30" y="913"/>
                        </a:lnTo>
                        <a:lnTo>
                          <a:pt x="42" y="935"/>
                        </a:lnTo>
                        <a:lnTo>
                          <a:pt x="46" y="939"/>
                        </a:lnTo>
                        <a:lnTo>
                          <a:pt x="52" y="943"/>
                        </a:lnTo>
                        <a:lnTo>
                          <a:pt x="58" y="953"/>
                        </a:lnTo>
                        <a:lnTo>
                          <a:pt x="62" y="957"/>
                        </a:lnTo>
                        <a:lnTo>
                          <a:pt x="62" y="961"/>
                        </a:lnTo>
                        <a:lnTo>
                          <a:pt x="62" y="977"/>
                        </a:lnTo>
                        <a:lnTo>
                          <a:pt x="60" y="985"/>
                        </a:lnTo>
                        <a:lnTo>
                          <a:pt x="58" y="993"/>
                        </a:lnTo>
                        <a:lnTo>
                          <a:pt x="60" y="995"/>
                        </a:lnTo>
                        <a:lnTo>
                          <a:pt x="66" y="1001"/>
                        </a:lnTo>
                        <a:lnTo>
                          <a:pt x="80" y="1023"/>
                        </a:lnTo>
                        <a:lnTo>
                          <a:pt x="84" y="1027"/>
                        </a:lnTo>
                        <a:lnTo>
                          <a:pt x="84" y="1033"/>
                        </a:lnTo>
                        <a:lnTo>
                          <a:pt x="84" y="1043"/>
                        </a:lnTo>
                        <a:lnTo>
                          <a:pt x="92" y="1045"/>
                        </a:lnTo>
                        <a:lnTo>
                          <a:pt x="100" y="1037"/>
                        </a:lnTo>
                        <a:lnTo>
                          <a:pt x="98" y="1023"/>
                        </a:lnTo>
                        <a:lnTo>
                          <a:pt x="90" y="1011"/>
                        </a:lnTo>
                        <a:lnTo>
                          <a:pt x="88" y="1011"/>
                        </a:lnTo>
                        <a:lnTo>
                          <a:pt x="88" y="1013"/>
                        </a:lnTo>
                        <a:lnTo>
                          <a:pt x="82" y="1009"/>
                        </a:lnTo>
                        <a:lnTo>
                          <a:pt x="82" y="999"/>
                        </a:lnTo>
                        <a:lnTo>
                          <a:pt x="84" y="989"/>
                        </a:lnTo>
                        <a:lnTo>
                          <a:pt x="82" y="985"/>
                        </a:lnTo>
                        <a:lnTo>
                          <a:pt x="78" y="969"/>
                        </a:lnTo>
                        <a:lnTo>
                          <a:pt x="80" y="963"/>
                        </a:lnTo>
                        <a:lnTo>
                          <a:pt x="80" y="953"/>
                        </a:lnTo>
                        <a:lnTo>
                          <a:pt x="80" y="947"/>
                        </a:lnTo>
                        <a:lnTo>
                          <a:pt x="78" y="943"/>
                        </a:lnTo>
                        <a:lnTo>
                          <a:pt x="76" y="937"/>
                        </a:lnTo>
                        <a:lnTo>
                          <a:pt x="72" y="933"/>
                        </a:lnTo>
                        <a:lnTo>
                          <a:pt x="70" y="927"/>
                        </a:lnTo>
                        <a:lnTo>
                          <a:pt x="68" y="919"/>
                        </a:lnTo>
                        <a:lnTo>
                          <a:pt x="68" y="915"/>
                        </a:lnTo>
                        <a:lnTo>
                          <a:pt x="68" y="907"/>
                        </a:lnTo>
                        <a:lnTo>
                          <a:pt x="66" y="893"/>
                        </a:lnTo>
                        <a:lnTo>
                          <a:pt x="62" y="881"/>
                        </a:lnTo>
                        <a:lnTo>
                          <a:pt x="58" y="869"/>
                        </a:lnTo>
                        <a:lnTo>
                          <a:pt x="52" y="859"/>
                        </a:lnTo>
                        <a:lnTo>
                          <a:pt x="52" y="853"/>
                        </a:lnTo>
                        <a:lnTo>
                          <a:pt x="56" y="847"/>
                        </a:lnTo>
                        <a:lnTo>
                          <a:pt x="56" y="839"/>
                        </a:lnTo>
                        <a:lnTo>
                          <a:pt x="56" y="835"/>
                        </a:lnTo>
                        <a:lnTo>
                          <a:pt x="60" y="823"/>
                        </a:lnTo>
                        <a:lnTo>
                          <a:pt x="62" y="819"/>
                        </a:lnTo>
                        <a:lnTo>
                          <a:pt x="62" y="819"/>
                        </a:lnTo>
                        <a:lnTo>
                          <a:pt x="62" y="815"/>
                        </a:lnTo>
                        <a:lnTo>
                          <a:pt x="70" y="823"/>
                        </a:lnTo>
                        <a:lnTo>
                          <a:pt x="76" y="823"/>
                        </a:lnTo>
                        <a:lnTo>
                          <a:pt x="78" y="829"/>
                        </a:lnTo>
                        <a:lnTo>
                          <a:pt x="86" y="835"/>
                        </a:lnTo>
                        <a:lnTo>
                          <a:pt x="84" y="843"/>
                        </a:lnTo>
                        <a:lnTo>
                          <a:pt x="84" y="851"/>
                        </a:lnTo>
                        <a:lnTo>
                          <a:pt x="84" y="865"/>
                        </a:lnTo>
                        <a:lnTo>
                          <a:pt x="84" y="873"/>
                        </a:lnTo>
                        <a:lnTo>
                          <a:pt x="86" y="883"/>
                        </a:lnTo>
                        <a:lnTo>
                          <a:pt x="86" y="889"/>
                        </a:lnTo>
                        <a:lnTo>
                          <a:pt x="88" y="893"/>
                        </a:lnTo>
                        <a:lnTo>
                          <a:pt x="90" y="901"/>
                        </a:lnTo>
                        <a:lnTo>
                          <a:pt x="96" y="915"/>
                        </a:lnTo>
                        <a:lnTo>
                          <a:pt x="98" y="919"/>
                        </a:lnTo>
                        <a:lnTo>
                          <a:pt x="100" y="921"/>
                        </a:lnTo>
                        <a:lnTo>
                          <a:pt x="102" y="921"/>
                        </a:lnTo>
                        <a:lnTo>
                          <a:pt x="108" y="923"/>
                        </a:lnTo>
                        <a:lnTo>
                          <a:pt x="104" y="929"/>
                        </a:lnTo>
                        <a:lnTo>
                          <a:pt x="106" y="941"/>
                        </a:lnTo>
                        <a:lnTo>
                          <a:pt x="112" y="947"/>
                        </a:lnTo>
                        <a:lnTo>
                          <a:pt x="114" y="953"/>
                        </a:lnTo>
                        <a:lnTo>
                          <a:pt x="120" y="955"/>
                        </a:lnTo>
                        <a:lnTo>
                          <a:pt x="122" y="959"/>
                        </a:lnTo>
                        <a:lnTo>
                          <a:pt x="120" y="967"/>
                        </a:lnTo>
                        <a:lnTo>
                          <a:pt x="114" y="975"/>
                        </a:lnTo>
                        <a:lnTo>
                          <a:pt x="118" y="985"/>
                        </a:lnTo>
                        <a:lnTo>
                          <a:pt x="126" y="991"/>
                        </a:lnTo>
                        <a:lnTo>
                          <a:pt x="132" y="1001"/>
                        </a:lnTo>
                        <a:lnTo>
                          <a:pt x="138" y="1013"/>
                        </a:lnTo>
                        <a:lnTo>
                          <a:pt x="144" y="1023"/>
                        </a:lnTo>
                        <a:lnTo>
                          <a:pt x="152" y="1035"/>
                        </a:lnTo>
                        <a:lnTo>
                          <a:pt x="162" y="1059"/>
                        </a:lnTo>
                        <a:lnTo>
                          <a:pt x="166" y="1081"/>
                        </a:lnTo>
                        <a:lnTo>
                          <a:pt x="168" y="1085"/>
                        </a:lnTo>
                        <a:lnTo>
                          <a:pt x="170" y="1091"/>
                        </a:lnTo>
                        <a:lnTo>
                          <a:pt x="170" y="1097"/>
                        </a:lnTo>
                        <a:lnTo>
                          <a:pt x="170" y="1107"/>
                        </a:lnTo>
                        <a:lnTo>
                          <a:pt x="164" y="1111"/>
                        </a:lnTo>
                        <a:lnTo>
                          <a:pt x="160" y="1119"/>
                        </a:lnTo>
                        <a:lnTo>
                          <a:pt x="158" y="1123"/>
                        </a:lnTo>
                        <a:lnTo>
                          <a:pt x="160" y="1131"/>
                        </a:lnTo>
                        <a:lnTo>
                          <a:pt x="164" y="1141"/>
                        </a:lnTo>
                        <a:lnTo>
                          <a:pt x="172" y="1153"/>
                        </a:lnTo>
                        <a:lnTo>
                          <a:pt x="186" y="1163"/>
                        </a:lnTo>
                        <a:lnTo>
                          <a:pt x="191" y="1173"/>
                        </a:lnTo>
                        <a:lnTo>
                          <a:pt x="201" y="1183"/>
                        </a:lnTo>
                        <a:lnTo>
                          <a:pt x="213" y="1191"/>
                        </a:lnTo>
                        <a:lnTo>
                          <a:pt x="221" y="1193"/>
                        </a:lnTo>
                        <a:lnTo>
                          <a:pt x="225" y="1193"/>
                        </a:lnTo>
                        <a:lnTo>
                          <a:pt x="229" y="1199"/>
                        </a:lnTo>
                        <a:lnTo>
                          <a:pt x="237" y="1207"/>
                        </a:lnTo>
                        <a:lnTo>
                          <a:pt x="251" y="1217"/>
                        </a:lnTo>
                        <a:lnTo>
                          <a:pt x="263" y="1223"/>
                        </a:lnTo>
                        <a:lnTo>
                          <a:pt x="273" y="1231"/>
                        </a:lnTo>
                        <a:lnTo>
                          <a:pt x="289" y="1237"/>
                        </a:lnTo>
                        <a:lnTo>
                          <a:pt x="297" y="1245"/>
                        </a:lnTo>
                        <a:lnTo>
                          <a:pt x="309" y="1253"/>
                        </a:lnTo>
                        <a:lnTo>
                          <a:pt x="323" y="1259"/>
                        </a:lnTo>
                        <a:lnTo>
                          <a:pt x="347" y="1265"/>
                        </a:lnTo>
                        <a:lnTo>
                          <a:pt x="359" y="1261"/>
                        </a:lnTo>
                        <a:lnTo>
                          <a:pt x="371" y="1255"/>
                        </a:lnTo>
                        <a:lnTo>
                          <a:pt x="377" y="1249"/>
                        </a:lnTo>
                        <a:lnTo>
                          <a:pt x="383" y="1251"/>
                        </a:lnTo>
                        <a:lnTo>
                          <a:pt x="393" y="1257"/>
                        </a:lnTo>
                        <a:lnTo>
                          <a:pt x="405" y="1265"/>
                        </a:lnTo>
                        <a:lnTo>
                          <a:pt x="413" y="1277"/>
                        </a:lnTo>
                        <a:lnTo>
                          <a:pt x="433" y="1303"/>
                        </a:lnTo>
                        <a:lnTo>
                          <a:pt x="443" y="1311"/>
                        </a:lnTo>
                        <a:lnTo>
                          <a:pt x="453" y="1317"/>
                        </a:lnTo>
                        <a:lnTo>
                          <a:pt x="465" y="1319"/>
                        </a:lnTo>
                        <a:lnTo>
                          <a:pt x="483" y="1325"/>
                        </a:lnTo>
                        <a:lnTo>
                          <a:pt x="499" y="1333"/>
                        </a:lnTo>
                        <a:lnTo>
                          <a:pt x="513" y="1341"/>
                        </a:lnTo>
                        <a:lnTo>
                          <a:pt x="523" y="1341"/>
                        </a:lnTo>
                        <a:lnTo>
                          <a:pt x="527" y="1343"/>
                        </a:lnTo>
                        <a:lnTo>
                          <a:pt x="535" y="1343"/>
                        </a:lnTo>
                        <a:lnTo>
                          <a:pt x="537" y="1337"/>
                        </a:lnTo>
                        <a:lnTo>
                          <a:pt x="545" y="1345"/>
                        </a:lnTo>
                        <a:lnTo>
                          <a:pt x="549" y="1349"/>
                        </a:lnTo>
                        <a:lnTo>
                          <a:pt x="549" y="1351"/>
                        </a:lnTo>
                        <a:lnTo>
                          <a:pt x="541" y="1347"/>
                        </a:lnTo>
                        <a:lnTo>
                          <a:pt x="539" y="1351"/>
                        </a:lnTo>
                        <a:lnTo>
                          <a:pt x="553" y="1363"/>
                        </a:lnTo>
                        <a:lnTo>
                          <a:pt x="569" y="1383"/>
                        </a:lnTo>
                        <a:lnTo>
                          <a:pt x="585" y="1399"/>
                        </a:lnTo>
                        <a:lnTo>
                          <a:pt x="585" y="1405"/>
                        </a:lnTo>
                        <a:lnTo>
                          <a:pt x="585" y="1407"/>
                        </a:lnTo>
                        <a:lnTo>
                          <a:pt x="587" y="1411"/>
                        </a:lnTo>
                        <a:lnTo>
                          <a:pt x="583" y="1413"/>
                        </a:lnTo>
                        <a:lnTo>
                          <a:pt x="583" y="1417"/>
                        </a:lnTo>
                        <a:lnTo>
                          <a:pt x="581" y="1419"/>
                        </a:lnTo>
                        <a:lnTo>
                          <a:pt x="595" y="1433"/>
                        </a:lnTo>
                        <a:lnTo>
                          <a:pt x="599" y="1439"/>
                        </a:lnTo>
                        <a:lnTo>
                          <a:pt x="603" y="1431"/>
                        </a:lnTo>
                        <a:lnTo>
                          <a:pt x="611" y="1433"/>
                        </a:lnTo>
                        <a:lnTo>
                          <a:pt x="617" y="1439"/>
                        </a:lnTo>
                        <a:lnTo>
                          <a:pt x="627" y="1447"/>
                        </a:lnTo>
                        <a:lnTo>
                          <a:pt x="635" y="1459"/>
                        </a:lnTo>
                        <a:lnTo>
                          <a:pt x="631" y="1463"/>
                        </a:lnTo>
                        <a:lnTo>
                          <a:pt x="635" y="1467"/>
                        </a:lnTo>
                        <a:lnTo>
                          <a:pt x="643" y="1469"/>
                        </a:lnTo>
                        <a:lnTo>
                          <a:pt x="641" y="1465"/>
                        </a:lnTo>
                        <a:lnTo>
                          <a:pt x="639" y="1461"/>
                        </a:lnTo>
                        <a:lnTo>
                          <a:pt x="645" y="1465"/>
                        </a:lnTo>
                        <a:lnTo>
                          <a:pt x="653" y="1479"/>
                        </a:lnTo>
                        <a:lnTo>
                          <a:pt x="655" y="1473"/>
                        </a:lnTo>
                        <a:lnTo>
                          <a:pt x="659" y="1471"/>
                        </a:lnTo>
                        <a:lnTo>
                          <a:pt x="671" y="1473"/>
                        </a:lnTo>
                        <a:lnTo>
                          <a:pt x="683" y="1479"/>
                        </a:lnTo>
                        <a:lnTo>
                          <a:pt x="687" y="1489"/>
                        </a:lnTo>
                        <a:lnTo>
                          <a:pt x="693" y="1491"/>
                        </a:lnTo>
                        <a:lnTo>
                          <a:pt x="697" y="1489"/>
                        </a:lnTo>
                        <a:lnTo>
                          <a:pt x="701" y="1493"/>
                        </a:lnTo>
                        <a:lnTo>
                          <a:pt x="701" y="1499"/>
                        </a:lnTo>
                        <a:lnTo>
                          <a:pt x="715" y="1497"/>
                        </a:lnTo>
                        <a:lnTo>
                          <a:pt x="723" y="1493"/>
                        </a:lnTo>
                        <a:lnTo>
                          <a:pt x="715" y="1481"/>
                        </a:lnTo>
                        <a:lnTo>
                          <a:pt x="715" y="1475"/>
                        </a:lnTo>
                        <a:lnTo>
                          <a:pt x="719" y="1471"/>
                        </a:lnTo>
                        <a:lnTo>
                          <a:pt x="729" y="1469"/>
                        </a:lnTo>
                        <a:lnTo>
                          <a:pt x="731" y="1463"/>
                        </a:lnTo>
                        <a:lnTo>
                          <a:pt x="735" y="1459"/>
                        </a:lnTo>
                        <a:lnTo>
                          <a:pt x="743" y="1455"/>
                        </a:lnTo>
                        <a:lnTo>
                          <a:pt x="751" y="1453"/>
                        </a:lnTo>
                        <a:lnTo>
                          <a:pt x="755" y="1461"/>
                        </a:lnTo>
                        <a:lnTo>
                          <a:pt x="761" y="1465"/>
                        </a:lnTo>
                        <a:lnTo>
                          <a:pt x="767" y="1469"/>
                        </a:lnTo>
                        <a:lnTo>
                          <a:pt x="773" y="1471"/>
                        </a:lnTo>
                        <a:lnTo>
                          <a:pt x="775" y="1477"/>
                        </a:lnTo>
                        <a:lnTo>
                          <a:pt x="767" y="1481"/>
                        </a:lnTo>
                        <a:lnTo>
                          <a:pt x="769" y="1487"/>
                        </a:lnTo>
                        <a:lnTo>
                          <a:pt x="771" y="1495"/>
                        </a:lnTo>
                        <a:lnTo>
                          <a:pt x="777" y="1503"/>
                        </a:lnTo>
                        <a:lnTo>
                          <a:pt x="783" y="1507"/>
                        </a:lnTo>
                        <a:lnTo>
                          <a:pt x="783" y="1511"/>
                        </a:lnTo>
                        <a:lnTo>
                          <a:pt x="789" y="1519"/>
                        </a:lnTo>
                        <a:lnTo>
                          <a:pt x="789" y="1523"/>
                        </a:lnTo>
                        <a:lnTo>
                          <a:pt x="787" y="1529"/>
                        </a:lnTo>
                        <a:lnTo>
                          <a:pt x="789" y="1539"/>
                        </a:lnTo>
                        <a:lnTo>
                          <a:pt x="789" y="1555"/>
                        </a:lnTo>
                        <a:lnTo>
                          <a:pt x="791" y="1569"/>
                        </a:lnTo>
                        <a:lnTo>
                          <a:pt x="793" y="1577"/>
                        </a:lnTo>
                        <a:lnTo>
                          <a:pt x="787" y="1579"/>
                        </a:lnTo>
                        <a:lnTo>
                          <a:pt x="791" y="1587"/>
                        </a:lnTo>
                        <a:lnTo>
                          <a:pt x="785" y="1605"/>
                        </a:lnTo>
                        <a:lnTo>
                          <a:pt x="779" y="1617"/>
                        </a:lnTo>
                        <a:lnTo>
                          <a:pt x="765" y="1619"/>
                        </a:lnTo>
                        <a:lnTo>
                          <a:pt x="757" y="1625"/>
                        </a:lnTo>
                        <a:lnTo>
                          <a:pt x="759" y="1633"/>
                        </a:lnTo>
                        <a:lnTo>
                          <a:pt x="753" y="1635"/>
                        </a:lnTo>
                        <a:lnTo>
                          <a:pt x="747" y="1639"/>
                        </a:lnTo>
                        <a:lnTo>
                          <a:pt x="753" y="1645"/>
                        </a:lnTo>
                        <a:lnTo>
                          <a:pt x="747" y="1651"/>
                        </a:lnTo>
                        <a:lnTo>
                          <a:pt x="739" y="1653"/>
                        </a:lnTo>
                        <a:lnTo>
                          <a:pt x="727" y="1657"/>
                        </a:lnTo>
                        <a:lnTo>
                          <a:pt x="721" y="1665"/>
                        </a:lnTo>
                        <a:lnTo>
                          <a:pt x="721" y="1677"/>
                        </a:lnTo>
                        <a:lnTo>
                          <a:pt x="713" y="1691"/>
                        </a:lnTo>
                        <a:lnTo>
                          <a:pt x="705" y="1701"/>
                        </a:lnTo>
                        <a:lnTo>
                          <a:pt x="701" y="1703"/>
                        </a:lnTo>
                        <a:lnTo>
                          <a:pt x="701" y="1709"/>
                        </a:lnTo>
                        <a:lnTo>
                          <a:pt x="703" y="1721"/>
                        </a:lnTo>
                        <a:lnTo>
                          <a:pt x="699" y="1733"/>
                        </a:lnTo>
                        <a:lnTo>
                          <a:pt x="707" y="1739"/>
                        </a:lnTo>
                        <a:lnTo>
                          <a:pt x="715" y="1745"/>
                        </a:lnTo>
                        <a:lnTo>
                          <a:pt x="729" y="1739"/>
                        </a:lnTo>
                        <a:lnTo>
                          <a:pt x="725" y="1755"/>
                        </a:lnTo>
                        <a:lnTo>
                          <a:pt x="715" y="1761"/>
                        </a:lnTo>
                        <a:lnTo>
                          <a:pt x="693" y="1783"/>
                        </a:lnTo>
                        <a:lnTo>
                          <a:pt x="691" y="1789"/>
                        </a:lnTo>
                        <a:lnTo>
                          <a:pt x="693" y="1795"/>
                        </a:lnTo>
                        <a:lnTo>
                          <a:pt x="697" y="1799"/>
                        </a:lnTo>
                        <a:lnTo>
                          <a:pt x="699" y="1809"/>
                        </a:lnTo>
                        <a:lnTo>
                          <a:pt x="701" y="1819"/>
                        </a:lnTo>
                        <a:lnTo>
                          <a:pt x="695" y="1821"/>
                        </a:lnTo>
                        <a:lnTo>
                          <a:pt x="701" y="1829"/>
                        </a:lnTo>
                        <a:lnTo>
                          <a:pt x="715" y="1835"/>
                        </a:lnTo>
                        <a:lnTo>
                          <a:pt x="725" y="1843"/>
                        </a:lnTo>
                        <a:lnTo>
                          <a:pt x="735" y="1855"/>
                        </a:lnTo>
                        <a:lnTo>
                          <a:pt x="739" y="1863"/>
                        </a:lnTo>
                        <a:lnTo>
                          <a:pt x="741" y="1869"/>
                        </a:lnTo>
                        <a:lnTo>
                          <a:pt x="749" y="1877"/>
                        </a:lnTo>
                        <a:lnTo>
                          <a:pt x="757" y="1891"/>
                        </a:lnTo>
                        <a:lnTo>
                          <a:pt x="759" y="1895"/>
                        </a:lnTo>
                        <a:lnTo>
                          <a:pt x="763" y="1903"/>
                        </a:lnTo>
                        <a:lnTo>
                          <a:pt x="769" y="1915"/>
                        </a:lnTo>
                        <a:lnTo>
                          <a:pt x="775" y="1929"/>
                        </a:lnTo>
                        <a:lnTo>
                          <a:pt x="781" y="1937"/>
                        </a:lnTo>
                        <a:lnTo>
                          <a:pt x="787" y="1949"/>
                        </a:lnTo>
                        <a:lnTo>
                          <a:pt x="795" y="1957"/>
                        </a:lnTo>
                        <a:lnTo>
                          <a:pt x="795" y="1961"/>
                        </a:lnTo>
                        <a:lnTo>
                          <a:pt x="795" y="1965"/>
                        </a:lnTo>
                        <a:lnTo>
                          <a:pt x="805" y="1973"/>
                        </a:lnTo>
                        <a:lnTo>
                          <a:pt x="811" y="1985"/>
                        </a:lnTo>
                        <a:lnTo>
                          <a:pt x="819" y="1998"/>
                        </a:lnTo>
                        <a:lnTo>
                          <a:pt x="817" y="2002"/>
                        </a:lnTo>
                        <a:lnTo>
                          <a:pt x="815" y="2004"/>
                        </a:lnTo>
                        <a:lnTo>
                          <a:pt x="825" y="2020"/>
                        </a:lnTo>
                        <a:lnTo>
                          <a:pt x="833" y="2026"/>
                        </a:lnTo>
                        <a:lnTo>
                          <a:pt x="845" y="2036"/>
                        </a:lnTo>
                        <a:lnTo>
                          <a:pt x="859" y="2044"/>
                        </a:lnTo>
                        <a:lnTo>
                          <a:pt x="873" y="2052"/>
                        </a:lnTo>
                        <a:lnTo>
                          <a:pt x="887" y="2056"/>
                        </a:lnTo>
                        <a:lnTo>
                          <a:pt x="899" y="2062"/>
                        </a:lnTo>
                        <a:lnTo>
                          <a:pt x="905" y="2064"/>
                        </a:lnTo>
                        <a:lnTo>
                          <a:pt x="911" y="2066"/>
                        </a:lnTo>
                        <a:lnTo>
                          <a:pt x="923" y="2074"/>
                        </a:lnTo>
                        <a:lnTo>
                          <a:pt x="925" y="2076"/>
                        </a:lnTo>
                        <a:lnTo>
                          <a:pt x="929" y="2076"/>
                        </a:lnTo>
                        <a:lnTo>
                          <a:pt x="933" y="2078"/>
                        </a:lnTo>
                        <a:lnTo>
                          <a:pt x="937" y="2082"/>
                        </a:lnTo>
                        <a:lnTo>
                          <a:pt x="939" y="2088"/>
                        </a:lnTo>
                        <a:lnTo>
                          <a:pt x="951" y="2094"/>
                        </a:lnTo>
                        <a:lnTo>
                          <a:pt x="959" y="2100"/>
                        </a:lnTo>
                        <a:lnTo>
                          <a:pt x="961" y="2104"/>
                        </a:lnTo>
                        <a:lnTo>
                          <a:pt x="961" y="2110"/>
                        </a:lnTo>
                        <a:lnTo>
                          <a:pt x="961" y="2116"/>
                        </a:lnTo>
                        <a:lnTo>
                          <a:pt x="961" y="2120"/>
                        </a:lnTo>
                        <a:lnTo>
                          <a:pt x="963" y="2126"/>
                        </a:lnTo>
                        <a:lnTo>
                          <a:pt x="963" y="2140"/>
                        </a:lnTo>
                        <a:lnTo>
                          <a:pt x="963" y="2152"/>
                        </a:lnTo>
                        <a:lnTo>
                          <a:pt x="963" y="2156"/>
                        </a:lnTo>
                        <a:lnTo>
                          <a:pt x="965" y="2164"/>
                        </a:lnTo>
                        <a:lnTo>
                          <a:pt x="963" y="2168"/>
                        </a:lnTo>
                        <a:lnTo>
                          <a:pt x="961" y="2176"/>
                        </a:lnTo>
                        <a:lnTo>
                          <a:pt x="959" y="2188"/>
                        </a:lnTo>
                        <a:lnTo>
                          <a:pt x="953" y="2196"/>
                        </a:lnTo>
                        <a:lnTo>
                          <a:pt x="953" y="2204"/>
                        </a:lnTo>
                        <a:lnTo>
                          <a:pt x="955" y="2210"/>
                        </a:lnTo>
                        <a:lnTo>
                          <a:pt x="953" y="2214"/>
                        </a:lnTo>
                        <a:lnTo>
                          <a:pt x="951" y="2222"/>
                        </a:lnTo>
                        <a:lnTo>
                          <a:pt x="951" y="2228"/>
                        </a:lnTo>
                        <a:lnTo>
                          <a:pt x="951" y="2232"/>
                        </a:lnTo>
                        <a:lnTo>
                          <a:pt x="949" y="2244"/>
                        </a:lnTo>
                        <a:lnTo>
                          <a:pt x="945" y="2270"/>
                        </a:lnTo>
                        <a:lnTo>
                          <a:pt x="941" y="2274"/>
                        </a:lnTo>
                        <a:lnTo>
                          <a:pt x="941" y="2280"/>
                        </a:lnTo>
                        <a:lnTo>
                          <a:pt x="941" y="2284"/>
                        </a:lnTo>
                        <a:lnTo>
                          <a:pt x="939" y="2286"/>
                        </a:lnTo>
                        <a:lnTo>
                          <a:pt x="937" y="2288"/>
                        </a:lnTo>
                        <a:lnTo>
                          <a:pt x="933" y="2300"/>
                        </a:lnTo>
                        <a:lnTo>
                          <a:pt x="929" y="2304"/>
                        </a:lnTo>
                        <a:lnTo>
                          <a:pt x="925" y="2308"/>
                        </a:lnTo>
                        <a:lnTo>
                          <a:pt x="929" y="2320"/>
                        </a:lnTo>
                        <a:lnTo>
                          <a:pt x="929" y="2330"/>
                        </a:lnTo>
                        <a:lnTo>
                          <a:pt x="923" y="2332"/>
                        </a:lnTo>
                        <a:lnTo>
                          <a:pt x="921" y="2338"/>
                        </a:lnTo>
                        <a:lnTo>
                          <a:pt x="921" y="2348"/>
                        </a:lnTo>
                        <a:lnTo>
                          <a:pt x="923" y="2358"/>
                        </a:lnTo>
                        <a:lnTo>
                          <a:pt x="923" y="2378"/>
                        </a:lnTo>
                        <a:lnTo>
                          <a:pt x="919" y="2382"/>
                        </a:lnTo>
                        <a:lnTo>
                          <a:pt x="919" y="2388"/>
                        </a:lnTo>
                        <a:lnTo>
                          <a:pt x="915" y="2396"/>
                        </a:lnTo>
                        <a:lnTo>
                          <a:pt x="911" y="2400"/>
                        </a:lnTo>
                        <a:lnTo>
                          <a:pt x="911" y="2404"/>
                        </a:lnTo>
                        <a:lnTo>
                          <a:pt x="907" y="2414"/>
                        </a:lnTo>
                        <a:lnTo>
                          <a:pt x="897" y="2422"/>
                        </a:lnTo>
                        <a:lnTo>
                          <a:pt x="895" y="2430"/>
                        </a:lnTo>
                        <a:lnTo>
                          <a:pt x="893" y="2436"/>
                        </a:lnTo>
                        <a:lnTo>
                          <a:pt x="887" y="2440"/>
                        </a:lnTo>
                        <a:lnTo>
                          <a:pt x="887" y="2442"/>
                        </a:lnTo>
                        <a:lnTo>
                          <a:pt x="885" y="2448"/>
                        </a:lnTo>
                        <a:lnTo>
                          <a:pt x="881" y="2448"/>
                        </a:lnTo>
                        <a:lnTo>
                          <a:pt x="877" y="2448"/>
                        </a:lnTo>
                        <a:lnTo>
                          <a:pt x="875" y="2450"/>
                        </a:lnTo>
                        <a:lnTo>
                          <a:pt x="877" y="2460"/>
                        </a:lnTo>
                        <a:lnTo>
                          <a:pt x="879" y="2464"/>
                        </a:lnTo>
                        <a:lnTo>
                          <a:pt x="879" y="2468"/>
                        </a:lnTo>
                        <a:lnTo>
                          <a:pt x="883" y="2476"/>
                        </a:lnTo>
                        <a:lnTo>
                          <a:pt x="883" y="2478"/>
                        </a:lnTo>
                        <a:lnTo>
                          <a:pt x="883" y="2482"/>
                        </a:lnTo>
                        <a:lnTo>
                          <a:pt x="881" y="2486"/>
                        </a:lnTo>
                        <a:lnTo>
                          <a:pt x="877" y="2488"/>
                        </a:lnTo>
                        <a:lnTo>
                          <a:pt x="873" y="2494"/>
                        </a:lnTo>
                        <a:lnTo>
                          <a:pt x="871" y="2500"/>
                        </a:lnTo>
                        <a:lnTo>
                          <a:pt x="869" y="2504"/>
                        </a:lnTo>
                        <a:lnTo>
                          <a:pt x="875" y="2514"/>
                        </a:lnTo>
                        <a:lnTo>
                          <a:pt x="873" y="2516"/>
                        </a:lnTo>
                        <a:lnTo>
                          <a:pt x="877" y="2516"/>
                        </a:lnTo>
                        <a:lnTo>
                          <a:pt x="885" y="2514"/>
                        </a:lnTo>
                        <a:lnTo>
                          <a:pt x="885" y="2512"/>
                        </a:lnTo>
                        <a:lnTo>
                          <a:pt x="887" y="2512"/>
                        </a:lnTo>
                        <a:lnTo>
                          <a:pt x="893" y="2514"/>
                        </a:lnTo>
                        <a:lnTo>
                          <a:pt x="889" y="2518"/>
                        </a:lnTo>
                        <a:lnTo>
                          <a:pt x="891" y="2522"/>
                        </a:lnTo>
                        <a:lnTo>
                          <a:pt x="889" y="2528"/>
                        </a:lnTo>
                        <a:lnTo>
                          <a:pt x="885" y="2542"/>
                        </a:lnTo>
                        <a:lnTo>
                          <a:pt x="881" y="2546"/>
                        </a:lnTo>
                        <a:lnTo>
                          <a:pt x="883" y="2548"/>
                        </a:lnTo>
                        <a:lnTo>
                          <a:pt x="891" y="2552"/>
                        </a:lnTo>
                        <a:lnTo>
                          <a:pt x="891" y="2554"/>
                        </a:lnTo>
                        <a:lnTo>
                          <a:pt x="887" y="2556"/>
                        </a:lnTo>
                        <a:lnTo>
                          <a:pt x="881" y="2558"/>
                        </a:lnTo>
                        <a:lnTo>
                          <a:pt x="875" y="2564"/>
                        </a:lnTo>
                        <a:lnTo>
                          <a:pt x="873" y="2570"/>
                        </a:lnTo>
                        <a:lnTo>
                          <a:pt x="873" y="2572"/>
                        </a:lnTo>
                        <a:lnTo>
                          <a:pt x="871" y="2574"/>
                        </a:lnTo>
                        <a:lnTo>
                          <a:pt x="865" y="2570"/>
                        </a:lnTo>
                        <a:lnTo>
                          <a:pt x="861" y="2568"/>
                        </a:lnTo>
                        <a:lnTo>
                          <a:pt x="855" y="2570"/>
                        </a:lnTo>
                        <a:lnTo>
                          <a:pt x="851" y="2574"/>
                        </a:lnTo>
                        <a:lnTo>
                          <a:pt x="843" y="2576"/>
                        </a:lnTo>
                        <a:lnTo>
                          <a:pt x="837" y="2578"/>
                        </a:lnTo>
                        <a:lnTo>
                          <a:pt x="837" y="2582"/>
                        </a:lnTo>
                        <a:lnTo>
                          <a:pt x="841" y="2582"/>
                        </a:lnTo>
                        <a:lnTo>
                          <a:pt x="841" y="2580"/>
                        </a:lnTo>
                        <a:lnTo>
                          <a:pt x="853" y="2580"/>
                        </a:lnTo>
                        <a:lnTo>
                          <a:pt x="859" y="2580"/>
                        </a:lnTo>
                        <a:lnTo>
                          <a:pt x="867" y="2582"/>
                        </a:lnTo>
                        <a:lnTo>
                          <a:pt x="865" y="2586"/>
                        </a:lnTo>
                        <a:lnTo>
                          <a:pt x="863" y="2586"/>
                        </a:lnTo>
                        <a:lnTo>
                          <a:pt x="861" y="2588"/>
                        </a:lnTo>
                        <a:lnTo>
                          <a:pt x="857" y="2590"/>
                        </a:lnTo>
                        <a:lnTo>
                          <a:pt x="853" y="2592"/>
                        </a:lnTo>
                        <a:lnTo>
                          <a:pt x="857" y="2592"/>
                        </a:lnTo>
                        <a:lnTo>
                          <a:pt x="865" y="2592"/>
                        </a:lnTo>
                        <a:lnTo>
                          <a:pt x="873" y="2592"/>
                        </a:lnTo>
                        <a:lnTo>
                          <a:pt x="871" y="2594"/>
                        </a:lnTo>
                        <a:lnTo>
                          <a:pt x="863" y="2594"/>
                        </a:lnTo>
                        <a:lnTo>
                          <a:pt x="859" y="2596"/>
                        </a:lnTo>
                        <a:lnTo>
                          <a:pt x="859" y="2600"/>
                        </a:lnTo>
                        <a:lnTo>
                          <a:pt x="859" y="2604"/>
                        </a:lnTo>
                        <a:lnTo>
                          <a:pt x="859" y="2608"/>
                        </a:lnTo>
                        <a:lnTo>
                          <a:pt x="863" y="2610"/>
                        </a:lnTo>
                        <a:lnTo>
                          <a:pt x="867" y="2612"/>
                        </a:lnTo>
                        <a:lnTo>
                          <a:pt x="863" y="2614"/>
                        </a:lnTo>
                        <a:lnTo>
                          <a:pt x="865" y="2618"/>
                        </a:lnTo>
                        <a:lnTo>
                          <a:pt x="861" y="2618"/>
                        </a:lnTo>
                        <a:lnTo>
                          <a:pt x="859" y="2620"/>
                        </a:lnTo>
                        <a:lnTo>
                          <a:pt x="863" y="2620"/>
                        </a:lnTo>
                        <a:lnTo>
                          <a:pt x="863" y="2624"/>
                        </a:lnTo>
                        <a:lnTo>
                          <a:pt x="863" y="2624"/>
                        </a:lnTo>
                        <a:lnTo>
                          <a:pt x="869" y="2626"/>
                        </a:lnTo>
                        <a:lnTo>
                          <a:pt x="861" y="2626"/>
                        </a:lnTo>
                        <a:lnTo>
                          <a:pt x="869" y="2630"/>
                        </a:lnTo>
                        <a:lnTo>
                          <a:pt x="871" y="2632"/>
                        </a:lnTo>
                        <a:lnTo>
                          <a:pt x="869" y="2634"/>
                        </a:lnTo>
                        <a:lnTo>
                          <a:pt x="871" y="2636"/>
                        </a:lnTo>
                        <a:lnTo>
                          <a:pt x="873" y="2638"/>
                        </a:lnTo>
                        <a:lnTo>
                          <a:pt x="875" y="2640"/>
                        </a:lnTo>
                        <a:lnTo>
                          <a:pt x="871" y="2642"/>
                        </a:lnTo>
                        <a:lnTo>
                          <a:pt x="871" y="2644"/>
                        </a:lnTo>
                        <a:lnTo>
                          <a:pt x="873" y="2646"/>
                        </a:lnTo>
                        <a:lnTo>
                          <a:pt x="877" y="2650"/>
                        </a:lnTo>
                        <a:lnTo>
                          <a:pt x="887" y="2652"/>
                        </a:lnTo>
                        <a:lnTo>
                          <a:pt x="889" y="2652"/>
                        </a:lnTo>
                        <a:lnTo>
                          <a:pt x="893" y="2652"/>
                        </a:lnTo>
                        <a:lnTo>
                          <a:pt x="909" y="2654"/>
                        </a:lnTo>
                        <a:lnTo>
                          <a:pt x="909" y="2650"/>
                        </a:lnTo>
                        <a:lnTo>
                          <a:pt x="913" y="2644"/>
                        </a:lnTo>
                        <a:lnTo>
                          <a:pt x="915" y="2644"/>
                        </a:lnTo>
                        <a:lnTo>
                          <a:pt x="921" y="2642"/>
                        </a:lnTo>
                        <a:lnTo>
                          <a:pt x="927" y="2642"/>
                        </a:lnTo>
                        <a:lnTo>
                          <a:pt x="933" y="2640"/>
                        </a:lnTo>
                        <a:lnTo>
                          <a:pt x="939" y="2638"/>
                        </a:lnTo>
                        <a:lnTo>
                          <a:pt x="941" y="2638"/>
                        </a:lnTo>
                        <a:lnTo>
                          <a:pt x="951" y="2640"/>
                        </a:lnTo>
                        <a:lnTo>
                          <a:pt x="947" y="2636"/>
                        </a:lnTo>
                        <a:lnTo>
                          <a:pt x="943" y="2632"/>
                        </a:lnTo>
                        <a:lnTo>
                          <a:pt x="943" y="2630"/>
                        </a:lnTo>
                        <a:lnTo>
                          <a:pt x="941" y="2626"/>
                        </a:lnTo>
                        <a:lnTo>
                          <a:pt x="941" y="2626"/>
                        </a:lnTo>
                        <a:lnTo>
                          <a:pt x="943" y="2624"/>
                        </a:lnTo>
                        <a:lnTo>
                          <a:pt x="943" y="2620"/>
                        </a:lnTo>
                        <a:lnTo>
                          <a:pt x="951" y="2618"/>
                        </a:lnTo>
                        <a:lnTo>
                          <a:pt x="953" y="2618"/>
                        </a:lnTo>
                        <a:lnTo>
                          <a:pt x="957" y="2616"/>
                        </a:lnTo>
                        <a:lnTo>
                          <a:pt x="959" y="2616"/>
                        </a:lnTo>
                        <a:lnTo>
                          <a:pt x="963" y="2614"/>
                        </a:lnTo>
                        <a:lnTo>
                          <a:pt x="967" y="2612"/>
                        </a:lnTo>
                        <a:lnTo>
                          <a:pt x="969" y="2608"/>
                        </a:lnTo>
                        <a:lnTo>
                          <a:pt x="971" y="2606"/>
                        </a:lnTo>
                        <a:lnTo>
                          <a:pt x="971" y="2604"/>
                        </a:lnTo>
                        <a:lnTo>
                          <a:pt x="979" y="2600"/>
                        </a:lnTo>
                        <a:lnTo>
                          <a:pt x="989" y="2598"/>
                        </a:lnTo>
                        <a:lnTo>
                          <a:pt x="997" y="2594"/>
                        </a:lnTo>
                        <a:lnTo>
                          <a:pt x="1001" y="2592"/>
                        </a:lnTo>
                        <a:lnTo>
                          <a:pt x="1003" y="2590"/>
                        </a:lnTo>
                        <a:lnTo>
                          <a:pt x="1005" y="2586"/>
                        </a:lnTo>
                        <a:lnTo>
                          <a:pt x="1007" y="2584"/>
                        </a:lnTo>
                        <a:lnTo>
                          <a:pt x="1003" y="2580"/>
                        </a:lnTo>
                        <a:lnTo>
                          <a:pt x="999" y="2580"/>
                        </a:lnTo>
                        <a:lnTo>
                          <a:pt x="995" y="2580"/>
                        </a:lnTo>
                        <a:lnTo>
                          <a:pt x="989" y="2580"/>
                        </a:lnTo>
                        <a:lnTo>
                          <a:pt x="983" y="2576"/>
                        </a:lnTo>
                        <a:lnTo>
                          <a:pt x="977" y="2572"/>
                        </a:lnTo>
                        <a:lnTo>
                          <a:pt x="981" y="2566"/>
                        </a:lnTo>
                        <a:lnTo>
                          <a:pt x="989" y="2560"/>
                        </a:lnTo>
                        <a:lnTo>
                          <a:pt x="999" y="2556"/>
                        </a:lnTo>
                        <a:lnTo>
                          <a:pt x="1009" y="2554"/>
                        </a:lnTo>
                        <a:lnTo>
                          <a:pt x="1021" y="2548"/>
                        </a:lnTo>
                        <a:lnTo>
                          <a:pt x="1025" y="2542"/>
                        </a:lnTo>
                        <a:lnTo>
                          <a:pt x="1025" y="2538"/>
                        </a:lnTo>
                        <a:lnTo>
                          <a:pt x="1027" y="2534"/>
                        </a:lnTo>
                        <a:lnTo>
                          <a:pt x="1031" y="2534"/>
                        </a:lnTo>
                        <a:lnTo>
                          <a:pt x="1031" y="2532"/>
                        </a:lnTo>
                        <a:lnTo>
                          <a:pt x="1041" y="2528"/>
                        </a:lnTo>
                        <a:lnTo>
                          <a:pt x="1033" y="2526"/>
                        </a:lnTo>
                        <a:lnTo>
                          <a:pt x="1039" y="2522"/>
                        </a:lnTo>
                        <a:lnTo>
                          <a:pt x="1047" y="2522"/>
                        </a:lnTo>
                        <a:lnTo>
                          <a:pt x="1047" y="2524"/>
                        </a:lnTo>
                        <a:lnTo>
                          <a:pt x="1049" y="2526"/>
                        </a:lnTo>
                        <a:lnTo>
                          <a:pt x="1057" y="2524"/>
                        </a:lnTo>
                        <a:lnTo>
                          <a:pt x="1061" y="2520"/>
                        </a:lnTo>
                        <a:lnTo>
                          <a:pt x="1059" y="2514"/>
                        </a:lnTo>
                        <a:lnTo>
                          <a:pt x="1049" y="2516"/>
                        </a:lnTo>
                        <a:lnTo>
                          <a:pt x="1051" y="2520"/>
                        </a:lnTo>
                        <a:lnTo>
                          <a:pt x="1041" y="2520"/>
                        </a:lnTo>
                        <a:lnTo>
                          <a:pt x="1035" y="2514"/>
                        </a:lnTo>
                        <a:lnTo>
                          <a:pt x="1035" y="2512"/>
                        </a:lnTo>
                        <a:lnTo>
                          <a:pt x="1037" y="2508"/>
                        </a:lnTo>
                        <a:lnTo>
                          <a:pt x="1035" y="2502"/>
                        </a:lnTo>
                        <a:lnTo>
                          <a:pt x="1041" y="2496"/>
                        </a:lnTo>
                        <a:lnTo>
                          <a:pt x="1043" y="2496"/>
                        </a:lnTo>
                        <a:lnTo>
                          <a:pt x="1047" y="2498"/>
                        </a:lnTo>
                        <a:lnTo>
                          <a:pt x="1059" y="2502"/>
                        </a:lnTo>
                        <a:lnTo>
                          <a:pt x="1071" y="2502"/>
                        </a:lnTo>
                        <a:lnTo>
                          <a:pt x="1079" y="2500"/>
                        </a:lnTo>
                        <a:lnTo>
                          <a:pt x="1089" y="2496"/>
                        </a:lnTo>
                        <a:lnTo>
                          <a:pt x="1091" y="2492"/>
                        </a:lnTo>
                        <a:lnTo>
                          <a:pt x="1089" y="2490"/>
                        </a:lnTo>
                        <a:lnTo>
                          <a:pt x="1087" y="2488"/>
                        </a:lnTo>
                        <a:lnTo>
                          <a:pt x="1091" y="2486"/>
                        </a:lnTo>
                        <a:lnTo>
                          <a:pt x="1091" y="2484"/>
                        </a:lnTo>
                        <a:lnTo>
                          <a:pt x="1093" y="2480"/>
                        </a:lnTo>
                        <a:lnTo>
                          <a:pt x="1095" y="2482"/>
                        </a:lnTo>
                        <a:lnTo>
                          <a:pt x="1097" y="2478"/>
                        </a:lnTo>
                        <a:lnTo>
                          <a:pt x="1099" y="2474"/>
                        </a:lnTo>
                        <a:lnTo>
                          <a:pt x="1097" y="2472"/>
                        </a:lnTo>
                        <a:lnTo>
                          <a:pt x="1095" y="2472"/>
                        </a:lnTo>
                        <a:lnTo>
                          <a:pt x="1095" y="2468"/>
                        </a:lnTo>
                        <a:lnTo>
                          <a:pt x="1097" y="2466"/>
                        </a:lnTo>
                        <a:lnTo>
                          <a:pt x="1099" y="2466"/>
                        </a:lnTo>
                        <a:lnTo>
                          <a:pt x="1101" y="2468"/>
                        </a:lnTo>
                        <a:lnTo>
                          <a:pt x="1103" y="2468"/>
                        </a:lnTo>
                        <a:lnTo>
                          <a:pt x="1125" y="2466"/>
                        </a:lnTo>
                        <a:lnTo>
                          <a:pt x="1173" y="2456"/>
                        </a:lnTo>
                        <a:lnTo>
                          <a:pt x="1185" y="2452"/>
                        </a:lnTo>
                        <a:lnTo>
                          <a:pt x="1191" y="2448"/>
                        </a:lnTo>
                        <a:lnTo>
                          <a:pt x="1191" y="2446"/>
                        </a:lnTo>
                        <a:lnTo>
                          <a:pt x="1199" y="2440"/>
                        </a:lnTo>
                        <a:lnTo>
                          <a:pt x="1211" y="2430"/>
                        </a:lnTo>
                        <a:lnTo>
                          <a:pt x="1215" y="2422"/>
                        </a:lnTo>
                        <a:lnTo>
                          <a:pt x="1209" y="2420"/>
                        </a:lnTo>
                        <a:lnTo>
                          <a:pt x="1203" y="2416"/>
                        </a:lnTo>
                        <a:lnTo>
                          <a:pt x="1207" y="2410"/>
                        </a:lnTo>
                        <a:lnTo>
                          <a:pt x="1211" y="2406"/>
                        </a:lnTo>
                        <a:lnTo>
                          <a:pt x="1207" y="2402"/>
                        </a:lnTo>
                        <a:lnTo>
                          <a:pt x="1199" y="2398"/>
                        </a:lnTo>
                        <a:lnTo>
                          <a:pt x="1189" y="2394"/>
                        </a:lnTo>
                        <a:lnTo>
                          <a:pt x="1187" y="2390"/>
                        </a:lnTo>
                        <a:lnTo>
                          <a:pt x="1191" y="2388"/>
                        </a:lnTo>
                        <a:lnTo>
                          <a:pt x="1193" y="2386"/>
                        </a:lnTo>
                        <a:lnTo>
                          <a:pt x="1197" y="2388"/>
                        </a:lnTo>
                        <a:lnTo>
                          <a:pt x="1201" y="2390"/>
                        </a:lnTo>
                        <a:lnTo>
                          <a:pt x="1207" y="2390"/>
                        </a:lnTo>
                        <a:lnTo>
                          <a:pt x="1213" y="2390"/>
                        </a:lnTo>
                        <a:lnTo>
                          <a:pt x="1217" y="2392"/>
                        </a:lnTo>
                        <a:lnTo>
                          <a:pt x="1221" y="2394"/>
                        </a:lnTo>
                        <a:lnTo>
                          <a:pt x="1233" y="2396"/>
                        </a:lnTo>
                        <a:lnTo>
                          <a:pt x="1241" y="2392"/>
                        </a:lnTo>
                        <a:lnTo>
                          <a:pt x="1253" y="2394"/>
                        </a:lnTo>
                        <a:lnTo>
                          <a:pt x="1255" y="2394"/>
                        </a:lnTo>
                        <a:lnTo>
                          <a:pt x="1261" y="2392"/>
                        </a:lnTo>
                        <a:lnTo>
                          <a:pt x="1273" y="2388"/>
                        </a:lnTo>
                        <a:lnTo>
                          <a:pt x="1279" y="2384"/>
                        </a:lnTo>
                        <a:lnTo>
                          <a:pt x="1285" y="2378"/>
                        </a:lnTo>
                        <a:lnTo>
                          <a:pt x="1293" y="2372"/>
                        </a:lnTo>
                        <a:lnTo>
                          <a:pt x="1303" y="2364"/>
                        </a:lnTo>
                        <a:lnTo>
                          <a:pt x="1311" y="2358"/>
                        </a:lnTo>
                        <a:lnTo>
                          <a:pt x="1319" y="2348"/>
                        </a:lnTo>
                        <a:lnTo>
                          <a:pt x="1323" y="2344"/>
                        </a:lnTo>
                        <a:lnTo>
                          <a:pt x="1323" y="2338"/>
                        </a:lnTo>
                        <a:lnTo>
                          <a:pt x="1325" y="2334"/>
                        </a:lnTo>
                        <a:lnTo>
                          <a:pt x="1331" y="2328"/>
                        </a:lnTo>
                        <a:lnTo>
                          <a:pt x="1341" y="2322"/>
                        </a:lnTo>
                        <a:lnTo>
                          <a:pt x="1353" y="2302"/>
                        </a:lnTo>
                        <a:lnTo>
                          <a:pt x="1357" y="2308"/>
                        </a:lnTo>
                        <a:lnTo>
                          <a:pt x="1363" y="2304"/>
                        </a:lnTo>
                        <a:lnTo>
                          <a:pt x="1367" y="2304"/>
                        </a:lnTo>
                        <a:lnTo>
                          <a:pt x="1361" y="2312"/>
                        </a:lnTo>
                        <a:lnTo>
                          <a:pt x="1351" y="2318"/>
                        </a:lnTo>
                        <a:lnTo>
                          <a:pt x="1347" y="2324"/>
                        </a:lnTo>
                        <a:lnTo>
                          <a:pt x="1339" y="2332"/>
                        </a:lnTo>
                        <a:lnTo>
                          <a:pt x="1331" y="2336"/>
                        </a:lnTo>
                        <a:lnTo>
                          <a:pt x="1327" y="2336"/>
                        </a:lnTo>
                        <a:lnTo>
                          <a:pt x="1327" y="2340"/>
                        </a:lnTo>
                        <a:lnTo>
                          <a:pt x="1351" y="2326"/>
                        </a:lnTo>
                        <a:lnTo>
                          <a:pt x="1371" y="2306"/>
                        </a:lnTo>
                        <a:lnTo>
                          <a:pt x="1377" y="2296"/>
                        </a:lnTo>
                        <a:lnTo>
                          <a:pt x="1385" y="2286"/>
                        </a:lnTo>
                        <a:lnTo>
                          <a:pt x="1407" y="2270"/>
                        </a:lnTo>
                        <a:lnTo>
                          <a:pt x="1413" y="2264"/>
                        </a:lnTo>
                        <a:lnTo>
                          <a:pt x="1417" y="2258"/>
                        </a:lnTo>
                        <a:lnTo>
                          <a:pt x="1417" y="2252"/>
                        </a:lnTo>
                        <a:lnTo>
                          <a:pt x="1421" y="2240"/>
                        </a:lnTo>
                        <a:lnTo>
                          <a:pt x="1425" y="2228"/>
                        </a:lnTo>
                        <a:lnTo>
                          <a:pt x="1423" y="2228"/>
                        </a:lnTo>
                        <a:lnTo>
                          <a:pt x="1425" y="2224"/>
                        </a:lnTo>
                        <a:lnTo>
                          <a:pt x="1429" y="2216"/>
                        </a:lnTo>
                        <a:lnTo>
                          <a:pt x="1431" y="2210"/>
                        </a:lnTo>
                        <a:lnTo>
                          <a:pt x="1435" y="2206"/>
                        </a:lnTo>
                        <a:lnTo>
                          <a:pt x="1445" y="2198"/>
                        </a:lnTo>
                        <a:lnTo>
                          <a:pt x="1459" y="2190"/>
                        </a:lnTo>
                        <a:lnTo>
                          <a:pt x="1463" y="2186"/>
                        </a:lnTo>
                        <a:lnTo>
                          <a:pt x="1467" y="2184"/>
                        </a:lnTo>
                        <a:lnTo>
                          <a:pt x="1469" y="2182"/>
                        </a:lnTo>
                        <a:lnTo>
                          <a:pt x="1481" y="2174"/>
                        </a:lnTo>
                        <a:lnTo>
                          <a:pt x="1493" y="2168"/>
                        </a:lnTo>
                        <a:lnTo>
                          <a:pt x="1505" y="2164"/>
                        </a:lnTo>
                        <a:lnTo>
                          <a:pt x="1519" y="2156"/>
                        </a:lnTo>
                        <a:lnTo>
                          <a:pt x="1519" y="2152"/>
                        </a:lnTo>
                        <a:lnTo>
                          <a:pt x="1525" y="2148"/>
                        </a:lnTo>
                        <a:lnTo>
                          <a:pt x="1529" y="2146"/>
                        </a:lnTo>
                        <a:lnTo>
                          <a:pt x="1535" y="2146"/>
                        </a:lnTo>
                        <a:lnTo>
                          <a:pt x="1543" y="2146"/>
                        </a:lnTo>
                        <a:lnTo>
                          <a:pt x="1571" y="2140"/>
                        </a:lnTo>
                        <a:lnTo>
                          <a:pt x="1575" y="2136"/>
                        </a:lnTo>
                        <a:lnTo>
                          <a:pt x="1576" y="2132"/>
                        </a:lnTo>
                        <a:lnTo>
                          <a:pt x="1584" y="2124"/>
                        </a:lnTo>
                        <a:lnTo>
                          <a:pt x="1596" y="2118"/>
                        </a:lnTo>
                        <a:lnTo>
                          <a:pt x="1600" y="2110"/>
                        </a:lnTo>
                        <a:lnTo>
                          <a:pt x="1606" y="2096"/>
                        </a:lnTo>
                        <a:lnTo>
                          <a:pt x="1610" y="2092"/>
                        </a:lnTo>
                        <a:lnTo>
                          <a:pt x="1612" y="2090"/>
                        </a:lnTo>
                        <a:lnTo>
                          <a:pt x="1622" y="2078"/>
                        </a:lnTo>
                        <a:lnTo>
                          <a:pt x="1624" y="2074"/>
                        </a:lnTo>
                        <a:lnTo>
                          <a:pt x="1628" y="2068"/>
                        </a:lnTo>
                        <a:lnTo>
                          <a:pt x="1632" y="2064"/>
                        </a:lnTo>
                        <a:lnTo>
                          <a:pt x="1636" y="2058"/>
                        </a:lnTo>
                        <a:lnTo>
                          <a:pt x="1638" y="2048"/>
                        </a:lnTo>
                        <a:lnTo>
                          <a:pt x="1648" y="2028"/>
                        </a:lnTo>
                        <a:lnTo>
                          <a:pt x="1654" y="2020"/>
                        </a:lnTo>
                        <a:lnTo>
                          <a:pt x="1654" y="2016"/>
                        </a:lnTo>
                        <a:lnTo>
                          <a:pt x="1658" y="2002"/>
                        </a:lnTo>
                        <a:lnTo>
                          <a:pt x="1664" y="1988"/>
                        </a:lnTo>
                        <a:lnTo>
                          <a:pt x="1666" y="1983"/>
                        </a:lnTo>
                        <a:lnTo>
                          <a:pt x="1668" y="1977"/>
                        </a:lnTo>
                        <a:lnTo>
                          <a:pt x="1668" y="1963"/>
                        </a:lnTo>
                        <a:lnTo>
                          <a:pt x="1670" y="1951"/>
                        </a:lnTo>
                        <a:lnTo>
                          <a:pt x="1674" y="1937"/>
                        </a:lnTo>
                        <a:lnTo>
                          <a:pt x="1674" y="1927"/>
                        </a:lnTo>
                        <a:lnTo>
                          <a:pt x="1676" y="1923"/>
                        </a:lnTo>
                        <a:lnTo>
                          <a:pt x="1680" y="1917"/>
                        </a:lnTo>
                        <a:lnTo>
                          <a:pt x="1684" y="1915"/>
                        </a:lnTo>
                        <a:lnTo>
                          <a:pt x="1690" y="1913"/>
                        </a:lnTo>
                        <a:lnTo>
                          <a:pt x="1706" y="1889"/>
                        </a:lnTo>
                        <a:lnTo>
                          <a:pt x="1714" y="1875"/>
                        </a:lnTo>
                        <a:lnTo>
                          <a:pt x="1718" y="1867"/>
                        </a:lnTo>
                        <a:lnTo>
                          <a:pt x="1718" y="1865"/>
                        </a:lnTo>
                        <a:lnTo>
                          <a:pt x="1722" y="1863"/>
                        </a:lnTo>
                        <a:lnTo>
                          <a:pt x="1730" y="1851"/>
                        </a:lnTo>
                        <a:lnTo>
                          <a:pt x="1736" y="1849"/>
                        </a:lnTo>
                        <a:lnTo>
                          <a:pt x="1740" y="1843"/>
                        </a:lnTo>
                        <a:lnTo>
                          <a:pt x="1750" y="1829"/>
                        </a:lnTo>
                        <a:lnTo>
                          <a:pt x="1758" y="1817"/>
                        </a:lnTo>
                        <a:lnTo>
                          <a:pt x="1764" y="1805"/>
                        </a:lnTo>
                        <a:lnTo>
                          <a:pt x="1766" y="1799"/>
                        </a:lnTo>
                        <a:lnTo>
                          <a:pt x="1768" y="1793"/>
                        </a:lnTo>
                        <a:lnTo>
                          <a:pt x="1770" y="1789"/>
                        </a:lnTo>
                        <a:lnTo>
                          <a:pt x="1772" y="1781"/>
                        </a:lnTo>
                        <a:lnTo>
                          <a:pt x="1774" y="1767"/>
                        </a:lnTo>
                        <a:lnTo>
                          <a:pt x="1772" y="1755"/>
                        </a:lnTo>
                        <a:lnTo>
                          <a:pt x="1772" y="1743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z="1013" dirty="0"/>
                  </a:p>
                </p:txBody>
              </p:sp>
            </p:grpSp>
            <p:sp>
              <p:nvSpPr>
                <p:cNvPr id="46" name="Freeform 403"/>
                <p:cNvSpPr>
                  <a:spLocks/>
                </p:cNvSpPr>
                <p:nvPr/>
              </p:nvSpPr>
              <p:spPr bwMode="auto">
                <a:xfrm>
                  <a:off x="2824" y="976"/>
                  <a:ext cx="12" cy="2"/>
                </a:xfrm>
                <a:custGeom>
                  <a:avLst/>
                  <a:gdLst>
                    <a:gd name="T0" fmla="*/ 10 w 12"/>
                    <a:gd name="T1" fmla="*/ 2 h 2"/>
                    <a:gd name="T2" fmla="*/ 12 w 12"/>
                    <a:gd name="T3" fmla="*/ 0 h 2"/>
                    <a:gd name="T4" fmla="*/ 10 w 12"/>
                    <a:gd name="T5" fmla="*/ 0 h 2"/>
                    <a:gd name="T6" fmla="*/ 8 w 12"/>
                    <a:gd name="T7" fmla="*/ 0 h 2"/>
                    <a:gd name="T8" fmla="*/ 8 w 12"/>
                    <a:gd name="T9" fmla="*/ 0 h 2"/>
                    <a:gd name="T10" fmla="*/ 2 w 12"/>
                    <a:gd name="T11" fmla="*/ 0 h 2"/>
                    <a:gd name="T12" fmla="*/ 0 w 12"/>
                    <a:gd name="T13" fmla="*/ 0 h 2"/>
                    <a:gd name="T14" fmla="*/ 6 w 12"/>
                    <a:gd name="T15" fmla="*/ 2 h 2"/>
                    <a:gd name="T16" fmla="*/ 10 w 12"/>
                    <a:gd name="T1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" h="2">
                      <a:moveTo>
                        <a:pt x="10" y="2"/>
                      </a:moveTo>
                      <a:lnTo>
                        <a:pt x="12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6" y="2"/>
                      </a:lnTo>
                      <a:lnTo>
                        <a:pt x="10" y="2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47" name="Freeform 404"/>
                <p:cNvSpPr>
                  <a:spLocks/>
                </p:cNvSpPr>
                <p:nvPr/>
              </p:nvSpPr>
              <p:spPr bwMode="auto">
                <a:xfrm>
                  <a:off x="2802" y="1198"/>
                  <a:ext cx="8" cy="6"/>
                </a:xfrm>
                <a:custGeom>
                  <a:avLst/>
                  <a:gdLst>
                    <a:gd name="T0" fmla="*/ 8 w 8"/>
                    <a:gd name="T1" fmla="*/ 0 h 6"/>
                    <a:gd name="T2" fmla="*/ 4 w 8"/>
                    <a:gd name="T3" fmla="*/ 4 h 6"/>
                    <a:gd name="T4" fmla="*/ 0 w 8"/>
                    <a:gd name="T5" fmla="*/ 6 h 6"/>
                    <a:gd name="T6" fmla="*/ 6 w 8"/>
                    <a:gd name="T7" fmla="*/ 4 h 6"/>
                    <a:gd name="T8" fmla="*/ 8 w 8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6">
                      <a:moveTo>
                        <a:pt x="8" y="0"/>
                      </a:moveTo>
                      <a:lnTo>
                        <a:pt x="4" y="4"/>
                      </a:lnTo>
                      <a:lnTo>
                        <a:pt x="0" y="6"/>
                      </a:lnTo>
                      <a:lnTo>
                        <a:pt x="6" y="4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48" name="Freeform 405"/>
                <p:cNvSpPr>
                  <a:spLocks/>
                </p:cNvSpPr>
                <p:nvPr/>
              </p:nvSpPr>
              <p:spPr bwMode="auto">
                <a:xfrm>
                  <a:off x="2770" y="1082"/>
                  <a:ext cx="24" cy="14"/>
                </a:xfrm>
                <a:custGeom>
                  <a:avLst/>
                  <a:gdLst>
                    <a:gd name="T0" fmla="*/ 24 w 24"/>
                    <a:gd name="T1" fmla="*/ 4 h 14"/>
                    <a:gd name="T2" fmla="*/ 24 w 24"/>
                    <a:gd name="T3" fmla="*/ 2 h 14"/>
                    <a:gd name="T4" fmla="*/ 24 w 24"/>
                    <a:gd name="T5" fmla="*/ 0 h 14"/>
                    <a:gd name="T6" fmla="*/ 16 w 24"/>
                    <a:gd name="T7" fmla="*/ 2 h 14"/>
                    <a:gd name="T8" fmla="*/ 12 w 24"/>
                    <a:gd name="T9" fmla="*/ 2 h 14"/>
                    <a:gd name="T10" fmla="*/ 6 w 24"/>
                    <a:gd name="T11" fmla="*/ 2 h 14"/>
                    <a:gd name="T12" fmla="*/ 2 w 24"/>
                    <a:gd name="T13" fmla="*/ 6 h 14"/>
                    <a:gd name="T14" fmla="*/ 0 w 24"/>
                    <a:gd name="T15" fmla="*/ 8 h 14"/>
                    <a:gd name="T16" fmla="*/ 2 w 24"/>
                    <a:gd name="T17" fmla="*/ 12 h 14"/>
                    <a:gd name="T18" fmla="*/ 4 w 24"/>
                    <a:gd name="T19" fmla="*/ 14 h 14"/>
                    <a:gd name="T20" fmla="*/ 12 w 24"/>
                    <a:gd name="T21" fmla="*/ 12 h 14"/>
                    <a:gd name="T22" fmla="*/ 18 w 24"/>
                    <a:gd name="T23" fmla="*/ 8 h 14"/>
                    <a:gd name="T24" fmla="*/ 24 w 24"/>
                    <a:gd name="T25" fmla="*/ 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4" h="14">
                      <a:moveTo>
                        <a:pt x="24" y="4"/>
                      </a:moveTo>
                      <a:lnTo>
                        <a:pt x="24" y="2"/>
                      </a:lnTo>
                      <a:lnTo>
                        <a:pt x="24" y="0"/>
                      </a:lnTo>
                      <a:lnTo>
                        <a:pt x="16" y="2"/>
                      </a:lnTo>
                      <a:lnTo>
                        <a:pt x="12" y="2"/>
                      </a:lnTo>
                      <a:lnTo>
                        <a:pt x="6" y="2"/>
                      </a:lnTo>
                      <a:lnTo>
                        <a:pt x="2" y="6"/>
                      </a:lnTo>
                      <a:lnTo>
                        <a:pt x="0" y="8"/>
                      </a:lnTo>
                      <a:lnTo>
                        <a:pt x="2" y="12"/>
                      </a:lnTo>
                      <a:lnTo>
                        <a:pt x="4" y="14"/>
                      </a:lnTo>
                      <a:lnTo>
                        <a:pt x="12" y="12"/>
                      </a:lnTo>
                      <a:lnTo>
                        <a:pt x="18" y="8"/>
                      </a:lnTo>
                      <a:lnTo>
                        <a:pt x="24" y="4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49" name="Freeform 406"/>
                <p:cNvSpPr>
                  <a:spLocks/>
                </p:cNvSpPr>
                <p:nvPr/>
              </p:nvSpPr>
              <p:spPr bwMode="auto">
                <a:xfrm>
                  <a:off x="2738" y="1032"/>
                  <a:ext cx="78" cy="46"/>
                </a:xfrm>
                <a:custGeom>
                  <a:avLst/>
                  <a:gdLst>
                    <a:gd name="T0" fmla="*/ 70 w 78"/>
                    <a:gd name="T1" fmla="*/ 42 h 46"/>
                    <a:gd name="T2" fmla="*/ 78 w 78"/>
                    <a:gd name="T3" fmla="*/ 36 h 46"/>
                    <a:gd name="T4" fmla="*/ 72 w 78"/>
                    <a:gd name="T5" fmla="*/ 32 h 46"/>
                    <a:gd name="T6" fmla="*/ 70 w 78"/>
                    <a:gd name="T7" fmla="*/ 32 h 46"/>
                    <a:gd name="T8" fmla="*/ 70 w 78"/>
                    <a:gd name="T9" fmla="*/ 32 h 46"/>
                    <a:gd name="T10" fmla="*/ 70 w 78"/>
                    <a:gd name="T11" fmla="*/ 32 h 46"/>
                    <a:gd name="T12" fmla="*/ 60 w 78"/>
                    <a:gd name="T13" fmla="*/ 34 h 46"/>
                    <a:gd name="T14" fmla="*/ 60 w 78"/>
                    <a:gd name="T15" fmla="*/ 32 h 46"/>
                    <a:gd name="T16" fmla="*/ 62 w 78"/>
                    <a:gd name="T17" fmla="*/ 32 h 46"/>
                    <a:gd name="T18" fmla="*/ 64 w 78"/>
                    <a:gd name="T19" fmla="*/ 30 h 46"/>
                    <a:gd name="T20" fmla="*/ 62 w 78"/>
                    <a:gd name="T21" fmla="*/ 26 h 46"/>
                    <a:gd name="T22" fmla="*/ 58 w 78"/>
                    <a:gd name="T23" fmla="*/ 22 h 46"/>
                    <a:gd name="T24" fmla="*/ 54 w 78"/>
                    <a:gd name="T25" fmla="*/ 20 h 46"/>
                    <a:gd name="T26" fmla="*/ 48 w 78"/>
                    <a:gd name="T27" fmla="*/ 16 h 46"/>
                    <a:gd name="T28" fmla="*/ 38 w 78"/>
                    <a:gd name="T29" fmla="*/ 10 h 46"/>
                    <a:gd name="T30" fmla="*/ 34 w 78"/>
                    <a:gd name="T31" fmla="*/ 8 h 46"/>
                    <a:gd name="T32" fmla="*/ 32 w 78"/>
                    <a:gd name="T33" fmla="*/ 6 h 46"/>
                    <a:gd name="T34" fmla="*/ 30 w 78"/>
                    <a:gd name="T35" fmla="*/ 2 h 46"/>
                    <a:gd name="T36" fmla="*/ 28 w 78"/>
                    <a:gd name="T37" fmla="*/ 0 h 46"/>
                    <a:gd name="T38" fmla="*/ 18 w 78"/>
                    <a:gd name="T39" fmla="*/ 10 h 46"/>
                    <a:gd name="T40" fmla="*/ 18 w 78"/>
                    <a:gd name="T41" fmla="*/ 14 h 46"/>
                    <a:gd name="T42" fmla="*/ 16 w 78"/>
                    <a:gd name="T43" fmla="*/ 18 h 46"/>
                    <a:gd name="T44" fmla="*/ 12 w 78"/>
                    <a:gd name="T45" fmla="*/ 24 h 46"/>
                    <a:gd name="T46" fmla="*/ 12 w 78"/>
                    <a:gd name="T47" fmla="*/ 28 h 46"/>
                    <a:gd name="T48" fmla="*/ 8 w 78"/>
                    <a:gd name="T49" fmla="*/ 32 h 46"/>
                    <a:gd name="T50" fmla="*/ 4 w 78"/>
                    <a:gd name="T51" fmla="*/ 32 h 46"/>
                    <a:gd name="T52" fmla="*/ 0 w 78"/>
                    <a:gd name="T53" fmla="*/ 38 h 46"/>
                    <a:gd name="T54" fmla="*/ 10 w 78"/>
                    <a:gd name="T55" fmla="*/ 38 h 46"/>
                    <a:gd name="T56" fmla="*/ 18 w 78"/>
                    <a:gd name="T57" fmla="*/ 36 h 46"/>
                    <a:gd name="T58" fmla="*/ 16 w 78"/>
                    <a:gd name="T59" fmla="*/ 46 h 46"/>
                    <a:gd name="T60" fmla="*/ 20 w 78"/>
                    <a:gd name="T61" fmla="*/ 46 h 46"/>
                    <a:gd name="T62" fmla="*/ 34 w 78"/>
                    <a:gd name="T63" fmla="*/ 40 h 46"/>
                    <a:gd name="T64" fmla="*/ 40 w 78"/>
                    <a:gd name="T65" fmla="*/ 36 h 46"/>
                    <a:gd name="T66" fmla="*/ 40 w 78"/>
                    <a:gd name="T67" fmla="*/ 34 h 46"/>
                    <a:gd name="T68" fmla="*/ 42 w 78"/>
                    <a:gd name="T69" fmla="*/ 32 h 46"/>
                    <a:gd name="T70" fmla="*/ 44 w 78"/>
                    <a:gd name="T71" fmla="*/ 30 h 46"/>
                    <a:gd name="T72" fmla="*/ 48 w 78"/>
                    <a:gd name="T73" fmla="*/ 30 h 46"/>
                    <a:gd name="T74" fmla="*/ 52 w 78"/>
                    <a:gd name="T75" fmla="*/ 32 h 46"/>
                    <a:gd name="T76" fmla="*/ 54 w 78"/>
                    <a:gd name="T77" fmla="*/ 36 h 46"/>
                    <a:gd name="T78" fmla="*/ 52 w 78"/>
                    <a:gd name="T79" fmla="*/ 38 h 46"/>
                    <a:gd name="T80" fmla="*/ 54 w 78"/>
                    <a:gd name="T81" fmla="*/ 38 h 46"/>
                    <a:gd name="T82" fmla="*/ 62 w 78"/>
                    <a:gd name="T83" fmla="*/ 40 h 46"/>
                    <a:gd name="T84" fmla="*/ 70 w 78"/>
                    <a:gd name="T85" fmla="*/ 42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78" h="46">
                      <a:moveTo>
                        <a:pt x="70" y="42"/>
                      </a:moveTo>
                      <a:lnTo>
                        <a:pt x="78" y="36"/>
                      </a:lnTo>
                      <a:lnTo>
                        <a:pt x="72" y="32"/>
                      </a:lnTo>
                      <a:lnTo>
                        <a:pt x="70" y="32"/>
                      </a:lnTo>
                      <a:lnTo>
                        <a:pt x="70" y="32"/>
                      </a:lnTo>
                      <a:lnTo>
                        <a:pt x="70" y="32"/>
                      </a:lnTo>
                      <a:lnTo>
                        <a:pt x="60" y="34"/>
                      </a:lnTo>
                      <a:lnTo>
                        <a:pt x="60" y="32"/>
                      </a:lnTo>
                      <a:lnTo>
                        <a:pt x="62" y="32"/>
                      </a:lnTo>
                      <a:lnTo>
                        <a:pt x="64" y="30"/>
                      </a:lnTo>
                      <a:lnTo>
                        <a:pt x="62" y="26"/>
                      </a:lnTo>
                      <a:lnTo>
                        <a:pt x="58" y="22"/>
                      </a:lnTo>
                      <a:lnTo>
                        <a:pt x="54" y="20"/>
                      </a:lnTo>
                      <a:lnTo>
                        <a:pt x="48" y="16"/>
                      </a:lnTo>
                      <a:lnTo>
                        <a:pt x="38" y="10"/>
                      </a:lnTo>
                      <a:lnTo>
                        <a:pt x="34" y="8"/>
                      </a:lnTo>
                      <a:lnTo>
                        <a:pt x="32" y="6"/>
                      </a:lnTo>
                      <a:lnTo>
                        <a:pt x="30" y="2"/>
                      </a:lnTo>
                      <a:lnTo>
                        <a:pt x="28" y="0"/>
                      </a:lnTo>
                      <a:lnTo>
                        <a:pt x="18" y="10"/>
                      </a:lnTo>
                      <a:lnTo>
                        <a:pt x="18" y="14"/>
                      </a:lnTo>
                      <a:lnTo>
                        <a:pt x="16" y="18"/>
                      </a:lnTo>
                      <a:lnTo>
                        <a:pt x="12" y="24"/>
                      </a:lnTo>
                      <a:lnTo>
                        <a:pt x="12" y="28"/>
                      </a:lnTo>
                      <a:lnTo>
                        <a:pt x="8" y="32"/>
                      </a:lnTo>
                      <a:lnTo>
                        <a:pt x="4" y="32"/>
                      </a:lnTo>
                      <a:lnTo>
                        <a:pt x="0" y="38"/>
                      </a:lnTo>
                      <a:lnTo>
                        <a:pt x="10" y="38"/>
                      </a:lnTo>
                      <a:lnTo>
                        <a:pt x="18" y="36"/>
                      </a:lnTo>
                      <a:lnTo>
                        <a:pt x="16" y="46"/>
                      </a:lnTo>
                      <a:lnTo>
                        <a:pt x="20" y="46"/>
                      </a:lnTo>
                      <a:lnTo>
                        <a:pt x="34" y="40"/>
                      </a:lnTo>
                      <a:lnTo>
                        <a:pt x="40" y="36"/>
                      </a:lnTo>
                      <a:lnTo>
                        <a:pt x="40" y="34"/>
                      </a:lnTo>
                      <a:lnTo>
                        <a:pt x="42" y="32"/>
                      </a:lnTo>
                      <a:lnTo>
                        <a:pt x="44" y="30"/>
                      </a:lnTo>
                      <a:lnTo>
                        <a:pt x="48" y="30"/>
                      </a:lnTo>
                      <a:lnTo>
                        <a:pt x="52" y="32"/>
                      </a:lnTo>
                      <a:lnTo>
                        <a:pt x="54" y="36"/>
                      </a:lnTo>
                      <a:lnTo>
                        <a:pt x="52" y="38"/>
                      </a:lnTo>
                      <a:lnTo>
                        <a:pt x="54" y="38"/>
                      </a:lnTo>
                      <a:lnTo>
                        <a:pt x="62" y="40"/>
                      </a:lnTo>
                      <a:lnTo>
                        <a:pt x="70" y="42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50" name="Freeform 407"/>
                <p:cNvSpPr>
                  <a:spLocks/>
                </p:cNvSpPr>
                <p:nvPr/>
              </p:nvSpPr>
              <p:spPr bwMode="auto">
                <a:xfrm>
                  <a:off x="2958" y="1124"/>
                  <a:ext cx="4" cy="6"/>
                </a:xfrm>
                <a:custGeom>
                  <a:avLst/>
                  <a:gdLst>
                    <a:gd name="T0" fmla="*/ 0 w 4"/>
                    <a:gd name="T1" fmla="*/ 6 h 6"/>
                    <a:gd name="T2" fmla="*/ 4 w 4"/>
                    <a:gd name="T3" fmla="*/ 4 h 6"/>
                    <a:gd name="T4" fmla="*/ 4 w 4"/>
                    <a:gd name="T5" fmla="*/ 0 h 6"/>
                    <a:gd name="T6" fmla="*/ 0 w 4"/>
                    <a:gd name="T7" fmla="*/ 2 h 6"/>
                    <a:gd name="T8" fmla="*/ 0 w 4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6">
                      <a:moveTo>
                        <a:pt x="0" y="6"/>
                      </a:moveTo>
                      <a:lnTo>
                        <a:pt x="4" y="4"/>
                      </a:lnTo>
                      <a:lnTo>
                        <a:pt x="4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51" name="Freeform 408"/>
                <p:cNvSpPr>
                  <a:spLocks/>
                </p:cNvSpPr>
                <p:nvPr/>
              </p:nvSpPr>
              <p:spPr bwMode="auto">
                <a:xfrm>
                  <a:off x="2768" y="1262"/>
                  <a:ext cx="18" cy="10"/>
                </a:xfrm>
                <a:custGeom>
                  <a:avLst/>
                  <a:gdLst>
                    <a:gd name="T0" fmla="*/ 2 w 18"/>
                    <a:gd name="T1" fmla="*/ 0 h 10"/>
                    <a:gd name="T2" fmla="*/ 0 w 18"/>
                    <a:gd name="T3" fmla="*/ 4 h 10"/>
                    <a:gd name="T4" fmla="*/ 4 w 18"/>
                    <a:gd name="T5" fmla="*/ 6 h 10"/>
                    <a:gd name="T6" fmla="*/ 12 w 18"/>
                    <a:gd name="T7" fmla="*/ 8 h 10"/>
                    <a:gd name="T8" fmla="*/ 18 w 18"/>
                    <a:gd name="T9" fmla="*/ 10 h 10"/>
                    <a:gd name="T10" fmla="*/ 14 w 18"/>
                    <a:gd name="T11" fmla="*/ 0 h 10"/>
                    <a:gd name="T12" fmla="*/ 2 w 18"/>
                    <a:gd name="T13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10">
                      <a:moveTo>
                        <a:pt x="2" y="0"/>
                      </a:moveTo>
                      <a:lnTo>
                        <a:pt x="0" y="4"/>
                      </a:lnTo>
                      <a:lnTo>
                        <a:pt x="4" y="6"/>
                      </a:lnTo>
                      <a:lnTo>
                        <a:pt x="12" y="8"/>
                      </a:lnTo>
                      <a:lnTo>
                        <a:pt x="18" y="10"/>
                      </a:lnTo>
                      <a:lnTo>
                        <a:pt x="1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52" name="Freeform 409"/>
                <p:cNvSpPr>
                  <a:spLocks/>
                </p:cNvSpPr>
                <p:nvPr/>
              </p:nvSpPr>
              <p:spPr bwMode="auto">
                <a:xfrm>
                  <a:off x="2992" y="1070"/>
                  <a:ext cx="6" cy="6"/>
                </a:xfrm>
                <a:custGeom>
                  <a:avLst/>
                  <a:gdLst>
                    <a:gd name="T0" fmla="*/ 2 w 6"/>
                    <a:gd name="T1" fmla="*/ 0 h 6"/>
                    <a:gd name="T2" fmla="*/ 0 w 6"/>
                    <a:gd name="T3" fmla="*/ 0 h 6"/>
                    <a:gd name="T4" fmla="*/ 2 w 6"/>
                    <a:gd name="T5" fmla="*/ 2 h 6"/>
                    <a:gd name="T6" fmla="*/ 6 w 6"/>
                    <a:gd name="T7" fmla="*/ 6 h 6"/>
                    <a:gd name="T8" fmla="*/ 2 w 6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6" y="6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53" name="Freeform 410"/>
                <p:cNvSpPr>
                  <a:spLocks/>
                </p:cNvSpPr>
                <p:nvPr/>
              </p:nvSpPr>
              <p:spPr bwMode="auto">
                <a:xfrm>
                  <a:off x="2918" y="1084"/>
                  <a:ext cx="10" cy="6"/>
                </a:xfrm>
                <a:custGeom>
                  <a:avLst/>
                  <a:gdLst>
                    <a:gd name="T0" fmla="*/ 0 w 10"/>
                    <a:gd name="T1" fmla="*/ 0 h 6"/>
                    <a:gd name="T2" fmla="*/ 0 w 10"/>
                    <a:gd name="T3" fmla="*/ 2 h 6"/>
                    <a:gd name="T4" fmla="*/ 6 w 10"/>
                    <a:gd name="T5" fmla="*/ 6 h 6"/>
                    <a:gd name="T6" fmla="*/ 10 w 10"/>
                    <a:gd name="T7" fmla="*/ 6 h 6"/>
                    <a:gd name="T8" fmla="*/ 6 w 10"/>
                    <a:gd name="T9" fmla="*/ 2 h 6"/>
                    <a:gd name="T10" fmla="*/ 0 w 10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" h="6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6" y="6"/>
                      </a:lnTo>
                      <a:lnTo>
                        <a:pt x="10" y="6"/>
                      </a:lnTo>
                      <a:lnTo>
                        <a:pt x="6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54" name="Freeform 411"/>
                <p:cNvSpPr>
                  <a:spLocks/>
                </p:cNvSpPr>
                <p:nvPr/>
              </p:nvSpPr>
              <p:spPr bwMode="auto">
                <a:xfrm>
                  <a:off x="2846" y="1072"/>
                  <a:ext cx="10" cy="4"/>
                </a:xfrm>
                <a:custGeom>
                  <a:avLst/>
                  <a:gdLst>
                    <a:gd name="T0" fmla="*/ 0 w 10"/>
                    <a:gd name="T1" fmla="*/ 0 h 4"/>
                    <a:gd name="T2" fmla="*/ 6 w 10"/>
                    <a:gd name="T3" fmla="*/ 4 h 4"/>
                    <a:gd name="T4" fmla="*/ 10 w 10"/>
                    <a:gd name="T5" fmla="*/ 4 h 4"/>
                    <a:gd name="T6" fmla="*/ 8 w 10"/>
                    <a:gd name="T7" fmla="*/ 2 h 4"/>
                    <a:gd name="T8" fmla="*/ 0 w 1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4">
                      <a:moveTo>
                        <a:pt x="0" y="0"/>
                      </a:moveTo>
                      <a:lnTo>
                        <a:pt x="6" y="4"/>
                      </a:lnTo>
                      <a:lnTo>
                        <a:pt x="10" y="4"/>
                      </a:lnTo>
                      <a:lnTo>
                        <a:pt x="8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55" name="Freeform 412"/>
                <p:cNvSpPr>
                  <a:spLocks/>
                </p:cNvSpPr>
                <p:nvPr/>
              </p:nvSpPr>
              <p:spPr bwMode="auto">
                <a:xfrm>
                  <a:off x="2165" y="1160"/>
                  <a:ext cx="4" cy="10"/>
                </a:xfrm>
                <a:custGeom>
                  <a:avLst/>
                  <a:gdLst>
                    <a:gd name="T0" fmla="*/ 2 w 4"/>
                    <a:gd name="T1" fmla="*/ 0 h 10"/>
                    <a:gd name="T2" fmla="*/ 0 w 4"/>
                    <a:gd name="T3" fmla="*/ 4 h 10"/>
                    <a:gd name="T4" fmla="*/ 0 w 4"/>
                    <a:gd name="T5" fmla="*/ 10 h 10"/>
                    <a:gd name="T6" fmla="*/ 4 w 4"/>
                    <a:gd name="T7" fmla="*/ 4 h 10"/>
                    <a:gd name="T8" fmla="*/ 2 w 4"/>
                    <a:gd name="T9" fmla="*/ 0 h 10"/>
                    <a:gd name="T10" fmla="*/ 2 w 4"/>
                    <a:gd name="T11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10">
                      <a:moveTo>
                        <a:pt x="2" y="0"/>
                      </a:moveTo>
                      <a:lnTo>
                        <a:pt x="0" y="4"/>
                      </a:lnTo>
                      <a:lnTo>
                        <a:pt x="0" y="10"/>
                      </a:lnTo>
                      <a:lnTo>
                        <a:pt x="4" y="4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56" name="Freeform 413"/>
                <p:cNvSpPr>
                  <a:spLocks/>
                </p:cNvSpPr>
                <p:nvPr/>
              </p:nvSpPr>
              <p:spPr bwMode="auto">
                <a:xfrm>
                  <a:off x="2804" y="1198"/>
                  <a:ext cx="12" cy="14"/>
                </a:xfrm>
                <a:custGeom>
                  <a:avLst/>
                  <a:gdLst>
                    <a:gd name="T0" fmla="*/ 12 w 12"/>
                    <a:gd name="T1" fmla="*/ 0 h 14"/>
                    <a:gd name="T2" fmla="*/ 4 w 12"/>
                    <a:gd name="T3" fmla="*/ 6 h 14"/>
                    <a:gd name="T4" fmla="*/ 2 w 12"/>
                    <a:gd name="T5" fmla="*/ 10 h 14"/>
                    <a:gd name="T6" fmla="*/ 0 w 12"/>
                    <a:gd name="T7" fmla="*/ 14 h 14"/>
                    <a:gd name="T8" fmla="*/ 8 w 12"/>
                    <a:gd name="T9" fmla="*/ 8 h 14"/>
                    <a:gd name="T10" fmla="*/ 12 w 12"/>
                    <a:gd name="T11" fmla="*/ 4 h 14"/>
                    <a:gd name="T12" fmla="*/ 12 w 12"/>
                    <a:gd name="T13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14">
                      <a:moveTo>
                        <a:pt x="12" y="0"/>
                      </a:moveTo>
                      <a:lnTo>
                        <a:pt x="4" y="6"/>
                      </a:lnTo>
                      <a:lnTo>
                        <a:pt x="2" y="10"/>
                      </a:lnTo>
                      <a:lnTo>
                        <a:pt x="0" y="14"/>
                      </a:lnTo>
                      <a:lnTo>
                        <a:pt x="8" y="8"/>
                      </a:lnTo>
                      <a:lnTo>
                        <a:pt x="12" y="4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57" name="Freeform 416"/>
                <p:cNvSpPr>
                  <a:spLocks/>
                </p:cNvSpPr>
                <p:nvPr/>
              </p:nvSpPr>
              <p:spPr bwMode="auto">
                <a:xfrm>
                  <a:off x="2097" y="1014"/>
                  <a:ext cx="28" cy="14"/>
                </a:xfrm>
                <a:custGeom>
                  <a:avLst/>
                  <a:gdLst>
                    <a:gd name="T0" fmla="*/ 18 w 28"/>
                    <a:gd name="T1" fmla="*/ 0 h 14"/>
                    <a:gd name="T2" fmla="*/ 14 w 28"/>
                    <a:gd name="T3" fmla="*/ 2 h 14"/>
                    <a:gd name="T4" fmla="*/ 10 w 28"/>
                    <a:gd name="T5" fmla="*/ 4 h 14"/>
                    <a:gd name="T6" fmla="*/ 8 w 28"/>
                    <a:gd name="T7" fmla="*/ 6 h 14"/>
                    <a:gd name="T8" fmla="*/ 0 w 28"/>
                    <a:gd name="T9" fmla="*/ 14 h 14"/>
                    <a:gd name="T10" fmla="*/ 2 w 28"/>
                    <a:gd name="T11" fmla="*/ 14 h 14"/>
                    <a:gd name="T12" fmla="*/ 10 w 28"/>
                    <a:gd name="T13" fmla="*/ 10 h 14"/>
                    <a:gd name="T14" fmla="*/ 10 w 28"/>
                    <a:gd name="T15" fmla="*/ 10 h 14"/>
                    <a:gd name="T16" fmla="*/ 12 w 28"/>
                    <a:gd name="T17" fmla="*/ 10 h 14"/>
                    <a:gd name="T18" fmla="*/ 14 w 28"/>
                    <a:gd name="T19" fmla="*/ 10 h 14"/>
                    <a:gd name="T20" fmla="*/ 14 w 28"/>
                    <a:gd name="T21" fmla="*/ 12 h 14"/>
                    <a:gd name="T22" fmla="*/ 14 w 28"/>
                    <a:gd name="T23" fmla="*/ 12 h 14"/>
                    <a:gd name="T24" fmla="*/ 18 w 28"/>
                    <a:gd name="T25" fmla="*/ 10 h 14"/>
                    <a:gd name="T26" fmla="*/ 22 w 28"/>
                    <a:gd name="T27" fmla="*/ 10 h 14"/>
                    <a:gd name="T28" fmla="*/ 24 w 28"/>
                    <a:gd name="T29" fmla="*/ 8 h 14"/>
                    <a:gd name="T30" fmla="*/ 28 w 28"/>
                    <a:gd name="T31" fmla="*/ 4 h 14"/>
                    <a:gd name="T32" fmla="*/ 28 w 28"/>
                    <a:gd name="T33" fmla="*/ 2 h 14"/>
                    <a:gd name="T34" fmla="*/ 26 w 28"/>
                    <a:gd name="T35" fmla="*/ 2 h 14"/>
                    <a:gd name="T36" fmla="*/ 18 w 28"/>
                    <a:gd name="T37" fmla="*/ 4 h 14"/>
                    <a:gd name="T38" fmla="*/ 18 w 28"/>
                    <a:gd name="T39" fmla="*/ 2 h 14"/>
                    <a:gd name="T40" fmla="*/ 18 w 28"/>
                    <a:gd name="T41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8" h="14">
                      <a:moveTo>
                        <a:pt x="18" y="0"/>
                      </a:moveTo>
                      <a:lnTo>
                        <a:pt x="14" y="2"/>
                      </a:lnTo>
                      <a:lnTo>
                        <a:pt x="10" y="4"/>
                      </a:lnTo>
                      <a:lnTo>
                        <a:pt x="8" y="6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10"/>
                      </a:lnTo>
                      <a:lnTo>
                        <a:pt x="14" y="10"/>
                      </a:lnTo>
                      <a:lnTo>
                        <a:pt x="14" y="12"/>
                      </a:lnTo>
                      <a:lnTo>
                        <a:pt x="14" y="12"/>
                      </a:lnTo>
                      <a:lnTo>
                        <a:pt x="18" y="10"/>
                      </a:lnTo>
                      <a:lnTo>
                        <a:pt x="22" y="10"/>
                      </a:lnTo>
                      <a:lnTo>
                        <a:pt x="24" y="8"/>
                      </a:lnTo>
                      <a:lnTo>
                        <a:pt x="28" y="4"/>
                      </a:lnTo>
                      <a:lnTo>
                        <a:pt x="28" y="2"/>
                      </a:lnTo>
                      <a:lnTo>
                        <a:pt x="26" y="2"/>
                      </a:lnTo>
                      <a:lnTo>
                        <a:pt x="18" y="4"/>
                      </a:lnTo>
                      <a:lnTo>
                        <a:pt x="18" y="2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58" name="Freeform 417"/>
                <p:cNvSpPr>
                  <a:spLocks/>
                </p:cNvSpPr>
                <p:nvPr/>
              </p:nvSpPr>
              <p:spPr bwMode="auto">
                <a:xfrm>
                  <a:off x="2127" y="1010"/>
                  <a:ext cx="10" cy="6"/>
                </a:xfrm>
                <a:custGeom>
                  <a:avLst/>
                  <a:gdLst>
                    <a:gd name="T0" fmla="*/ 2 w 10"/>
                    <a:gd name="T1" fmla="*/ 2 h 6"/>
                    <a:gd name="T2" fmla="*/ 0 w 10"/>
                    <a:gd name="T3" fmla="*/ 4 h 6"/>
                    <a:gd name="T4" fmla="*/ 4 w 10"/>
                    <a:gd name="T5" fmla="*/ 6 h 6"/>
                    <a:gd name="T6" fmla="*/ 8 w 10"/>
                    <a:gd name="T7" fmla="*/ 2 h 6"/>
                    <a:gd name="T8" fmla="*/ 10 w 10"/>
                    <a:gd name="T9" fmla="*/ 0 h 6"/>
                    <a:gd name="T10" fmla="*/ 6 w 10"/>
                    <a:gd name="T11" fmla="*/ 0 h 6"/>
                    <a:gd name="T12" fmla="*/ 2 w 10"/>
                    <a:gd name="T13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" h="6">
                      <a:moveTo>
                        <a:pt x="2" y="2"/>
                      </a:moveTo>
                      <a:lnTo>
                        <a:pt x="0" y="4"/>
                      </a:lnTo>
                      <a:lnTo>
                        <a:pt x="4" y="6"/>
                      </a:lnTo>
                      <a:lnTo>
                        <a:pt x="8" y="2"/>
                      </a:lnTo>
                      <a:lnTo>
                        <a:pt x="10" y="0"/>
                      </a:lnTo>
                      <a:lnTo>
                        <a:pt x="6" y="0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59" name="Freeform 418"/>
                <p:cNvSpPr>
                  <a:spLocks/>
                </p:cNvSpPr>
                <p:nvPr/>
              </p:nvSpPr>
              <p:spPr bwMode="auto">
                <a:xfrm>
                  <a:off x="2179" y="1000"/>
                  <a:ext cx="16" cy="6"/>
                </a:xfrm>
                <a:custGeom>
                  <a:avLst/>
                  <a:gdLst>
                    <a:gd name="T0" fmla="*/ 0 w 16"/>
                    <a:gd name="T1" fmla="*/ 6 h 6"/>
                    <a:gd name="T2" fmla="*/ 2 w 16"/>
                    <a:gd name="T3" fmla="*/ 6 h 6"/>
                    <a:gd name="T4" fmla="*/ 4 w 16"/>
                    <a:gd name="T5" fmla="*/ 6 h 6"/>
                    <a:gd name="T6" fmla="*/ 4 w 16"/>
                    <a:gd name="T7" fmla="*/ 6 h 6"/>
                    <a:gd name="T8" fmla="*/ 14 w 16"/>
                    <a:gd name="T9" fmla="*/ 2 h 6"/>
                    <a:gd name="T10" fmla="*/ 16 w 16"/>
                    <a:gd name="T11" fmla="*/ 0 h 6"/>
                    <a:gd name="T12" fmla="*/ 14 w 16"/>
                    <a:gd name="T13" fmla="*/ 0 h 6"/>
                    <a:gd name="T14" fmla="*/ 0 w 16"/>
                    <a:gd name="T15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" h="6">
                      <a:moveTo>
                        <a:pt x="0" y="6"/>
                      </a:moveTo>
                      <a:lnTo>
                        <a:pt x="2" y="6"/>
                      </a:lnTo>
                      <a:lnTo>
                        <a:pt x="4" y="6"/>
                      </a:lnTo>
                      <a:lnTo>
                        <a:pt x="4" y="6"/>
                      </a:lnTo>
                      <a:lnTo>
                        <a:pt x="14" y="2"/>
                      </a:lnTo>
                      <a:lnTo>
                        <a:pt x="16" y="0"/>
                      </a:lnTo>
                      <a:lnTo>
                        <a:pt x="14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60" name="Freeform 419"/>
                <p:cNvSpPr>
                  <a:spLocks/>
                </p:cNvSpPr>
                <p:nvPr/>
              </p:nvSpPr>
              <p:spPr bwMode="auto">
                <a:xfrm>
                  <a:off x="2195" y="1000"/>
                  <a:ext cx="4" cy="4"/>
                </a:xfrm>
                <a:custGeom>
                  <a:avLst/>
                  <a:gdLst>
                    <a:gd name="T0" fmla="*/ 0 w 4"/>
                    <a:gd name="T1" fmla="*/ 4 h 4"/>
                    <a:gd name="T2" fmla="*/ 0 w 4"/>
                    <a:gd name="T3" fmla="*/ 4 h 4"/>
                    <a:gd name="T4" fmla="*/ 4 w 4"/>
                    <a:gd name="T5" fmla="*/ 4 h 4"/>
                    <a:gd name="T6" fmla="*/ 4 w 4"/>
                    <a:gd name="T7" fmla="*/ 0 h 4"/>
                    <a:gd name="T8" fmla="*/ 2 w 4"/>
                    <a:gd name="T9" fmla="*/ 0 h 4"/>
                    <a:gd name="T10" fmla="*/ 0 w 4"/>
                    <a:gd name="T11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lnTo>
                        <a:pt x="0" y="4"/>
                      </a:lnTo>
                      <a:lnTo>
                        <a:pt x="4" y="4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61" name="Freeform 420"/>
                <p:cNvSpPr>
                  <a:spLocks/>
                </p:cNvSpPr>
                <p:nvPr/>
              </p:nvSpPr>
              <p:spPr bwMode="auto">
                <a:xfrm>
                  <a:off x="2149" y="938"/>
                  <a:ext cx="12" cy="8"/>
                </a:xfrm>
                <a:custGeom>
                  <a:avLst/>
                  <a:gdLst>
                    <a:gd name="T0" fmla="*/ 4 w 12"/>
                    <a:gd name="T1" fmla="*/ 8 h 8"/>
                    <a:gd name="T2" fmla="*/ 10 w 12"/>
                    <a:gd name="T3" fmla="*/ 4 h 8"/>
                    <a:gd name="T4" fmla="*/ 12 w 12"/>
                    <a:gd name="T5" fmla="*/ 2 h 8"/>
                    <a:gd name="T6" fmla="*/ 8 w 12"/>
                    <a:gd name="T7" fmla="*/ 0 h 8"/>
                    <a:gd name="T8" fmla="*/ 6 w 12"/>
                    <a:gd name="T9" fmla="*/ 2 h 8"/>
                    <a:gd name="T10" fmla="*/ 2 w 12"/>
                    <a:gd name="T11" fmla="*/ 6 h 8"/>
                    <a:gd name="T12" fmla="*/ 0 w 12"/>
                    <a:gd name="T13" fmla="*/ 8 h 8"/>
                    <a:gd name="T14" fmla="*/ 2 w 12"/>
                    <a:gd name="T15" fmla="*/ 8 h 8"/>
                    <a:gd name="T16" fmla="*/ 4 w 12"/>
                    <a:gd name="T17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" h="8">
                      <a:moveTo>
                        <a:pt x="4" y="8"/>
                      </a:moveTo>
                      <a:lnTo>
                        <a:pt x="10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2" y="6"/>
                      </a:lnTo>
                      <a:lnTo>
                        <a:pt x="0" y="8"/>
                      </a:lnTo>
                      <a:lnTo>
                        <a:pt x="2" y="8"/>
                      </a:lnTo>
                      <a:lnTo>
                        <a:pt x="4" y="8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62" name="Freeform 421"/>
                <p:cNvSpPr>
                  <a:spLocks/>
                </p:cNvSpPr>
                <p:nvPr/>
              </p:nvSpPr>
              <p:spPr bwMode="auto">
                <a:xfrm>
                  <a:off x="2051" y="1030"/>
                  <a:ext cx="4" cy="2"/>
                </a:xfrm>
                <a:custGeom>
                  <a:avLst/>
                  <a:gdLst>
                    <a:gd name="T0" fmla="*/ 2 w 4"/>
                    <a:gd name="T1" fmla="*/ 2 h 2"/>
                    <a:gd name="T2" fmla="*/ 0 w 4"/>
                    <a:gd name="T3" fmla="*/ 2 h 2"/>
                    <a:gd name="T4" fmla="*/ 0 w 4"/>
                    <a:gd name="T5" fmla="*/ 2 h 2"/>
                    <a:gd name="T6" fmla="*/ 4 w 4"/>
                    <a:gd name="T7" fmla="*/ 0 h 2"/>
                    <a:gd name="T8" fmla="*/ 2 w 4"/>
                    <a:gd name="T9" fmla="*/ 0 h 2"/>
                    <a:gd name="T10" fmla="*/ 2 w 4"/>
                    <a:gd name="T11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2">
                      <a:moveTo>
                        <a:pt x="2" y="2"/>
                      </a:move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63" name="Freeform 423"/>
                <p:cNvSpPr>
                  <a:spLocks/>
                </p:cNvSpPr>
                <p:nvPr/>
              </p:nvSpPr>
              <p:spPr bwMode="auto">
                <a:xfrm>
                  <a:off x="1537" y="1699"/>
                  <a:ext cx="4" cy="4"/>
                </a:xfrm>
                <a:custGeom>
                  <a:avLst/>
                  <a:gdLst>
                    <a:gd name="T0" fmla="*/ 0 w 4"/>
                    <a:gd name="T1" fmla="*/ 2 h 4"/>
                    <a:gd name="T2" fmla="*/ 2 w 4"/>
                    <a:gd name="T3" fmla="*/ 4 h 4"/>
                    <a:gd name="T4" fmla="*/ 4 w 4"/>
                    <a:gd name="T5" fmla="*/ 4 h 4"/>
                    <a:gd name="T6" fmla="*/ 2 w 4"/>
                    <a:gd name="T7" fmla="*/ 0 h 4"/>
                    <a:gd name="T8" fmla="*/ 0 w 4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2"/>
                      </a:moveTo>
                      <a:lnTo>
                        <a:pt x="2" y="4"/>
                      </a:lnTo>
                      <a:lnTo>
                        <a:pt x="4" y="4"/>
                      </a:lnTo>
                      <a:lnTo>
                        <a:pt x="2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64" name="Freeform 424"/>
                <p:cNvSpPr>
                  <a:spLocks/>
                </p:cNvSpPr>
                <p:nvPr/>
              </p:nvSpPr>
              <p:spPr bwMode="auto">
                <a:xfrm>
                  <a:off x="2033" y="1018"/>
                  <a:ext cx="12" cy="6"/>
                </a:xfrm>
                <a:custGeom>
                  <a:avLst/>
                  <a:gdLst>
                    <a:gd name="T0" fmla="*/ 4 w 12"/>
                    <a:gd name="T1" fmla="*/ 4 h 6"/>
                    <a:gd name="T2" fmla="*/ 4 w 12"/>
                    <a:gd name="T3" fmla="*/ 4 h 6"/>
                    <a:gd name="T4" fmla="*/ 8 w 12"/>
                    <a:gd name="T5" fmla="*/ 6 h 6"/>
                    <a:gd name="T6" fmla="*/ 12 w 12"/>
                    <a:gd name="T7" fmla="*/ 2 h 6"/>
                    <a:gd name="T8" fmla="*/ 10 w 12"/>
                    <a:gd name="T9" fmla="*/ 0 h 6"/>
                    <a:gd name="T10" fmla="*/ 8 w 12"/>
                    <a:gd name="T11" fmla="*/ 0 h 6"/>
                    <a:gd name="T12" fmla="*/ 4 w 12"/>
                    <a:gd name="T13" fmla="*/ 2 h 6"/>
                    <a:gd name="T14" fmla="*/ 0 w 12"/>
                    <a:gd name="T15" fmla="*/ 6 h 6"/>
                    <a:gd name="T16" fmla="*/ 2 w 12"/>
                    <a:gd name="T17" fmla="*/ 6 h 6"/>
                    <a:gd name="T18" fmla="*/ 4 w 12"/>
                    <a:gd name="T19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" h="6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8" y="6"/>
                      </a:lnTo>
                      <a:lnTo>
                        <a:pt x="12" y="2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4" y="2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65" name="Freeform 425"/>
                <p:cNvSpPr>
                  <a:spLocks/>
                </p:cNvSpPr>
                <p:nvPr/>
              </p:nvSpPr>
              <p:spPr bwMode="auto">
                <a:xfrm>
                  <a:off x="2185" y="1082"/>
                  <a:ext cx="6" cy="6"/>
                </a:xfrm>
                <a:custGeom>
                  <a:avLst/>
                  <a:gdLst>
                    <a:gd name="T0" fmla="*/ 6 w 6"/>
                    <a:gd name="T1" fmla="*/ 0 h 6"/>
                    <a:gd name="T2" fmla="*/ 4 w 6"/>
                    <a:gd name="T3" fmla="*/ 2 h 6"/>
                    <a:gd name="T4" fmla="*/ 0 w 6"/>
                    <a:gd name="T5" fmla="*/ 6 h 6"/>
                    <a:gd name="T6" fmla="*/ 6 w 6"/>
                    <a:gd name="T7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6">
                      <a:moveTo>
                        <a:pt x="6" y="0"/>
                      </a:moveTo>
                      <a:lnTo>
                        <a:pt x="4" y="2"/>
                      </a:lnTo>
                      <a:lnTo>
                        <a:pt x="0" y="6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66" name="Freeform 426"/>
                <p:cNvSpPr>
                  <a:spLocks/>
                </p:cNvSpPr>
                <p:nvPr/>
              </p:nvSpPr>
              <p:spPr bwMode="auto">
                <a:xfrm>
                  <a:off x="2167" y="1122"/>
                  <a:ext cx="8" cy="10"/>
                </a:xfrm>
                <a:custGeom>
                  <a:avLst/>
                  <a:gdLst>
                    <a:gd name="T0" fmla="*/ 6 w 8"/>
                    <a:gd name="T1" fmla="*/ 2 h 10"/>
                    <a:gd name="T2" fmla="*/ 6 w 8"/>
                    <a:gd name="T3" fmla="*/ 2 h 10"/>
                    <a:gd name="T4" fmla="*/ 0 w 8"/>
                    <a:gd name="T5" fmla="*/ 10 h 10"/>
                    <a:gd name="T6" fmla="*/ 2 w 8"/>
                    <a:gd name="T7" fmla="*/ 10 h 10"/>
                    <a:gd name="T8" fmla="*/ 8 w 8"/>
                    <a:gd name="T9" fmla="*/ 0 h 10"/>
                    <a:gd name="T10" fmla="*/ 6 w 8"/>
                    <a:gd name="T11" fmla="*/ 2 h 10"/>
                    <a:gd name="T12" fmla="*/ 6 w 8"/>
                    <a:gd name="T13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10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0" y="10"/>
                      </a:lnTo>
                      <a:lnTo>
                        <a:pt x="2" y="1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67" name="Freeform 427"/>
                <p:cNvSpPr>
                  <a:spLocks/>
                </p:cNvSpPr>
                <p:nvPr/>
              </p:nvSpPr>
              <p:spPr bwMode="auto">
                <a:xfrm>
                  <a:off x="2135" y="1162"/>
                  <a:ext cx="14" cy="22"/>
                </a:xfrm>
                <a:custGeom>
                  <a:avLst/>
                  <a:gdLst>
                    <a:gd name="T0" fmla="*/ 4 w 14"/>
                    <a:gd name="T1" fmla="*/ 8 h 22"/>
                    <a:gd name="T2" fmla="*/ 0 w 14"/>
                    <a:gd name="T3" fmla="*/ 22 h 22"/>
                    <a:gd name="T4" fmla="*/ 4 w 14"/>
                    <a:gd name="T5" fmla="*/ 22 h 22"/>
                    <a:gd name="T6" fmla="*/ 4 w 14"/>
                    <a:gd name="T7" fmla="*/ 20 h 22"/>
                    <a:gd name="T8" fmla="*/ 2 w 14"/>
                    <a:gd name="T9" fmla="*/ 20 h 22"/>
                    <a:gd name="T10" fmla="*/ 12 w 14"/>
                    <a:gd name="T11" fmla="*/ 4 h 22"/>
                    <a:gd name="T12" fmla="*/ 14 w 14"/>
                    <a:gd name="T13" fmla="*/ 0 h 22"/>
                    <a:gd name="T14" fmla="*/ 8 w 14"/>
                    <a:gd name="T15" fmla="*/ 0 h 22"/>
                    <a:gd name="T16" fmla="*/ 4 w 14"/>
                    <a:gd name="T17" fmla="*/ 8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22">
                      <a:moveTo>
                        <a:pt x="4" y="8"/>
                      </a:moveTo>
                      <a:lnTo>
                        <a:pt x="0" y="22"/>
                      </a:lnTo>
                      <a:lnTo>
                        <a:pt x="4" y="22"/>
                      </a:lnTo>
                      <a:lnTo>
                        <a:pt x="4" y="20"/>
                      </a:lnTo>
                      <a:lnTo>
                        <a:pt x="2" y="20"/>
                      </a:lnTo>
                      <a:lnTo>
                        <a:pt x="12" y="4"/>
                      </a:lnTo>
                      <a:lnTo>
                        <a:pt x="14" y="0"/>
                      </a:lnTo>
                      <a:lnTo>
                        <a:pt x="8" y="0"/>
                      </a:lnTo>
                      <a:lnTo>
                        <a:pt x="4" y="8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68" name="Freeform 428"/>
                <p:cNvSpPr>
                  <a:spLocks/>
                </p:cNvSpPr>
                <p:nvPr/>
              </p:nvSpPr>
              <p:spPr bwMode="auto">
                <a:xfrm>
                  <a:off x="2199" y="1100"/>
                  <a:ext cx="4" cy="4"/>
                </a:xfrm>
                <a:custGeom>
                  <a:avLst/>
                  <a:gdLst>
                    <a:gd name="T0" fmla="*/ 4 w 4"/>
                    <a:gd name="T1" fmla="*/ 0 h 4"/>
                    <a:gd name="T2" fmla="*/ 2 w 4"/>
                    <a:gd name="T3" fmla="*/ 0 h 4"/>
                    <a:gd name="T4" fmla="*/ 0 w 4"/>
                    <a:gd name="T5" fmla="*/ 4 h 4"/>
                    <a:gd name="T6" fmla="*/ 2 w 4"/>
                    <a:gd name="T7" fmla="*/ 4 h 4"/>
                    <a:gd name="T8" fmla="*/ 4 w 4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4" y="0"/>
                      </a:moveTo>
                      <a:lnTo>
                        <a:pt x="2" y="0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69" name="Freeform 429"/>
                <p:cNvSpPr>
                  <a:spLocks/>
                </p:cNvSpPr>
                <p:nvPr/>
              </p:nvSpPr>
              <p:spPr bwMode="auto">
                <a:xfrm>
                  <a:off x="2145" y="1142"/>
                  <a:ext cx="22" cy="18"/>
                </a:xfrm>
                <a:custGeom>
                  <a:avLst/>
                  <a:gdLst>
                    <a:gd name="T0" fmla="*/ 16 w 22"/>
                    <a:gd name="T1" fmla="*/ 4 h 18"/>
                    <a:gd name="T2" fmla="*/ 12 w 22"/>
                    <a:gd name="T3" fmla="*/ 0 h 18"/>
                    <a:gd name="T4" fmla="*/ 12 w 22"/>
                    <a:gd name="T5" fmla="*/ 0 h 18"/>
                    <a:gd name="T6" fmla="*/ 6 w 22"/>
                    <a:gd name="T7" fmla="*/ 4 h 18"/>
                    <a:gd name="T8" fmla="*/ 0 w 22"/>
                    <a:gd name="T9" fmla="*/ 14 h 18"/>
                    <a:gd name="T10" fmla="*/ 4 w 22"/>
                    <a:gd name="T11" fmla="*/ 18 h 18"/>
                    <a:gd name="T12" fmla="*/ 12 w 22"/>
                    <a:gd name="T13" fmla="*/ 12 h 18"/>
                    <a:gd name="T14" fmla="*/ 22 w 22"/>
                    <a:gd name="T15" fmla="*/ 4 h 18"/>
                    <a:gd name="T16" fmla="*/ 18 w 22"/>
                    <a:gd name="T17" fmla="*/ 6 h 18"/>
                    <a:gd name="T18" fmla="*/ 16 w 22"/>
                    <a:gd name="T19" fmla="*/ 4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" h="18">
                      <a:moveTo>
                        <a:pt x="16" y="4"/>
                      </a:moveTo>
                      <a:lnTo>
                        <a:pt x="12" y="0"/>
                      </a:lnTo>
                      <a:lnTo>
                        <a:pt x="12" y="0"/>
                      </a:lnTo>
                      <a:lnTo>
                        <a:pt x="6" y="4"/>
                      </a:lnTo>
                      <a:lnTo>
                        <a:pt x="0" y="14"/>
                      </a:lnTo>
                      <a:lnTo>
                        <a:pt x="4" y="18"/>
                      </a:lnTo>
                      <a:lnTo>
                        <a:pt x="12" y="12"/>
                      </a:lnTo>
                      <a:lnTo>
                        <a:pt x="22" y="4"/>
                      </a:lnTo>
                      <a:lnTo>
                        <a:pt x="18" y="6"/>
                      </a:lnTo>
                      <a:lnTo>
                        <a:pt x="16" y="4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70" name="Freeform 430"/>
                <p:cNvSpPr>
                  <a:spLocks/>
                </p:cNvSpPr>
                <p:nvPr/>
              </p:nvSpPr>
              <p:spPr bwMode="auto">
                <a:xfrm>
                  <a:off x="2187" y="1118"/>
                  <a:ext cx="14" cy="10"/>
                </a:xfrm>
                <a:custGeom>
                  <a:avLst/>
                  <a:gdLst>
                    <a:gd name="T0" fmla="*/ 4 w 14"/>
                    <a:gd name="T1" fmla="*/ 10 h 10"/>
                    <a:gd name="T2" fmla="*/ 10 w 14"/>
                    <a:gd name="T3" fmla="*/ 6 h 10"/>
                    <a:gd name="T4" fmla="*/ 14 w 14"/>
                    <a:gd name="T5" fmla="*/ 0 h 10"/>
                    <a:gd name="T6" fmla="*/ 12 w 14"/>
                    <a:gd name="T7" fmla="*/ 0 h 10"/>
                    <a:gd name="T8" fmla="*/ 8 w 14"/>
                    <a:gd name="T9" fmla="*/ 0 h 10"/>
                    <a:gd name="T10" fmla="*/ 2 w 14"/>
                    <a:gd name="T11" fmla="*/ 6 h 10"/>
                    <a:gd name="T12" fmla="*/ 0 w 14"/>
                    <a:gd name="T13" fmla="*/ 8 h 10"/>
                    <a:gd name="T14" fmla="*/ 4 w 14"/>
                    <a:gd name="T15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" h="10">
                      <a:moveTo>
                        <a:pt x="4" y="10"/>
                      </a:moveTo>
                      <a:lnTo>
                        <a:pt x="10" y="6"/>
                      </a:lnTo>
                      <a:lnTo>
                        <a:pt x="14" y="0"/>
                      </a:lnTo>
                      <a:lnTo>
                        <a:pt x="12" y="0"/>
                      </a:lnTo>
                      <a:lnTo>
                        <a:pt x="8" y="0"/>
                      </a:lnTo>
                      <a:lnTo>
                        <a:pt x="2" y="6"/>
                      </a:lnTo>
                      <a:lnTo>
                        <a:pt x="0" y="8"/>
                      </a:lnTo>
                      <a:lnTo>
                        <a:pt x="4" y="10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71" name="Freeform 431"/>
                <p:cNvSpPr>
                  <a:spLocks/>
                </p:cNvSpPr>
                <p:nvPr/>
              </p:nvSpPr>
              <p:spPr bwMode="auto">
                <a:xfrm>
                  <a:off x="2193" y="1106"/>
                  <a:ext cx="6" cy="8"/>
                </a:xfrm>
                <a:custGeom>
                  <a:avLst/>
                  <a:gdLst>
                    <a:gd name="T0" fmla="*/ 0 w 6"/>
                    <a:gd name="T1" fmla="*/ 6 h 8"/>
                    <a:gd name="T2" fmla="*/ 2 w 6"/>
                    <a:gd name="T3" fmla="*/ 8 h 8"/>
                    <a:gd name="T4" fmla="*/ 6 w 6"/>
                    <a:gd name="T5" fmla="*/ 4 h 8"/>
                    <a:gd name="T6" fmla="*/ 6 w 6"/>
                    <a:gd name="T7" fmla="*/ 0 h 8"/>
                    <a:gd name="T8" fmla="*/ 2 w 6"/>
                    <a:gd name="T9" fmla="*/ 2 h 8"/>
                    <a:gd name="T10" fmla="*/ 0 w 6"/>
                    <a:gd name="T11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8">
                      <a:moveTo>
                        <a:pt x="0" y="6"/>
                      </a:moveTo>
                      <a:lnTo>
                        <a:pt x="2" y="8"/>
                      </a:lnTo>
                      <a:lnTo>
                        <a:pt x="6" y="4"/>
                      </a:ln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72" name="Freeform 432"/>
                <p:cNvSpPr>
                  <a:spLocks/>
                </p:cNvSpPr>
                <p:nvPr/>
              </p:nvSpPr>
              <p:spPr bwMode="auto">
                <a:xfrm>
                  <a:off x="2738" y="892"/>
                  <a:ext cx="18" cy="12"/>
                </a:xfrm>
                <a:custGeom>
                  <a:avLst/>
                  <a:gdLst>
                    <a:gd name="T0" fmla="*/ 0 w 18"/>
                    <a:gd name="T1" fmla="*/ 8 h 12"/>
                    <a:gd name="T2" fmla="*/ 2 w 18"/>
                    <a:gd name="T3" fmla="*/ 10 h 12"/>
                    <a:gd name="T4" fmla="*/ 6 w 18"/>
                    <a:gd name="T5" fmla="*/ 12 h 12"/>
                    <a:gd name="T6" fmla="*/ 8 w 18"/>
                    <a:gd name="T7" fmla="*/ 12 h 12"/>
                    <a:gd name="T8" fmla="*/ 14 w 18"/>
                    <a:gd name="T9" fmla="*/ 12 h 12"/>
                    <a:gd name="T10" fmla="*/ 18 w 18"/>
                    <a:gd name="T11" fmla="*/ 8 h 12"/>
                    <a:gd name="T12" fmla="*/ 18 w 18"/>
                    <a:gd name="T13" fmla="*/ 4 h 12"/>
                    <a:gd name="T14" fmla="*/ 18 w 18"/>
                    <a:gd name="T15" fmla="*/ 4 h 12"/>
                    <a:gd name="T16" fmla="*/ 14 w 18"/>
                    <a:gd name="T17" fmla="*/ 0 h 12"/>
                    <a:gd name="T18" fmla="*/ 8 w 18"/>
                    <a:gd name="T19" fmla="*/ 0 h 12"/>
                    <a:gd name="T20" fmla="*/ 6 w 18"/>
                    <a:gd name="T21" fmla="*/ 2 h 12"/>
                    <a:gd name="T22" fmla="*/ 4 w 18"/>
                    <a:gd name="T23" fmla="*/ 4 h 12"/>
                    <a:gd name="T24" fmla="*/ 0 w 18"/>
                    <a:gd name="T25" fmla="*/ 6 h 12"/>
                    <a:gd name="T26" fmla="*/ 0 w 18"/>
                    <a:gd name="T27" fmla="*/ 8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8" h="12">
                      <a:moveTo>
                        <a:pt x="0" y="8"/>
                      </a:moveTo>
                      <a:lnTo>
                        <a:pt x="2" y="10"/>
                      </a:lnTo>
                      <a:lnTo>
                        <a:pt x="6" y="12"/>
                      </a:lnTo>
                      <a:lnTo>
                        <a:pt x="8" y="12"/>
                      </a:lnTo>
                      <a:lnTo>
                        <a:pt x="14" y="12"/>
                      </a:lnTo>
                      <a:lnTo>
                        <a:pt x="18" y="8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4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4" y="4"/>
                      </a:lnTo>
                      <a:lnTo>
                        <a:pt x="0" y="6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73" name="Freeform 433"/>
                <p:cNvSpPr>
                  <a:spLocks/>
                </p:cNvSpPr>
                <p:nvPr/>
              </p:nvSpPr>
              <p:spPr bwMode="auto">
                <a:xfrm>
                  <a:off x="2173" y="1102"/>
                  <a:ext cx="20" cy="34"/>
                </a:xfrm>
                <a:custGeom>
                  <a:avLst/>
                  <a:gdLst>
                    <a:gd name="T0" fmla="*/ 0 w 20"/>
                    <a:gd name="T1" fmla="*/ 34 h 34"/>
                    <a:gd name="T2" fmla="*/ 4 w 20"/>
                    <a:gd name="T3" fmla="*/ 32 h 34"/>
                    <a:gd name="T4" fmla="*/ 10 w 20"/>
                    <a:gd name="T5" fmla="*/ 24 h 34"/>
                    <a:gd name="T6" fmla="*/ 14 w 20"/>
                    <a:gd name="T7" fmla="*/ 20 h 34"/>
                    <a:gd name="T8" fmla="*/ 18 w 20"/>
                    <a:gd name="T9" fmla="*/ 8 h 34"/>
                    <a:gd name="T10" fmla="*/ 20 w 20"/>
                    <a:gd name="T11" fmla="*/ 2 h 34"/>
                    <a:gd name="T12" fmla="*/ 18 w 20"/>
                    <a:gd name="T13" fmla="*/ 0 h 34"/>
                    <a:gd name="T14" fmla="*/ 16 w 20"/>
                    <a:gd name="T15" fmla="*/ 4 h 34"/>
                    <a:gd name="T16" fmla="*/ 16 w 20"/>
                    <a:gd name="T17" fmla="*/ 6 h 34"/>
                    <a:gd name="T18" fmla="*/ 12 w 20"/>
                    <a:gd name="T19" fmla="*/ 10 h 34"/>
                    <a:gd name="T20" fmla="*/ 6 w 20"/>
                    <a:gd name="T21" fmla="*/ 16 h 34"/>
                    <a:gd name="T22" fmla="*/ 2 w 20"/>
                    <a:gd name="T23" fmla="*/ 20 h 34"/>
                    <a:gd name="T24" fmla="*/ 4 w 20"/>
                    <a:gd name="T25" fmla="*/ 20 h 34"/>
                    <a:gd name="T26" fmla="*/ 4 w 20"/>
                    <a:gd name="T27" fmla="*/ 24 h 34"/>
                    <a:gd name="T28" fmla="*/ 0 w 20"/>
                    <a:gd name="T29" fmla="*/ 28 h 34"/>
                    <a:gd name="T30" fmla="*/ 0 w 20"/>
                    <a:gd name="T31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0" h="34">
                      <a:moveTo>
                        <a:pt x="0" y="34"/>
                      </a:moveTo>
                      <a:lnTo>
                        <a:pt x="4" y="32"/>
                      </a:lnTo>
                      <a:lnTo>
                        <a:pt x="10" y="24"/>
                      </a:lnTo>
                      <a:lnTo>
                        <a:pt x="14" y="20"/>
                      </a:lnTo>
                      <a:lnTo>
                        <a:pt x="18" y="8"/>
                      </a:lnTo>
                      <a:lnTo>
                        <a:pt x="20" y="2"/>
                      </a:lnTo>
                      <a:lnTo>
                        <a:pt x="18" y="0"/>
                      </a:lnTo>
                      <a:lnTo>
                        <a:pt x="16" y="4"/>
                      </a:lnTo>
                      <a:lnTo>
                        <a:pt x="16" y="6"/>
                      </a:lnTo>
                      <a:lnTo>
                        <a:pt x="12" y="10"/>
                      </a:lnTo>
                      <a:lnTo>
                        <a:pt x="6" y="16"/>
                      </a:lnTo>
                      <a:lnTo>
                        <a:pt x="2" y="20"/>
                      </a:lnTo>
                      <a:lnTo>
                        <a:pt x="4" y="20"/>
                      </a:lnTo>
                      <a:lnTo>
                        <a:pt x="4" y="24"/>
                      </a:lnTo>
                      <a:lnTo>
                        <a:pt x="0" y="28"/>
                      </a:lnTo>
                      <a:lnTo>
                        <a:pt x="0" y="34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74" name="Freeform 434"/>
                <p:cNvSpPr>
                  <a:spLocks/>
                </p:cNvSpPr>
                <p:nvPr/>
              </p:nvSpPr>
              <p:spPr bwMode="auto">
                <a:xfrm>
                  <a:off x="2195" y="1064"/>
                  <a:ext cx="18" cy="16"/>
                </a:xfrm>
                <a:custGeom>
                  <a:avLst/>
                  <a:gdLst>
                    <a:gd name="T0" fmla="*/ 16 w 18"/>
                    <a:gd name="T1" fmla="*/ 2 h 16"/>
                    <a:gd name="T2" fmla="*/ 12 w 18"/>
                    <a:gd name="T3" fmla="*/ 0 h 16"/>
                    <a:gd name="T4" fmla="*/ 4 w 18"/>
                    <a:gd name="T5" fmla="*/ 6 h 16"/>
                    <a:gd name="T6" fmla="*/ 0 w 18"/>
                    <a:gd name="T7" fmla="*/ 16 h 16"/>
                    <a:gd name="T8" fmla="*/ 2 w 18"/>
                    <a:gd name="T9" fmla="*/ 16 h 16"/>
                    <a:gd name="T10" fmla="*/ 4 w 18"/>
                    <a:gd name="T11" fmla="*/ 14 h 16"/>
                    <a:gd name="T12" fmla="*/ 6 w 18"/>
                    <a:gd name="T13" fmla="*/ 14 h 16"/>
                    <a:gd name="T14" fmla="*/ 6 w 18"/>
                    <a:gd name="T15" fmla="*/ 16 h 16"/>
                    <a:gd name="T16" fmla="*/ 12 w 18"/>
                    <a:gd name="T17" fmla="*/ 12 h 16"/>
                    <a:gd name="T18" fmla="*/ 16 w 18"/>
                    <a:gd name="T19" fmla="*/ 8 h 16"/>
                    <a:gd name="T20" fmla="*/ 18 w 18"/>
                    <a:gd name="T21" fmla="*/ 6 h 16"/>
                    <a:gd name="T22" fmla="*/ 16 w 18"/>
                    <a:gd name="T23" fmla="*/ 2 h 16"/>
                    <a:gd name="T24" fmla="*/ 16 w 18"/>
                    <a:gd name="T25" fmla="*/ 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" h="16">
                      <a:moveTo>
                        <a:pt x="16" y="2"/>
                      </a:moveTo>
                      <a:lnTo>
                        <a:pt x="12" y="0"/>
                      </a:lnTo>
                      <a:lnTo>
                        <a:pt x="4" y="6"/>
                      </a:lnTo>
                      <a:lnTo>
                        <a:pt x="0" y="16"/>
                      </a:lnTo>
                      <a:lnTo>
                        <a:pt x="2" y="16"/>
                      </a:lnTo>
                      <a:lnTo>
                        <a:pt x="4" y="14"/>
                      </a:lnTo>
                      <a:lnTo>
                        <a:pt x="6" y="14"/>
                      </a:lnTo>
                      <a:lnTo>
                        <a:pt x="6" y="16"/>
                      </a:lnTo>
                      <a:lnTo>
                        <a:pt x="12" y="12"/>
                      </a:lnTo>
                      <a:lnTo>
                        <a:pt x="16" y="8"/>
                      </a:lnTo>
                      <a:lnTo>
                        <a:pt x="18" y="6"/>
                      </a:lnTo>
                      <a:lnTo>
                        <a:pt x="16" y="2"/>
                      </a:lnTo>
                      <a:lnTo>
                        <a:pt x="16" y="2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75" name="Freeform 435"/>
                <p:cNvSpPr>
                  <a:spLocks/>
                </p:cNvSpPr>
                <p:nvPr/>
              </p:nvSpPr>
              <p:spPr bwMode="auto">
                <a:xfrm>
                  <a:off x="2179" y="1080"/>
                  <a:ext cx="20" cy="24"/>
                </a:xfrm>
                <a:custGeom>
                  <a:avLst/>
                  <a:gdLst>
                    <a:gd name="T0" fmla="*/ 2 w 20"/>
                    <a:gd name="T1" fmla="*/ 22 h 24"/>
                    <a:gd name="T2" fmla="*/ 18 w 20"/>
                    <a:gd name="T3" fmla="*/ 6 h 24"/>
                    <a:gd name="T4" fmla="*/ 20 w 20"/>
                    <a:gd name="T5" fmla="*/ 4 h 24"/>
                    <a:gd name="T6" fmla="*/ 20 w 20"/>
                    <a:gd name="T7" fmla="*/ 2 h 24"/>
                    <a:gd name="T8" fmla="*/ 20 w 20"/>
                    <a:gd name="T9" fmla="*/ 0 h 24"/>
                    <a:gd name="T10" fmla="*/ 16 w 20"/>
                    <a:gd name="T11" fmla="*/ 2 h 24"/>
                    <a:gd name="T12" fmla="*/ 12 w 20"/>
                    <a:gd name="T13" fmla="*/ 4 h 24"/>
                    <a:gd name="T14" fmla="*/ 6 w 20"/>
                    <a:gd name="T15" fmla="*/ 12 h 24"/>
                    <a:gd name="T16" fmla="*/ 0 w 20"/>
                    <a:gd name="T17" fmla="*/ 20 h 24"/>
                    <a:gd name="T18" fmla="*/ 0 w 20"/>
                    <a:gd name="T19" fmla="*/ 24 h 24"/>
                    <a:gd name="T20" fmla="*/ 2 w 20"/>
                    <a:gd name="T21" fmla="*/ 2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0" h="24">
                      <a:moveTo>
                        <a:pt x="2" y="22"/>
                      </a:moveTo>
                      <a:lnTo>
                        <a:pt x="18" y="6"/>
                      </a:lnTo>
                      <a:lnTo>
                        <a:pt x="20" y="4"/>
                      </a:lnTo>
                      <a:lnTo>
                        <a:pt x="20" y="2"/>
                      </a:lnTo>
                      <a:lnTo>
                        <a:pt x="20" y="0"/>
                      </a:lnTo>
                      <a:lnTo>
                        <a:pt x="16" y="2"/>
                      </a:lnTo>
                      <a:lnTo>
                        <a:pt x="12" y="4"/>
                      </a:lnTo>
                      <a:lnTo>
                        <a:pt x="6" y="12"/>
                      </a:lnTo>
                      <a:lnTo>
                        <a:pt x="0" y="20"/>
                      </a:lnTo>
                      <a:lnTo>
                        <a:pt x="0" y="24"/>
                      </a:lnTo>
                      <a:lnTo>
                        <a:pt x="2" y="22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76" name="Freeform 436"/>
                <p:cNvSpPr>
                  <a:spLocks/>
                </p:cNvSpPr>
                <p:nvPr/>
              </p:nvSpPr>
              <p:spPr bwMode="auto">
                <a:xfrm>
                  <a:off x="2193" y="1090"/>
                  <a:ext cx="12" cy="12"/>
                </a:xfrm>
                <a:custGeom>
                  <a:avLst/>
                  <a:gdLst>
                    <a:gd name="T0" fmla="*/ 8 w 12"/>
                    <a:gd name="T1" fmla="*/ 0 h 12"/>
                    <a:gd name="T2" fmla="*/ 6 w 12"/>
                    <a:gd name="T3" fmla="*/ 2 h 12"/>
                    <a:gd name="T4" fmla="*/ 0 w 12"/>
                    <a:gd name="T5" fmla="*/ 10 h 12"/>
                    <a:gd name="T6" fmla="*/ 0 w 12"/>
                    <a:gd name="T7" fmla="*/ 12 h 12"/>
                    <a:gd name="T8" fmla="*/ 2 w 12"/>
                    <a:gd name="T9" fmla="*/ 12 h 12"/>
                    <a:gd name="T10" fmla="*/ 12 w 12"/>
                    <a:gd name="T11" fmla="*/ 4 h 12"/>
                    <a:gd name="T12" fmla="*/ 8 w 12"/>
                    <a:gd name="T1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12">
                      <a:moveTo>
                        <a:pt x="8" y="0"/>
                      </a:moveTo>
                      <a:lnTo>
                        <a:pt x="6" y="2"/>
                      </a:lnTo>
                      <a:lnTo>
                        <a:pt x="0" y="10"/>
                      </a:lnTo>
                      <a:lnTo>
                        <a:pt x="0" y="12"/>
                      </a:lnTo>
                      <a:lnTo>
                        <a:pt x="2" y="12"/>
                      </a:lnTo>
                      <a:lnTo>
                        <a:pt x="12" y="4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77" name="Freeform 437"/>
                <p:cNvSpPr>
                  <a:spLocks/>
                </p:cNvSpPr>
                <p:nvPr/>
              </p:nvSpPr>
              <p:spPr bwMode="auto">
                <a:xfrm>
                  <a:off x="2181" y="1108"/>
                  <a:ext cx="8" cy="2"/>
                </a:xfrm>
                <a:custGeom>
                  <a:avLst/>
                  <a:gdLst>
                    <a:gd name="T0" fmla="*/ 2 w 8"/>
                    <a:gd name="T1" fmla="*/ 2 h 2"/>
                    <a:gd name="T2" fmla="*/ 8 w 8"/>
                    <a:gd name="T3" fmla="*/ 0 h 2"/>
                    <a:gd name="T4" fmla="*/ 6 w 8"/>
                    <a:gd name="T5" fmla="*/ 0 h 2"/>
                    <a:gd name="T6" fmla="*/ 0 w 8"/>
                    <a:gd name="T7" fmla="*/ 2 h 2"/>
                    <a:gd name="T8" fmla="*/ 2 w 8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2">
                      <a:moveTo>
                        <a:pt x="2" y="2"/>
                      </a:move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0" y="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78" name="Freeform 438"/>
                <p:cNvSpPr>
                  <a:spLocks/>
                </p:cNvSpPr>
                <p:nvPr/>
              </p:nvSpPr>
              <p:spPr bwMode="auto">
                <a:xfrm>
                  <a:off x="2177" y="1094"/>
                  <a:ext cx="16" cy="16"/>
                </a:xfrm>
                <a:custGeom>
                  <a:avLst/>
                  <a:gdLst>
                    <a:gd name="T0" fmla="*/ 4 w 16"/>
                    <a:gd name="T1" fmla="*/ 14 h 16"/>
                    <a:gd name="T2" fmla="*/ 8 w 16"/>
                    <a:gd name="T3" fmla="*/ 10 h 16"/>
                    <a:gd name="T4" fmla="*/ 12 w 16"/>
                    <a:gd name="T5" fmla="*/ 6 h 16"/>
                    <a:gd name="T6" fmla="*/ 16 w 16"/>
                    <a:gd name="T7" fmla="*/ 6 h 16"/>
                    <a:gd name="T8" fmla="*/ 16 w 16"/>
                    <a:gd name="T9" fmla="*/ 0 h 16"/>
                    <a:gd name="T10" fmla="*/ 12 w 16"/>
                    <a:gd name="T11" fmla="*/ 2 h 16"/>
                    <a:gd name="T12" fmla="*/ 2 w 16"/>
                    <a:gd name="T13" fmla="*/ 12 h 16"/>
                    <a:gd name="T14" fmla="*/ 0 w 16"/>
                    <a:gd name="T15" fmla="*/ 16 h 16"/>
                    <a:gd name="T16" fmla="*/ 4 w 16"/>
                    <a:gd name="T17" fmla="*/ 1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" h="16">
                      <a:moveTo>
                        <a:pt x="4" y="14"/>
                      </a:moveTo>
                      <a:lnTo>
                        <a:pt x="8" y="10"/>
                      </a:lnTo>
                      <a:lnTo>
                        <a:pt x="12" y="6"/>
                      </a:lnTo>
                      <a:lnTo>
                        <a:pt x="16" y="6"/>
                      </a:lnTo>
                      <a:lnTo>
                        <a:pt x="16" y="0"/>
                      </a:lnTo>
                      <a:lnTo>
                        <a:pt x="12" y="2"/>
                      </a:lnTo>
                      <a:lnTo>
                        <a:pt x="2" y="12"/>
                      </a:lnTo>
                      <a:lnTo>
                        <a:pt x="0" y="16"/>
                      </a:lnTo>
                      <a:lnTo>
                        <a:pt x="4" y="14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79" name="Freeform 439"/>
                <p:cNvSpPr>
                  <a:spLocks/>
                </p:cNvSpPr>
                <p:nvPr/>
              </p:nvSpPr>
              <p:spPr bwMode="auto">
                <a:xfrm>
                  <a:off x="2197" y="1068"/>
                  <a:ext cx="21" cy="22"/>
                </a:xfrm>
                <a:custGeom>
                  <a:avLst/>
                  <a:gdLst>
                    <a:gd name="T0" fmla="*/ 17 w 21"/>
                    <a:gd name="T1" fmla="*/ 2 h 22"/>
                    <a:gd name="T2" fmla="*/ 10 w 21"/>
                    <a:gd name="T3" fmla="*/ 12 h 22"/>
                    <a:gd name="T4" fmla="*/ 6 w 21"/>
                    <a:gd name="T5" fmla="*/ 14 h 22"/>
                    <a:gd name="T6" fmla="*/ 2 w 21"/>
                    <a:gd name="T7" fmla="*/ 18 h 22"/>
                    <a:gd name="T8" fmla="*/ 0 w 21"/>
                    <a:gd name="T9" fmla="*/ 22 h 22"/>
                    <a:gd name="T10" fmla="*/ 4 w 21"/>
                    <a:gd name="T11" fmla="*/ 20 h 22"/>
                    <a:gd name="T12" fmla="*/ 10 w 21"/>
                    <a:gd name="T13" fmla="*/ 18 h 22"/>
                    <a:gd name="T14" fmla="*/ 19 w 21"/>
                    <a:gd name="T15" fmla="*/ 10 h 22"/>
                    <a:gd name="T16" fmla="*/ 21 w 21"/>
                    <a:gd name="T17" fmla="*/ 4 h 22"/>
                    <a:gd name="T18" fmla="*/ 19 w 21"/>
                    <a:gd name="T19" fmla="*/ 2 h 22"/>
                    <a:gd name="T20" fmla="*/ 21 w 21"/>
                    <a:gd name="T21" fmla="*/ 0 h 22"/>
                    <a:gd name="T22" fmla="*/ 17 w 21"/>
                    <a:gd name="T23" fmla="*/ 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1" h="22">
                      <a:moveTo>
                        <a:pt x="17" y="2"/>
                      </a:moveTo>
                      <a:lnTo>
                        <a:pt x="10" y="12"/>
                      </a:lnTo>
                      <a:lnTo>
                        <a:pt x="6" y="14"/>
                      </a:lnTo>
                      <a:lnTo>
                        <a:pt x="2" y="18"/>
                      </a:lnTo>
                      <a:lnTo>
                        <a:pt x="0" y="22"/>
                      </a:lnTo>
                      <a:lnTo>
                        <a:pt x="4" y="20"/>
                      </a:lnTo>
                      <a:lnTo>
                        <a:pt x="10" y="18"/>
                      </a:lnTo>
                      <a:lnTo>
                        <a:pt x="19" y="10"/>
                      </a:lnTo>
                      <a:lnTo>
                        <a:pt x="21" y="4"/>
                      </a:lnTo>
                      <a:lnTo>
                        <a:pt x="19" y="2"/>
                      </a:lnTo>
                      <a:lnTo>
                        <a:pt x="21" y="0"/>
                      </a:lnTo>
                      <a:lnTo>
                        <a:pt x="17" y="2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80" name="Freeform 440"/>
                <p:cNvSpPr>
                  <a:spLocks/>
                </p:cNvSpPr>
                <p:nvPr/>
              </p:nvSpPr>
              <p:spPr bwMode="auto">
                <a:xfrm>
                  <a:off x="2780" y="830"/>
                  <a:ext cx="48" cy="34"/>
                </a:xfrm>
                <a:custGeom>
                  <a:avLst/>
                  <a:gdLst>
                    <a:gd name="T0" fmla="*/ 0 w 48"/>
                    <a:gd name="T1" fmla="*/ 20 h 34"/>
                    <a:gd name="T2" fmla="*/ 2 w 48"/>
                    <a:gd name="T3" fmla="*/ 20 h 34"/>
                    <a:gd name="T4" fmla="*/ 4 w 48"/>
                    <a:gd name="T5" fmla="*/ 22 h 34"/>
                    <a:gd name="T6" fmla="*/ 10 w 48"/>
                    <a:gd name="T7" fmla="*/ 20 h 34"/>
                    <a:gd name="T8" fmla="*/ 12 w 48"/>
                    <a:gd name="T9" fmla="*/ 20 h 34"/>
                    <a:gd name="T10" fmla="*/ 12 w 48"/>
                    <a:gd name="T11" fmla="*/ 22 h 34"/>
                    <a:gd name="T12" fmla="*/ 8 w 48"/>
                    <a:gd name="T13" fmla="*/ 22 h 34"/>
                    <a:gd name="T14" fmla="*/ 2 w 48"/>
                    <a:gd name="T15" fmla="*/ 24 h 34"/>
                    <a:gd name="T16" fmla="*/ 2 w 48"/>
                    <a:gd name="T17" fmla="*/ 26 h 34"/>
                    <a:gd name="T18" fmla="*/ 4 w 48"/>
                    <a:gd name="T19" fmla="*/ 28 h 34"/>
                    <a:gd name="T20" fmla="*/ 4 w 48"/>
                    <a:gd name="T21" fmla="*/ 28 h 34"/>
                    <a:gd name="T22" fmla="*/ 4 w 48"/>
                    <a:gd name="T23" fmla="*/ 28 h 34"/>
                    <a:gd name="T24" fmla="*/ 4 w 48"/>
                    <a:gd name="T25" fmla="*/ 30 h 34"/>
                    <a:gd name="T26" fmla="*/ 6 w 48"/>
                    <a:gd name="T27" fmla="*/ 32 h 34"/>
                    <a:gd name="T28" fmla="*/ 8 w 48"/>
                    <a:gd name="T29" fmla="*/ 34 h 34"/>
                    <a:gd name="T30" fmla="*/ 12 w 48"/>
                    <a:gd name="T31" fmla="*/ 34 h 34"/>
                    <a:gd name="T32" fmla="*/ 20 w 48"/>
                    <a:gd name="T33" fmla="*/ 34 h 34"/>
                    <a:gd name="T34" fmla="*/ 22 w 48"/>
                    <a:gd name="T35" fmla="*/ 34 h 34"/>
                    <a:gd name="T36" fmla="*/ 26 w 48"/>
                    <a:gd name="T37" fmla="*/ 34 h 34"/>
                    <a:gd name="T38" fmla="*/ 28 w 48"/>
                    <a:gd name="T39" fmla="*/ 32 h 34"/>
                    <a:gd name="T40" fmla="*/ 30 w 48"/>
                    <a:gd name="T41" fmla="*/ 32 h 34"/>
                    <a:gd name="T42" fmla="*/ 32 w 48"/>
                    <a:gd name="T43" fmla="*/ 30 h 34"/>
                    <a:gd name="T44" fmla="*/ 34 w 48"/>
                    <a:gd name="T45" fmla="*/ 28 h 34"/>
                    <a:gd name="T46" fmla="*/ 38 w 48"/>
                    <a:gd name="T47" fmla="*/ 26 h 34"/>
                    <a:gd name="T48" fmla="*/ 42 w 48"/>
                    <a:gd name="T49" fmla="*/ 26 h 34"/>
                    <a:gd name="T50" fmla="*/ 44 w 48"/>
                    <a:gd name="T51" fmla="*/ 24 h 34"/>
                    <a:gd name="T52" fmla="*/ 46 w 48"/>
                    <a:gd name="T53" fmla="*/ 24 h 34"/>
                    <a:gd name="T54" fmla="*/ 48 w 48"/>
                    <a:gd name="T55" fmla="*/ 24 h 34"/>
                    <a:gd name="T56" fmla="*/ 46 w 48"/>
                    <a:gd name="T57" fmla="*/ 20 h 34"/>
                    <a:gd name="T58" fmla="*/ 44 w 48"/>
                    <a:gd name="T59" fmla="*/ 20 h 34"/>
                    <a:gd name="T60" fmla="*/ 42 w 48"/>
                    <a:gd name="T61" fmla="*/ 20 h 34"/>
                    <a:gd name="T62" fmla="*/ 42 w 48"/>
                    <a:gd name="T63" fmla="*/ 20 h 34"/>
                    <a:gd name="T64" fmla="*/ 42 w 48"/>
                    <a:gd name="T65" fmla="*/ 18 h 34"/>
                    <a:gd name="T66" fmla="*/ 42 w 48"/>
                    <a:gd name="T67" fmla="*/ 16 h 34"/>
                    <a:gd name="T68" fmla="*/ 40 w 48"/>
                    <a:gd name="T69" fmla="*/ 12 h 34"/>
                    <a:gd name="T70" fmla="*/ 40 w 48"/>
                    <a:gd name="T71" fmla="*/ 12 h 34"/>
                    <a:gd name="T72" fmla="*/ 38 w 48"/>
                    <a:gd name="T73" fmla="*/ 10 h 34"/>
                    <a:gd name="T74" fmla="*/ 38 w 48"/>
                    <a:gd name="T75" fmla="*/ 10 h 34"/>
                    <a:gd name="T76" fmla="*/ 36 w 48"/>
                    <a:gd name="T77" fmla="*/ 12 h 34"/>
                    <a:gd name="T78" fmla="*/ 36 w 48"/>
                    <a:gd name="T79" fmla="*/ 10 h 34"/>
                    <a:gd name="T80" fmla="*/ 34 w 48"/>
                    <a:gd name="T81" fmla="*/ 10 h 34"/>
                    <a:gd name="T82" fmla="*/ 30 w 48"/>
                    <a:gd name="T83" fmla="*/ 8 h 34"/>
                    <a:gd name="T84" fmla="*/ 30 w 48"/>
                    <a:gd name="T85" fmla="*/ 6 h 34"/>
                    <a:gd name="T86" fmla="*/ 30 w 48"/>
                    <a:gd name="T87" fmla="*/ 4 h 34"/>
                    <a:gd name="T88" fmla="*/ 28 w 48"/>
                    <a:gd name="T89" fmla="*/ 2 h 34"/>
                    <a:gd name="T90" fmla="*/ 26 w 48"/>
                    <a:gd name="T91" fmla="*/ 0 h 34"/>
                    <a:gd name="T92" fmla="*/ 22 w 48"/>
                    <a:gd name="T93" fmla="*/ 0 h 34"/>
                    <a:gd name="T94" fmla="*/ 18 w 48"/>
                    <a:gd name="T95" fmla="*/ 2 h 34"/>
                    <a:gd name="T96" fmla="*/ 14 w 48"/>
                    <a:gd name="T97" fmla="*/ 4 h 34"/>
                    <a:gd name="T98" fmla="*/ 10 w 48"/>
                    <a:gd name="T99" fmla="*/ 6 h 34"/>
                    <a:gd name="T100" fmla="*/ 6 w 48"/>
                    <a:gd name="T101" fmla="*/ 8 h 34"/>
                    <a:gd name="T102" fmla="*/ 4 w 48"/>
                    <a:gd name="T103" fmla="*/ 10 h 34"/>
                    <a:gd name="T104" fmla="*/ 2 w 48"/>
                    <a:gd name="T105" fmla="*/ 12 h 34"/>
                    <a:gd name="T106" fmla="*/ 0 w 48"/>
                    <a:gd name="T107" fmla="*/ 16 h 34"/>
                    <a:gd name="T108" fmla="*/ 2 w 48"/>
                    <a:gd name="T109" fmla="*/ 18 h 34"/>
                    <a:gd name="T110" fmla="*/ 0 w 48"/>
                    <a:gd name="T111" fmla="*/ 18 h 34"/>
                    <a:gd name="T112" fmla="*/ 0 w 48"/>
                    <a:gd name="T113" fmla="*/ 2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48" h="34">
                      <a:moveTo>
                        <a:pt x="0" y="20"/>
                      </a:moveTo>
                      <a:lnTo>
                        <a:pt x="2" y="20"/>
                      </a:lnTo>
                      <a:lnTo>
                        <a:pt x="4" y="22"/>
                      </a:lnTo>
                      <a:lnTo>
                        <a:pt x="10" y="20"/>
                      </a:lnTo>
                      <a:lnTo>
                        <a:pt x="12" y="20"/>
                      </a:lnTo>
                      <a:lnTo>
                        <a:pt x="12" y="22"/>
                      </a:lnTo>
                      <a:lnTo>
                        <a:pt x="8" y="22"/>
                      </a:lnTo>
                      <a:lnTo>
                        <a:pt x="2" y="24"/>
                      </a:lnTo>
                      <a:lnTo>
                        <a:pt x="2" y="26"/>
                      </a:lnTo>
                      <a:lnTo>
                        <a:pt x="4" y="28"/>
                      </a:lnTo>
                      <a:lnTo>
                        <a:pt x="4" y="28"/>
                      </a:lnTo>
                      <a:lnTo>
                        <a:pt x="4" y="28"/>
                      </a:lnTo>
                      <a:lnTo>
                        <a:pt x="4" y="30"/>
                      </a:lnTo>
                      <a:lnTo>
                        <a:pt x="6" y="32"/>
                      </a:lnTo>
                      <a:lnTo>
                        <a:pt x="8" y="34"/>
                      </a:lnTo>
                      <a:lnTo>
                        <a:pt x="12" y="34"/>
                      </a:lnTo>
                      <a:lnTo>
                        <a:pt x="20" y="34"/>
                      </a:lnTo>
                      <a:lnTo>
                        <a:pt x="22" y="34"/>
                      </a:lnTo>
                      <a:lnTo>
                        <a:pt x="26" y="34"/>
                      </a:lnTo>
                      <a:lnTo>
                        <a:pt x="28" y="32"/>
                      </a:lnTo>
                      <a:lnTo>
                        <a:pt x="30" y="32"/>
                      </a:lnTo>
                      <a:lnTo>
                        <a:pt x="32" y="30"/>
                      </a:lnTo>
                      <a:lnTo>
                        <a:pt x="34" y="28"/>
                      </a:lnTo>
                      <a:lnTo>
                        <a:pt x="38" y="26"/>
                      </a:lnTo>
                      <a:lnTo>
                        <a:pt x="42" y="26"/>
                      </a:lnTo>
                      <a:lnTo>
                        <a:pt x="44" y="24"/>
                      </a:lnTo>
                      <a:lnTo>
                        <a:pt x="46" y="24"/>
                      </a:lnTo>
                      <a:lnTo>
                        <a:pt x="48" y="24"/>
                      </a:lnTo>
                      <a:lnTo>
                        <a:pt x="46" y="20"/>
                      </a:lnTo>
                      <a:lnTo>
                        <a:pt x="44" y="20"/>
                      </a:lnTo>
                      <a:lnTo>
                        <a:pt x="42" y="20"/>
                      </a:lnTo>
                      <a:lnTo>
                        <a:pt x="42" y="20"/>
                      </a:lnTo>
                      <a:lnTo>
                        <a:pt x="42" y="18"/>
                      </a:lnTo>
                      <a:lnTo>
                        <a:pt x="42" y="16"/>
                      </a:lnTo>
                      <a:lnTo>
                        <a:pt x="40" y="12"/>
                      </a:lnTo>
                      <a:lnTo>
                        <a:pt x="40" y="12"/>
                      </a:lnTo>
                      <a:lnTo>
                        <a:pt x="38" y="10"/>
                      </a:lnTo>
                      <a:lnTo>
                        <a:pt x="38" y="10"/>
                      </a:lnTo>
                      <a:lnTo>
                        <a:pt x="36" y="12"/>
                      </a:lnTo>
                      <a:lnTo>
                        <a:pt x="36" y="10"/>
                      </a:lnTo>
                      <a:lnTo>
                        <a:pt x="34" y="10"/>
                      </a:lnTo>
                      <a:lnTo>
                        <a:pt x="30" y="8"/>
                      </a:lnTo>
                      <a:lnTo>
                        <a:pt x="30" y="6"/>
                      </a:lnTo>
                      <a:lnTo>
                        <a:pt x="30" y="4"/>
                      </a:lnTo>
                      <a:lnTo>
                        <a:pt x="28" y="2"/>
                      </a:lnTo>
                      <a:lnTo>
                        <a:pt x="26" y="0"/>
                      </a:lnTo>
                      <a:lnTo>
                        <a:pt x="22" y="0"/>
                      </a:lnTo>
                      <a:lnTo>
                        <a:pt x="18" y="2"/>
                      </a:lnTo>
                      <a:lnTo>
                        <a:pt x="14" y="4"/>
                      </a:lnTo>
                      <a:lnTo>
                        <a:pt x="10" y="6"/>
                      </a:lnTo>
                      <a:lnTo>
                        <a:pt x="6" y="8"/>
                      </a:lnTo>
                      <a:lnTo>
                        <a:pt x="4" y="10"/>
                      </a:lnTo>
                      <a:lnTo>
                        <a:pt x="2" y="12"/>
                      </a:lnTo>
                      <a:lnTo>
                        <a:pt x="0" y="16"/>
                      </a:lnTo>
                      <a:lnTo>
                        <a:pt x="2" y="18"/>
                      </a:lnTo>
                      <a:lnTo>
                        <a:pt x="0" y="18"/>
                      </a:lnTo>
                      <a:lnTo>
                        <a:pt x="0" y="20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81" name="Freeform 441"/>
                <p:cNvSpPr>
                  <a:spLocks/>
                </p:cNvSpPr>
                <p:nvPr/>
              </p:nvSpPr>
              <p:spPr bwMode="auto">
                <a:xfrm>
                  <a:off x="2886" y="950"/>
                  <a:ext cx="6" cy="4"/>
                </a:xfrm>
                <a:custGeom>
                  <a:avLst/>
                  <a:gdLst>
                    <a:gd name="T0" fmla="*/ 2 w 6"/>
                    <a:gd name="T1" fmla="*/ 4 h 4"/>
                    <a:gd name="T2" fmla="*/ 4 w 6"/>
                    <a:gd name="T3" fmla="*/ 4 h 4"/>
                    <a:gd name="T4" fmla="*/ 6 w 6"/>
                    <a:gd name="T5" fmla="*/ 2 h 4"/>
                    <a:gd name="T6" fmla="*/ 4 w 6"/>
                    <a:gd name="T7" fmla="*/ 0 h 4"/>
                    <a:gd name="T8" fmla="*/ 2 w 6"/>
                    <a:gd name="T9" fmla="*/ 0 h 4"/>
                    <a:gd name="T10" fmla="*/ 0 w 6"/>
                    <a:gd name="T11" fmla="*/ 0 h 4"/>
                    <a:gd name="T12" fmla="*/ 2 w 6"/>
                    <a:gd name="T13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4">
                      <a:moveTo>
                        <a:pt x="2" y="4"/>
                      </a:moveTo>
                      <a:lnTo>
                        <a:pt x="4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82" name="Freeform 442"/>
                <p:cNvSpPr>
                  <a:spLocks/>
                </p:cNvSpPr>
                <p:nvPr/>
              </p:nvSpPr>
              <p:spPr bwMode="auto">
                <a:xfrm>
                  <a:off x="2760" y="854"/>
                  <a:ext cx="16" cy="12"/>
                </a:xfrm>
                <a:custGeom>
                  <a:avLst/>
                  <a:gdLst>
                    <a:gd name="T0" fmla="*/ 0 w 16"/>
                    <a:gd name="T1" fmla="*/ 12 h 12"/>
                    <a:gd name="T2" fmla="*/ 4 w 16"/>
                    <a:gd name="T3" fmla="*/ 12 h 12"/>
                    <a:gd name="T4" fmla="*/ 10 w 16"/>
                    <a:gd name="T5" fmla="*/ 10 h 12"/>
                    <a:gd name="T6" fmla="*/ 12 w 16"/>
                    <a:gd name="T7" fmla="*/ 10 h 12"/>
                    <a:gd name="T8" fmla="*/ 16 w 16"/>
                    <a:gd name="T9" fmla="*/ 6 h 12"/>
                    <a:gd name="T10" fmla="*/ 14 w 16"/>
                    <a:gd name="T11" fmla="*/ 4 h 12"/>
                    <a:gd name="T12" fmla="*/ 12 w 16"/>
                    <a:gd name="T13" fmla="*/ 4 h 12"/>
                    <a:gd name="T14" fmla="*/ 8 w 16"/>
                    <a:gd name="T15" fmla="*/ 0 h 12"/>
                    <a:gd name="T16" fmla="*/ 6 w 16"/>
                    <a:gd name="T17" fmla="*/ 0 h 12"/>
                    <a:gd name="T18" fmla="*/ 2 w 16"/>
                    <a:gd name="T19" fmla="*/ 2 h 12"/>
                    <a:gd name="T20" fmla="*/ 0 w 16"/>
                    <a:gd name="T21" fmla="*/ 4 h 12"/>
                    <a:gd name="T22" fmla="*/ 0 w 16"/>
                    <a:gd name="T23" fmla="*/ 6 h 12"/>
                    <a:gd name="T24" fmla="*/ 2 w 16"/>
                    <a:gd name="T25" fmla="*/ 8 h 12"/>
                    <a:gd name="T26" fmla="*/ 0 w 16"/>
                    <a:gd name="T27" fmla="*/ 10 h 12"/>
                    <a:gd name="T28" fmla="*/ 0 w 16"/>
                    <a:gd name="T29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6" h="12">
                      <a:moveTo>
                        <a:pt x="0" y="12"/>
                      </a:moveTo>
                      <a:lnTo>
                        <a:pt x="4" y="12"/>
                      </a:lnTo>
                      <a:lnTo>
                        <a:pt x="10" y="10"/>
                      </a:lnTo>
                      <a:lnTo>
                        <a:pt x="12" y="10"/>
                      </a:lnTo>
                      <a:lnTo>
                        <a:pt x="16" y="6"/>
                      </a:lnTo>
                      <a:lnTo>
                        <a:pt x="14" y="4"/>
                      </a:lnTo>
                      <a:lnTo>
                        <a:pt x="12" y="4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8"/>
                      </a:lnTo>
                      <a:lnTo>
                        <a:pt x="0" y="1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83" name="Freeform 443"/>
                <p:cNvSpPr>
                  <a:spLocks/>
                </p:cNvSpPr>
                <p:nvPr/>
              </p:nvSpPr>
              <p:spPr bwMode="auto">
                <a:xfrm>
                  <a:off x="2712" y="862"/>
                  <a:ext cx="6" cy="6"/>
                </a:xfrm>
                <a:custGeom>
                  <a:avLst/>
                  <a:gdLst>
                    <a:gd name="T0" fmla="*/ 2 w 6"/>
                    <a:gd name="T1" fmla="*/ 6 h 6"/>
                    <a:gd name="T2" fmla="*/ 4 w 6"/>
                    <a:gd name="T3" fmla="*/ 6 h 6"/>
                    <a:gd name="T4" fmla="*/ 6 w 6"/>
                    <a:gd name="T5" fmla="*/ 4 h 6"/>
                    <a:gd name="T6" fmla="*/ 6 w 6"/>
                    <a:gd name="T7" fmla="*/ 2 h 6"/>
                    <a:gd name="T8" fmla="*/ 6 w 6"/>
                    <a:gd name="T9" fmla="*/ 0 h 6"/>
                    <a:gd name="T10" fmla="*/ 6 w 6"/>
                    <a:gd name="T11" fmla="*/ 0 h 6"/>
                    <a:gd name="T12" fmla="*/ 2 w 6"/>
                    <a:gd name="T13" fmla="*/ 0 h 6"/>
                    <a:gd name="T14" fmla="*/ 0 w 6"/>
                    <a:gd name="T15" fmla="*/ 4 h 6"/>
                    <a:gd name="T16" fmla="*/ 0 w 6"/>
                    <a:gd name="T17" fmla="*/ 6 h 6"/>
                    <a:gd name="T18" fmla="*/ 2 w 6"/>
                    <a:gd name="T1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" h="6">
                      <a:moveTo>
                        <a:pt x="2" y="6"/>
                      </a:moveTo>
                      <a:lnTo>
                        <a:pt x="4" y="6"/>
                      </a:lnTo>
                      <a:lnTo>
                        <a:pt x="6" y="4"/>
                      </a:lnTo>
                      <a:lnTo>
                        <a:pt x="6" y="2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6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84" name="Freeform 444"/>
                <p:cNvSpPr>
                  <a:spLocks/>
                </p:cNvSpPr>
                <p:nvPr/>
              </p:nvSpPr>
              <p:spPr bwMode="auto">
                <a:xfrm>
                  <a:off x="2766" y="840"/>
                  <a:ext cx="8" cy="4"/>
                </a:xfrm>
                <a:custGeom>
                  <a:avLst/>
                  <a:gdLst>
                    <a:gd name="T0" fmla="*/ 6 w 8"/>
                    <a:gd name="T1" fmla="*/ 4 h 4"/>
                    <a:gd name="T2" fmla="*/ 8 w 8"/>
                    <a:gd name="T3" fmla="*/ 0 h 4"/>
                    <a:gd name="T4" fmla="*/ 6 w 8"/>
                    <a:gd name="T5" fmla="*/ 0 h 4"/>
                    <a:gd name="T6" fmla="*/ 4 w 8"/>
                    <a:gd name="T7" fmla="*/ 0 h 4"/>
                    <a:gd name="T8" fmla="*/ 2 w 8"/>
                    <a:gd name="T9" fmla="*/ 0 h 4"/>
                    <a:gd name="T10" fmla="*/ 0 w 8"/>
                    <a:gd name="T11" fmla="*/ 2 h 4"/>
                    <a:gd name="T12" fmla="*/ 4 w 8"/>
                    <a:gd name="T13" fmla="*/ 4 h 4"/>
                    <a:gd name="T14" fmla="*/ 6 w 8"/>
                    <a:gd name="T1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" h="4">
                      <a:moveTo>
                        <a:pt x="6" y="4"/>
                      </a:move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4" y="4"/>
                      </a:lnTo>
                      <a:lnTo>
                        <a:pt x="6" y="4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85" name="Freeform 445"/>
                <p:cNvSpPr>
                  <a:spLocks/>
                </p:cNvSpPr>
                <p:nvPr/>
              </p:nvSpPr>
              <p:spPr bwMode="auto">
                <a:xfrm>
                  <a:off x="2730" y="846"/>
                  <a:ext cx="26" cy="18"/>
                </a:xfrm>
                <a:custGeom>
                  <a:avLst/>
                  <a:gdLst>
                    <a:gd name="T0" fmla="*/ 8 w 26"/>
                    <a:gd name="T1" fmla="*/ 10 h 18"/>
                    <a:gd name="T2" fmla="*/ 14 w 26"/>
                    <a:gd name="T3" fmla="*/ 12 h 18"/>
                    <a:gd name="T4" fmla="*/ 14 w 26"/>
                    <a:gd name="T5" fmla="*/ 14 h 18"/>
                    <a:gd name="T6" fmla="*/ 14 w 26"/>
                    <a:gd name="T7" fmla="*/ 16 h 18"/>
                    <a:gd name="T8" fmla="*/ 14 w 26"/>
                    <a:gd name="T9" fmla="*/ 18 h 18"/>
                    <a:gd name="T10" fmla="*/ 16 w 26"/>
                    <a:gd name="T11" fmla="*/ 18 h 18"/>
                    <a:gd name="T12" fmla="*/ 18 w 26"/>
                    <a:gd name="T13" fmla="*/ 18 h 18"/>
                    <a:gd name="T14" fmla="*/ 20 w 26"/>
                    <a:gd name="T15" fmla="*/ 18 h 18"/>
                    <a:gd name="T16" fmla="*/ 22 w 26"/>
                    <a:gd name="T17" fmla="*/ 16 h 18"/>
                    <a:gd name="T18" fmla="*/ 22 w 26"/>
                    <a:gd name="T19" fmla="*/ 14 h 18"/>
                    <a:gd name="T20" fmla="*/ 22 w 26"/>
                    <a:gd name="T21" fmla="*/ 12 h 18"/>
                    <a:gd name="T22" fmla="*/ 26 w 26"/>
                    <a:gd name="T23" fmla="*/ 10 h 18"/>
                    <a:gd name="T24" fmla="*/ 24 w 26"/>
                    <a:gd name="T25" fmla="*/ 6 h 18"/>
                    <a:gd name="T26" fmla="*/ 20 w 26"/>
                    <a:gd name="T27" fmla="*/ 4 h 18"/>
                    <a:gd name="T28" fmla="*/ 20 w 26"/>
                    <a:gd name="T29" fmla="*/ 4 h 18"/>
                    <a:gd name="T30" fmla="*/ 18 w 26"/>
                    <a:gd name="T31" fmla="*/ 2 h 18"/>
                    <a:gd name="T32" fmla="*/ 16 w 26"/>
                    <a:gd name="T33" fmla="*/ 2 h 18"/>
                    <a:gd name="T34" fmla="*/ 16 w 26"/>
                    <a:gd name="T35" fmla="*/ 0 h 18"/>
                    <a:gd name="T36" fmla="*/ 14 w 26"/>
                    <a:gd name="T37" fmla="*/ 0 h 18"/>
                    <a:gd name="T38" fmla="*/ 10 w 26"/>
                    <a:gd name="T39" fmla="*/ 0 h 18"/>
                    <a:gd name="T40" fmla="*/ 6 w 26"/>
                    <a:gd name="T41" fmla="*/ 0 h 18"/>
                    <a:gd name="T42" fmla="*/ 8 w 26"/>
                    <a:gd name="T43" fmla="*/ 2 h 18"/>
                    <a:gd name="T44" fmla="*/ 8 w 26"/>
                    <a:gd name="T45" fmla="*/ 2 h 18"/>
                    <a:gd name="T46" fmla="*/ 10 w 26"/>
                    <a:gd name="T47" fmla="*/ 4 h 18"/>
                    <a:gd name="T48" fmla="*/ 10 w 26"/>
                    <a:gd name="T49" fmla="*/ 6 h 18"/>
                    <a:gd name="T50" fmla="*/ 8 w 26"/>
                    <a:gd name="T51" fmla="*/ 8 h 18"/>
                    <a:gd name="T52" fmla="*/ 4 w 26"/>
                    <a:gd name="T53" fmla="*/ 8 h 18"/>
                    <a:gd name="T54" fmla="*/ 0 w 26"/>
                    <a:gd name="T55" fmla="*/ 8 h 18"/>
                    <a:gd name="T56" fmla="*/ 0 w 26"/>
                    <a:gd name="T57" fmla="*/ 8 h 18"/>
                    <a:gd name="T58" fmla="*/ 0 w 26"/>
                    <a:gd name="T59" fmla="*/ 10 h 18"/>
                    <a:gd name="T60" fmla="*/ 2 w 26"/>
                    <a:gd name="T61" fmla="*/ 10 h 18"/>
                    <a:gd name="T62" fmla="*/ 8 w 26"/>
                    <a:gd name="T63" fmla="*/ 1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6" h="18">
                      <a:moveTo>
                        <a:pt x="8" y="10"/>
                      </a:moveTo>
                      <a:lnTo>
                        <a:pt x="14" y="12"/>
                      </a:lnTo>
                      <a:lnTo>
                        <a:pt x="14" y="14"/>
                      </a:lnTo>
                      <a:lnTo>
                        <a:pt x="14" y="16"/>
                      </a:lnTo>
                      <a:lnTo>
                        <a:pt x="14" y="18"/>
                      </a:lnTo>
                      <a:lnTo>
                        <a:pt x="16" y="18"/>
                      </a:lnTo>
                      <a:lnTo>
                        <a:pt x="18" y="18"/>
                      </a:lnTo>
                      <a:lnTo>
                        <a:pt x="20" y="18"/>
                      </a:lnTo>
                      <a:lnTo>
                        <a:pt x="22" y="16"/>
                      </a:lnTo>
                      <a:lnTo>
                        <a:pt x="22" y="14"/>
                      </a:lnTo>
                      <a:lnTo>
                        <a:pt x="22" y="12"/>
                      </a:lnTo>
                      <a:lnTo>
                        <a:pt x="26" y="10"/>
                      </a:lnTo>
                      <a:lnTo>
                        <a:pt x="24" y="6"/>
                      </a:lnTo>
                      <a:lnTo>
                        <a:pt x="20" y="4"/>
                      </a:lnTo>
                      <a:lnTo>
                        <a:pt x="20" y="4"/>
                      </a:lnTo>
                      <a:lnTo>
                        <a:pt x="18" y="2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4" y="0"/>
                      </a:lnTo>
                      <a:lnTo>
                        <a:pt x="10" y="0"/>
                      </a:lnTo>
                      <a:lnTo>
                        <a:pt x="6" y="0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10" y="4"/>
                      </a:lnTo>
                      <a:lnTo>
                        <a:pt x="10" y="6"/>
                      </a:lnTo>
                      <a:lnTo>
                        <a:pt x="8" y="8"/>
                      </a:lnTo>
                      <a:lnTo>
                        <a:pt x="4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10"/>
                      </a:lnTo>
                      <a:lnTo>
                        <a:pt x="2" y="10"/>
                      </a:lnTo>
                      <a:lnTo>
                        <a:pt x="8" y="10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86" name="Freeform 446"/>
                <p:cNvSpPr>
                  <a:spLocks/>
                </p:cNvSpPr>
                <p:nvPr/>
              </p:nvSpPr>
              <p:spPr bwMode="auto">
                <a:xfrm>
                  <a:off x="2786" y="870"/>
                  <a:ext cx="8" cy="6"/>
                </a:xfrm>
                <a:custGeom>
                  <a:avLst/>
                  <a:gdLst>
                    <a:gd name="T0" fmla="*/ 8 w 8"/>
                    <a:gd name="T1" fmla="*/ 4 h 6"/>
                    <a:gd name="T2" fmla="*/ 8 w 8"/>
                    <a:gd name="T3" fmla="*/ 4 h 6"/>
                    <a:gd name="T4" fmla="*/ 6 w 8"/>
                    <a:gd name="T5" fmla="*/ 0 h 6"/>
                    <a:gd name="T6" fmla="*/ 4 w 8"/>
                    <a:gd name="T7" fmla="*/ 0 h 6"/>
                    <a:gd name="T8" fmla="*/ 0 w 8"/>
                    <a:gd name="T9" fmla="*/ 4 h 6"/>
                    <a:gd name="T10" fmla="*/ 2 w 8"/>
                    <a:gd name="T11" fmla="*/ 6 h 6"/>
                    <a:gd name="T12" fmla="*/ 6 w 8"/>
                    <a:gd name="T13" fmla="*/ 6 h 6"/>
                    <a:gd name="T14" fmla="*/ 8 w 8"/>
                    <a:gd name="T15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" h="6">
                      <a:moveTo>
                        <a:pt x="8" y="4"/>
                      </a:moveTo>
                      <a:lnTo>
                        <a:pt x="8" y="4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6" y="6"/>
                      </a:lnTo>
                      <a:lnTo>
                        <a:pt x="8" y="4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87" name="Freeform 447"/>
                <p:cNvSpPr>
                  <a:spLocks/>
                </p:cNvSpPr>
                <p:nvPr/>
              </p:nvSpPr>
              <p:spPr bwMode="auto">
                <a:xfrm>
                  <a:off x="2832" y="922"/>
                  <a:ext cx="34" cy="12"/>
                </a:xfrm>
                <a:custGeom>
                  <a:avLst/>
                  <a:gdLst>
                    <a:gd name="T0" fmla="*/ 2 w 34"/>
                    <a:gd name="T1" fmla="*/ 0 h 12"/>
                    <a:gd name="T2" fmla="*/ 0 w 34"/>
                    <a:gd name="T3" fmla="*/ 0 h 12"/>
                    <a:gd name="T4" fmla="*/ 0 w 34"/>
                    <a:gd name="T5" fmla="*/ 4 h 12"/>
                    <a:gd name="T6" fmla="*/ 2 w 34"/>
                    <a:gd name="T7" fmla="*/ 8 h 12"/>
                    <a:gd name="T8" fmla="*/ 10 w 34"/>
                    <a:gd name="T9" fmla="*/ 12 h 12"/>
                    <a:gd name="T10" fmla="*/ 18 w 34"/>
                    <a:gd name="T11" fmla="*/ 10 h 12"/>
                    <a:gd name="T12" fmla="*/ 22 w 34"/>
                    <a:gd name="T13" fmla="*/ 10 h 12"/>
                    <a:gd name="T14" fmla="*/ 26 w 34"/>
                    <a:gd name="T15" fmla="*/ 12 h 12"/>
                    <a:gd name="T16" fmla="*/ 32 w 34"/>
                    <a:gd name="T17" fmla="*/ 12 h 12"/>
                    <a:gd name="T18" fmla="*/ 34 w 34"/>
                    <a:gd name="T19" fmla="*/ 10 h 12"/>
                    <a:gd name="T20" fmla="*/ 26 w 34"/>
                    <a:gd name="T21" fmla="*/ 2 h 12"/>
                    <a:gd name="T22" fmla="*/ 16 w 34"/>
                    <a:gd name="T23" fmla="*/ 0 h 12"/>
                    <a:gd name="T24" fmla="*/ 10 w 34"/>
                    <a:gd name="T25" fmla="*/ 0 h 12"/>
                    <a:gd name="T26" fmla="*/ 2 w 34"/>
                    <a:gd name="T2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4" h="1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2" y="8"/>
                      </a:lnTo>
                      <a:lnTo>
                        <a:pt x="10" y="12"/>
                      </a:lnTo>
                      <a:lnTo>
                        <a:pt x="18" y="10"/>
                      </a:lnTo>
                      <a:lnTo>
                        <a:pt x="22" y="10"/>
                      </a:lnTo>
                      <a:lnTo>
                        <a:pt x="26" y="12"/>
                      </a:lnTo>
                      <a:lnTo>
                        <a:pt x="32" y="12"/>
                      </a:lnTo>
                      <a:lnTo>
                        <a:pt x="34" y="10"/>
                      </a:lnTo>
                      <a:lnTo>
                        <a:pt x="26" y="2"/>
                      </a:lnTo>
                      <a:lnTo>
                        <a:pt x="16" y="0"/>
                      </a:lnTo>
                      <a:lnTo>
                        <a:pt x="10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88" name="Freeform 448"/>
                <p:cNvSpPr>
                  <a:spLocks/>
                </p:cNvSpPr>
                <p:nvPr/>
              </p:nvSpPr>
              <p:spPr bwMode="auto">
                <a:xfrm>
                  <a:off x="2750" y="874"/>
                  <a:ext cx="96" cy="38"/>
                </a:xfrm>
                <a:custGeom>
                  <a:avLst/>
                  <a:gdLst>
                    <a:gd name="T0" fmla="*/ 0 w 96"/>
                    <a:gd name="T1" fmla="*/ 4 h 38"/>
                    <a:gd name="T2" fmla="*/ 4 w 96"/>
                    <a:gd name="T3" fmla="*/ 10 h 38"/>
                    <a:gd name="T4" fmla="*/ 8 w 96"/>
                    <a:gd name="T5" fmla="*/ 10 h 38"/>
                    <a:gd name="T6" fmla="*/ 16 w 96"/>
                    <a:gd name="T7" fmla="*/ 10 h 38"/>
                    <a:gd name="T8" fmla="*/ 18 w 96"/>
                    <a:gd name="T9" fmla="*/ 12 h 38"/>
                    <a:gd name="T10" fmla="*/ 18 w 96"/>
                    <a:gd name="T11" fmla="*/ 16 h 38"/>
                    <a:gd name="T12" fmla="*/ 20 w 96"/>
                    <a:gd name="T13" fmla="*/ 16 h 38"/>
                    <a:gd name="T14" fmla="*/ 14 w 96"/>
                    <a:gd name="T15" fmla="*/ 24 h 38"/>
                    <a:gd name="T16" fmla="*/ 14 w 96"/>
                    <a:gd name="T17" fmla="*/ 30 h 38"/>
                    <a:gd name="T18" fmla="*/ 18 w 96"/>
                    <a:gd name="T19" fmla="*/ 32 h 38"/>
                    <a:gd name="T20" fmla="*/ 28 w 96"/>
                    <a:gd name="T21" fmla="*/ 34 h 38"/>
                    <a:gd name="T22" fmla="*/ 32 w 96"/>
                    <a:gd name="T23" fmla="*/ 32 h 38"/>
                    <a:gd name="T24" fmla="*/ 36 w 96"/>
                    <a:gd name="T25" fmla="*/ 32 h 38"/>
                    <a:gd name="T26" fmla="*/ 34 w 96"/>
                    <a:gd name="T27" fmla="*/ 34 h 38"/>
                    <a:gd name="T28" fmla="*/ 60 w 96"/>
                    <a:gd name="T29" fmla="*/ 36 h 38"/>
                    <a:gd name="T30" fmla="*/ 70 w 96"/>
                    <a:gd name="T31" fmla="*/ 36 h 38"/>
                    <a:gd name="T32" fmla="*/ 76 w 96"/>
                    <a:gd name="T33" fmla="*/ 38 h 38"/>
                    <a:gd name="T34" fmla="*/ 90 w 96"/>
                    <a:gd name="T35" fmla="*/ 36 h 38"/>
                    <a:gd name="T36" fmla="*/ 94 w 96"/>
                    <a:gd name="T37" fmla="*/ 32 h 38"/>
                    <a:gd name="T38" fmla="*/ 96 w 96"/>
                    <a:gd name="T39" fmla="*/ 28 h 38"/>
                    <a:gd name="T40" fmla="*/ 80 w 96"/>
                    <a:gd name="T41" fmla="*/ 20 h 38"/>
                    <a:gd name="T42" fmla="*/ 70 w 96"/>
                    <a:gd name="T43" fmla="*/ 20 h 38"/>
                    <a:gd name="T44" fmla="*/ 64 w 96"/>
                    <a:gd name="T45" fmla="*/ 22 h 38"/>
                    <a:gd name="T46" fmla="*/ 58 w 96"/>
                    <a:gd name="T47" fmla="*/ 22 h 38"/>
                    <a:gd name="T48" fmla="*/ 44 w 96"/>
                    <a:gd name="T49" fmla="*/ 22 h 38"/>
                    <a:gd name="T50" fmla="*/ 38 w 96"/>
                    <a:gd name="T51" fmla="*/ 22 h 38"/>
                    <a:gd name="T52" fmla="*/ 34 w 96"/>
                    <a:gd name="T53" fmla="*/ 22 h 38"/>
                    <a:gd name="T54" fmla="*/ 38 w 96"/>
                    <a:gd name="T55" fmla="*/ 18 h 38"/>
                    <a:gd name="T56" fmla="*/ 36 w 96"/>
                    <a:gd name="T57" fmla="*/ 12 h 38"/>
                    <a:gd name="T58" fmla="*/ 30 w 96"/>
                    <a:gd name="T59" fmla="*/ 10 h 38"/>
                    <a:gd name="T60" fmla="*/ 32 w 96"/>
                    <a:gd name="T61" fmla="*/ 8 h 38"/>
                    <a:gd name="T62" fmla="*/ 24 w 96"/>
                    <a:gd name="T63" fmla="*/ 8 h 38"/>
                    <a:gd name="T64" fmla="*/ 20 w 96"/>
                    <a:gd name="T65" fmla="*/ 4 h 38"/>
                    <a:gd name="T66" fmla="*/ 14 w 96"/>
                    <a:gd name="T67" fmla="*/ 2 h 38"/>
                    <a:gd name="T68" fmla="*/ 4 w 96"/>
                    <a:gd name="T69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96" h="38">
                      <a:moveTo>
                        <a:pt x="2" y="2"/>
                      </a:moveTo>
                      <a:lnTo>
                        <a:pt x="0" y="4"/>
                      </a:lnTo>
                      <a:lnTo>
                        <a:pt x="4" y="8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8" y="10"/>
                      </a:lnTo>
                      <a:lnTo>
                        <a:pt x="12" y="10"/>
                      </a:lnTo>
                      <a:lnTo>
                        <a:pt x="16" y="10"/>
                      </a:lnTo>
                      <a:lnTo>
                        <a:pt x="18" y="10"/>
                      </a:lnTo>
                      <a:lnTo>
                        <a:pt x="18" y="12"/>
                      </a:lnTo>
                      <a:lnTo>
                        <a:pt x="18" y="14"/>
                      </a:lnTo>
                      <a:lnTo>
                        <a:pt x="18" y="16"/>
                      </a:lnTo>
                      <a:lnTo>
                        <a:pt x="20" y="16"/>
                      </a:lnTo>
                      <a:lnTo>
                        <a:pt x="20" y="16"/>
                      </a:lnTo>
                      <a:lnTo>
                        <a:pt x="18" y="20"/>
                      </a:lnTo>
                      <a:lnTo>
                        <a:pt x="14" y="24"/>
                      </a:lnTo>
                      <a:lnTo>
                        <a:pt x="12" y="30"/>
                      </a:lnTo>
                      <a:lnTo>
                        <a:pt x="14" y="30"/>
                      </a:lnTo>
                      <a:lnTo>
                        <a:pt x="16" y="32"/>
                      </a:lnTo>
                      <a:lnTo>
                        <a:pt x="18" y="32"/>
                      </a:lnTo>
                      <a:lnTo>
                        <a:pt x="22" y="32"/>
                      </a:lnTo>
                      <a:lnTo>
                        <a:pt x="28" y="34"/>
                      </a:lnTo>
                      <a:lnTo>
                        <a:pt x="30" y="32"/>
                      </a:lnTo>
                      <a:lnTo>
                        <a:pt x="32" y="32"/>
                      </a:lnTo>
                      <a:lnTo>
                        <a:pt x="36" y="30"/>
                      </a:lnTo>
                      <a:lnTo>
                        <a:pt x="36" y="32"/>
                      </a:lnTo>
                      <a:lnTo>
                        <a:pt x="34" y="34"/>
                      </a:lnTo>
                      <a:lnTo>
                        <a:pt x="34" y="34"/>
                      </a:lnTo>
                      <a:lnTo>
                        <a:pt x="52" y="36"/>
                      </a:lnTo>
                      <a:lnTo>
                        <a:pt x="60" y="36"/>
                      </a:lnTo>
                      <a:lnTo>
                        <a:pt x="70" y="36"/>
                      </a:lnTo>
                      <a:lnTo>
                        <a:pt x="70" y="36"/>
                      </a:lnTo>
                      <a:lnTo>
                        <a:pt x="72" y="36"/>
                      </a:lnTo>
                      <a:lnTo>
                        <a:pt x="76" y="38"/>
                      </a:lnTo>
                      <a:lnTo>
                        <a:pt x="86" y="36"/>
                      </a:lnTo>
                      <a:lnTo>
                        <a:pt x="90" y="36"/>
                      </a:lnTo>
                      <a:lnTo>
                        <a:pt x="92" y="34"/>
                      </a:lnTo>
                      <a:lnTo>
                        <a:pt x="94" y="32"/>
                      </a:lnTo>
                      <a:lnTo>
                        <a:pt x="96" y="32"/>
                      </a:lnTo>
                      <a:lnTo>
                        <a:pt x="96" y="28"/>
                      </a:lnTo>
                      <a:lnTo>
                        <a:pt x="94" y="26"/>
                      </a:lnTo>
                      <a:lnTo>
                        <a:pt x="80" y="20"/>
                      </a:lnTo>
                      <a:lnTo>
                        <a:pt x="72" y="22"/>
                      </a:lnTo>
                      <a:lnTo>
                        <a:pt x="70" y="20"/>
                      </a:lnTo>
                      <a:lnTo>
                        <a:pt x="68" y="20"/>
                      </a:lnTo>
                      <a:lnTo>
                        <a:pt x="64" y="22"/>
                      </a:lnTo>
                      <a:lnTo>
                        <a:pt x="60" y="22"/>
                      </a:lnTo>
                      <a:lnTo>
                        <a:pt x="58" y="22"/>
                      </a:lnTo>
                      <a:lnTo>
                        <a:pt x="48" y="22"/>
                      </a:lnTo>
                      <a:lnTo>
                        <a:pt x="44" y="22"/>
                      </a:lnTo>
                      <a:lnTo>
                        <a:pt x="40" y="20"/>
                      </a:lnTo>
                      <a:lnTo>
                        <a:pt x="38" y="22"/>
                      </a:lnTo>
                      <a:lnTo>
                        <a:pt x="36" y="24"/>
                      </a:lnTo>
                      <a:lnTo>
                        <a:pt x="34" y="22"/>
                      </a:lnTo>
                      <a:lnTo>
                        <a:pt x="34" y="20"/>
                      </a:lnTo>
                      <a:lnTo>
                        <a:pt x="38" y="18"/>
                      </a:lnTo>
                      <a:lnTo>
                        <a:pt x="40" y="12"/>
                      </a:lnTo>
                      <a:lnTo>
                        <a:pt x="36" y="12"/>
                      </a:lnTo>
                      <a:lnTo>
                        <a:pt x="34" y="12"/>
                      </a:lnTo>
                      <a:lnTo>
                        <a:pt x="30" y="10"/>
                      </a:lnTo>
                      <a:lnTo>
                        <a:pt x="34" y="10"/>
                      </a:lnTo>
                      <a:lnTo>
                        <a:pt x="32" y="8"/>
                      </a:lnTo>
                      <a:lnTo>
                        <a:pt x="28" y="6"/>
                      </a:lnTo>
                      <a:lnTo>
                        <a:pt x="24" y="8"/>
                      </a:lnTo>
                      <a:lnTo>
                        <a:pt x="20" y="6"/>
                      </a:lnTo>
                      <a:lnTo>
                        <a:pt x="20" y="4"/>
                      </a:lnTo>
                      <a:lnTo>
                        <a:pt x="18" y="4"/>
                      </a:lnTo>
                      <a:lnTo>
                        <a:pt x="14" y="2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89" name="Freeform 449"/>
                <p:cNvSpPr>
                  <a:spLocks/>
                </p:cNvSpPr>
                <p:nvPr/>
              </p:nvSpPr>
              <p:spPr bwMode="auto">
                <a:xfrm>
                  <a:off x="2754" y="888"/>
                  <a:ext cx="2" cy="2"/>
                </a:xfrm>
                <a:custGeom>
                  <a:avLst/>
                  <a:gdLst>
                    <a:gd name="T0" fmla="*/ 2 w 2"/>
                    <a:gd name="T1" fmla="*/ 0 h 2"/>
                    <a:gd name="T2" fmla="*/ 2 w 2"/>
                    <a:gd name="T3" fmla="*/ 0 h 2"/>
                    <a:gd name="T4" fmla="*/ 0 w 2"/>
                    <a:gd name="T5" fmla="*/ 2 h 2"/>
                    <a:gd name="T6" fmla="*/ 0 w 2"/>
                    <a:gd name="T7" fmla="*/ 2 h 2"/>
                    <a:gd name="T8" fmla="*/ 2 w 2"/>
                    <a:gd name="T9" fmla="*/ 2 h 2"/>
                    <a:gd name="T10" fmla="*/ 2 w 2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90" name="Freeform 450"/>
                <p:cNvSpPr>
                  <a:spLocks/>
                </p:cNvSpPr>
                <p:nvPr/>
              </p:nvSpPr>
              <p:spPr bwMode="auto">
                <a:xfrm>
                  <a:off x="2762" y="868"/>
                  <a:ext cx="16" cy="4"/>
                </a:xfrm>
                <a:custGeom>
                  <a:avLst/>
                  <a:gdLst>
                    <a:gd name="T0" fmla="*/ 8 w 16"/>
                    <a:gd name="T1" fmla="*/ 0 h 4"/>
                    <a:gd name="T2" fmla="*/ 2 w 16"/>
                    <a:gd name="T3" fmla="*/ 0 h 4"/>
                    <a:gd name="T4" fmla="*/ 0 w 16"/>
                    <a:gd name="T5" fmla="*/ 0 h 4"/>
                    <a:gd name="T6" fmla="*/ 0 w 16"/>
                    <a:gd name="T7" fmla="*/ 2 h 4"/>
                    <a:gd name="T8" fmla="*/ 0 w 16"/>
                    <a:gd name="T9" fmla="*/ 2 h 4"/>
                    <a:gd name="T10" fmla="*/ 8 w 16"/>
                    <a:gd name="T11" fmla="*/ 2 h 4"/>
                    <a:gd name="T12" fmla="*/ 12 w 16"/>
                    <a:gd name="T13" fmla="*/ 4 h 4"/>
                    <a:gd name="T14" fmla="*/ 16 w 16"/>
                    <a:gd name="T15" fmla="*/ 0 h 4"/>
                    <a:gd name="T16" fmla="*/ 12 w 16"/>
                    <a:gd name="T17" fmla="*/ 0 h 4"/>
                    <a:gd name="T18" fmla="*/ 8 w 16"/>
                    <a:gd name="T1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" h="4">
                      <a:moveTo>
                        <a:pt x="8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8" y="2"/>
                      </a:lnTo>
                      <a:lnTo>
                        <a:pt x="12" y="4"/>
                      </a:lnTo>
                      <a:lnTo>
                        <a:pt x="16" y="0"/>
                      </a:lnTo>
                      <a:lnTo>
                        <a:pt x="12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91" name="Freeform 451"/>
                <p:cNvSpPr>
                  <a:spLocks/>
                </p:cNvSpPr>
                <p:nvPr/>
              </p:nvSpPr>
              <p:spPr bwMode="auto">
                <a:xfrm>
                  <a:off x="2624" y="866"/>
                  <a:ext cx="70" cy="26"/>
                </a:xfrm>
                <a:custGeom>
                  <a:avLst/>
                  <a:gdLst>
                    <a:gd name="T0" fmla="*/ 40 w 70"/>
                    <a:gd name="T1" fmla="*/ 16 h 26"/>
                    <a:gd name="T2" fmla="*/ 38 w 70"/>
                    <a:gd name="T3" fmla="*/ 14 h 26"/>
                    <a:gd name="T4" fmla="*/ 38 w 70"/>
                    <a:gd name="T5" fmla="*/ 12 h 26"/>
                    <a:gd name="T6" fmla="*/ 40 w 70"/>
                    <a:gd name="T7" fmla="*/ 8 h 26"/>
                    <a:gd name="T8" fmla="*/ 32 w 70"/>
                    <a:gd name="T9" fmla="*/ 4 h 26"/>
                    <a:gd name="T10" fmla="*/ 36 w 70"/>
                    <a:gd name="T11" fmla="*/ 2 h 26"/>
                    <a:gd name="T12" fmla="*/ 30 w 70"/>
                    <a:gd name="T13" fmla="*/ 0 h 26"/>
                    <a:gd name="T14" fmla="*/ 22 w 70"/>
                    <a:gd name="T15" fmla="*/ 2 h 26"/>
                    <a:gd name="T16" fmla="*/ 14 w 70"/>
                    <a:gd name="T17" fmla="*/ 6 h 26"/>
                    <a:gd name="T18" fmla="*/ 8 w 70"/>
                    <a:gd name="T19" fmla="*/ 8 h 26"/>
                    <a:gd name="T20" fmla="*/ 2 w 70"/>
                    <a:gd name="T21" fmla="*/ 10 h 26"/>
                    <a:gd name="T22" fmla="*/ 4 w 70"/>
                    <a:gd name="T23" fmla="*/ 14 h 26"/>
                    <a:gd name="T24" fmla="*/ 6 w 70"/>
                    <a:gd name="T25" fmla="*/ 16 h 26"/>
                    <a:gd name="T26" fmla="*/ 8 w 70"/>
                    <a:gd name="T27" fmla="*/ 16 h 26"/>
                    <a:gd name="T28" fmla="*/ 8 w 70"/>
                    <a:gd name="T29" fmla="*/ 18 h 26"/>
                    <a:gd name="T30" fmla="*/ 8 w 70"/>
                    <a:gd name="T31" fmla="*/ 24 h 26"/>
                    <a:gd name="T32" fmla="*/ 22 w 70"/>
                    <a:gd name="T33" fmla="*/ 26 h 26"/>
                    <a:gd name="T34" fmla="*/ 30 w 70"/>
                    <a:gd name="T35" fmla="*/ 24 h 26"/>
                    <a:gd name="T36" fmla="*/ 36 w 70"/>
                    <a:gd name="T37" fmla="*/ 24 h 26"/>
                    <a:gd name="T38" fmla="*/ 44 w 70"/>
                    <a:gd name="T39" fmla="*/ 22 h 26"/>
                    <a:gd name="T40" fmla="*/ 48 w 70"/>
                    <a:gd name="T41" fmla="*/ 24 h 26"/>
                    <a:gd name="T42" fmla="*/ 56 w 70"/>
                    <a:gd name="T43" fmla="*/ 24 h 26"/>
                    <a:gd name="T44" fmla="*/ 62 w 70"/>
                    <a:gd name="T45" fmla="*/ 22 h 26"/>
                    <a:gd name="T46" fmla="*/ 70 w 70"/>
                    <a:gd name="T47" fmla="*/ 18 h 26"/>
                    <a:gd name="T48" fmla="*/ 64 w 70"/>
                    <a:gd name="T49" fmla="*/ 14 h 26"/>
                    <a:gd name="T50" fmla="*/ 62 w 70"/>
                    <a:gd name="T51" fmla="*/ 10 h 26"/>
                    <a:gd name="T52" fmla="*/ 66 w 70"/>
                    <a:gd name="T53" fmla="*/ 4 h 26"/>
                    <a:gd name="T54" fmla="*/ 64 w 70"/>
                    <a:gd name="T55" fmla="*/ 2 h 26"/>
                    <a:gd name="T56" fmla="*/ 58 w 70"/>
                    <a:gd name="T57" fmla="*/ 6 h 26"/>
                    <a:gd name="T58" fmla="*/ 54 w 70"/>
                    <a:gd name="T59" fmla="*/ 10 h 26"/>
                    <a:gd name="T60" fmla="*/ 48 w 70"/>
                    <a:gd name="T61" fmla="*/ 12 h 26"/>
                    <a:gd name="T62" fmla="*/ 50 w 70"/>
                    <a:gd name="T63" fmla="*/ 16 h 26"/>
                    <a:gd name="T64" fmla="*/ 46 w 70"/>
                    <a:gd name="T65" fmla="*/ 1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70" h="26">
                      <a:moveTo>
                        <a:pt x="46" y="16"/>
                      </a:moveTo>
                      <a:lnTo>
                        <a:pt x="40" y="16"/>
                      </a:lnTo>
                      <a:lnTo>
                        <a:pt x="40" y="14"/>
                      </a:lnTo>
                      <a:lnTo>
                        <a:pt x="38" y="14"/>
                      </a:lnTo>
                      <a:lnTo>
                        <a:pt x="36" y="14"/>
                      </a:lnTo>
                      <a:lnTo>
                        <a:pt x="38" y="12"/>
                      </a:lnTo>
                      <a:lnTo>
                        <a:pt x="38" y="10"/>
                      </a:lnTo>
                      <a:lnTo>
                        <a:pt x="40" y="8"/>
                      </a:lnTo>
                      <a:lnTo>
                        <a:pt x="36" y="4"/>
                      </a:lnTo>
                      <a:lnTo>
                        <a:pt x="32" y="4"/>
                      </a:lnTo>
                      <a:lnTo>
                        <a:pt x="34" y="4"/>
                      </a:lnTo>
                      <a:lnTo>
                        <a:pt x="36" y="2"/>
                      </a:lnTo>
                      <a:lnTo>
                        <a:pt x="36" y="2"/>
                      </a:lnTo>
                      <a:lnTo>
                        <a:pt x="30" y="0"/>
                      </a:lnTo>
                      <a:lnTo>
                        <a:pt x="26" y="2"/>
                      </a:lnTo>
                      <a:lnTo>
                        <a:pt x="22" y="2"/>
                      </a:lnTo>
                      <a:lnTo>
                        <a:pt x="20" y="2"/>
                      </a:lnTo>
                      <a:lnTo>
                        <a:pt x="14" y="6"/>
                      </a:lnTo>
                      <a:lnTo>
                        <a:pt x="12" y="6"/>
                      </a:lnTo>
                      <a:lnTo>
                        <a:pt x="8" y="8"/>
                      </a:lnTo>
                      <a:lnTo>
                        <a:pt x="4" y="10"/>
                      </a:lnTo>
                      <a:lnTo>
                        <a:pt x="2" y="10"/>
                      </a:lnTo>
                      <a:lnTo>
                        <a:pt x="0" y="12"/>
                      </a:lnTo>
                      <a:lnTo>
                        <a:pt x="4" y="14"/>
                      </a:lnTo>
                      <a:lnTo>
                        <a:pt x="6" y="14"/>
                      </a:lnTo>
                      <a:lnTo>
                        <a:pt x="6" y="16"/>
                      </a:lnTo>
                      <a:lnTo>
                        <a:pt x="8" y="16"/>
                      </a:lnTo>
                      <a:lnTo>
                        <a:pt x="8" y="16"/>
                      </a:lnTo>
                      <a:lnTo>
                        <a:pt x="10" y="18"/>
                      </a:lnTo>
                      <a:lnTo>
                        <a:pt x="8" y="18"/>
                      </a:lnTo>
                      <a:lnTo>
                        <a:pt x="8" y="22"/>
                      </a:lnTo>
                      <a:lnTo>
                        <a:pt x="8" y="24"/>
                      </a:lnTo>
                      <a:lnTo>
                        <a:pt x="12" y="26"/>
                      </a:lnTo>
                      <a:lnTo>
                        <a:pt x="22" y="26"/>
                      </a:lnTo>
                      <a:lnTo>
                        <a:pt x="26" y="24"/>
                      </a:lnTo>
                      <a:lnTo>
                        <a:pt x="30" y="24"/>
                      </a:lnTo>
                      <a:lnTo>
                        <a:pt x="32" y="24"/>
                      </a:lnTo>
                      <a:lnTo>
                        <a:pt x="36" y="24"/>
                      </a:lnTo>
                      <a:lnTo>
                        <a:pt x="40" y="22"/>
                      </a:lnTo>
                      <a:lnTo>
                        <a:pt x="44" y="22"/>
                      </a:lnTo>
                      <a:lnTo>
                        <a:pt x="44" y="24"/>
                      </a:lnTo>
                      <a:lnTo>
                        <a:pt x="48" y="24"/>
                      </a:lnTo>
                      <a:lnTo>
                        <a:pt x="50" y="26"/>
                      </a:lnTo>
                      <a:lnTo>
                        <a:pt x="56" y="24"/>
                      </a:lnTo>
                      <a:lnTo>
                        <a:pt x="58" y="24"/>
                      </a:lnTo>
                      <a:lnTo>
                        <a:pt x="62" y="22"/>
                      </a:lnTo>
                      <a:lnTo>
                        <a:pt x="66" y="20"/>
                      </a:lnTo>
                      <a:lnTo>
                        <a:pt x="70" y="18"/>
                      </a:lnTo>
                      <a:lnTo>
                        <a:pt x="68" y="14"/>
                      </a:lnTo>
                      <a:lnTo>
                        <a:pt x="64" y="14"/>
                      </a:lnTo>
                      <a:lnTo>
                        <a:pt x="62" y="14"/>
                      </a:lnTo>
                      <a:lnTo>
                        <a:pt x="62" y="10"/>
                      </a:lnTo>
                      <a:lnTo>
                        <a:pt x="62" y="8"/>
                      </a:lnTo>
                      <a:lnTo>
                        <a:pt x="66" y="4"/>
                      </a:lnTo>
                      <a:lnTo>
                        <a:pt x="68" y="2"/>
                      </a:lnTo>
                      <a:lnTo>
                        <a:pt x="64" y="2"/>
                      </a:lnTo>
                      <a:lnTo>
                        <a:pt x="60" y="4"/>
                      </a:lnTo>
                      <a:lnTo>
                        <a:pt x="58" y="6"/>
                      </a:lnTo>
                      <a:lnTo>
                        <a:pt x="54" y="8"/>
                      </a:lnTo>
                      <a:lnTo>
                        <a:pt x="54" y="10"/>
                      </a:lnTo>
                      <a:lnTo>
                        <a:pt x="50" y="12"/>
                      </a:lnTo>
                      <a:lnTo>
                        <a:pt x="48" y="12"/>
                      </a:lnTo>
                      <a:lnTo>
                        <a:pt x="50" y="14"/>
                      </a:lnTo>
                      <a:lnTo>
                        <a:pt x="50" y="16"/>
                      </a:lnTo>
                      <a:lnTo>
                        <a:pt x="48" y="18"/>
                      </a:lnTo>
                      <a:lnTo>
                        <a:pt x="46" y="16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92" name="Freeform 452"/>
                <p:cNvSpPr>
                  <a:spLocks/>
                </p:cNvSpPr>
                <p:nvPr/>
              </p:nvSpPr>
              <p:spPr bwMode="auto">
                <a:xfrm>
                  <a:off x="2844" y="892"/>
                  <a:ext cx="6" cy="2"/>
                </a:xfrm>
                <a:custGeom>
                  <a:avLst/>
                  <a:gdLst>
                    <a:gd name="T0" fmla="*/ 0 w 6"/>
                    <a:gd name="T1" fmla="*/ 2 h 2"/>
                    <a:gd name="T2" fmla="*/ 4 w 6"/>
                    <a:gd name="T3" fmla="*/ 2 h 2"/>
                    <a:gd name="T4" fmla="*/ 6 w 6"/>
                    <a:gd name="T5" fmla="*/ 0 h 2"/>
                    <a:gd name="T6" fmla="*/ 0 w 6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2">
                      <a:moveTo>
                        <a:pt x="0" y="2"/>
                      </a:move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93" name="Freeform 453"/>
                <p:cNvSpPr>
                  <a:spLocks/>
                </p:cNvSpPr>
                <p:nvPr/>
              </p:nvSpPr>
              <p:spPr bwMode="auto">
                <a:xfrm>
                  <a:off x="2786" y="880"/>
                  <a:ext cx="4" cy="4"/>
                </a:xfrm>
                <a:custGeom>
                  <a:avLst/>
                  <a:gdLst>
                    <a:gd name="T0" fmla="*/ 2 w 4"/>
                    <a:gd name="T1" fmla="*/ 0 h 4"/>
                    <a:gd name="T2" fmla="*/ 0 w 4"/>
                    <a:gd name="T3" fmla="*/ 0 h 4"/>
                    <a:gd name="T4" fmla="*/ 0 w 4"/>
                    <a:gd name="T5" fmla="*/ 2 h 4"/>
                    <a:gd name="T6" fmla="*/ 0 w 4"/>
                    <a:gd name="T7" fmla="*/ 4 h 4"/>
                    <a:gd name="T8" fmla="*/ 2 w 4"/>
                    <a:gd name="T9" fmla="*/ 4 h 4"/>
                    <a:gd name="T10" fmla="*/ 4 w 4"/>
                    <a:gd name="T11" fmla="*/ 2 h 4"/>
                    <a:gd name="T12" fmla="*/ 2 w 4"/>
                    <a:gd name="T13" fmla="*/ 0 h 4"/>
                    <a:gd name="T14" fmla="*/ 2 w 4"/>
                    <a:gd name="T1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4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94" name="Freeform 454"/>
                <p:cNvSpPr>
                  <a:spLocks/>
                </p:cNvSpPr>
                <p:nvPr/>
              </p:nvSpPr>
              <p:spPr bwMode="auto">
                <a:xfrm>
                  <a:off x="2222" y="896"/>
                  <a:ext cx="4" cy="2"/>
                </a:xfrm>
                <a:custGeom>
                  <a:avLst/>
                  <a:gdLst>
                    <a:gd name="T0" fmla="*/ 4 w 4"/>
                    <a:gd name="T1" fmla="*/ 0 h 2"/>
                    <a:gd name="T2" fmla="*/ 4 w 4"/>
                    <a:gd name="T3" fmla="*/ 0 h 2"/>
                    <a:gd name="T4" fmla="*/ 0 w 4"/>
                    <a:gd name="T5" fmla="*/ 2 h 2"/>
                    <a:gd name="T6" fmla="*/ 2 w 4"/>
                    <a:gd name="T7" fmla="*/ 2 h 2"/>
                    <a:gd name="T8" fmla="*/ 4 w 4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2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95" name="Freeform 455"/>
                <p:cNvSpPr>
                  <a:spLocks/>
                </p:cNvSpPr>
                <p:nvPr/>
              </p:nvSpPr>
              <p:spPr bwMode="auto">
                <a:xfrm>
                  <a:off x="2622" y="868"/>
                  <a:ext cx="16" cy="6"/>
                </a:xfrm>
                <a:custGeom>
                  <a:avLst/>
                  <a:gdLst>
                    <a:gd name="T0" fmla="*/ 16 w 16"/>
                    <a:gd name="T1" fmla="*/ 0 h 6"/>
                    <a:gd name="T2" fmla="*/ 16 w 16"/>
                    <a:gd name="T3" fmla="*/ 0 h 6"/>
                    <a:gd name="T4" fmla="*/ 14 w 16"/>
                    <a:gd name="T5" fmla="*/ 0 h 6"/>
                    <a:gd name="T6" fmla="*/ 10 w 16"/>
                    <a:gd name="T7" fmla="*/ 0 h 6"/>
                    <a:gd name="T8" fmla="*/ 4 w 16"/>
                    <a:gd name="T9" fmla="*/ 2 h 6"/>
                    <a:gd name="T10" fmla="*/ 0 w 16"/>
                    <a:gd name="T11" fmla="*/ 4 h 6"/>
                    <a:gd name="T12" fmla="*/ 2 w 16"/>
                    <a:gd name="T13" fmla="*/ 4 h 6"/>
                    <a:gd name="T14" fmla="*/ 4 w 16"/>
                    <a:gd name="T15" fmla="*/ 6 h 6"/>
                    <a:gd name="T16" fmla="*/ 10 w 16"/>
                    <a:gd name="T17" fmla="*/ 4 h 6"/>
                    <a:gd name="T18" fmla="*/ 16 w 16"/>
                    <a:gd name="T1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" h="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4" y="0"/>
                      </a:lnTo>
                      <a:lnTo>
                        <a:pt x="10" y="0"/>
                      </a:lnTo>
                      <a:lnTo>
                        <a:pt x="4" y="2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4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96" name="Freeform 456"/>
                <p:cNvSpPr>
                  <a:spLocks/>
                </p:cNvSpPr>
                <p:nvPr/>
              </p:nvSpPr>
              <p:spPr bwMode="auto">
                <a:xfrm>
                  <a:off x="2662" y="864"/>
                  <a:ext cx="6" cy="2"/>
                </a:xfrm>
                <a:custGeom>
                  <a:avLst/>
                  <a:gdLst>
                    <a:gd name="T0" fmla="*/ 6 w 6"/>
                    <a:gd name="T1" fmla="*/ 0 h 2"/>
                    <a:gd name="T2" fmla="*/ 6 w 6"/>
                    <a:gd name="T3" fmla="*/ 0 h 2"/>
                    <a:gd name="T4" fmla="*/ 0 w 6"/>
                    <a:gd name="T5" fmla="*/ 0 h 2"/>
                    <a:gd name="T6" fmla="*/ 2 w 6"/>
                    <a:gd name="T7" fmla="*/ 2 h 2"/>
                    <a:gd name="T8" fmla="*/ 6 w 6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97" name="Freeform 457"/>
                <p:cNvSpPr>
                  <a:spLocks/>
                </p:cNvSpPr>
                <p:nvPr/>
              </p:nvSpPr>
              <p:spPr bwMode="auto">
                <a:xfrm>
                  <a:off x="2692" y="848"/>
                  <a:ext cx="20" cy="4"/>
                </a:xfrm>
                <a:custGeom>
                  <a:avLst/>
                  <a:gdLst>
                    <a:gd name="T0" fmla="*/ 6 w 20"/>
                    <a:gd name="T1" fmla="*/ 2 h 4"/>
                    <a:gd name="T2" fmla="*/ 6 w 20"/>
                    <a:gd name="T3" fmla="*/ 2 h 4"/>
                    <a:gd name="T4" fmla="*/ 6 w 20"/>
                    <a:gd name="T5" fmla="*/ 4 h 4"/>
                    <a:gd name="T6" fmla="*/ 8 w 20"/>
                    <a:gd name="T7" fmla="*/ 4 h 4"/>
                    <a:gd name="T8" fmla="*/ 16 w 20"/>
                    <a:gd name="T9" fmla="*/ 4 h 4"/>
                    <a:gd name="T10" fmla="*/ 16 w 20"/>
                    <a:gd name="T11" fmla="*/ 4 h 4"/>
                    <a:gd name="T12" fmla="*/ 20 w 20"/>
                    <a:gd name="T13" fmla="*/ 2 h 4"/>
                    <a:gd name="T14" fmla="*/ 20 w 20"/>
                    <a:gd name="T15" fmla="*/ 0 h 4"/>
                    <a:gd name="T16" fmla="*/ 14 w 20"/>
                    <a:gd name="T17" fmla="*/ 0 h 4"/>
                    <a:gd name="T18" fmla="*/ 12 w 20"/>
                    <a:gd name="T19" fmla="*/ 0 h 4"/>
                    <a:gd name="T20" fmla="*/ 10 w 20"/>
                    <a:gd name="T21" fmla="*/ 0 h 4"/>
                    <a:gd name="T22" fmla="*/ 8 w 20"/>
                    <a:gd name="T23" fmla="*/ 0 h 4"/>
                    <a:gd name="T24" fmla="*/ 0 w 20"/>
                    <a:gd name="T25" fmla="*/ 0 h 4"/>
                    <a:gd name="T26" fmla="*/ 2 w 20"/>
                    <a:gd name="T27" fmla="*/ 2 h 4"/>
                    <a:gd name="T28" fmla="*/ 6 w 20"/>
                    <a:gd name="T2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0" h="4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6" y="4"/>
                      </a:lnTo>
                      <a:lnTo>
                        <a:pt x="8" y="4"/>
                      </a:lnTo>
                      <a:lnTo>
                        <a:pt x="16" y="4"/>
                      </a:lnTo>
                      <a:lnTo>
                        <a:pt x="16" y="4"/>
                      </a:lnTo>
                      <a:lnTo>
                        <a:pt x="20" y="2"/>
                      </a:lnTo>
                      <a:lnTo>
                        <a:pt x="20" y="0"/>
                      </a:lnTo>
                      <a:lnTo>
                        <a:pt x="14" y="0"/>
                      </a:lnTo>
                      <a:lnTo>
                        <a:pt x="12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6" y="2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98" name="Freeform 458"/>
                <p:cNvSpPr>
                  <a:spLocks/>
                </p:cNvSpPr>
                <p:nvPr/>
              </p:nvSpPr>
              <p:spPr bwMode="auto">
                <a:xfrm>
                  <a:off x="2680" y="854"/>
                  <a:ext cx="24" cy="6"/>
                </a:xfrm>
                <a:custGeom>
                  <a:avLst/>
                  <a:gdLst>
                    <a:gd name="T0" fmla="*/ 0 w 24"/>
                    <a:gd name="T1" fmla="*/ 4 h 6"/>
                    <a:gd name="T2" fmla="*/ 0 w 24"/>
                    <a:gd name="T3" fmla="*/ 4 h 6"/>
                    <a:gd name="T4" fmla="*/ 2 w 24"/>
                    <a:gd name="T5" fmla="*/ 6 h 6"/>
                    <a:gd name="T6" fmla="*/ 6 w 24"/>
                    <a:gd name="T7" fmla="*/ 6 h 6"/>
                    <a:gd name="T8" fmla="*/ 14 w 24"/>
                    <a:gd name="T9" fmla="*/ 6 h 6"/>
                    <a:gd name="T10" fmla="*/ 22 w 24"/>
                    <a:gd name="T11" fmla="*/ 2 h 6"/>
                    <a:gd name="T12" fmla="*/ 24 w 24"/>
                    <a:gd name="T13" fmla="*/ 0 h 6"/>
                    <a:gd name="T14" fmla="*/ 24 w 24"/>
                    <a:gd name="T15" fmla="*/ 0 h 6"/>
                    <a:gd name="T16" fmla="*/ 16 w 24"/>
                    <a:gd name="T17" fmla="*/ 0 h 6"/>
                    <a:gd name="T18" fmla="*/ 10 w 24"/>
                    <a:gd name="T19" fmla="*/ 0 h 6"/>
                    <a:gd name="T20" fmla="*/ 10 w 24"/>
                    <a:gd name="T21" fmla="*/ 0 h 6"/>
                    <a:gd name="T22" fmla="*/ 6 w 24"/>
                    <a:gd name="T23" fmla="*/ 0 h 6"/>
                    <a:gd name="T24" fmla="*/ 4 w 24"/>
                    <a:gd name="T25" fmla="*/ 0 h 6"/>
                    <a:gd name="T26" fmla="*/ 0 w 24"/>
                    <a:gd name="T27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4" h="6">
                      <a:moveTo>
                        <a:pt x="0" y="4"/>
                      </a:move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6" y="6"/>
                      </a:lnTo>
                      <a:lnTo>
                        <a:pt x="14" y="6"/>
                      </a:lnTo>
                      <a:lnTo>
                        <a:pt x="22" y="2"/>
                      </a:lnTo>
                      <a:lnTo>
                        <a:pt x="24" y="0"/>
                      </a:lnTo>
                      <a:lnTo>
                        <a:pt x="24" y="0"/>
                      </a:lnTo>
                      <a:lnTo>
                        <a:pt x="16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99" name="Freeform 459"/>
                <p:cNvSpPr>
                  <a:spLocks/>
                </p:cNvSpPr>
                <p:nvPr/>
              </p:nvSpPr>
              <p:spPr bwMode="auto">
                <a:xfrm>
                  <a:off x="2422" y="916"/>
                  <a:ext cx="20" cy="4"/>
                </a:xfrm>
                <a:custGeom>
                  <a:avLst/>
                  <a:gdLst>
                    <a:gd name="T0" fmla="*/ 12 w 20"/>
                    <a:gd name="T1" fmla="*/ 4 h 4"/>
                    <a:gd name="T2" fmla="*/ 16 w 20"/>
                    <a:gd name="T3" fmla="*/ 2 h 4"/>
                    <a:gd name="T4" fmla="*/ 20 w 20"/>
                    <a:gd name="T5" fmla="*/ 0 h 4"/>
                    <a:gd name="T6" fmla="*/ 18 w 20"/>
                    <a:gd name="T7" fmla="*/ 0 h 4"/>
                    <a:gd name="T8" fmla="*/ 16 w 20"/>
                    <a:gd name="T9" fmla="*/ 0 h 4"/>
                    <a:gd name="T10" fmla="*/ 12 w 20"/>
                    <a:gd name="T11" fmla="*/ 0 h 4"/>
                    <a:gd name="T12" fmla="*/ 8 w 20"/>
                    <a:gd name="T13" fmla="*/ 0 h 4"/>
                    <a:gd name="T14" fmla="*/ 4 w 20"/>
                    <a:gd name="T15" fmla="*/ 0 h 4"/>
                    <a:gd name="T16" fmla="*/ 0 w 20"/>
                    <a:gd name="T17" fmla="*/ 2 h 4"/>
                    <a:gd name="T18" fmla="*/ 0 w 20"/>
                    <a:gd name="T19" fmla="*/ 4 h 4"/>
                    <a:gd name="T20" fmla="*/ 6 w 20"/>
                    <a:gd name="T21" fmla="*/ 4 h 4"/>
                    <a:gd name="T22" fmla="*/ 12 w 20"/>
                    <a:gd name="T23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0" h="4">
                      <a:moveTo>
                        <a:pt x="12" y="4"/>
                      </a:moveTo>
                      <a:lnTo>
                        <a:pt x="16" y="2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2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6" y="4"/>
                      </a:lnTo>
                      <a:lnTo>
                        <a:pt x="12" y="4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100" name="Freeform 460"/>
                <p:cNvSpPr>
                  <a:spLocks/>
                </p:cNvSpPr>
                <p:nvPr/>
              </p:nvSpPr>
              <p:spPr bwMode="auto">
                <a:xfrm>
                  <a:off x="2524" y="878"/>
                  <a:ext cx="86" cy="38"/>
                </a:xfrm>
                <a:custGeom>
                  <a:avLst/>
                  <a:gdLst>
                    <a:gd name="T0" fmla="*/ 0 w 86"/>
                    <a:gd name="T1" fmla="*/ 38 h 38"/>
                    <a:gd name="T2" fmla="*/ 10 w 86"/>
                    <a:gd name="T3" fmla="*/ 38 h 38"/>
                    <a:gd name="T4" fmla="*/ 14 w 86"/>
                    <a:gd name="T5" fmla="*/ 38 h 38"/>
                    <a:gd name="T6" fmla="*/ 18 w 86"/>
                    <a:gd name="T7" fmla="*/ 38 h 38"/>
                    <a:gd name="T8" fmla="*/ 24 w 86"/>
                    <a:gd name="T9" fmla="*/ 38 h 38"/>
                    <a:gd name="T10" fmla="*/ 28 w 86"/>
                    <a:gd name="T11" fmla="*/ 34 h 38"/>
                    <a:gd name="T12" fmla="*/ 32 w 86"/>
                    <a:gd name="T13" fmla="*/ 32 h 38"/>
                    <a:gd name="T14" fmla="*/ 38 w 86"/>
                    <a:gd name="T15" fmla="*/ 30 h 38"/>
                    <a:gd name="T16" fmla="*/ 44 w 86"/>
                    <a:gd name="T17" fmla="*/ 30 h 38"/>
                    <a:gd name="T18" fmla="*/ 46 w 86"/>
                    <a:gd name="T19" fmla="*/ 28 h 38"/>
                    <a:gd name="T20" fmla="*/ 50 w 86"/>
                    <a:gd name="T21" fmla="*/ 26 h 38"/>
                    <a:gd name="T22" fmla="*/ 52 w 86"/>
                    <a:gd name="T23" fmla="*/ 26 h 38"/>
                    <a:gd name="T24" fmla="*/ 58 w 86"/>
                    <a:gd name="T25" fmla="*/ 26 h 38"/>
                    <a:gd name="T26" fmla="*/ 72 w 86"/>
                    <a:gd name="T27" fmla="*/ 24 h 38"/>
                    <a:gd name="T28" fmla="*/ 80 w 86"/>
                    <a:gd name="T29" fmla="*/ 22 h 38"/>
                    <a:gd name="T30" fmla="*/ 84 w 86"/>
                    <a:gd name="T31" fmla="*/ 20 h 38"/>
                    <a:gd name="T32" fmla="*/ 86 w 86"/>
                    <a:gd name="T33" fmla="*/ 18 h 38"/>
                    <a:gd name="T34" fmla="*/ 86 w 86"/>
                    <a:gd name="T35" fmla="*/ 12 h 38"/>
                    <a:gd name="T36" fmla="*/ 80 w 86"/>
                    <a:gd name="T37" fmla="*/ 8 h 38"/>
                    <a:gd name="T38" fmla="*/ 74 w 86"/>
                    <a:gd name="T39" fmla="*/ 8 h 38"/>
                    <a:gd name="T40" fmla="*/ 72 w 86"/>
                    <a:gd name="T41" fmla="*/ 4 h 38"/>
                    <a:gd name="T42" fmla="*/ 66 w 86"/>
                    <a:gd name="T43" fmla="*/ 2 h 38"/>
                    <a:gd name="T44" fmla="*/ 60 w 86"/>
                    <a:gd name="T45" fmla="*/ 0 h 38"/>
                    <a:gd name="T46" fmla="*/ 52 w 86"/>
                    <a:gd name="T47" fmla="*/ 0 h 38"/>
                    <a:gd name="T48" fmla="*/ 52 w 86"/>
                    <a:gd name="T49" fmla="*/ 0 h 38"/>
                    <a:gd name="T50" fmla="*/ 48 w 86"/>
                    <a:gd name="T51" fmla="*/ 4 h 38"/>
                    <a:gd name="T52" fmla="*/ 42 w 86"/>
                    <a:gd name="T53" fmla="*/ 10 h 38"/>
                    <a:gd name="T54" fmla="*/ 34 w 86"/>
                    <a:gd name="T55" fmla="*/ 12 h 38"/>
                    <a:gd name="T56" fmla="*/ 28 w 86"/>
                    <a:gd name="T57" fmla="*/ 14 h 38"/>
                    <a:gd name="T58" fmla="*/ 28 w 86"/>
                    <a:gd name="T59" fmla="*/ 14 h 38"/>
                    <a:gd name="T60" fmla="*/ 24 w 86"/>
                    <a:gd name="T61" fmla="*/ 16 h 38"/>
                    <a:gd name="T62" fmla="*/ 18 w 86"/>
                    <a:gd name="T63" fmla="*/ 20 h 38"/>
                    <a:gd name="T64" fmla="*/ 14 w 86"/>
                    <a:gd name="T65" fmla="*/ 20 h 38"/>
                    <a:gd name="T66" fmla="*/ 10 w 86"/>
                    <a:gd name="T67" fmla="*/ 22 h 38"/>
                    <a:gd name="T68" fmla="*/ 4 w 86"/>
                    <a:gd name="T69" fmla="*/ 24 h 38"/>
                    <a:gd name="T70" fmla="*/ 6 w 86"/>
                    <a:gd name="T71" fmla="*/ 28 h 38"/>
                    <a:gd name="T72" fmla="*/ 6 w 86"/>
                    <a:gd name="T73" fmla="*/ 30 h 38"/>
                    <a:gd name="T74" fmla="*/ 4 w 86"/>
                    <a:gd name="T75" fmla="*/ 34 h 38"/>
                    <a:gd name="T76" fmla="*/ 0 w 86"/>
                    <a:gd name="T77" fmla="*/ 38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86" h="38">
                      <a:moveTo>
                        <a:pt x="0" y="38"/>
                      </a:moveTo>
                      <a:lnTo>
                        <a:pt x="10" y="38"/>
                      </a:lnTo>
                      <a:lnTo>
                        <a:pt x="14" y="38"/>
                      </a:lnTo>
                      <a:lnTo>
                        <a:pt x="18" y="38"/>
                      </a:lnTo>
                      <a:lnTo>
                        <a:pt x="24" y="38"/>
                      </a:lnTo>
                      <a:lnTo>
                        <a:pt x="28" y="34"/>
                      </a:lnTo>
                      <a:lnTo>
                        <a:pt x="32" y="32"/>
                      </a:lnTo>
                      <a:lnTo>
                        <a:pt x="38" y="30"/>
                      </a:lnTo>
                      <a:lnTo>
                        <a:pt x="44" y="30"/>
                      </a:lnTo>
                      <a:lnTo>
                        <a:pt x="46" y="28"/>
                      </a:lnTo>
                      <a:lnTo>
                        <a:pt x="50" y="26"/>
                      </a:lnTo>
                      <a:lnTo>
                        <a:pt x="52" y="26"/>
                      </a:lnTo>
                      <a:lnTo>
                        <a:pt x="58" y="26"/>
                      </a:lnTo>
                      <a:lnTo>
                        <a:pt x="72" y="24"/>
                      </a:lnTo>
                      <a:lnTo>
                        <a:pt x="80" y="22"/>
                      </a:lnTo>
                      <a:lnTo>
                        <a:pt x="84" y="20"/>
                      </a:lnTo>
                      <a:lnTo>
                        <a:pt x="86" y="18"/>
                      </a:lnTo>
                      <a:lnTo>
                        <a:pt x="86" y="12"/>
                      </a:lnTo>
                      <a:lnTo>
                        <a:pt x="80" y="8"/>
                      </a:lnTo>
                      <a:lnTo>
                        <a:pt x="74" y="8"/>
                      </a:lnTo>
                      <a:lnTo>
                        <a:pt x="72" y="4"/>
                      </a:lnTo>
                      <a:lnTo>
                        <a:pt x="66" y="2"/>
                      </a:lnTo>
                      <a:lnTo>
                        <a:pt x="60" y="0"/>
                      </a:lnTo>
                      <a:lnTo>
                        <a:pt x="52" y="0"/>
                      </a:lnTo>
                      <a:lnTo>
                        <a:pt x="52" y="0"/>
                      </a:lnTo>
                      <a:lnTo>
                        <a:pt x="48" y="4"/>
                      </a:lnTo>
                      <a:lnTo>
                        <a:pt x="42" y="10"/>
                      </a:lnTo>
                      <a:lnTo>
                        <a:pt x="34" y="12"/>
                      </a:lnTo>
                      <a:lnTo>
                        <a:pt x="28" y="14"/>
                      </a:lnTo>
                      <a:lnTo>
                        <a:pt x="28" y="14"/>
                      </a:lnTo>
                      <a:lnTo>
                        <a:pt x="24" y="16"/>
                      </a:lnTo>
                      <a:lnTo>
                        <a:pt x="18" y="20"/>
                      </a:lnTo>
                      <a:lnTo>
                        <a:pt x="14" y="20"/>
                      </a:lnTo>
                      <a:lnTo>
                        <a:pt x="10" y="22"/>
                      </a:lnTo>
                      <a:lnTo>
                        <a:pt x="4" y="24"/>
                      </a:lnTo>
                      <a:lnTo>
                        <a:pt x="6" y="28"/>
                      </a:lnTo>
                      <a:lnTo>
                        <a:pt x="6" y="30"/>
                      </a:lnTo>
                      <a:lnTo>
                        <a:pt x="4" y="34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101" name="Freeform 461"/>
                <p:cNvSpPr>
                  <a:spLocks/>
                </p:cNvSpPr>
                <p:nvPr/>
              </p:nvSpPr>
              <p:spPr bwMode="auto">
                <a:xfrm>
                  <a:off x="2616" y="854"/>
                  <a:ext cx="52" cy="14"/>
                </a:xfrm>
                <a:custGeom>
                  <a:avLst/>
                  <a:gdLst>
                    <a:gd name="T0" fmla="*/ 2 w 52"/>
                    <a:gd name="T1" fmla="*/ 10 h 14"/>
                    <a:gd name="T2" fmla="*/ 2 w 52"/>
                    <a:gd name="T3" fmla="*/ 10 h 14"/>
                    <a:gd name="T4" fmla="*/ 4 w 52"/>
                    <a:gd name="T5" fmla="*/ 10 h 14"/>
                    <a:gd name="T6" fmla="*/ 8 w 52"/>
                    <a:gd name="T7" fmla="*/ 10 h 14"/>
                    <a:gd name="T8" fmla="*/ 8 w 52"/>
                    <a:gd name="T9" fmla="*/ 10 h 14"/>
                    <a:gd name="T10" fmla="*/ 8 w 52"/>
                    <a:gd name="T11" fmla="*/ 12 h 14"/>
                    <a:gd name="T12" fmla="*/ 6 w 52"/>
                    <a:gd name="T13" fmla="*/ 14 h 14"/>
                    <a:gd name="T14" fmla="*/ 16 w 52"/>
                    <a:gd name="T15" fmla="*/ 12 h 14"/>
                    <a:gd name="T16" fmla="*/ 22 w 52"/>
                    <a:gd name="T17" fmla="*/ 10 h 14"/>
                    <a:gd name="T18" fmla="*/ 28 w 52"/>
                    <a:gd name="T19" fmla="*/ 8 h 14"/>
                    <a:gd name="T20" fmla="*/ 30 w 52"/>
                    <a:gd name="T21" fmla="*/ 6 h 14"/>
                    <a:gd name="T22" fmla="*/ 32 w 52"/>
                    <a:gd name="T23" fmla="*/ 6 h 14"/>
                    <a:gd name="T24" fmla="*/ 26 w 52"/>
                    <a:gd name="T25" fmla="*/ 10 h 14"/>
                    <a:gd name="T26" fmla="*/ 26 w 52"/>
                    <a:gd name="T27" fmla="*/ 12 h 14"/>
                    <a:gd name="T28" fmla="*/ 32 w 52"/>
                    <a:gd name="T29" fmla="*/ 12 h 14"/>
                    <a:gd name="T30" fmla="*/ 40 w 52"/>
                    <a:gd name="T31" fmla="*/ 10 h 14"/>
                    <a:gd name="T32" fmla="*/ 42 w 52"/>
                    <a:gd name="T33" fmla="*/ 8 h 14"/>
                    <a:gd name="T34" fmla="*/ 44 w 52"/>
                    <a:gd name="T35" fmla="*/ 8 h 14"/>
                    <a:gd name="T36" fmla="*/ 48 w 52"/>
                    <a:gd name="T37" fmla="*/ 4 h 14"/>
                    <a:gd name="T38" fmla="*/ 52 w 52"/>
                    <a:gd name="T39" fmla="*/ 4 h 14"/>
                    <a:gd name="T40" fmla="*/ 52 w 52"/>
                    <a:gd name="T41" fmla="*/ 2 h 14"/>
                    <a:gd name="T42" fmla="*/ 52 w 52"/>
                    <a:gd name="T43" fmla="*/ 0 h 14"/>
                    <a:gd name="T44" fmla="*/ 48 w 52"/>
                    <a:gd name="T45" fmla="*/ 0 h 14"/>
                    <a:gd name="T46" fmla="*/ 44 w 52"/>
                    <a:gd name="T47" fmla="*/ 0 h 14"/>
                    <a:gd name="T48" fmla="*/ 42 w 52"/>
                    <a:gd name="T49" fmla="*/ 0 h 14"/>
                    <a:gd name="T50" fmla="*/ 40 w 52"/>
                    <a:gd name="T51" fmla="*/ 0 h 14"/>
                    <a:gd name="T52" fmla="*/ 38 w 52"/>
                    <a:gd name="T53" fmla="*/ 0 h 14"/>
                    <a:gd name="T54" fmla="*/ 32 w 52"/>
                    <a:gd name="T55" fmla="*/ 2 h 14"/>
                    <a:gd name="T56" fmla="*/ 24 w 52"/>
                    <a:gd name="T57" fmla="*/ 4 h 14"/>
                    <a:gd name="T58" fmla="*/ 18 w 52"/>
                    <a:gd name="T59" fmla="*/ 4 h 14"/>
                    <a:gd name="T60" fmla="*/ 16 w 52"/>
                    <a:gd name="T61" fmla="*/ 4 h 14"/>
                    <a:gd name="T62" fmla="*/ 14 w 52"/>
                    <a:gd name="T63" fmla="*/ 6 h 14"/>
                    <a:gd name="T64" fmla="*/ 10 w 52"/>
                    <a:gd name="T65" fmla="*/ 6 h 14"/>
                    <a:gd name="T66" fmla="*/ 8 w 52"/>
                    <a:gd name="T67" fmla="*/ 6 h 14"/>
                    <a:gd name="T68" fmla="*/ 0 w 52"/>
                    <a:gd name="T69" fmla="*/ 8 h 14"/>
                    <a:gd name="T70" fmla="*/ 0 w 52"/>
                    <a:gd name="T71" fmla="*/ 10 h 14"/>
                    <a:gd name="T72" fmla="*/ 2 w 52"/>
                    <a:gd name="T73" fmla="*/ 1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2" h="14">
                      <a:moveTo>
                        <a:pt x="2" y="10"/>
                      </a:moveTo>
                      <a:lnTo>
                        <a:pt x="2" y="10"/>
                      </a:lnTo>
                      <a:lnTo>
                        <a:pt x="4" y="10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8" y="12"/>
                      </a:lnTo>
                      <a:lnTo>
                        <a:pt x="6" y="14"/>
                      </a:lnTo>
                      <a:lnTo>
                        <a:pt x="16" y="12"/>
                      </a:lnTo>
                      <a:lnTo>
                        <a:pt x="22" y="10"/>
                      </a:lnTo>
                      <a:lnTo>
                        <a:pt x="28" y="8"/>
                      </a:lnTo>
                      <a:lnTo>
                        <a:pt x="30" y="6"/>
                      </a:lnTo>
                      <a:lnTo>
                        <a:pt x="32" y="6"/>
                      </a:lnTo>
                      <a:lnTo>
                        <a:pt x="26" y="10"/>
                      </a:lnTo>
                      <a:lnTo>
                        <a:pt x="26" y="12"/>
                      </a:lnTo>
                      <a:lnTo>
                        <a:pt x="32" y="12"/>
                      </a:lnTo>
                      <a:lnTo>
                        <a:pt x="40" y="10"/>
                      </a:lnTo>
                      <a:lnTo>
                        <a:pt x="42" y="8"/>
                      </a:lnTo>
                      <a:lnTo>
                        <a:pt x="44" y="8"/>
                      </a:lnTo>
                      <a:lnTo>
                        <a:pt x="48" y="4"/>
                      </a:lnTo>
                      <a:lnTo>
                        <a:pt x="52" y="4"/>
                      </a:lnTo>
                      <a:lnTo>
                        <a:pt x="52" y="2"/>
                      </a:lnTo>
                      <a:lnTo>
                        <a:pt x="52" y="0"/>
                      </a:lnTo>
                      <a:lnTo>
                        <a:pt x="48" y="0"/>
                      </a:lnTo>
                      <a:lnTo>
                        <a:pt x="44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2" y="2"/>
                      </a:lnTo>
                      <a:lnTo>
                        <a:pt x="24" y="4"/>
                      </a:lnTo>
                      <a:lnTo>
                        <a:pt x="18" y="4"/>
                      </a:lnTo>
                      <a:lnTo>
                        <a:pt x="16" y="4"/>
                      </a:lnTo>
                      <a:lnTo>
                        <a:pt x="14" y="6"/>
                      </a:lnTo>
                      <a:lnTo>
                        <a:pt x="10" y="6"/>
                      </a:lnTo>
                      <a:lnTo>
                        <a:pt x="8" y="6"/>
                      </a:lnTo>
                      <a:lnTo>
                        <a:pt x="0" y="8"/>
                      </a:lnTo>
                      <a:lnTo>
                        <a:pt x="0" y="10"/>
                      </a:lnTo>
                      <a:lnTo>
                        <a:pt x="2" y="10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102" name="Freeform 462"/>
                <p:cNvSpPr>
                  <a:spLocks/>
                </p:cNvSpPr>
                <p:nvPr/>
              </p:nvSpPr>
              <p:spPr bwMode="auto">
                <a:xfrm>
                  <a:off x="2680" y="852"/>
                  <a:ext cx="4" cy="2"/>
                </a:xfrm>
                <a:custGeom>
                  <a:avLst/>
                  <a:gdLst>
                    <a:gd name="T0" fmla="*/ 4 w 4"/>
                    <a:gd name="T1" fmla="*/ 0 h 2"/>
                    <a:gd name="T2" fmla="*/ 4 w 4"/>
                    <a:gd name="T3" fmla="*/ 0 h 2"/>
                    <a:gd name="T4" fmla="*/ 2 w 4"/>
                    <a:gd name="T5" fmla="*/ 0 h 2"/>
                    <a:gd name="T6" fmla="*/ 0 w 4"/>
                    <a:gd name="T7" fmla="*/ 0 h 2"/>
                    <a:gd name="T8" fmla="*/ 4 w 4"/>
                    <a:gd name="T9" fmla="*/ 2 h 2"/>
                    <a:gd name="T10" fmla="*/ 4 w 4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2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4" y="2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103" name="Freeform 463"/>
                <p:cNvSpPr>
                  <a:spLocks/>
                </p:cNvSpPr>
                <p:nvPr/>
              </p:nvSpPr>
              <p:spPr bwMode="auto">
                <a:xfrm>
                  <a:off x="2282" y="862"/>
                  <a:ext cx="18" cy="8"/>
                </a:xfrm>
                <a:custGeom>
                  <a:avLst/>
                  <a:gdLst>
                    <a:gd name="T0" fmla="*/ 4 w 18"/>
                    <a:gd name="T1" fmla="*/ 6 h 8"/>
                    <a:gd name="T2" fmla="*/ 6 w 18"/>
                    <a:gd name="T3" fmla="*/ 8 h 8"/>
                    <a:gd name="T4" fmla="*/ 10 w 18"/>
                    <a:gd name="T5" fmla="*/ 4 h 8"/>
                    <a:gd name="T6" fmla="*/ 14 w 18"/>
                    <a:gd name="T7" fmla="*/ 2 h 8"/>
                    <a:gd name="T8" fmla="*/ 18 w 18"/>
                    <a:gd name="T9" fmla="*/ 0 h 8"/>
                    <a:gd name="T10" fmla="*/ 18 w 18"/>
                    <a:gd name="T11" fmla="*/ 0 h 8"/>
                    <a:gd name="T12" fmla="*/ 0 w 18"/>
                    <a:gd name="T13" fmla="*/ 8 h 8"/>
                    <a:gd name="T14" fmla="*/ 2 w 18"/>
                    <a:gd name="T15" fmla="*/ 6 h 8"/>
                    <a:gd name="T16" fmla="*/ 4 w 18"/>
                    <a:gd name="T17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" h="8">
                      <a:moveTo>
                        <a:pt x="4" y="6"/>
                      </a:moveTo>
                      <a:lnTo>
                        <a:pt x="6" y="8"/>
                      </a:lnTo>
                      <a:lnTo>
                        <a:pt x="10" y="4"/>
                      </a:lnTo>
                      <a:lnTo>
                        <a:pt x="14" y="2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0" y="8"/>
                      </a:lnTo>
                      <a:lnTo>
                        <a:pt x="2" y="6"/>
                      </a:lnTo>
                      <a:lnTo>
                        <a:pt x="4" y="6"/>
                      </a:lnTo>
                      <a:close/>
                    </a:path>
                  </a:pathLst>
                </a:custGeom>
                <a:grpFill/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104" name="Line 469"/>
                <p:cNvSpPr>
                  <a:spLocks noChangeShapeType="1"/>
                </p:cNvSpPr>
                <p:nvPr/>
              </p:nvSpPr>
              <p:spPr bwMode="auto">
                <a:xfrm>
                  <a:off x="2476" y="992"/>
                  <a:ext cx="1" cy="1"/>
                </a:xfrm>
                <a:prstGeom prst="line">
                  <a:avLst/>
                </a:prstGeom>
                <a:grpFill/>
                <a:ln w="3175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en-US" sz="1013" dirty="0"/>
                </a:p>
              </p:txBody>
            </p:sp>
          </p:grpSp>
          <p:grpSp>
            <p:nvGrpSpPr>
              <p:cNvPr id="32" name="Group 478"/>
              <p:cNvGrpSpPr>
                <a:grpSpLocks/>
              </p:cNvGrpSpPr>
              <p:nvPr/>
            </p:nvGrpSpPr>
            <p:grpSpPr bwMode="auto">
              <a:xfrm>
                <a:off x="7658585" y="1428102"/>
                <a:ext cx="723900" cy="849313"/>
                <a:chOff x="2404" y="976"/>
                <a:chExt cx="456" cy="535"/>
              </a:xfrm>
            </p:grpSpPr>
            <p:sp>
              <p:nvSpPr>
                <p:cNvPr id="34" name="Freeform 464"/>
                <p:cNvSpPr>
                  <a:spLocks/>
                </p:cNvSpPr>
                <p:nvPr/>
              </p:nvSpPr>
              <p:spPr bwMode="auto">
                <a:xfrm>
                  <a:off x="2786" y="1446"/>
                  <a:ext cx="74" cy="25"/>
                </a:xfrm>
                <a:custGeom>
                  <a:avLst/>
                  <a:gdLst>
                    <a:gd name="T0" fmla="*/ 68 w 74"/>
                    <a:gd name="T1" fmla="*/ 4 h 25"/>
                    <a:gd name="T2" fmla="*/ 64 w 74"/>
                    <a:gd name="T3" fmla="*/ 4 h 25"/>
                    <a:gd name="T4" fmla="*/ 66 w 74"/>
                    <a:gd name="T5" fmla="*/ 4 h 25"/>
                    <a:gd name="T6" fmla="*/ 54 w 74"/>
                    <a:gd name="T7" fmla="*/ 11 h 25"/>
                    <a:gd name="T8" fmla="*/ 42 w 74"/>
                    <a:gd name="T9" fmla="*/ 9 h 25"/>
                    <a:gd name="T10" fmla="*/ 18 w 74"/>
                    <a:gd name="T11" fmla="*/ 11 h 25"/>
                    <a:gd name="T12" fmla="*/ 0 w 74"/>
                    <a:gd name="T13" fmla="*/ 23 h 25"/>
                    <a:gd name="T14" fmla="*/ 12 w 74"/>
                    <a:gd name="T15" fmla="*/ 25 h 25"/>
                    <a:gd name="T16" fmla="*/ 30 w 74"/>
                    <a:gd name="T17" fmla="*/ 23 h 25"/>
                    <a:gd name="T18" fmla="*/ 44 w 74"/>
                    <a:gd name="T19" fmla="*/ 25 h 25"/>
                    <a:gd name="T20" fmla="*/ 66 w 74"/>
                    <a:gd name="T21" fmla="*/ 19 h 25"/>
                    <a:gd name="T22" fmla="*/ 68 w 74"/>
                    <a:gd name="T23" fmla="*/ 9 h 25"/>
                    <a:gd name="T24" fmla="*/ 74 w 74"/>
                    <a:gd name="T25" fmla="*/ 0 h 25"/>
                    <a:gd name="T26" fmla="*/ 68 w 74"/>
                    <a:gd name="T27" fmla="*/ 4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4" h="25">
                      <a:moveTo>
                        <a:pt x="68" y="4"/>
                      </a:moveTo>
                      <a:lnTo>
                        <a:pt x="64" y="4"/>
                      </a:lnTo>
                      <a:lnTo>
                        <a:pt x="66" y="4"/>
                      </a:lnTo>
                      <a:lnTo>
                        <a:pt x="54" y="11"/>
                      </a:lnTo>
                      <a:lnTo>
                        <a:pt x="42" y="9"/>
                      </a:lnTo>
                      <a:lnTo>
                        <a:pt x="18" y="11"/>
                      </a:lnTo>
                      <a:lnTo>
                        <a:pt x="0" y="23"/>
                      </a:lnTo>
                      <a:lnTo>
                        <a:pt x="12" y="25"/>
                      </a:lnTo>
                      <a:lnTo>
                        <a:pt x="30" y="23"/>
                      </a:lnTo>
                      <a:lnTo>
                        <a:pt x="44" y="25"/>
                      </a:lnTo>
                      <a:lnTo>
                        <a:pt x="66" y="19"/>
                      </a:lnTo>
                      <a:lnTo>
                        <a:pt x="68" y="9"/>
                      </a:lnTo>
                      <a:lnTo>
                        <a:pt x="74" y="0"/>
                      </a:lnTo>
                      <a:lnTo>
                        <a:pt x="68" y="4"/>
                      </a:lnTo>
                      <a:close/>
                    </a:path>
                  </a:pathLst>
                </a:custGeom>
                <a:solidFill>
                  <a:srgbClr val="E6F6F9"/>
                </a:solidFill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35" name="Freeform 465"/>
                <p:cNvSpPr>
                  <a:spLocks/>
                </p:cNvSpPr>
                <p:nvPr/>
              </p:nvSpPr>
              <p:spPr bwMode="auto">
                <a:xfrm>
                  <a:off x="2404" y="1050"/>
                  <a:ext cx="92" cy="28"/>
                </a:xfrm>
                <a:custGeom>
                  <a:avLst/>
                  <a:gdLst>
                    <a:gd name="T0" fmla="*/ 28 w 92"/>
                    <a:gd name="T1" fmla="*/ 28 h 28"/>
                    <a:gd name="T2" fmla="*/ 44 w 92"/>
                    <a:gd name="T3" fmla="*/ 22 h 28"/>
                    <a:gd name="T4" fmla="*/ 68 w 92"/>
                    <a:gd name="T5" fmla="*/ 12 h 28"/>
                    <a:gd name="T6" fmla="*/ 78 w 92"/>
                    <a:gd name="T7" fmla="*/ 10 h 28"/>
                    <a:gd name="T8" fmla="*/ 80 w 92"/>
                    <a:gd name="T9" fmla="*/ 8 h 28"/>
                    <a:gd name="T10" fmla="*/ 92 w 92"/>
                    <a:gd name="T11" fmla="*/ 8 h 28"/>
                    <a:gd name="T12" fmla="*/ 88 w 92"/>
                    <a:gd name="T13" fmla="*/ 2 h 28"/>
                    <a:gd name="T14" fmla="*/ 70 w 92"/>
                    <a:gd name="T15" fmla="*/ 10 h 28"/>
                    <a:gd name="T16" fmla="*/ 48 w 92"/>
                    <a:gd name="T17" fmla="*/ 12 h 28"/>
                    <a:gd name="T18" fmla="*/ 46 w 92"/>
                    <a:gd name="T19" fmla="*/ 8 h 28"/>
                    <a:gd name="T20" fmla="*/ 42 w 92"/>
                    <a:gd name="T21" fmla="*/ 4 h 28"/>
                    <a:gd name="T22" fmla="*/ 40 w 92"/>
                    <a:gd name="T23" fmla="*/ 0 h 28"/>
                    <a:gd name="T24" fmla="*/ 36 w 92"/>
                    <a:gd name="T25" fmla="*/ 0 h 28"/>
                    <a:gd name="T26" fmla="*/ 34 w 92"/>
                    <a:gd name="T27" fmla="*/ 12 h 28"/>
                    <a:gd name="T28" fmla="*/ 26 w 92"/>
                    <a:gd name="T29" fmla="*/ 12 h 28"/>
                    <a:gd name="T30" fmla="*/ 14 w 92"/>
                    <a:gd name="T31" fmla="*/ 18 h 28"/>
                    <a:gd name="T32" fmla="*/ 16 w 92"/>
                    <a:gd name="T33" fmla="*/ 18 h 28"/>
                    <a:gd name="T34" fmla="*/ 12 w 92"/>
                    <a:gd name="T35" fmla="*/ 20 h 28"/>
                    <a:gd name="T36" fmla="*/ 0 w 92"/>
                    <a:gd name="T37" fmla="*/ 16 h 28"/>
                    <a:gd name="T38" fmla="*/ 6 w 92"/>
                    <a:gd name="T39" fmla="*/ 24 h 28"/>
                    <a:gd name="T40" fmla="*/ 28 w 92"/>
                    <a:gd name="T41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92" h="28">
                      <a:moveTo>
                        <a:pt x="28" y="28"/>
                      </a:moveTo>
                      <a:lnTo>
                        <a:pt x="44" y="22"/>
                      </a:lnTo>
                      <a:lnTo>
                        <a:pt x="68" y="12"/>
                      </a:lnTo>
                      <a:lnTo>
                        <a:pt x="78" y="10"/>
                      </a:lnTo>
                      <a:lnTo>
                        <a:pt x="80" y="8"/>
                      </a:lnTo>
                      <a:lnTo>
                        <a:pt x="92" y="8"/>
                      </a:lnTo>
                      <a:lnTo>
                        <a:pt x="88" y="2"/>
                      </a:lnTo>
                      <a:lnTo>
                        <a:pt x="70" y="10"/>
                      </a:lnTo>
                      <a:lnTo>
                        <a:pt x="48" y="12"/>
                      </a:lnTo>
                      <a:lnTo>
                        <a:pt x="46" y="8"/>
                      </a:lnTo>
                      <a:lnTo>
                        <a:pt x="42" y="4"/>
                      </a:lnTo>
                      <a:lnTo>
                        <a:pt x="40" y="0"/>
                      </a:lnTo>
                      <a:lnTo>
                        <a:pt x="36" y="0"/>
                      </a:lnTo>
                      <a:lnTo>
                        <a:pt x="34" y="12"/>
                      </a:lnTo>
                      <a:lnTo>
                        <a:pt x="26" y="12"/>
                      </a:lnTo>
                      <a:lnTo>
                        <a:pt x="14" y="18"/>
                      </a:lnTo>
                      <a:lnTo>
                        <a:pt x="16" y="18"/>
                      </a:lnTo>
                      <a:lnTo>
                        <a:pt x="12" y="20"/>
                      </a:lnTo>
                      <a:lnTo>
                        <a:pt x="0" y="16"/>
                      </a:lnTo>
                      <a:lnTo>
                        <a:pt x="6" y="24"/>
                      </a:lnTo>
                      <a:lnTo>
                        <a:pt x="28" y="28"/>
                      </a:lnTo>
                      <a:close/>
                    </a:path>
                  </a:pathLst>
                </a:custGeom>
                <a:solidFill>
                  <a:srgbClr val="E6F6F9"/>
                </a:solidFill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36" name="Freeform 466"/>
                <p:cNvSpPr>
                  <a:spLocks/>
                </p:cNvSpPr>
                <p:nvPr/>
              </p:nvSpPr>
              <p:spPr bwMode="auto">
                <a:xfrm>
                  <a:off x="2430" y="1114"/>
                  <a:ext cx="48" cy="12"/>
                </a:xfrm>
                <a:custGeom>
                  <a:avLst/>
                  <a:gdLst>
                    <a:gd name="T0" fmla="*/ 48 w 48"/>
                    <a:gd name="T1" fmla="*/ 4 h 12"/>
                    <a:gd name="T2" fmla="*/ 28 w 48"/>
                    <a:gd name="T3" fmla="*/ 4 h 12"/>
                    <a:gd name="T4" fmla="*/ 0 w 48"/>
                    <a:gd name="T5" fmla="*/ 12 h 12"/>
                    <a:gd name="T6" fmla="*/ 10 w 48"/>
                    <a:gd name="T7" fmla="*/ 4 h 12"/>
                    <a:gd name="T8" fmla="*/ 34 w 48"/>
                    <a:gd name="T9" fmla="*/ 0 h 12"/>
                    <a:gd name="T10" fmla="*/ 44 w 48"/>
                    <a:gd name="T11" fmla="*/ 0 h 12"/>
                    <a:gd name="T12" fmla="*/ 48 w 48"/>
                    <a:gd name="T13" fmla="*/ 4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12">
                      <a:moveTo>
                        <a:pt x="48" y="4"/>
                      </a:moveTo>
                      <a:lnTo>
                        <a:pt x="28" y="4"/>
                      </a:lnTo>
                      <a:lnTo>
                        <a:pt x="0" y="12"/>
                      </a:lnTo>
                      <a:lnTo>
                        <a:pt x="10" y="4"/>
                      </a:lnTo>
                      <a:lnTo>
                        <a:pt x="34" y="0"/>
                      </a:lnTo>
                      <a:lnTo>
                        <a:pt x="44" y="0"/>
                      </a:lnTo>
                      <a:lnTo>
                        <a:pt x="48" y="4"/>
                      </a:lnTo>
                      <a:close/>
                    </a:path>
                  </a:pathLst>
                </a:custGeom>
                <a:solidFill>
                  <a:srgbClr val="E6F6F9"/>
                </a:solidFill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37" name="Freeform 467"/>
                <p:cNvSpPr>
                  <a:spLocks/>
                </p:cNvSpPr>
                <p:nvPr/>
              </p:nvSpPr>
              <p:spPr bwMode="auto">
                <a:xfrm>
                  <a:off x="2494" y="1242"/>
                  <a:ext cx="12" cy="32"/>
                </a:xfrm>
                <a:custGeom>
                  <a:avLst/>
                  <a:gdLst>
                    <a:gd name="T0" fmla="*/ 12 w 12"/>
                    <a:gd name="T1" fmla="*/ 16 h 32"/>
                    <a:gd name="T2" fmla="*/ 8 w 12"/>
                    <a:gd name="T3" fmla="*/ 0 h 32"/>
                    <a:gd name="T4" fmla="*/ 4 w 12"/>
                    <a:gd name="T5" fmla="*/ 4 h 32"/>
                    <a:gd name="T6" fmla="*/ 8 w 12"/>
                    <a:gd name="T7" fmla="*/ 14 h 32"/>
                    <a:gd name="T8" fmla="*/ 4 w 12"/>
                    <a:gd name="T9" fmla="*/ 16 h 32"/>
                    <a:gd name="T10" fmla="*/ 0 w 12"/>
                    <a:gd name="T11" fmla="*/ 28 h 32"/>
                    <a:gd name="T12" fmla="*/ 6 w 12"/>
                    <a:gd name="T13" fmla="*/ 32 h 32"/>
                    <a:gd name="T14" fmla="*/ 12 w 12"/>
                    <a:gd name="T15" fmla="*/ 16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32">
                      <a:moveTo>
                        <a:pt x="12" y="16"/>
                      </a:moveTo>
                      <a:lnTo>
                        <a:pt x="8" y="0"/>
                      </a:lnTo>
                      <a:lnTo>
                        <a:pt x="4" y="4"/>
                      </a:lnTo>
                      <a:lnTo>
                        <a:pt x="8" y="14"/>
                      </a:lnTo>
                      <a:lnTo>
                        <a:pt x="4" y="16"/>
                      </a:lnTo>
                      <a:lnTo>
                        <a:pt x="0" y="28"/>
                      </a:lnTo>
                      <a:lnTo>
                        <a:pt x="6" y="32"/>
                      </a:lnTo>
                      <a:lnTo>
                        <a:pt x="12" y="16"/>
                      </a:lnTo>
                      <a:close/>
                    </a:path>
                  </a:pathLst>
                </a:custGeom>
                <a:solidFill>
                  <a:srgbClr val="E6F6F9"/>
                </a:solidFill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38" name="Freeform 468"/>
                <p:cNvSpPr>
                  <a:spLocks/>
                </p:cNvSpPr>
                <p:nvPr/>
              </p:nvSpPr>
              <p:spPr bwMode="auto">
                <a:xfrm>
                  <a:off x="2504" y="1274"/>
                  <a:ext cx="8" cy="30"/>
                </a:xfrm>
                <a:custGeom>
                  <a:avLst/>
                  <a:gdLst>
                    <a:gd name="T0" fmla="*/ 8 w 8"/>
                    <a:gd name="T1" fmla="*/ 20 h 30"/>
                    <a:gd name="T2" fmla="*/ 8 w 8"/>
                    <a:gd name="T3" fmla="*/ 0 h 30"/>
                    <a:gd name="T4" fmla="*/ 4 w 8"/>
                    <a:gd name="T5" fmla="*/ 2 h 30"/>
                    <a:gd name="T6" fmla="*/ 4 w 8"/>
                    <a:gd name="T7" fmla="*/ 12 h 30"/>
                    <a:gd name="T8" fmla="*/ 0 w 8"/>
                    <a:gd name="T9" fmla="*/ 30 h 30"/>
                    <a:gd name="T10" fmla="*/ 6 w 8"/>
                    <a:gd name="T11" fmla="*/ 30 h 30"/>
                    <a:gd name="T12" fmla="*/ 8 w 8"/>
                    <a:gd name="T13" fmla="*/ 2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30">
                      <a:moveTo>
                        <a:pt x="8" y="20"/>
                      </a:moveTo>
                      <a:lnTo>
                        <a:pt x="8" y="0"/>
                      </a:lnTo>
                      <a:lnTo>
                        <a:pt x="4" y="2"/>
                      </a:lnTo>
                      <a:lnTo>
                        <a:pt x="4" y="12"/>
                      </a:lnTo>
                      <a:lnTo>
                        <a:pt x="0" y="30"/>
                      </a:lnTo>
                      <a:lnTo>
                        <a:pt x="6" y="30"/>
                      </a:lnTo>
                      <a:lnTo>
                        <a:pt x="8" y="20"/>
                      </a:lnTo>
                      <a:close/>
                    </a:path>
                  </a:pathLst>
                </a:custGeom>
                <a:solidFill>
                  <a:srgbClr val="E6F6F9"/>
                </a:solidFill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39" name="Freeform 470"/>
                <p:cNvSpPr>
                  <a:spLocks/>
                </p:cNvSpPr>
                <p:nvPr/>
              </p:nvSpPr>
              <p:spPr bwMode="auto">
                <a:xfrm>
                  <a:off x="2500" y="1230"/>
                  <a:ext cx="18" cy="16"/>
                </a:xfrm>
                <a:custGeom>
                  <a:avLst/>
                  <a:gdLst>
                    <a:gd name="T0" fmla="*/ 14 w 18"/>
                    <a:gd name="T1" fmla="*/ 12 h 16"/>
                    <a:gd name="T2" fmla="*/ 10 w 18"/>
                    <a:gd name="T3" fmla="*/ 4 h 16"/>
                    <a:gd name="T4" fmla="*/ 12 w 18"/>
                    <a:gd name="T5" fmla="*/ 0 h 16"/>
                    <a:gd name="T6" fmla="*/ 6 w 18"/>
                    <a:gd name="T7" fmla="*/ 4 h 16"/>
                    <a:gd name="T8" fmla="*/ 0 w 18"/>
                    <a:gd name="T9" fmla="*/ 8 h 16"/>
                    <a:gd name="T10" fmla="*/ 8 w 18"/>
                    <a:gd name="T11" fmla="*/ 16 h 16"/>
                    <a:gd name="T12" fmla="*/ 14 w 18"/>
                    <a:gd name="T13" fmla="*/ 16 h 16"/>
                    <a:gd name="T14" fmla="*/ 18 w 18"/>
                    <a:gd name="T15" fmla="*/ 12 h 16"/>
                    <a:gd name="T16" fmla="*/ 14 w 18"/>
                    <a:gd name="T17" fmla="*/ 1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" h="16">
                      <a:moveTo>
                        <a:pt x="14" y="12"/>
                      </a:moveTo>
                      <a:lnTo>
                        <a:pt x="10" y="4"/>
                      </a:lnTo>
                      <a:lnTo>
                        <a:pt x="12" y="0"/>
                      </a:lnTo>
                      <a:lnTo>
                        <a:pt x="6" y="4"/>
                      </a:lnTo>
                      <a:lnTo>
                        <a:pt x="0" y="8"/>
                      </a:lnTo>
                      <a:lnTo>
                        <a:pt x="8" y="16"/>
                      </a:lnTo>
                      <a:lnTo>
                        <a:pt x="14" y="16"/>
                      </a:lnTo>
                      <a:lnTo>
                        <a:pt x="18" y="12"/>
                      </a:lnTo>
                      <a:lnTo>
                        <a:pt x="14" y="12"/>
                      </a:lnTo>
                      <a:close/>
                    </a:path>
                  </a:pathLst>
                </a:custGeom>
                <a:solidFill>
                  <a:srgbClr val="E6F6F9"/>
                </a:solidFill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40" name="Freeform 471"/>
                <p:cNvSpPr>
                  <a:spLocks/>
                </p:cNvSpPr>
                <p:nvPr/>
              </p:nvSpPr>
              <p:spPr bwMode="auto">
                <a:xfrm>
                  <a:off x="2470" y="996"/>
                  <a:ext cx="2" cy="1"/>
                </a:xfrm>
                <a:custGeom>
                  <a:avLst/>
                  <a:gdLst>
                    <a:gd name="T0" fmla="*/ 2 w 2"/>
                    <a:gd name="T1" fmla="*/ 0 w 2"/>
                    <a:gd name="T2" fmla="*/ 2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E6F6F9"/>
                </a:solidFill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41" name="Freeform 472"/>
                <p:cNvSpPr>
                  <a:spLocks/>
                </p:cNvSpPr>
                <p:nvPr/>
              </p:nvSpPr>
              <p:spPr bwMode="auto">
                <a:xfrm>
                  <a:off x="2424" y="976"/>
                  <a:ext cx="56" cy="22"/>
                </a:xfrm>
                <a:custGeom>
                  <a:avLst/>
                  <a:gdLst>
                    <a:gd name="T0" fmla="*/ 0 w 56"/>
                    <a:gd name="T1" fmla="*/ 18 h 22"/>
                    <a:gd name="T2" fmla="*/ 12 w 56"/>
                    <a:gd name="T3" fmla="*/ 14 h 22"/>
                    <a:gd name="T4" fmla="*/ 18 w 56"/>
                    <a:gd name="T5" fmla="*/ 10 h 22"/>
                    <a:gd name="T6" fmla="*/ 8 w 56"/>
                    <a:gd name="T7" fmla="*/ 4 h 22"/>
                    <a:gd name="T8" fmla="*/ 8 w 56"/>
                    <a:gd name="T9" fmla="*/ 2 h 22"/>
                    <a:gd name="T10" fmla="*/ 24 w 56"/>
                    <a:gd name="T11" fmla="*/ 0 h 22"/>
                    <a:gd name="T12" fmla="*/ 42 w 56"/>
                    <a:gd name="T13" fmla="*/ 0 h 22"/>
                    <a:gd name="T14" fmla="*/ 56 w 56"/>
                    <a:gd name="T15" fmla="*/ 4 h 22"/>
                    <a:gd name="T16" fmla="*/ 36 w 56"/>
                    <a:gd name="T17" fmla="*/ 8 h 22"/>
                    <a:gd name="T18" fmla="*/ 54 w 56"/>
                    <a:gd name="T19" fmla="*/ 10 h 22"/>
                    <a:gd name="T20" fmla="*/ 54 w 56"/>
                    <a:gd name="T21" fmla="*/ 10 h 22"/>
                    <a:gd name="T22" fmla="*/ 56 w 56"/>
                    <a:gd name="T23" fmla="*/ 14 h 22"/>
                    <a:gd name="T24" fmla="*/ 46 w 56"/>
                    <a:gd name="T25" fmla="*/ 20 h 22"/>
                    <a:gd name="T26" fmla="*/ 44 w 56"/>
                    <a:gd name="T27" fmla="*/ 22 h 22"/>
                    <a:gd name="T28" fmla="*/ 38 w 56"/>
                    <a:gd name="T29" fmla="*/ 18 h 22"/>
                    <a:gd name="T30" fmla="*/ 28 w 56"/>
                    <a:gd name="T31" fmla="*/ 18 h 22"/>
                    <a:gd name="T32" fmla="*/ 24 w 56"/>
                    <a:gd name="T33" fmla="*/ 18 h 22"/>
                    <a:gd name="T34" fmla="*/ 10 w 56"/>
                    <a:gd name="T35" fmla="*/ 20 h 22"/>
                    <a:gd name="T36" fmla="*/ 0 w 56"/>
                    <a:gd name="T37" fmla="*/ 18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56" h="22">
                      <a:moveTo>
                        <a:pt x="0" y="18"/>
                      </a:moveTo>
                      <a:lnTo>
                        <a:pt x="12" y="14"/>
                      </a:lnTo>
                      <a:lnTo>
                        <a:pt x="18" y="10"/>
                      </a:lnTo>
                      <a:lnTo>
                        <a:pt x="8" y="4"/>
                      </a:lnTo>
                      <a:lnTo>
                        <a:pt x="8" y="2"/>
                      </a:lnTo>
                      <a:lnTo>
                        <a:pt x="24" y="0"/>
                      </a:lnTo>
                      <a:lnTo>
                        <a:pt x="42" y="0"/>
                      </a:lnTo>
                      <a:lnTo>
                        <a:pt x="56" y="4"/>
                      </a:lnTo>
                      <a:lnTo>
                        <a:pt x="36" y="8"/>
                      </a:lnTo>
                      <a:lnTo>
                        <a:pt x="54" y="10"/>
                      </a:lnTo>
                      <a:lnTo>
                        <a:pt x="54" y="10"/>
                      </a:lnTo>
                      <a:lnTo>
                        <a:pt x="56" y="14"/>
                      </a:lnTo>
                      <a:lnTo>
                        <a:pt x="46" y="20"/>
                      </a:lnTo>
                      <a:lnTo>
                        <a:pt x="44" y="22"/>
                      </a:lnTo>
                      <a:lnTo>
                        <a:pt x="38" y="18"/>
                      </a:lnTo>
                      <a:lnTo>
                        <a:pt x="28" y="18"/>
                      </a:lnTo>
                      <a:lnTo>
                        <a:pt x="24" y="18"/>
                      </a:lnTo>
                      <a:lnTo>
                        <a:pt x="10" y="20"/>
                      </a:ln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E6F6F9"/>
                </a:solidFill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42" name="Freeform 473"/>
                <p:cNvSpPr>
                  <a:spLocks/>
                </p:cNvSpPr>
                <p:nvPr/>
              </p:nvSpPr>
              <p:spPr bwMode="auto">
                <a:xfrm>
                  <a:off x="2520" y="1232"/>
                  <a:ext cx="24" cy="70"/>
                </a:xfrm>
                <a:custGeom>
                  <a:avLst/>
                  <a:gdLst>
                    <a:gd name="T0" fmla="*/ 24 w 24"/>
                    <a:gd name="T1" fmla="*/ 52 h 70"/>
                    <a:gd name="T2" fmla="*/ 22 w 24"/>
                    <a:gd name="T3" fmla="*/ 20 h 70"/>
                    <a:gd name="T4" fmla="*/ 22 w 24"/>
                    <a:gd name="T5" fmla="*/ 0 h 70"/>
                    <a:gd name="T6" fmla="*/ 18 w 24"/>
                    <a:gd name="T7" fmla="*/ 0 h 70"/>
                    <a:gd name="T8" fmla="*/ 10 w 24"/>
                    <a:gd name="T9" fmla="*/ 0 h 70"/>
                    <a:gd name="T10" fmla="*/ 0 w 24"/>
                    <a:gd name="T11" fmla="*/ 8 h 70"/>
                    <a:gd name="T12" fmla="*/ 8 w 24"/>
                    <a:gd name="T13" fmla="*/ 16 h 70"/>
                    <a:gd name="T14" fmla="*/ 0 w 24"/>
                    <a:gd name="T15" fmla="*/ 22 h 70"/>
                    <a:gd name="T16" fmla="*/ 6 w 24"/>
                    <a:gd name="T17" fmla="*/ 34 h 70"/>
                    <a:gd name="T18" fmla="*/ 16 w 24"/>
                    <a:gd name="T19" fmla="*/ 40 h 70"/>
                    <a:gd name="T20" fmla="*/ 12 w 24"/>
                    <a:gd name="T21" fmla="*/ 50 h 70"/>
                    <a:gd name="T22" fmla="*/ 20 w 24"/>
                    <a:gd name="T23" fmla="*/ 44 h 70"/>
                    <a:gd name="T24" fmla="*/ 16 w 24"/>
                    <a:gd name="T25" fmla="*/ 52 h 70"/>
                    <a:gd name="T26" fmla="*/ 10 w 24"/>
                    <a:gd name="T27" fmla="*/ 70 h 70"/>
                    <a:gd name="T28" fmla="*/ 18 w 24"/>
                    <a:gd name="T29" fmla="*/ 68 h 70"/>
                    <a:gd name="T30" fmla="*/ 24 w 24"/>
                    <a:gd name="T31" fmla="*/ 52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4" h="70">
                      <a:moveTo>
                        <a:pt x="24" y="52"/>
                      </a:moveTo>
                      <a:lnTo>
                        <a:pt x="22" y="20"/>
                      </a:lnTo>
                      <a:lnTo>
                        <a:pt x="22" y="0"/>
                      </a:lnTo>
                      <a:lnTo>
                        <a:pt x="18" y="0"/>
                      </a:lnTo>
                      <a:lnTo>
                        <a:pt x="10" y="0"/>
                      </a:lnTo>
                      <a:lnTo>
                        <a:pt x="0" y="8"/>
                      </a:lnTo>
                      <a:lnTo>
                        <a:pt x="8" y="16"/>
                      </a:lnTo>
                      <a:lnTo>
                        <a:pt x="0" y="22"/>
                      </a:lnTo>
                      <a:lnTo>
                        <a:pt x="6" y="34"/>
                      </a:lnTo>
                      <a:lnTo>
                        <a:pt x="16" y="40"/>
                      </a:lnTo>
                      <a:lnTo>
                        <a:pt x="12" y="50"/>
                      </a:lnTo>
                      <a:lnTo>
                        <a:pt x="20" y="44"/>
                      </a:lnTo>
                      <a:lnTo>
                        <a:pt x="16" y="52"/>
                      </a:lnTo>
                      <a:lnTo>
                        <a:pt x="10" y="70"/>
                      </a:lnTo>
                      <a:lnTo>
                        <a:pt x="18" y="68"/>
                      </a:lnTo>
                      <a:lnTo>
                        <a:pt x="24" y="52"/>
                      </a:lnTo>
                      <a:close/>
                    </a:path>
                  </a:pathLst>
                </a:custGeom>
                <a:solidFill>
                  <a:srgbClr val="E6F6F9"/>
                </a:solidFill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43" name="Freeform 474"/>
                <p:cNvSpPr>
                  <a:spLocks/>
                </p:cNvSpPr>
                <p:nvPr/>
              </p:nvSpPr>
              <p:spPr bwMode="auto">
                <a:xfrm>
                  <a:off x="2716" y="1475"/>
                  <a:ext cx="86" cy="36"/>
                </a:xfrm>
                <a:custGeom>
                  <a:avLst/>
                  <a:gdLst>
                    <a:gd name="T0" fmla="*/ 86 w 86"/>
                    <a:gd name="T1" fmla="*/ 0 h 36"/>
                    <a:gd name="T2" fmla="*/ 68 w 86"/>
                    <a:gd name="T3" fmla="*/ 18 h 36"/>
                    <a:gd name="T4" fmla="*/ 40 w 86"/>
                    <a:gd name="T5" fmla="*/ 30 h 36"/>
                    <a:gd name="T6" fmla="*/ 18 w 86"/>
                    <a:gd name="T7" fmla="*/ 36 h 36"/>
                    <a:gd name="T8" fmla="*/ 0 w 86"/>
                    <a:gd name="T9" fmla="*/ 30 h 36"/>
                    <a:gd name="T10" fmla="*/ 6 w 86"/>
                    <a:gd name="T11" fmla="*/ 18 h 36"/>
                    <a:gd name="T12" fmla="*/ 16 w 86"/>
                    <a:gd name="T13" fmla="*/ 8 h 36"/>
                    <a:gd name="T14" fmla="*/ 20 w 86"/>
                    <a:gd name="T15" fmla="*/ 12 h 36"/>
                    <a:gd name="T16" fmla="*/ 12 w 86"/>
                    <a:gd name="T17" fmla="*/ 16 h 36"/>
                    <a:gd name="T18" fmla="*/ 32 w 86"/>
                    <a:gd name="T19" fmla="*/ 14 h 36"/>
                    <a:gd name="T20" fmla="*/ 42 w 86"/>
                    <a:gd name="T21" fmla="*/ 8 h 36"/>
                    <a:gd name="T22" fmla="*/ 60 w 86"/>
                    <a:gd name="T23" fmla="*/ 8 h 36"/>
                    <a:gd name="T24" fmla="*/ 76 w 86"/>
                    <a:gd name="T25" fmla="*/ 6 h 36"/>
                    <a:gd name="T26" fmla="*/ 82 w 86"/>
                    <a:gd name="T27" fmla="*/ 4 h 36"/>
                    <a:gd name="T28" fmla="*/ 86 w 86"/>
                    <a:gd name="T29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6" h="36">
                      <a:moveTo>
                        <a:pt x="86" y="0"/>
                      </a:moveTo>
                      <a:lnTo>
                        <a:pt x="68" y="18"/>
                      </a:lnTo>
                      <a:lnTo>
                        <a:pt x="40" y="30"/>
                      </a:lnTo>
                      <a:lnTo>
                        <a:pt x="18" y="36"/>
                      </a:lnTo>
                      <a:lnTo>
                        <a:pt x="0" y="30"/>
                      </a:lnTo>
                      <a:lnTo>
                        <a:pt x="6" y="18"/>
                      </a:lnTo>
                      <a:lnTo>
                        <a:pt x="16" y="8"/>
                      </a:lnTo>
                      <a:lnTo>
                        <a:pt x="20" y="12"/>
                      </a:lnTo>
                      <a:lnTo>
                        <a:pt x="12" y="16"/>
                      </a:lnTo>
                      <a:lnTo>
                        <a:pt x="32" y="14"/>
                      </a:lnTo>
                      <a:lnTo>
                        <a:pt x="42" y="8"/>
                      </a:lnTo>
                      <a:lnTo>
                        <a:pt x="60" y="8"/>
                      </a:lnTo>
                      <a:lnTo>
                        <a:pt x="76" y="6"/>
                      </a:lnTo>
                      <a:lnTo>
                        <a:pt x="82" y="4"/>
                      </a:lnTo>
                      <a:lnTo>
                        <a:pt x="86" y="0"/>
                      </a:lnTo>
                      <a:close/>
                    </a:path>
                  </a:pathLst>
                </a:custGeom>
                <a:solidFill>
                  <a:srgbClr val="E6F6F9"/>
                </a:solidFill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  <p:sp>
              <p:nvSpPr>
                <p:cNvPr id="44" name="Freeform 475"/>
                <p:cNvSpPr>
                  <a:spLocks/>
                </p:cNvSpPr>
                <p:nvPr/>
              </p:nvSpPr>
              <p:spPr bwMode="auto">
                <a:xfrm>
                  <a:off x="2582" y="1342"/>
                  <a:ext cx="208" cy="159"/>
                </a:xfrm>
                <a:custGeom>
                  <a:avLst/>
                  <a:gdLst>
                    <a:gd name="T0" fmla="*/ 148 w 208"/>
                    <a:gd name="T1" fmla="*/ 110 h 159"/>
                    <a:gd name="T2" fmla="*/ 162 w 208"/>
                    <a:gd name="T3" fmla="*/ 131 h 159"/>
                    <a:gd name="T4" fmla="*/ 180 w 208"/>
                    <a:gd name="T5" fmla="*/ 96 h 159"/>
                    <a:gd name="T6" fmla="*/ 178 w 208"/>
                    <a:gd name="T7" fmla="*/ 86 h 159"/>
                    <a:gd name="T8" fmla="*/ 194 w 208"/>
                    <a:gd name="T9" fmla="*/ 102 h 159"/>
                    <a:gd name="T10" fmla="*/ 196 w 208"/>
                    <a:gd name="T11" fmla="*/ 78 h 159"/>
                    <a:gd name="T12" fmla="*/ 186 w 208"/>
                    <a:gd name="T13" fmla="*/ 72 h 159"/>
                    <a:gd name="T14" fmla="*/ 136 w 208"/>
                    <a:gd name="T15" fmla="*/ 60 h 159"/>
                    <a:gd name="T16" fmla="*/ 124 w 208"/>
                    <a:gd name="T17" fmla="*/ 44 h 159"/>
                    <a:gd name="T18" fmla="*/ 122 w 208"/>
                    <a:gd name="T19" fmla="*/ 32 h 159"/>
                    <a:gd name="T20" fmla="*/ 110 w 208"/>
                    <a:gd name="T21" fmla="*/ 24 h 159"/>
                    <a:gd name="T22" fmla="*/ 92 w 208"/>
                    <a:gd name="T23" fmla="*/ 6 h 159"/>
                    <a:gd name="T24" fmla="*/ 72 w 208"/>
                    <a:gd name="T25" fmla="*/ 8 h 159"/>
                    <a:gd name="T26" fmla="*/ 60 w 208"/>
                    <a:gd name="T27" fmla="*/ 14 h 159"/>
                    <a:gd name="T28" fmla="*/ 36 w 208"/>
                    <a:gd name="T29" fmla="*/ 24 h 159"/>
                    <a:gd name="T30" fmla="*/ 0 w 208"/>
                    <a:gd name="T31" fmla="*/ 44 h 159"/>
                    <a:gd name="T32" fmla="*/ 22 w 208"/>
                    <a:gd name="T33" fmla="*/ 40 h 159"/>
                    <a:gd name="T34" fmla="*/ 46 w 208"/>
                    <a:gd name="T35" fmla="*/ 44 h 159"/>
                    <a:gd name="T36" fmla="*/ 64 w 208"/>
                    <a:gd name="T37" fmla="*/ 46 h 159"/>
                    <a:gd name="T38" fmla="*/ 80 w 208"/>
                    <a:gd name="T39" fmla="*/ 54 h 159"/>
                    <a:gd name="T40" fmla="*/ 120 w 208"/>
                    <a:gd name="T41" fmla="*/ 52 h 159"/>
                    <a:gd name="T42" fmla="*/ 136 w 208"/>
                    <a:gd name="T43" fmla="*/ 68 h 159"/>
                    <a:gd name="T44" fmla="*/ 120 w 208"/>
                    <a:gd name="T45" fmla="*/ 68 h 159"/>
                    <a:gd name="T46" fmla="*/ 88 w 208"/>
                    <a:gd name="T47" fmla="*/ 74 h 159"/>
                    <a:gd name="T48" fmla="*/ 62 w 208"/>
                    <a:gd name="T49" fmla="*/ 92 h 159"/>
                    <a:gd name="T50" fmla="*/ 80 w 208"/>
                    <a:gd name="T51" fmla="*/ 80 h 159"/>
                    <a:gd name="T52" fmla="*/ 58 w 208"/>
                    <a:gd name="T53" fmla="*/ 121 h 159"/>
                    <a:gd name="T54" fmla="*/ 68 w 208"/>
                    <a:gd name="T55" fmla="*/ 159 h 159"/>
                    <a:gd name="T56" fmla="*/ 84 w 208"/>
                    <a:gd name="T57" fmla="*/ 112 h 159"/>
                    <a:gd name="T58" fmla="*/ 102 w 208"/>
                    <a:gd name="T59" fmla="*/ 94 h 159"/>
                    <a:gd name="T60" fmla="*/ 142 w 208"/>
                    <a:gd name="T61" fmla="*/ 84 h 159"/>
                    <a:gd name="T62" fmla="*/ 134 w 208"/>
                    <a:gd name="T63" fmla="*/ 119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08" h="159">
                      <a:moveTo>
                        <a:pt x="134" y="119"/>
                      </a:moveTo>
                      <a:lnTo>
                        <a:pt x="148" y="110"/>
                      </a:lnTo>
                      <a:lnTo>
                        <a:pt x="154" y="119"/>
                      </a:lnTo>
                      <a:lnTo>
                        <a:pt x="162" y="131"/>
                      </a:lnTo>
                      <a:lnTo>
                        <a:pt x="170" y="115"/>
                      </a:lnTo>
                      <a:lnTo>
                        <a:pt x="180" y="96"/>
                      </a:lnTo>
                      <a:lnTo>
                        <a:pt x="174" y="86"/>
                      </a:lnTo>
                      <a:lnTo>
                        <a:pt x="178" y="86"/>
                      </a:lnTo>
                      <a:lnTo>
                        <a:pt x="184" y="94"/>
                      </a:lnTo>
                      <a:lnTo>
                        <a:pt x="194" y="102"/>
                      </a:lnTo>
                      <a:lnTo>
                        <a:pt x="208" y="98"/>
                      </a:lnTo>
                      <a:lnTo>
                        <a:pt x="196" y="78"/>
                      </a:lnTo>
                      <a:lnTo>
                        <a:pt x="194" y="78"/>
                      </a:lnTo>
                      <a:lnTo>
                        <a:pt x="186" y="72"/>
                      </a:lnTo>
                      <a:lnTo>
                        <a:pt x="174" y="66"/>
                      </a:lnTo>
                      <a:lnTo>
                        <a:pt x="136" y="60"/>
                      </a:lnTo>
                      <a:lnTo>
                        <a:pt x="132" y="56"/>
                      </a:lnTo>
                      <a:lnTo>
                        <a:pt x="124" y="44"/>
                      </a:lnTo>
                      <a:lnTo>
                        <a:pt x="126" y="36"/>
                      </a:lnTo>
                      <a:lnTo>
                        <a:pt x="122" y="32"/>
                      </a:lnTo>
                      <a:lnTo>
                        <a:pt x="126" y="26"/>
                      </a:lnTo>
                      <a:lnTo>
                        <a:pt x="110" y="24"/>
                      </a:lnTo>
                      <a:lnTo>
                        <a:pt x="104" y="10"/>
                      </a:lnTo>
                      <a:lnTo>
                        <a:pt x="92" y="6"/>
                      </a:lnTo>
                      <a:lnTo>
                        <a:pt x="78" y="0"/>
                      </a:lnTo>
                      <a:lnTo>
                        <a:pt x="72" y="8"/>
                      </a:lnTo>
                      <a:lnTo>
                        <a:pt x="66" y="12"/>
                      </a:lnTo>
                      <a:lnTo>
                        <a:pt x="60" y="14"/>
                      </a:lnTo>
                      <a:lnTo>
                        <a:pt x="54" y="18"/>
                      </a:lnTo>
                      <a:lnTo>
                        <a:pt x="36" y="24"/>
                      </a:lnTo>
                      <a:lnTo>
                        <a:pt x="18" y="32"/>
                      </a:lnTo>
                      <a:lnTo>
                        <a:pt x="0" y="44"/>
                      </a:lnTo>
                      <a:lnTo>
                        <a:pt x="14" y="42"/>
                      </a:lnTo>
                      <a:lnTo>
                        <a:pt x="22" y="40"/>
                      </a:lnTo>
                      <a:lnTo>
                        <a:pt x="22" y="48"/>
                      </a:lnTo>
                      <a:lnTo>
                        <a:pt x="46" y="44"/>
                      </a:lnTo>
                      <a:lnTo>
                        <a:pt x="60" y="38"/>
                      </a:lnTo>
                      <a:lnTo>
                        <a:pt x="64" y="46"/>
                      </a:lnTo>
                      <a:lnTo>
                        <a:pt x="68" y="44"/>
                      </a:lnTo>
                      <a:lnTo>
                        <a:pt x="80" y="54"/>
                      </a:lnTo>
                      <a:lnTo>
                        <a:pt x="98" y="52"/>
                      </a:lnTo>
                      <a:lnTo>
                        <a:pt x="120" y="52"/>
                      </a:lnTo>
                      <a:lnTo>
                        <a:pt x="128" y="58"/>
                      </a:lnTo>
                      <a:lnTo>
                        <a:pt x="136" y="68"/>
                      </a:lnTo>
                      <a:lnTo>
                        <a:pt x="124" y="66"/>
                      </a:lnTo>
                      <a:lnTo>
                        <a:pt x="120" y="68"/>
                      </a:lnTo>
                      <a:lnTo>
                        <a:pt x="110" y="64"/>
                      </a:lnTo>
                      <a:lnTo>
                        <a:pt x="88" y="74"/>
                      </a:lnTo>
                      <a:lnTo>
                        <a:pt x="90" y="68"/>
                      </a:lnTo>
                      <a:lnTo>
                        <a:pt x="62" y="92"/>
                      </a:lnTo>
                      <a:lnTo>
                        <a:pt x="72" y="90"/>
                      </a:lnTo>
                      <a:lnTo>
                        <a:pt x="80" y="80"/>
                      </a:lnTo>
                      <a:lnTo>
                        <a:pt x="72" y="94"/>
                      </a:lnTo>
                      <a:lnTo>
                        <a:pt x="58" y="121"/>
                      </a:lnTo>
                      <a:lnTo>
                        <a:pt x="56" y="149"/>
                      </a:lnTo>
                      <a:lnTo>
                        <a:pt x="68" y="159"/>
                      </a:lnTo>
                      <a:lnTo>
                        <a:pt x="86" y="129"/>
                      </a:lnTo>
                      <a:lnTo>
                        <a:pt x="84" y="112"/>
                      </a:lnTo>
                      <a:lnTo>
                        <a:pt x="104" y="84"/>
                      </a:lnTo>
                      <a:lnTo>
                        <a:pt x="102" y="94"/>
                      </a:lnTo>
                      <a:lnTo>
                        <a:pt x="120" y="72"/>
                      </a:lnTo>
                      <a:lnTo>
                        <a:pt x="142" y="84"/>
                      </a:lnTo>
                      <a:lnTo>
                        <a:pt x="134" y="112"/>
                      </a:lnTo>
                      <a:lnTo>
                        <a:pt x="134" y="119"/>
                      </a:lnTo>
                      <a:close/>
                    </a:path>
                  </a:pathLst>
                </a:custGeom>
                <a:solidFill>
                  <a:srgbClr val="E6F6F9"/>
                </a:solidFill>
                <a:ln w="3175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13" dirty="0"/>
                </a:p>
              </p:txBody>
            </p:sp>
          </p:grpSp>
          <p:sp>
            <p:nvSpPr>
              <p:cNvPr id="33" name="Freeform 199"/>
              <p:cNvSpPr>
                <a:spLocks/>
              </p:cNvSpPr>
              <p:nvPr/>
            </p:nvSpPr>
            <p:spPr bwMode="auto">
              <a:xfrm>
                <a:off x="6156810" y="1050277"/>
                <a:ext cx="4498975" cy="4498975"/>
              </a:xfrm>
              <a:custGeom>
                <a:avLst/>
                <a:gdLst>
                  <a:gd name="T0" fmla="*/ 2832 w 2834"/>
                  <a:gd name="T1" fmla="*/ 1489 h 2834"/>
                  <a:gd name="T2" fmla="*/ 2804 w 2834"/>
                  <a:gd name="T3" fmla="*/ 1703 h 2834"/>
                  <a:gd name="T4" fmla="*/ 2748 w 2834"/>
                  <a:gd name="T5" fmla="*/ 1905 h 2834"/>
                  <a:gd name="T6" fmla="*/ 2662 w 2834"/>
                  <a:gd name="T7" fmla="*/ 2093 h 2834"/>
                  <a:gd name="T8" fmla="*/ 2552 w 2834"/>
                  <a:gd name="T9" fmla="*/ 2264 h 2834"/>
                  <a:gd name="T10" fmla="*/ 2418 w 2834"/>
                  <a:gd name="T11" fmla="*/ 2418 h 2834"/>
                  <a:gd name="T12" fmla="*/ 2264 w 2834"/>
                  <a:gd name="T13" fmla="*/ 2552 h 2834"/>
                  <a:gd name="T14" fmla="*/ 2093 w 2834"/>
                  <a:gd name="T15" fmla="*/ 2662 h 2834"/>
                  <a:gd name="T16" fmla="*/ 1905 w 2834"/>
                  <a:gd name="T17" fmla="*/ 2748 h 2834"/>
                  <a:gd name="T18" fmla="*/ 1703 w 2834"/>
                  <a:gd name="T19" fmla="*/ 2804 h 2834"/>
                  <a:gd name="T20" fmla="*/ 1489 w 2834"/>
                  <a:gd name="T21" fmla="*/ 2832 h 2834"/>
                  <a:gd name="T22" fmla="*/ 1345 w 2834"/>
                  <a:gd name="T23" fmla="*/ 2832 h 2834"/>
                  <a:gd name="T24" fmla="*/ 1131 w 2834"/>
                  <a:gd name="T25" fmla="*/ 2804 h 2834"/>
                  <a:gd name="T26" fmla="*/ 929 w 2834"/>
                  <a:gd name="T27" fmla="*/ 2748 h 2834"/>
                  <a:gd name="T28" fmla="*/ 741 w 2834"/>
                  <a:gd name="T29" fmla="*/ 2662 h 2834"/>
                  <a:gd name="T30" fmla="*/ 570 w 2834"/>
                  <a:gd name="T31" fmla="*/ 2552 h 2834"/>
                  <a:gd name="T32" fmla="*/ 416 w 2834"/>
                  <a:gd name="T33" fmla="*/ 2418 h 2834"/>
                  <a:gd name="T34" fmla="*/ 282 w 2834"/>
                  <a:gd name="T35" fmla="*/ 2264 h 2834"/>
                  <a:gd name="T36" fmla="*/ 172 w 2834"/>
                  <a:gd name="T37" fmla="*/ 2093 h 2834"/>
                  <a:gd name="T38" fmla="*/ 86 w 2834"/>
                  <a:gd name="T39" fmla="*/ 1905 h 2834"/>
                  <a:gd name="T40" fmla="*/ 30 w 2834"/>
                  <a:gd name="T41" fmla="*/ 1703 h 2834"/>
                  <a:gd name="T42" fmla="*/ 2 w 2834"/>
                  <a:gd name="T43" fmla="*/ 1489 h 2834"/>
                  <a:gd name="T44" fmla="*/ 2 w 2834"/>
                  <a:gd name="T45" fmla="*/ 1343 h 2834"/>
                  <a:gd name="T46" fmla="*/ 30 w 2834"/>
                  <a:gd name="T47" fmla="*/ 1131 h 2834"/>
                  <a:gd name="T48" fmla="*/ 86 w 2834"/>
                  <a:gd name="T49" fmla="*/ 929 h 2834"/>
                  <a:gd name="T50" fmla="*/ 172 w 2834"/>
                  <a:gd name="T51" fmla="*/ 741 h 2834"/>
                  <a:gd name="T52" fmla="*/ 282 w 2834"/>
                  <a:gd name="T53" fmla="*/ 570 h 2834"/>
                  <a:gd name="T54" fmla="*/ 416 w 2834"/>
                  <a:gd name="T55" fmla="*/ 416 h 2834"/>
                  <a:gd name="T56" fmla="*/ 570 w 2834"/>
                  <a:gd name="T57" fmla="*/ 282 h 2834"/>
                  <a:gd name="T58" fmla="*/ 741 w 2834"/>
                  <a:gd name="T59" fmla="*/ 172 h 2834"/>
                  <a:gd name="T60" fmla="*/ 929 w 2834"/>
                  <a:gd name="T61" fmla="*/ 86 h 2834"/>
                  <a:gd name="T62" fmla="*/ 1131 w 2834"/>
                  <a:gd name="T63" fmla="*/ 30 h 2834"/>
                  <a:gd name="T64" fmla="*/ 1345 w 2834"/>
                  <a:gd name="T65" fmla="*/ 2 h 2834"/>
                  <a:gd name="T66" fmla="*/ 1489 w 2834"/>
                  <a:gd name="T67" fmla="*/ 2 h 2834"/>
                  <a:gd name="T68" fmla="*/ 1703 w 2834"/>
                  <a:gd name="T69" fmla="*/ 30 h 2834"/>
                  <a:gd name="T70" fmla="*/ 1905 w 2834"/>
                  <a:gd name="T71" fmla="*/ 86 h 2834"/>
                  <a:gd name="T72" fmla="*/ 2093 w 2834"/>
                  <a:gd name="T73" fmla="*/ 172 h 2834"/>
                  <a:gd name="T74" fmla="*/ 2264 w 2834"/>
                  <a:gd name="T75" fmla="*/ 282 h 2834"/>
                  <a:gd name="T76" fmla="*/ 2418 w 2834"/>
                  <a:gd name="T77" fmla="*/ 416 h 2834"/>
                  <a:gd name="T78" fmla="*/ 2552 w 2834"/>
                  <a:gd name="T79" fmla="*/ 570 h 2834"/>
                  <a:gd name="T80" fmla="*/ 2662 w 2834"/>
                  <a:gd name="T81" fmla="*/ 741 h 2834"/>
                  <a:gd name="T82" fmla="*/ 2748 w 2834"/>
                  <a:gd name="T83" fmla="*/ 929 h 2834"/>
                  <a:gd name="T84" fmla="*/ 2804 w 2834"/>
                  <a:gd name="T85" fmla="*/ 1131 h 2834"/>
                  <a:gd name="T86" fmla="*/ 2832 w 2834"/>
                  <a:gd name="T87" fmla="*/ 1343 h 28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834" h="2834">
                    <a:moveTo>
                      <a:pt x="2834" y="1417"/>
                    </a:moveTo>
                    <a:lnTo>
                      <a:pt x="2834" y="1417"/>
                    </a:lnTo>
                    <a:lnTo>
                      <a:pt x="2832" y="1489"/>
                    </a:lnTo>
                    <a:lnTo>
                      <a:pt x="2826" y="1561"/>
                    </a:lnTo>
                    <a:lnTo>
                      <a:pt x="2816" y="1633"/>
                    </a:lnTo>
                    <a:lnTo>
                      <a:pt x="2804" y="1703"/>
                    </a:lnTo>
                    <a:lnTo>
                      <a:pt x="2788" y="1771"/>
                    </a:lnTo>
                    <a:lnTo>
                      <a:pt x="2770" y="1839"/>
                    </a:lnTo>
                    <a:lnTo>
                      <a:pt x="2748" y="1905"/>
                    </a:lnTo>
                    <a:lnTo>
                      <a:pt x="2722" y="1969"/>
                    </a:lnTo>
                    <a:lnTo>
                      <a:pt x="2694" y="2031"/>
                    </a:lnTo>
                    <a:lnTo>
                      <a:pt x="2662" y="2093"/>
                    </a:lnTo>
                    <a:lnTo>
                      <a:pt x="2628" y="2150"/>
                    </a:lnTo>
                    <a:lnTo>
                      <a:pt x="2592" y="2208"/>
                    </a:lnTo>
                    <a:lnTo>
                      <a:pt x="2552" y="2264"/>
                    </a:lnTo>
                    <a:lnTo>
                      <a:pt x="2510" y="2318"/>
                    </a:lnTo>
                    <a:lnTo>
                      <a:pt x="2466" y="2368"/>
                    </a:lnTo>
                    <a:lnTo>
                      <a:pt x="2418" y="2418"/>
                    </a:lnTo>
                    <a:lnTo>
                      <a:pt x="2368" y="2466"/>
                    </a:lnTo>
                    <a:lnTo>
                      <a:pt x="2318" y="2510"/>
                    </a:lnTo>
                    <a:lnTo>
                      <a:pt x="2264" y="2552"/>
                    </a:lnTo>
                    <a:lnTo>
                      <a:pt x="2208" y="2592"/>
                    </a:lnTo>
                    <a:lnTo>
                      <a:pt x="2150" y="2628"/>
                    </a:lnTo>
                    <a:lnTo>
                      <a:pt x="2093" y="2662"/>
                    </a:lnTo>
                    <a:lnTo>
                      <a:pt x="2031" y="2694"/>
                    </a:lnTo>
                    <a:lnTo>
                      <a:pt x="1969" y="2722"/>
                    </a:lnTo>
                    <a:lnTo>
                      <a:pt x="1905" y="2748"/>
                    </a:lnTo>
                    <a:lnTo>
                      <a:pt x="1839" y="2770"/>
                    </a:lnTo>
                    <a:lnTo>
                      <a:pt x="1771" y="2788"/>
                    </a:lnTo>
                    <a:lnTo>
                      <a:pt x="1703" y="2804"/>
                    </a:lnTo>
                    <a:lnTo>
                      <a:pt x="1633" y="2816"/>
                    </a:lnTo>
                    <a:lnTo>
                      <a:pt x="1561" y="2826"/>
                    </a:lnTo>
                    <a:lnTo>
                      <a:pt x="1489" y="2832"/>
                    </a:lnTo>
                    <a:lnTo>
                      <a:pt x="1417" y="2834"/>
                    </a:lnTo>
                    <a:lnTo>
                      <a:pt x="1417" y="2834"/>
                    </a:lnTo>
                    <a:lnTo>
                      <a:pt x="1345" y="2832"/>
                    </a:lnTo>
                    <a:lnTo>
                      <a:pt x="1273" y="2826"/>
                    </a:lnTo>
                    <a:lnTo>
                      <a:pt x="1201" y="2816"/>
                    </a:lnTo>
                    <a:lnTo>
                      <a:pt x="1131" y="2804"/>
                    </a:lnTo>
                    <a:lnTo>
                      <a:pt x="1063" y="2788"/>
                    </a:lnTo>
                    <a:lnTo>
                      <a:pt x="995" y="2770"/>
                    </a:lnTo>
                    <a:lnTo>
                      <a:pt x="929" y="2748"/>
                    </a:lnTo>
                    <a:lnTo>
                      <a:pt x="865" y="2722"/>
                    </a:lnTo>
                    <a:lnTo>
                      <a:pt x="803" y="2694"/>
                    </a:lnTo>
                    <a:lnTo>
                      <a:pt x="741" y="2662"/>
                    </a:lnTo>
                    <a:lnTo>
                      <a:pt x="684" y="2628"/>
                    </a:lnTo>
                    <a:lnTo>
                      <a:pt x="626" y="2592"/>
                    </a:lnTo>
                    <a:lnTo>
                      <a:pt x="570" y="2552"/>
                    </a:lnTo>
                    <a:lnTo>
                      <a:pt x="516" y="2510"/>
                    </a:lnTo>
                    <a:lnTo>
                      <a:pt x="466" y="2466"/>
                    </a:lnTo>
                    <a:lnTo>
                      <a:pt x="416" y="2418"/>
                    </a:lnTo>
                    <a:lnTo>
                      <a:pt x="368" y="2368"/>
                    </a:lnTo>
                    <a:lnTo>
                      <a:pt x="324" y="2318"/>
                    </a:lnTo>
                    <a:lnTo>
                      <a:pt x="282" y="2264"/>
                    </a:lnTo>
                    <a:lnTo>
                      <a:pt x="242" y="2208"/>
                    </a:lnTo>
                    <a:lnTo>
                      <a:pt x="206" y="2150"/>
                    </a:lnTo>
                    <a:lnTo>
                      <a:pt x="172" y="2093"/>
                    </a:lnTo>
                    <a:lnTo>
                      <a:pt x="140" y="2031"/>
                    </a:lnTo>
                    <a:lnTo>
                      <a:pt x="112" y="1969"/>
                    </a:lnTo>
                    <a:lnTo>
                      <a:pt x="86" y="1905"/>
                    </a:lnTo>
                    <a:lnTo>
                      <a:pt x="64" y="1839"/>
                    </a:lnTo>
                    <a:lnTo>
                      <a:pt x="46" y="1771"/>
                    </a:lnTo>
                    <a:lnTo>
                      <a:pt x="30" y="1703"/>
                    </a:lnTo>
                    <a:lnTo>
                      <a:pt x="16" y="1633"/>
                    </a:lnTo>
                    <a:lnTo>
                      <a:pt x="8" y="1561"/>
                    </a:lnTo>
                    <a:lnTo>
                      <a:pt x="2" y="1489"/>
                    </a:lnTo>
                    <a:lnTo>
                      <a:pt x="0" y="1417"/>
                    </a:lnTo>
                    <a:lnTo>
                      <a:pt x="0" y="1417"/>
                    </a:lnTo>
                    <a:lnTo>
                      <a:pt x="2" y="1343"/>
                    </a:lnTo>
                    <a:lnTo>
                      <a:pt x="8" y="1271"/>
                    </a:lnTo>
                    <a:lnTo>
                      <a:pt x="16" y="1201"/>
                    </a:lnTo>
                    <a:lnTo>
                      <a:pt x="30" y="1131"/>
                    </a:lnTo>
                    <a:lnTo>
                      <a:pt x="46" y="1063"/>
                    </a:lnTo>
                    <a:lnTo>
                      <a:pt x="64" y="995"/>
                    </a:lnTo>
                    <a:lnTo>
                      <a:pt x="86" y="929"/>
                    </a:lnTo>
                    <a:lnTo>
                      <a:pt x="112" y="865"/>
                    </a:lnTo>
                    <a:lnTo>
                      <a:pt x="140" y="803"/>
                    </a:lnTo>
                    <a:lnTo>
                      <a:pt x="172" y="741"/>
                    </a:lnTo>
                    <a:lnTo>
                      <a:pt x="206" y="682"/>
                    </a:lnTo>
                    <a:lnTo>
                      <a:pt x="242" y="626"/>
                    </a:lnTo>
                    <a:lnTo>
                      <a:pt x="282" y="570"/>
                    </a:lnTo>
                    <a:lnTo>
                      <a:pt x="324" y="516"/>
                    </a:lnTo>
                    <a:lnTo>
                      <a:pt x="368" y="464"/>
                    </a:lnTo>
                    <a:lnTo>
                      <a:pt x="416" y="416"/>
                    </a:lnTo>
                    <a:lnTo>
                      <a:pt x="466" y="368"/>
                    </a:lnTo>
                    <a:lnTo>
                      <a:pt x="516" y="324"/>
                    </a:lnTo>
                    <a:lnTo>
                      <a:pt x="570" y="282"/>
                    </a:lnTo>
                    <a:lnTo>
                      <a:pt x="626" y="242"/>
                    </a:lnTo>
                    <a:lnTo>
                      <a:pt x="684" y="206"/>
                    </a:lnTo>
                    <a:lnTo>
                      <a:pt x="741" y="172"/>
                    </a:lnTo>
                    <a:lnTo>
                      <a:pt x="803" y="140"/>
                    </a:lnTo>
                    <a:lnTo>
                      <a:pt x="865" y="112"/>
                    </a:lnTo>
                    <a:lnTo>
                      <a:pt x="929" y="86"/>
                    </a:lnTo>
                    <a:lnTo>
                      <a:pt x="995" y="64"/>
                    </a:lnTo>
                    <a:lnTo>
                      <a:pt x="1063" y="46"/>
                    </a:lnTo>
                    <a:lnTo>
                      <a:pt x="1131" y="30"/>
                    </a:lnTo>
                    <a:lnTo>
                      <a:pt x="1201" y="16"/>
                    </a:lnTo>
                    <a:lnTo>
                      <a:pt x="1273" y="8"/>
                    </a:lnTo>
                    <a:lnTo>
                      <a:pt x="1345" y="2"/>
                    </a:lnTo>
                    <a:lnTo>
                      <a:pt x="1417" y="0"/>
                    </a:lnTo>
                    <a:lnTo>
                      <a:pt x="1417" y="0"/>
                    </a:lnTo>
                    <a:lnTo>
                      <a:pt x="1489" y="2"/>
                    </a:lnTo>
                    <a:lnTo>
                      <a:pt x="1561" y="8"/>
                    </a:lnTo>
                    <a:lnTo>
                      <a:pt x="1633" y="16"/>
                    </a:lnTo>
                    <a:lnTo>
                      <a:pt x="1703" y="30"/>
                    </a:lnTo>
                    <a:lnTo>
                      <a:pt x="1771" y="46"/>
                    </a:lnTo>
                    <a:lnTo>
                      <a:pt x="1839" y="64"/>
                    </a:lnTo>
                    <a:lnTo>
                      <a:pt x="1905" y="86"/>
                    </a:lnTo>
                    <a:lnTo>
                      <a:pt x="1969" y="112"/>
                    </a:lnTo>
                    <a:lnTo>
                      <a:pt x="2031" y="140"/>
                    </a:lnTo>
                    <a:lnTo>
                      <a:pt x="2093" y="172"/>
                    </a:lnTo>
                    <a:lnTo>
                      <a:pt x="2150" y="206"/>
                    </a:lnTo>
                    <a:lnTo>
                      <a:pt x="2208" y="242"/>
                    </a:lnTo>
                    <a:lnTo>
                      <a:pt x="2264" y="282"/>
                    </a:lnTo>
                    <a:lnTo>
                      <a:pt x="2318" y="324"/>
                    </a:lnTo>
                    <a:lnTo>
                      <a:pt x="2368" y="368"/>
                    </a:lnTo>
                    <a:lnTo>
                      <a:pt x="2418" y="416"/>
                    </a:lnTo>
                    <a:lnTo>
                      <a:pt x="2466" y="464"/>
                    </a:lnTo>
                    <a:lnTo>
                      <a:pt x="2510" y="516"/>
                    </a:lnTo>
                    <a:lnTo>
                      <a:pt x="2552" y="570"/>
                    </a:lnTo>
                    <a:lnTo>
                      <a:pt x="2592" y="626"/>
                    </a:lnTo>
                    <a:lnTo>
                      <a:pt x="2628" y="682"/>
                    </a:lnTo>
                    <a:lnTo>
                      <a:pt x="2662" y="741"/>
                    </a:lnTo>
                    <a:lnTo>
                      <a:pt x="2694" y="803"/>
                    </a:lnTo>
                    <a:lnTo>
                      <a:pt x="2722" y="865"/>
                    </a:lnTo>
                    <a:lnTo>
                      <a:pt x="2748" y="929"/>
                    </a:lnTo>
                    <a:lnTo>
                      <a:pt x="2770" y="995"/>
                    </a:lnTo>
                    <a:lnTo>
                      <a:pt x="2788" y="1063"/>
                    </a:lnTo>
                    <a:lnTo>
                      <a:pt x="2804" y="1131"/>
                    </a:lnTo>
                    <a:lnTo>
                      <a:pt x="2816" y="1201"/>
                    </a:lnTo>
                    <a:lnTo>
                      <a:pt x="2826" y="1271"/>
                    </a:lnTo>
                    <a:lnTo>
                      <a:pt x="2832" y="1343"/>
                    </a:lnTo>
                    <a:lnTo>
                      <a:pt x="2834" y="1417"/>
                    </a:lnTo>
                    <a:lnTo>
                      <a:pt x="2834" y="1417"/>
                    </a:lnTo>
                    <a:close/>
                  </a:path>
                </a:pathLst>
              </a:custGeom>
              <a:noFill/>
              <a:ln w="12700">
                <a:noFill/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sz="1013" dirty="0"/>
              </a:p>
            </p:txBody>
          </p:sp>
        </p:grpSp>
        <p:sp>
          <p:nvSpPr>
            <p:cNvPr id="27" name="Text Box 36">
              <a:extLst>
                <a:ext uri="{FF2B5EF4-FFF2-40B4-BE49-F238E27FC236}">
                  <a16:creationId xmlns:a16="http://schemas.microsoft.com/office/drawing/2014/main" xmlns="" id="{26E2B784-D2ED-42D8-92B0-06FA1E60B9ED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626221" y="2780263"/>
              <a:ext cx="3907943" cy="1400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 anchorCtr="1">
              <a:spAutoFit/>
            </a:bodyPr>
            <a:lstStyle>
              <a:lvl1pPr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algn="l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5000"/>
                </a:lnSpc>
              </a:pPr>
              <a:r>
                <a:rPr lang="en-US" altLang="en-US" sz="2400" b="1" dirty="0"/>
                <a:t>Ensure U.S. Technological Lead &amp; U.S. Economic and Energy Security</a:t>
              </a:r>
            </a:p>
          </p:txBody>
        </p:sp>
        <p:pic>
          <p:nvPicPr>
            <p:cNvPr id="28" name="Picture 27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9659" t="43848" r="53243" b="27573"/>
            <a:stretch/>
          </p:blipFill>
          <p:spPr>
            <a:xfrm>
              <a:off x="3777878" y="5305358"/>
              <a:ext cx="467361" cy="512227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68281" t="44982" r="25238" b="31210"/>
            <a:stretch/>
          </p:blipFill>
          <p:spPr>
            <a:xfrm>
              <a:off x="5760547" y="5342931"/>
              <a:ext cx="426720" cy="4267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4356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937" y="157655"/>
            <a:ext cx="8488517" cy="647700"/>
          </a:xfrm>
        </p:spPr>
        <p:txBody>
          <a:bodyPr>
            <a:noAutofit/>
          </a:bodyPr>
          <a:lstStyle/>
          <a:p>
            <a:r>
              <a:rPr lang="en-US" dirty="0"/>
              <a:t>Built on DARPA foundation, but with key differences…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515101" y="6446762"/>
            <a:ext cx="209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B8720-E526-BD45-92D7-B4028BF31D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7334" y="778758"/>
            <a:ext cx="5989332" cy="5300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429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New Learning Curves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B8720-E526-BD45-92D7-B4028BF31DDE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9881" y="1111404"/>
            <a:ext cx="8504238" cy="493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853837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B8720-E526-BD45-92D7-B4028BF31DDE}" type="slidenum">
              <a:rPr lang="en-US" smtClean="0">
                <a:solidFill>
                  <a:schemeClr val="tx1"/>
                </a:solidFill>
              </a:rPr>
              <a:pPr/>
              <a:t>7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Title 1"/>
          <p:cNvSpPr txBox="1">
            <a:spLocks/>
          </p:cNvSpPr>
          <p:nvPr/>
        </p:nvSpPr>
        <p:spPr>
          <a:xfrm>
            <a:off x="335935" y="67341"/>
            <a:ext cx="8488517" cy="82435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+mn-lt"/>
                <a:ea typeface="+mj-ea"/>
                <a:cs typeface="Arial Narrow"/>
              </a:defRPr>
            </a:lvl1pPr>
          </a:lstStyle>
          <a:p>
            <a:r>
              <a:rPr lang="en-US" dirty="0" smtClean="0"/>
              <a:t>What </a:t>
            </a:r>
            <a:r>
              <a:rPr lang="en-US" dirty="0"/>
              <a:t>Makes an ARPA-E Project</a:t>
            </a:r>
            <a:r>
              <a:rPr lang="en-US" dirty="0" smtClean="0"/>
              <a:t>?</a:t>
            </a:r>
            <a:endParaRPr lang="en-US" dirty="0"/>
          </a:p>
        </p:txBody>
      </p:sp>
      <p:grpSp>
        <p:nvGrpSpPr>
          <p:cNvPr id="19" name="Group 18"/>
          <p:cNvGrpSpPr/>
          <p:nvPr/>
        </p:nvGrpSpPr>
        <p:grpSpPr>
          <a:xfrm>
            <a:off x="898827" y="1299730"/>
            <a:ext cx="7346347" cy="4488454"/>
            <a:chOff x="838804" y="1299730"/>
            <a:chExt cx="7346347" cy="4488454"/>
          </a:xfrm>
        </p:grpSpPr>
        <p:grpSp>
          <p:nvGrpSpPr>
            <p:cNvPr id="12" name="Group 11"/>
            <p:cNvGrpSpPr/>
            <p:nvPr/>
          </p:nvGrpSpPr>
          <p:grpSpPr>
            <a:xfrm>
              <a:off x="841475" y="1299730"/>
              <a:ext cx="7342716" cy="945590"/>
              <a:chOff x="841475" y="1094627"/>
              <a:chExt cx="7342716" cy="945590"/>
            </a:xfrm>
          </p:grpSpPr>
          <p:sp>
            <p:nvSpPr>
              <p:cNvPr id="2" name="Rectangle 1"/>
              <p:cNvSpPr/>
              <p:nvPr/>
            </p:nvSpPr>
            <p:spPr>
              <a:xfrm>
                <a:off x="1168622" y="1094628"/>
                <a:ext cx="7015569" cy="945589"/>
              </a:xfrm>
              <a:prstGeom prst="rect">
                <a:avLst/>
              </a:prstGeom>
              <a:solidFill>
                <a:srgbClr val="ACC8D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1" name="Rectangle 40"/>
              <p:cNvSpPr/>
              <p:nvPr/>
            </p:nvSpPr>
            <p:spPr>
              <a:xfrm>
                <a:off x="841475" y="1094627"/>
                <a:ext cx="342045" cy="94558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839686" y="2443169"/>
              <a:ext cx="7344504" cy="948190"/>
              <a:chOff x="839686" y="2238066"/>
              <a:chExt cx="7344504" cy="948190"/>
            </a:xfrm>
          </p:grpSpPr>
          <p:sp>
            <p:nvSpPr>
              <p:cNvPr id="38" name="Rectangle 37"/>
              <p:cNvSpPr/>
              <p:nvPr/>
            </p:nvSpPr>
            <p:spPr>
              <a:xfrm>
                <a:off x="1168621" y="2240667"/>
                <a:ext cx="7015569" cy="945589"/>
              </a:xfrm>
              <a:prstGeom prst="rect">
                <a:avLst/>
              </a:prstGeom>
              <a:solidFill>
                <a:srgbClr val="F7DCC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2" name="Rectangle 41"/>
              <p:cNvSpPr/>
              <p:nvPr/>
            </p:nvSpPr>
            <p:spPr>
              <a:xfrm>
                <a:off x="839686" y="2238066"/>
                <a:ext cx="342045" cy="94558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7" name="Group 16"/>
            <p:cNvGrpSpPr/>
            <p:nvPr/>
          </p:nvGrpSpPr>
          <p:grpSpPr>
            <a:xfrm>
              <a:off x="838804" y="3623261"/>
              <a:ext cx="7346347" cy="945665"/>
              <a:chOff x="838804" y="3418158"/>
              <a:chExt cx="7346347" cy="945665"/>
            </a:xfrm>
          </p:grpSpPr>
          <p:sp>
            <p:nvSpPr>
              <p:cNvPr id="39" name="Rectangle 38"/>
              <p:cNvSpPr/>
              <p:nvPr/>
            </p:nvSpPr>
            <p:spPr>
              <a:xfrm>
                <a:off x="1169582" y="3418158"/>
                <a:ext cx="7015569" cy="945589"/>
              </a:xfrm>
              <a:prstGeom prst="rect">
                <a:avLst/>
              </a:prstGeom>
              <a:solidFill>
                <a:srgbClr val="B6D5E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3" name="Rectangle 42"/>
              <p:cNvSpPr/>
              <p:nvPr/>
            </p:nvSpPr>
            <p:spPr>
              <a:xfrm>
                <a:off x="838804" y="3418234"/>
                <a:ext cx="342045" cy="94558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839686" y="4798564"/>
              <a:ext cx="7344503" cy="945665"/>
              <a:chOff x="839686" y="4593461"/>
              <a:chExt cx="7344503" cy="945665"/>
            </a:xfrm>
          </p:grpSpPr>
          <p:sp>
            <p:nvSpPr>
              <p:cNvPr id="40" name="Rectangle 39"/>
              <p:cNvSpPr/>
              <p:nvPr/>
            </p:nvSpPr>
            <p:spPr>
              <a:xfrm>
                <a:off x="1168620" y="4593537"/>
                <a:ext cx="7015569" cy="945589"/>
              </a:xfrm>
              <a:prstGeom prst="rect">
                <a:avLst/>
              </a:prstGeom>
              <a:solidFill>
                <a:srgbClr val="FDE8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5" name="Rectangle 44"/>
              <p:cNvSpPr/>
              <p:nvPr/>
            </p:nvSpPr>
            <p:spPr>
              <a:xfrm>
                <a:off x="839686" y="4593461"/>
                <a:ext cx="342045" cy="945589"/>
              </a:xfrm>
              <a:prstGeom prst="rect">
                <a:avLst/>
              </a:prstGeom>
              <a:solidFill>
                <a:srgbClr val="F6B3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1666252" y="1342947"/>
              <a:ext cx="6518899" cy="4445237"/>
              <a:chOff x="2625102" y="1050905"/>
              <a:chExt cx="6518899" cy="4513275"/>
            </a:xfrm>
          </p:grpSpPr>
          <p:sp>
            <p:nvSpPr>
              <p:cNvPr id="5" name="Rectangle 4"/>
              <p:cNvSpPr/>
              <p:nvPr/>
            </p:nvSpPr>
            <p:spPr bwMode="auto">
              <a:xfrm>
                <a:off x="4199659" y="3402817"/>
                <a:ext cx="4943379" cy="908395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56616" lvl="1" indent="-256032">
                  <a:spcBef>
                    <a:spcPct val="20000"/>
                  </a:spcBef>
                  <a:spcAft>
                    <a:spcPts val="600"/>
                  </a:spcAft>
                  <a:buSzPct val="125000"/>
                  <a:buFont typeface="Lucida Grande"/>
                  <a:buChar char="‣"/>
                  <a:defRPr/>
                </a:pPr>
                <a:r>
                  <a:rPr lang="en-US" sz="1600" kern="0" dirty="0" smtClean="0"/>
                  <a:t>Translates science into breakthrough technology</a:t>
                </a:r>
              </a:p>
              <a:p>
                <a:pPr marL="356616" lvl="1" indent="-256032" defTabSz="914400" fontAlgn="base">
                  <a:lnSpc>
                    <a:spcPct val="70000"/>
                  </a:lnSpc>
                  <a:spcBef>
                    <a:spcPct val="20000"/>
                  </a:spcBef>
                  <a:spcAft>
                    <a:spcPts val="600"/>
                  </a:spcAft>
                  <a:buSzPct val="125000"/>
                  <a:buFont typeface="Lucida Grande"/>
                  <a:buChar char="‣"/>
                  <a:defRPr/>
                </a:pPr>
                <a:r>
                  <a:rPr lang="en-US" sz="1600" kern="0" dirty="0" smtClean="0"/>
                  <a:t>Not researched or funded elsewhere</a:t>
                </a:r>
              </a:p>
              <a:p>
                <a:pPr marL="356616" lvl="1" indent="-256032" defTabSz="914400" fontAlgn="base">
                  <a:lnSpc>
                    <a:spcPct val="70000"/>
                  </a:lnSpc>
                  <a:spcBef>
                    <a:spcPct val="20000"/>
                  </a:spcBef>
                  <a:spcAft>
                    <a:spcPts val="600"/>
                  </a:spcAft>
                  <a:buSzPct val="125000"/>
                  <a:buFont typeface="Lucida Grande"/>
                  <a:buChar char="‣"/>
                  <a:defRPr/>
                </a:pPr>
                <a:r>
                  <a:rPr lang="en-US" sz="1600" kern="0" dirty="0" smtClean="0"/>
                  <a:t>Catalyzes new interest and investment</a:t>
                </a:r>
                <a:endParaRPr lang="en-US" sz="1600" kern="0" dirty="0"/>
              </a:p>
            </p:txBody>
          </p:sp>
          <p:sp>
            <p:nvSpPr>
              <p:cNvPr id="6" name="Rectangle 5"/>
              <p:cNvSpPr/>
              <p:nvPr/>
            </p:nvSpPr>
            <p:spPr bwMode="auto">
              <a:xfrm>
                <a:off x="4199658" y="1067417"/>
                <a:ext cx="4943379" cy="912860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56616" lvl="1" indent="-256032">
                  <a:lnSpc>
                    <a:spcPct val="70000"/>
                  </a:lnSpc>
                  <a:spcBef>
                    <a:spcPct val="20000"/>
                  </a:spcBef>
                  <a:spcAft>
                    <a:spcPts val="600"/>
                  </a:spcAft>
                  <a:buSzPct val="125000"/>
                  <a:buFont typeface="Lucida Grande"/>
                  <a:buChar char="‣"/>
                  <a:defRPr/>
                </a:pPr>
                <a:r>
                  <a:rPr lang="en-US" sz="1600" dirty="0" smtClean="0"/>
                  <a:t>High impact on ARPA-E mission areas</a:t>
                </a:r>
              </a:p>
              <a:p>
                <a:pPr marL="356616" lvl="1" indent="-256032">
                  <a:lnSpc>
                    <a:spcPct val="70000"/>
                  </a:lnSpc>
                  <a:spcBef>
                    <a:spcPct val="20000"/>
                  </a:spcBef>
                  <a:spcAft>
                    <a:spcPts val="600"/>
                  </a:spcAft>
                  <a:buSzPct val="125000"/>
                  <a:buFont typeface="Lucida Grande"/>
                  <a:buChar char="‣"/>
                  <a:defRPr/>
                </a:pPr>
                <a:r>
                  <a:rPr lang="en-US" sz="1600" dirty="0" smtClean="0"/>
                  <a:t>Credible path to market</a:t>
                </a:r>
              </a:p>
              <a:p>
                <a:pPr marL="356616" lvl="1" indent="-256032">
                  <a:lnSpc>
                    <a:spcPct val="70000"/>
                  </a:lnSpc>
                  <a:spcBef>
                    <a:spcPct val="20000"/>
                  </a:spcBef>
                  <a:spcAft>
                    <a:spcPts val="600"/>
                  </a:spcAft>
                  <a:buSzPct val="125000"/>
                  <a:buFont typeface="Lucida Grande"/>
                  <a:buChar char="‣"/>
                  <a:defRPr/>
                </a:pPr>
                <a:r>
                  <a:rPr lang="en-US" sz="1600" dirty="0" smtClean="0"/>
                  <a:t>Large commercial application</a:t>
                </a:r>
                <a:endParaRPr lang="en-US" sz="1600" dirty="0"/>
              </a:p>
            </p:txBody>
          </p:sp>
          <p:sp>
            <p:nvSpPr>
              <p:cNvPr id="7" name="Rectangle 6"/>
              <p:cNvSpPr/>
              <p:nvPr/>
            </p:nvSpPr>
            <p:spPr bwMode="auto">
              <a:xfrm>
                <a:off x="4200622" y="2219328"/>
                <a:ext cx="4943379" cy="945589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56616" lvl="1" indent="-256032" defTabSz="914400" fontAlgn="base">
                  <a:lnSpc>
                    <a:spcPct val="70000"/>
                  </a:lnSpc>
                  <a:spcBef>
                    <a:spcPct val="20000"/>
                  </a:spcBef>
                  <a:spcAft>
                    <a:spcPts val="600"/>
                  </a:spcAft>
                  <a:buSzPct val="125000"/>
                  <a:buFont typeface="Lucida Grande"/>
                  <a:buChar char="‣"/>
                  <a:defRPr/>
                </a:pPr>
                <a:r>
                  <a:rPr lang="en-US" sz="1600" kern="0" dirty="0" smtClean="0"/>
                  <a:t>Challenges what is possible</a:t>
                </a:r>
              </a:p>
              <a:p>
                <a:pPr marL="356616" lvl="1" indent="-256032" defTabSz="914400" fontAlgn="base">
                  <a:lnSpc>
                    <a:spcPct val="70000"/>
                  </a:lnSpc>
                  <a:spcBef>
                    <a:spcPct val="20000"/>
                  </a:spcBef>
                  <a:spcAft>
                    <a:spcPts val="600"/>
                  </a:spcAft>
                  <a:buSzPct val="125000"/>
                  <a:buFont typeface="Lucida Grande"/>
                  <a:buChar char="‣"/>
                  <a:defRPr/>
                </a:pPr>
                <a:r>
                  <a:rPr lang="en-US" sz="1600" kern="0" dirty="0" smtClean="0"/>
                  <a:t>Disrupts existing learning curves</a:t>
                </a:r>
              </a:p>
              <a:p>
                <a:pPr marL="356616" lvl="1" indent="-256032" defTabSz="914400" fontAlgn="base">
                  <a:lnSpc>
                    <a:spcPct val="70000"/>
                  </a:lnSpc>
                  <a:spcBef>
                    <a:spcPct val="20000"/>
                  </a:spcBef>
                  <a:spcAft>
                    <a:spcPts val="600"/>
                  </a:spcAft>
                  <a:buSzPct val="125000"/>
                  <a:buFont typeface="Lucida Grande"/>
                  <a:buChar char="‣"/>
                  <a:defRPr/>
                </a:pPr>
                <a:r>
                  <a:rPr lang="en-US" sz="1600" kern="0" dirty="0" smtClean="0"/>
                  <a:t>Leaps beyond today’s technologies</a:t>
                </a:r>
                <a:endParaRPr lang="en-US" sz="1600" kern="0" dirty="0"/>
              </a:p>
            </p:txBody>
          </p:sp>
          <p:sp>
            <p:nvSpPr>
              <p:cNvPr id="8" name="Rectangle 7"/>
              <p:cNvSpPr/>
              <p:nvPr/>
            </p:nvSpPr>
            <p:spPr bwMode="auto">
              <a:xfrm>
                <a:off x="4199660" y="4624397"/>
                <a:ext cx="4943379" cy="939783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56616" lvl="1" indent="-256032">
                  <a:lnSpc>
                    <a:spcPct val="70000"/>
                  </a:lnSpc>
                  <a:spcBef>
                    <a:spcPct val="20000"/>
                  </a:spcBef>
                  <a:spcAft>
                    <a:spcPts val="600"/>
                  </a:spcAft>
                  <a:buSzPct val="125000"/>
                  <a:buFont typeface="Lucida Grande"/>
                  <a:buChar char="‣"/>
                  <a:defRPr/>
                </a:pPr>
                <a:r>
                  <a:rPr lang="en-US" sz="1600" kern="0" dirty="0" smtClean="0"/>
                  <a:t>Comprised of best-in-class people</a:t>
                </a:r>
              </a:p>
              <a:p>
                <a:pPr marL="356616" lvl="1" indent="-256032">
                  <a:lnSpc>
                    <a:spcPct val="70000"/>
                  </a:lnSpc>
                  <a:spcBef>
                    <a:spcPct val="20000"/>
                  </a:spcBef>
                  <a:spcAft>
                    <a:spcPts val="600"/>
                  </a:spcAft>
                  <a:buSzPct val="125000"/>
                  <a:buFont typeface="Lucida Grande"/>
                  <a:buChar char="‣"/>
                  <a:defRPr/>
                </a:pPr>
                <a:r>
                  <a:rPr lang="en-US" sz="1600" kern="0" dirty="0" smtClean="0"/>
                  <a:t>Cross-disciplinary skill sets</a:t>
                </a:r>
              </a:p>
              <a:p>
                <a:pPr marL="356616" lvl="1" indent="-256032">
                  <a:lnSpc>
                    <a:spcPct val="70000"/>
                  </a:lnSpc>
                  <a:spcBef>
                    <a:spcPct val="20000"/>
                  </a:spcBef>
                  <a:spcAft>
                    <a:spcPts val="600"/>
                  </a:spcAft>
                  <a:buSzPct val="125000"/>
                  <a:buFont typeface="Lucida Grande"/>
                  <a:buChar char="‣"/>
                  <a:defRPr/>
                </a:pPr>
                <a:r>
                  <a:rPr lang="en-US" sz="1600" kern="0" dirty="0" smtClean="0"/>
                  <a:t>Translation oriented</a:t>
                </a:r>
                <a:endParaRPr lang="en-US" sz="2800" b="1" kern="0" dirty="0" smtClean="0"/>
              </a:p>
            </p:txBody>
          </p:sp>
          <p:pic>
            <p:nvPicPr>
              <p:cNvPr id="10" name="Picture 9" descr="WHAT MAKES A PROJECT_V2-02.png"/>
              <p:cNvPicPr>
                <a:picLocks noChangeAspect="1"/>
              </p:cNvPicPr>
              <p:nvPr/>
            </p:nvPicPr>
            <p:blipFill>
              <a:blip r:embed="rId3" cstate="screen">
                <a:biLevel thresh="7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625102" y="1050905"/>
                <a:ext cx="483213" cy="541199"/>
              </a:xfrm>
              <a:prstGeom prst="rect">
                <a:avLst/>
              </a:prstGeom>
            </p:spPr>
          </p:pic>
          <p:pic>
            <p:nvPicPr>
              <p:cNvPr id="11" name="Picture 10" descr="WHAT MAKES A PROJECT_V2-03.png"/>
              <p:cNvPicPr>
                <a:picLocks noChangeAspect="1"/>
              </p:cNvPicPr>
              <p:nvPr/>
            </p:nvPicPr>
            <p:blipFill>
              <a:blip r:embed="rId4" cstate="screen">
                <a:biLevel thresh="7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649104" y="3421013"/>
                <a:ext cx="484470" cy="500867"/>
              </a:xfrm>
              <a:prstGeom prst="rect">
                <a:avLst/>
              </a:prstGeom>
            </p:spPr>
          </p:pic>
          <p:pic>
            <p:nvPicPr>
              <p:cNvPr id="3" name="Picture 2" descr="WHAT MAKES A PROJECT_V2-01.png"/>
              <p:cNvPicPr>
                <a:picLocks noChangeAspect="1"/>
              </p:cNvPicPr>
              <p:nvPr/>
            </p:nvPicPr>
            <p:blipFill>
              <a:blip r:embed="rId5" cstate="screen">
                <a:biLevel thresh="5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625102" y="2251549"/>
                <a:ext cx="478112" cy="485467"/>
              </a:xfrm>
              <a:prstGeom prst="rect">
                <a:avLst/>
              </a:prstGeom>
            </p:spPr>
          </p:pic>
          <p:grpSp>
            <p:nvGrpSpPr>
              <p:cNvPr id="25" name="Group 24"/>
              <p:cNvGrpSpPr/>
              <p:nvPr/>
            </p:nvGrpSpPr>
            <p:grpSpPr>
              <a:xfrm>
                <a:off x="2669155" y="4688887"/>
                <a:ext cx="434059" cy="434061"/>
                <a:chOff x="2526944" y="4173205"/>
                <a:chExt cx="714374" cy="714375"/>
              </a:xfrm>
            </p:grpSpPr>
            <p:sp>
              <p:nvSpPr>
                <p:cNvPr id="26" name="Oval 25"/>
                <p:cNvSpPr/>
                <p:nvPr/>
              </p:nvSpPr>
              <p:spPr>
                <a:xfrm>
                  <a:off x="2526944" y="4173205"/>
                  <a:ext cx="714374" cy="714375"/>
                </a:xfrm>
                <a:prstGeom prst="ellipse">
                  <a:avLst/>
                </a:prstGeom>
                <a:noFill/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grpSp>
              <p:nvGrpSpPr>
                <p:cNvPr id="28" name="Group 27"/>
                <p:cNvGrpSpPr/>
                <p:nvPr/>
              </p:nvGrpSpPr>
              <p:grpSpPr>
                <a:xfrm>
                  <a:off x="2678967" y="4407744"/>
                  <a:ext cx="410353" cy="245266"/>
                  <a:chOff x="2207747" y="3778068"/>
                  <a:chExt cx="414335" cy="247647"/>
                </a:xfrm>
                <a:solidFill>
                  <a:schemeClr val="bg1"/>
                </a:solidFill>
              </p:grpSpPr>
              <p:sp>
                <p:nvSpPr>
                  <p:cNvPr id="29" name="Oval 509"/>
                  <p:cNvSpPr>
                    <a:spLocks noChangeArrowheads="1"/>
                  </p:cNvSpPr>
                  <p:nvPr/>
                </p:nvSpPr>
                <p:spPr bwMode="auto">
                  <a:xfrm>
                    <a:off x="2229975" y="3778068"/>
                    <a:ext cx="112715" cy="112712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30" name="Freeform 510"/>
                  <p:cNvSpPr>
                    <a:spLocks/>
                  </p:cNvSpPr>
                  <p:nvPr/>
                </p:nvSpPr>
                <p:spPr bwMode="auto">
                  <a:xfrm>
                    <a:off x="2207747" y="3897129"/>
                    <a:ext cx="150813" cy="95249"/>
                  </a:xfrm>
                  <a:custGeom>
                    <a:avLst/>
                    <a:gdLst>
                      <a:gd name="T0" fmla="*/ 41 w 47"/>
                      <a:gd name="T1" fmla="*/ 0 h 30"/>
                      <a:gd name="T2" fmla="*/ 34 w 47"/>
                      <a:gd name="T3" fmla="*/ 0 h 30"/>
                      <a:gd name="T4" fmla="*/ 24 w 47"/>
                      <a:gd name="T5" fmla="*/ 16 h 30"/>
                      <a:gd name="T6" fmla="*/ 15 w 47"/>
                      <a:gd name="T7" fmla="*/ 0 h 30"/>
                      <a:gd name="T8" fmla="*/ 8 w 47"/>
                      <a:gd name="T9" fmla="*/ 0 h 30"/>
                      <a:gd name="T10" fmla="*/ 0 w 47"/>
                      <a:gd name="T11" fmla="*/ 8 h 30"/>
                      <a:gd name="T12" fmla="*/ 0 w 47"/>
                      <a:gd name="T13" fmla="*/ 30 h 30"/>
                      <a:gd name="T14" fmla="*/ 34 w 47"/>
                      <a:gd name="T15" fmla="*/ 30 h 30"/>
                      <a:gd name="T16" fmla="*/ 34 w 47"/>
                      <a:gd name="T17" fmla="*/ 8 h 30"/>
                      <a:gd name="T18" fmla="*/ 38 w 47"/>
                      <a:gd name="T19" fmla="*/ 4 h 30"/>
                      <a:gd name="T20" fmla="*/ 47 w 47"/>
                      <a:gd name="T21" fmla="*/ 4 h 30"/>
                      <a:gd name="T22" fmla="*/ 41 w 47"/>
                      <a:gd name="T23" fmla="*/ 0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47" h="30">
                        <a:moveTo>
                          <a:pt x="41" y="0"/>
                        </a:moveTo>
                        <a:cubicBezTo>
                          <a:pt x="34" y="0"/>
                          <a:pt x="34" y="0"/>
                          <a:pt x="34" y="0"/>
                        </a:cubicBezTo>
                        <a:cubicBezTo>
                          <a:pt x="24" y="16"/>
                          <a:pt x="24" y="16"/>
                          <a:pt x="24" y="16"/>
                        </a:cubicBezTo>
                        <a:cubicBezTo>
                          <a:pt x="15" y="0"/>
                          <a:pt x="15" y="0"/>
                          <a:pt x="15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4" y="0"/>
                          <a:pt x="0" y="4"/>
                          <a:pt x="0" y="8"/>
                        </a:cubicBezTo>
                        <a:cubicBezTo>
                          <a:pt x="0" y="30"/>
                          <a:pt x="0" y="30"/>
                          <a:pt x="0" y="30"/>
                        </a:cubicBezTo>
                        <a:cubicBezTo>
                          <a:pt x="34" y="30"/>
                          <a:pt x="34" y="30"/>
                          <a:pt x="34" y="30"/>
                        </a:cubicBezTo>
                        <a:cubicBezTo>
                          <a:pt x="34" y="8"/>
                          <a:pt x="34" y="8"/>
                          <a:pt x="34" y="8"/>
                        </a:cubicBezTo>
                        <a:cubicBezTo>
                          <a:pt x="34" y="6"/>
                          <a:pt x="36" y="4"/>
                          <a:pt x="38" y="4"/>
                        </a:cubicBezTo>
                        <a:cubicBezTo>
                          <a:pt x="47" y="4"/>
                          <a:pt x="47" y="4"/>
                          <a:pt x="47" y="4"/>
                        </a:cubicBezTo>
                        <a:cubicBezTo>
                          <a:pt x="46" y="2"/>
                          <a:pt x="43" y="0"/>
                          <a:pt x="41" y="0"/>
                        </a:cubicBezTo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31" name="Oval 511"/>
                  <p:cNvSpPr>
                    <a:spLocks noChangeArrowheads="1"/>
                  </p:cNvSpPr>
                  <p:nvPr/>
                </p:nvSpPr>
                <p:spPr bwMode="auto">
                  <a:xfrm>
                    <a:off x="2490316" y="3778068"/>
                    <a:ext cx="109537" cy="112713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32" name="Freeform 512"/>
                  <p:cNvSpPr>
                    <a:spLocks/>
                  </p:cNvSpPr>
                  <p:nvPr/>
                </p:nvSpPr>
                <p:spPr bwMode="auto">
                  <a:xfrm>
                    <a:off x="2471270" y="3897129"/>
                    <a:ext cx="150812" cy="95249"/>
                  </a:xfrm>
                  <a:custGeom>
                    <a:avLst/>
                    <a:gdLst>
                      <a:gd name="T0" fmla="*/ 7 w 47"/>
                      <a:gd name="T1" fmla="*/ 0 h 30"/>
                      <a:gd name="T2" fmla="*/ 14 w 47"/>
                      <a:gd name="T3" fmla="*/ 0 h 30"/>
                      <a:gd name="T4" fmla="*/ 23 w 47"/>
                      <a:gd name="T5" fmla="*/ 16 h 30"/>
                      <a:gd name="T6" fmla="*/ 33 w 47"/>
                      <a:gd name="T7" fmla="*/ 0 h 30"/>
                      <a:gd name="T8" fmla="*/ 39 w 47"/>
                      <a:gd name="T9" fmla="*/ 0 h 30"/>
                      <a:gd name="T10" fmla="*/ 47 w 47"/>
                      <a:gd name="T11" fmla="*/ 8 h 30"/>
                      <a:gd name="T12" fmla="*/ 47 w 47"/>
                      <a:gd name="T13" fmla="*/ 30 h 30"/>
                      <a:gd name="T14" fmla="*/ 13 w 47"/>
                      <a:gd name="T15" fmla="*/ 30 h 30"/>
                      <a:gd name="T16" fmla="*/ 13 w 47"/>
                      <a:gd name="T17" fmla="*/ 8 h 30"/>
                      <a:gd name="T18" fmla="*/ 9 w 47"/>
                      <a:gd name="T19" fmla="*/ 4 h 30"/>
                      <a:gd name="T20" fmla="*/ 0 w 47"/>
                      <a:gd name="T21" fmla="*/ 4 h 30"/>
                      <a:gd name="T22" fmla="*/ 7 w 47"/>
                      <a:gd name="T23" fmla="*/ 0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47" h="30">
                        <a:moveTo>
                          <a:pt x="7" y="0"/>
                        </a:moveTo>
                        <a:cubicBezTo>
                          <a:pt x="14" y="0"/>
                          <a:pt x="14" y="0"/>
                          <a:pt x="14" y="0"/>
                        </a:cubicBezTo>
                        <a:cubicBezTo>
                          <a:pt x="23" y="16"/>
                          <a:pt x="23" y="16"/>
                          <a:pt x="23" y="16"/>
                        </a:cubicBezTo>
                        <a:cubicBezTo>
                          <a:pt x="33" y="0"/>
                          <a:pt x="33" y="0"/>
                          <a:pt x="33" y="0"/>
                        </a:cubicBezTo>
                        <a:cubicBezTo>
                          <a:pt x="39" y="0"/>
                          <a:pt x="39" y="0"/>
                          <a:pt x="39" y="0"/>
                        </a:cubicBezTo>
                        <a:cubicBezTo>
                          <a:pt x="44" y="0"/>
                          <a:pt x="47" y="4"/>
                          <a:pt x="47" y="8"/>
                        </a:cubicBezTo>
                        <a:cubicBezTo>
                          <a:pt x="47" y="30"/>
                          <a:pt x="47" y="30"/>
                          <a:pt x="47" y="30"/>
                        </a:cubicBezTo>
                        <a:cubicBezTo>
                          <a:pt x="13" y="30"/>
                          <a:pt x="13" y="30"/>
                          <a:pt x="13" y="30"/>
                        </a:cubicBezTo>
                        <a:cubicBezTo>
                          <a:pt x="13" y="8"/>
                          <a:pt x="13" y="8"/>
                          <a:pt x="13" y="8"/>
                        </a:cubicBezTo>
                        <a:cubicBezTo>
                          <a:pt x="13" y="6"/>
                          <a:pt x="11" y="4"/>
                          <a:pt x="9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2" y="2"/>
                          <a:pt x="4" y="0"/>
                          <a:pt x="7" y="0"/>
                        </a:cubicBezTo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33" name="Oval 513"/>
                  <p:cNvSpPr>
                    <a:spLocks noChangeArrowheads="1"/>
                  </p:cNvSpPr>
                  <p:nvPr/>
                </p:nvSpPr>
                <p:spPr bwMode="auto">
                  <a:xfrm>
                    <a:off x="2355385" y="3800288"/>
                    <a:ext cx="119064" cy="115889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34" name="Freeform 514"/>
                  <p:cNvSpPr>
                    <a:spLocks/>
                  </p:cNvSpPr>
                  <p:nvPr/>
                </p:nvSpPr>
                <p:spPr bwMode="auto">
                  <a:xfrm>
                    <a:off x="2336335" y="3925703"/>
                    <a:ext cx="160339" cy="100012"/>
                  </a:xfrm>
                  <a:custGeom>
                    <a:avLst/>
                    <a:gdLst>
                      <a:gd name="T0" fmla="*/ 50 w 50"/>
                      <a:gd name="T1" fmla="*/ 31 h 31"/>
                      <a:gd name="T2" fmla="*/ 50 w 50"/>
                      <a:gd name="T3" fmla="*/ 8 h 31"/>
                      <a:gd name="T4" fmla="*/ 42 w 50"/>
                      <a:gd name="T5" fmla="*/ 0 h 31"/>
                      <a:gd name="T6" fmla="*/ 35 w 50"/>
                      <a:gd name="T7" fmla="*/ 0 h 31"/>
                      <a:gd name="T8" fmla="*/ 25 w 50"/>
                      <a:gd name="T9" fmla="*/ 16 h 31"/>
                      <a:gd name="T10" fmla="*/ 15 w 50"/>
                      <a:gd name="T11" fmla="*/ 0 h 31"/>
                      <a:gd name="T12" fmla="*/ 7 w 50"/>
                      <a:gd name="T13" fmla="*/ 0 h 31"/>
                      <a:gd name="T14" fmla="*/ 0 w 50"/>
                      <a:gd name="T15" fmla="*/ 8 h 31"/>
                      <a:gd name="T16" fmla="*/ 0 w 50"/>
                      <a:gd name="T17" fmla="*/ 31 h 31"/>
                      <a:gd name="T18" fmla="*/ 50 w 50"/>
                      <a:gd name="T19" fmla="*/ 31 h 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0" h="31">
                        <a:moveTo>
                          <a:pt x="50" y="31"/>
                        </a:moveTo>
                        <a:cubicBezTo>
                          <a:pt x="50" y="8"/>
                          <a:pt x="50" y="8"/>
                          <a:pt x="50" y="8"/>
                        </a:cubicBezTo>
                        <a:cubicBezTo>
                          <a:pt x="50" y="3"/>
                          <a:pt x="46" y="0"/>
                          <a:pt x="42" y="0"/>
                        </a:cubicBezTo>
                        <a:cubicBezTo>
                          <a:pt x="35" y="0"/>
                          <a:pt x="35" y="0"/>
                          <a:pt x="35" y="0"/>
                        </a:cubicBezTo>
                        <a:cubicBezTo>
                          <a:pt x="25" y="16"/>
                          <a:pt x="25" y="16"/>
                          <a:pt x="25" y="16"/>
                        </a:cubicBezTo>
                        <a:cubicBezTo>
                          <a:pt x="15" y="0"/>
                          <a:pt x="15" y="0"/>
                          <a:pt x="15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3" y="0"/>
                          <a:pt x="0" y="3"/>
                          <a:pt x="0" y="8"/>
                        </a:cubicBezTo>
                        <a:cubicBezTo>
                          <a:pt x="0" y="31"/>
                          <a:pt x="0" y="31"/>
                          <a:pt x="0" y="31"/>
                        </a:cubicBezTo>
                        <a:lnTo>
                          <a:pt x="50" y="31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</p:grpSp>
        </p:grpSp>
        <p:sp>
          <p:nvSpPr>
            <p:cNvPr id="9" name="TextBox 8"/>
            <p:cNvSpPr txBox="1"/>
            <p:nvPr/>
          </p:nvSpPr>
          <p:spPr>
            <a:xfrm>
              <a:off x="1348959" y="1844536"/>
              <a:ext cx="11369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/>
                <a:t>IMPACT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110731" y="2978395"/>
              <a:ext cx="17017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/>
                <a:t>TRANSFORM</a:t>
              </a:r>
              <a:endParaRPr lang="en-US" b="1" dirty="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425114" y="4186930"/>
              <a:ext cx="11389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/>
                <a:t>BRIDGE</a:t>
              </a:r>
              <a:endParaRPr lang="en-US" b="1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460178" y="5385602"/>
              <a:ext cx="8931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/>
                <a:t>TEAM</a:t>
              </a:r>
              <a:endParaRPr 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429691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Technology Acceleration Model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B8720-E526-BD45-92D7-B4028BF31D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4" descr="DOE_ARPAE-programcycle_0427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9076" y="1293114"/>
            <a:ext cx="7040880" cy="4526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125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ARPA-E Official Brand Colors">
      <a:dk1>
        <a:sysClr val="windowText" lastClr="000000"/>
      </a:dk1>
      <a:lt1>
        <a:sysClr val="window" lastClr="FFFFFF"/>
      </a:lt1>
      <a:dk2>
        <a:srgbClr val="00BBEF"/>
      </a:dk2>
      <a:lt2>
        <a:srgbClr val="FBAD3B"/>
      </a:lt2>
      <a:accent1>
        <a:srgbClr val="00BBEF"/>
      </a:accent1>
      <a:accent2>
        <a:srgbClr val="037FA9"/>
      </a:accent2>
      <a:accent3>
        <a:srgbClr val="FBAD3B"/>
      </a:accent3>
      <a:accent4>
        <a:srgbClr val="E7862A"/>
      </a:accent4>
      <a:accent5>
        <a:srgbClr val="666666"/>
      </a:accent5>
      <a:accent6>
        <a:srgbClr val="E7E7E7"/>
      </a:accent6>
      <a:hlink>
        <a:srgbClr val="00BBEF"/>
      </a:hlink>
      <a:folHlink>
        <a:srgbClr val="FBAD3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ARPA E COLOR PALETTE 112012">
      <a:dk1>
        <a:sysClr val="windowText" lastClr="000000"/>
      </a:dk1>
      <a:lt1>
        <a:sysClr val="window" lastClr="FFFFFF"/>
      </a:lt1>
      <a:dk2>
        <a:srgbClr val="1AB0E9"/>
      </a:dk2>
      <a:lt2>
        <a:srgbClr val="E79B38"/>
      </a:lt2>
      <a:accent1>
        <a:srgbClr val="1AB0E9"/>
      </a:accent1>
      <a:accent2>
        <a:srgbClr val="106D96"/>
      </a:accent2>
      <a:accent3>
        <a:srgbClr val="E49C3D"/>
      </a:accent3>
      <a:accent4>
        <a:srgbClr val="E7862A"/>
      </a:accent4>
      <a:accent5>
        <a:srgbClr val="9DA0A3"/>
      </a:accent5>
      <a:accent6>
        <a:srgbClr val="DADADA"/>
      </a:accent6>
      <a:hlink>
        <a:srgbClr val="1AB0E9"/>
      </a:hlink>
      <a:folHlink>
        <a:srgbClr val="E49C3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Default Theme">
  <a:themeElements>
    <a:clrScheme name="ARPA E COLOR PALETTE 112012">
      <a:dk1>
        <a:sysClr val="windowText" lastClr="000000"/>
      </a:dk1>
      <a:lt1>
        <a:sysClr val="window" lastClr="FFFFFF"/>
      </a:lt1>
      <a:dk2>
        <a:srgbClr val="1AB0E9"/>
      </a:dk2>
      <a:lt2>
        <a:srgbClr val="E79B38"/>
      </a:lt2>
      <a:accent1>
        <a:srgbClr val="1AB0E9"/>
      </a:accent1>
      <a:accent2>
        <a:srgbClr val="106D96"/>
      </a:accent2>
      <a:accent3>
        <a:srgbClr val="E49C3D"/>
      </a:accent3>
      <a:accent4>
        <a:srgbClr val="E7862A"/>
      </a:accent4>
      <a:accent5>
        <a:srgbClr val="9DA0A3"/>
      </a:accent5>
      <a:accent6>
        <a:srgbClr val="DADADA"/>
      </a:accent6>
      <a:hlink>
        <a:srgbClr val="1AB0E9"/>
      </a:hlink>
      <a:folHlink>
        <a:srgbClr val="E49C3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ARPA-e.thmx</Template>
  <TotalTime>17501</TotalTime>
  <Words>575</Words>
  <Application>Microsoft Office PowerPoint</Application>
  <PresentationFormat>On-screen Show (4:3)</PresentationFormat>
  <Paragraphs>184</Paragraphs>
  <Slides>17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Arial</vt:lpstr>
      <vt:lpstr>Arial Narrow</vt:lpstr>
      <vt:lpstr>Calibri</vt:lpstr>
      <vt:lpstr>Century Gothic</vt:lpstr>
      <vt:lpstr>Lucida Grande</vt:lpstr>
      <vt:lpstr>Office Theme</vt:lpstr>
      <vt:lpstr>1_Office Theme</vt:lpstr>
      <vt:lpstr>Default Theme</vt:lpstr>
      <vt:lpstr>PowerPoint Presentation</vt:lpstr>
      <vt:lpstr>What is ARPA-E?</vt:lpstr>
      <vt:lpstr>PowerPoint Presentation</vt:lpstr>
      <vt:lpstr>What Problems are We Trying to Solve?</vt:lpstr>
      <vt:lpstr>ARPA-E Mission</vt:lpstr>
      <vt:lpstr>Built on DARPA foundation, but with key differences…</vt:lpstr>
      <vt:lpstr>Creating New Learning Curves</vt:lpstr>
      <vt:lpstr>PowerPoint Presentation</vt:lpstr>
      <vt:lpstr>Technology Acceleration Model</vt:lpstr>
      <vt:lpstr>Technology Acceleration Model</vt:lpstr>
      <vt:lpstr>PowerPoint Presentation</vt:lpstr>
      <vt:lpstr>PowerPoint Presentation</vt:lpstr>
      <vt:lpstr>Tech To Market Approach</vt:lpstr>
      <vt:lpstr>ARPA-E Program Portfolio</vt:lpstr>
      <vt:lpstr>PowerPoint Presentation</vt:lpstr>
      <vt:lpstr>ARPA-E Impact Indicators</vt:lpstr>
      <vt:lpstr>PowerPoint Presentation</vt:lpstr>
    </vt:vector>
  </TitlesOfParts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arpa-e</dc:creator>
  <cp:lastModifiedBy>ClaireStrickland</cp:lastModifiedBy>
  <cp:revision>714</cp:revision>
  <dcterms:created xsi:type="dcterms:W3CDTF">2012-10-11T16:07:59Z</dcterms:created>
  <dcterms:modified xsi:type="dcterms:W3CDTF">2018-07-18T12:41:48Z</dcterms:modified>
  <cp:contentStatus/>
</cp:coreProperties>
</file>